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2"/>
  </p:notesMasterIdLst>
  <p:handoutMasterIdLst>
    <p:handoutMasterId r:id="rId13"/>
  </p:handoutMasterIdLst>
  <p:sldIdLst>
    <p:sldId id="256" r:id="rId2"/>
    <p:sldId id="405" r:id="rId3"/>
    <p:sldId id="303" r:id="rId4"/>
    <p:sldId id="377" r:id="rId5"/>
    <p:sldId id="488" r:id="rId6"/>
    <p:sldId id="490" r:id="rId7"/>
    <p:sldId id="381" r:id="rId8"/>
    <p:sldId id="446" r:id="rId9"/>
    <p:sldId id="492" r:id="rId10"/>
    <p:sldId id="486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FF"/>
    <a:srgbClr val="FFFFFF"/>
    <a:srgbClr val="CCFF33"/>
    <a:srgbClr val="05FF76"/>
    <a:srgbClr val="80C535"/>
    <a:srgbClr val="FF0066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09" autoAdjust="0"/>
  </p:normalViewPr>
  <p:slideViewPr>
    <p:cSldViewPr snapToObjects="1">
      <p:cViewPr varScale="1">
        <p:scale>
          <a:sx n="59" d="100"/>
          <a:sy n="59" d="100"/>
        </p:scale>
        <p:origin x="9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9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BC87D67-6344-4DD8-8489-DA400FA73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14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6A533D3-0CCE-4DFB-9489-22D21720A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8901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t>A Specific Request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9EB05BCE-AABF-4496-BC73-27D8BCA5C456}" type="slidenum">
              <a:rPr lang="en-US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By Nathan L Morrison</a:t>
            </a:r>
          </a:p>
          <a:p>
            <a:pPr eaLnBrk="1" hangingPunct="1"/>
            <a:r>
              <a:rPr lang="en-US" dirty="0"/>
              <a:t>All</a:t>
            </a:r>
            <a:r>
              <a:rPr lang="en-US" baseline="0" dirty="0"/>
              <a:t> Scripture given is from NASB unless stated otherwise</a:t>
            </a:r>
          </a:p>
          <a:p>
            <a:pPr eaLnBrk="1" hangingPunct="1"/>
            <a:endParaRPr lang="en-US" baseline="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For further study or if questions</a:t>
            </a:r>
            <a:r>
              <a:rPr lang="en-US" sz="12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Call: 804-277-1983 or visit www.courthousechurchofcrist.com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http://www.pewforum.org/2011/12/19/global-christianity-exec/</a:t>
            </a:r>
          </a:p>
          <a:p>
            <a:r>
              <a:rPr lang="en-US" dirty="0"/>
              <a:t>www.npr.org/.../</a:t>
            </a:r>
            <a:r>
              <a:rPr lang="en-US" dirty="0" err="1"/>
              <a:t>muslim</a:t>
            </a:r>
            <a:r>
              <a:rPr lang="en-US" dirty="0"/>
              <a:t>-population-will-surpass-</a:t>
            </a:r>
            <a:r>
              <a:rPr lang="en-US" dirty="0" err="1"/>
              <a:t>christians</a:t>
            </a:r>
            <a:r>
              <a:rPr lang="en-US" dirty="0"/>
              <a:t>-this-century-pew-says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533D3-0CCE-4DFB-9489-22D21720A6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52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56929-04EA-4D56-B721-08B52E09F4C2}" type="slidenum">
              <a:rPr lang="en-US" smtClean="0">
                <a:cs typeface="Arial" pitchFamily="34" charset="0"/>
              </a:rPr>
              <a:pPr/>
              <a:t>10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74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075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3076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3077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3078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3079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3080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3081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3082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3083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3084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3085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3086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3087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088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089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3090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3091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3092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3093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3094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3095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3096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3097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3098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3099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3100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3101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102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03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104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105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106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107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108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109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110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111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3112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3113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8042" name="Rectangle 3114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43" name="Rectangle 31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311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31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46" name="Rectangle 31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C622-BF31-4E5C-B53B-D2A572156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8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96A42-C0FE-44CF-B7F7-0F4D52978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A0C8E-20E6-4D2C-AE9F-F1F8D544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5DF3-A621-4CBB-84F0-96E120967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4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EEC38-4A47-4B15-A6D4-6FF4E2E80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7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D9762-E0C0-4F52-ACF1-5CADC2041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7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17E5-6B0C-4B4A-9978-93F4AD06E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1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44555-D0FA-4341-9A5E-36122B05A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4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74381-9311-4714-953B-B0421F9F4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3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B5AED-39B4-4548-AC83-9D2FC19E1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8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1622A-9179-4238-8D09-F5C093EFC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6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69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0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70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0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701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70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702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702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Three Actions Of Believers</a:t>
            </a:r>
          </a:p>
        </p:txBody>
      </p:sp>
      <p:sp>
        <p:nvSpPr>
          <p:cNvPr id="12702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DC26E1A-1BE7-48F0-81CF-E8E4228CB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72396"/>
            <a:ext cx="9144000" cy="914400"/>
          </a:xfrm>
        </p:spPr>
        <p:txBody>
          <a:bodyPr>
            <a:prstTxWarp prst="textCanUp">
              <a:avLst/>
            </a:prstTxWarp>
          </a:bodyPr>
          <a:lstStyle/>
          <a:p>
            <a:pPr eaLnBrk="1" hangingPunct="1">
              <a:defRPr/>
            </a:pPr>
            <a:r>
              <a:rPr lang="en-US" sz="5400" b="1" u="sng" dirty="0">
                <a:solidFill>
                  <a:srgbClr val="FFFF00"/>
                </a:solidFill>
                <a:cs typeface="Times New Roman" pitchFamily="18" charset="0"/>
              </a:rPr>
              <a:t>Three Actions Of Believers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96064"/>
            <a:ext cx="9144000" cy="875071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>
                <a:cs typeface="Times New Roman" pitchFamily="18" charset="0"/>
              </a:rPr>
              <a:t>Text: Heb. 11:6</a:t>
            </a:r>
          </a:p>
        </p:txBody>
      </p:sp>
      <p:pic>
        <p:nvPicPr>
          <p:cNvPr id="4098" name="Picture 2" descr="Z:\Users\Morrisoncave\Documents\Religion Media\Belief_I Belie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281" y="2514600"/>
            <a:ext cx="2657636" cy="419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48650"/>
            <a:ext cx="4700801" cy="35256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sz="4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13:35; Acts 2:38)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72456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For The Erring Child: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2895600" cy="299884"/>
          </a:xfrm>
        </p:spPr>
        <p:txBody>
          <a:bodyPr/>
          <a:lstStyle/>
          <a:p>
            <a:pPr>
              <a:defRPr/>
            </a:pPr>
            <a:r>
              <a:rPr lang="en-US"/>
              <a:t>Three Actions Of Believers</a:t>
            </a:r>
            <a:endParaRPr lang="en-US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  <a:cs typeface="Times New Roman" pitchFamily="18" charset="0"/>
              </a:rPr>
              <a:t>Intro </a:t>
            </a:r>
            <a:r>
              <a:rPr lang="en-US" sz="3600" b="1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1" y="632074"/>
            <a:ext cx="9144000" cy="1384995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7030A0"/>
                </a:solidFill>
              </a:rPr>
              <a:t>Heb. 11:6 </a:t>
            </a:r>
          </a:p>
          <a:p>
            <a:pPr algn="l" eaLnBrk="1" hangingPunct="1"/>
            <a:r>
              <a:rPr lang="en-US" sz="2000" b="0" dirty="0">
                <a:solidFill>
                  <a:srgbClr val="002060"/>
                </a:solidFill>
              </a:rPr>
              <a:t>6.  And without faith it is impossible out to please Him, for he who comes to God must believe that He is and that He is a rewarder of those who seek Him.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08246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rgbClr val="66FFFF"/>
                </a:solidFill>
              </a:rPr>
              <a:t>“Faith” </a:t>
            </a:r>
            <a:r>
              <a:rPr lang="en-US" sz="2000" b="0" dirty="0">
                <a:solidFill>
                  <a:srgbClr val="66FFFF"/>
                </a:solidFill>
              </a:rPr>
              <a:t>= </a:t>
            </a:r>
            <a:r>
              <a:rPr lang="en-US" sz="2000" b="0" i="1" dirty="0">
                <a:solidFill>
                  <a:srgbClr val="66FFFF"/>
                </a:solidFill>
              </a:rPr>
              <a:t>G4102 </a:t>
            </a:r>
            <a:r>
              <a:rPr lang="en-US" sz="2000" b="0" i="1" dirty="0" err="1">
                <a:solidFill>
                  <a:srgbClr val="66FFFF"/>
                </a:solidFill>
              </a:rPr>
              <a:t>pistis</a:t>
            </a:r>
            <a:r>
              <a:rPr lang="en-US" sz="2000" b="0" i="1" dirty="0">
                <a:solidFill>
                  <a:srgbClr val="66FFFF"/>
                </a:solidFill>
              </a:rPr>
              <a:t> [</a:t>
            </a:r>
            <a:r>
              <a:rPr lang="en-US" sz="2000" b="0" i="1" dirty="0" err="1">
                <a:solidFill>
                  <a:srgbClr val="66FFFF"/>
                </a:solidFill>
              </a:rPr>
              <a:t>pist</a:t>
            </a:r>
            <a:r>
              <a:rPr lang="en-US" sz="2000" b="0" i="1" dirty="0">
                <a:solidFill>
                  <a:srgbClr val="66FFFF"/>
                </a:solidFill>
              </a:rPr>
              <a:t>’-is]: </a:t>
            </a:r>
            <a:r>
              <a:rPr lang="en-US" sz="2000" b="0" dirty="0">
                <a:solidFill>
                  <a:srgbClr val="66FFFF"/>
                </a:solidFill>
              </a:rPr>
              <a:t>persuasion, moral conviction, belief (Required to please God!)</a:t>
            </a:r>
            <a:endParaRPr lang="en-US" sz="2000" b="0" i="1" dirty="0">
              <a:solidFill>
                <a:srgbClr val="66FFFF"/>
              </a:solidFill>
            </a:endParaRPr>
          </a:p>
          <a:p>
            <a:pPr algn="l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rgbClr val="66FFFF"/>
                </a:solidFill>
              </a:rPr>
              <a:t>“Believe” </a:t>
            </a:r>
            <a:r>
              <a:rPr lang="en-US" sz="2000" b="0" dirty="0">
                <a:solidFill>
                  <a:srgbClr val="66FFFF"/>
                </a:solidFill>
              </a:rPr>
              <a:t>= </a:t>
            </a:r>
            <a:r>
              <a:rPr lang="en-US" sz="2000" b="0" i="1" dirty="0">
                <a:solidFill>
                  <a:srgbClr val="66FFFF"/>
                </a:solidFill>
              </a:rPr>
              <a:t>G4100 </a:t>
            </a:r>
            <a:r>
              <a:rPr lang="en-US" sz="2000" b="0" i="1" dirty="0" err="1">
                <a:solidFill>
                  <a:srgbClr val="66FFFF"/>
                </a:solidFill>
              </a:rPr>
              <a:t>pisteuo</a:t>
            </a:r>
            <a:r>
              <a:rPr lang="en-US" sz="2000" b="0" i="1" dirty="0">
                <a:solidFill>
                  <a:srgbClr val="66FFFF"/>
                </a:solidFill>
              </a:rPr>
              <a:t>̄ [</a:t>
            </a:r>
            <a:r>
              <a:rPr lang="en-US" sz="2000" b="0" i="1" dirty="0" err="1">
                <a:solidFill>
                  <a:srgbClr val="66FFFF"/>
                </a:solidFill>
              </a:rPr>
              <a:t>pist</a:t>
            </a:r>
            <a:r>
              <a:rPr lang="en-US" sz="2000" b="0" i="1" dirty="0">
                <a:solidFill>
                  <a:srgbClr val="66FFFF"/>
                </a:solidFill>
              </a:rPr>
              <a:t>-</a:t>
            </a:r>
            <a:r>
              <a:rPr lang="en-US" sz="2000" b="0" i="1" dirty="0" err="1">
                <a:solidFill>
                  <a:srgbClr val="66FFFF"/>
                </a:solidFill>
              </a:rPr>
              <a:t>yoo</a:t>
            </a:r>
            <a:r>
              <a:rPr lang="en-US" sz="2000" b="0" i="1" dirty="0">
                <a:solidFill>
                  <a:srgbClr val="66FFFF"/>
                </a:solidFill>
              </a:rPr>
              <a:t>'-o]: From G4102; </a:t>
            </a:r>
            <a:r>
              <a:rPr lang="en-US" sz="2000" b="0" dirty="0">
                <a:solidFill>
                  <a:srgbClr val="66FFFF"/>
                </a:solidFill>
              </a:rPr>
              <a:t>to have faith (in, upon, or with respect to, a person or thing), that is, credit; by implication to entrust (especially one’s spiritual well-being to Christ): believe (-r), commit (to trust), put in trust with. </a:t>
            </a:r>
          </a:p>
          <a:p>
            <a:pPr algn="l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rgbClr val="66FFFF"/>
                </a:solidFill>
              </a:rPr>
              <a:t>“Seek” (NKJ: “Diligently Seek”) </a:t>
            </a:r>
            <a:r>
              <a:rPr lang="en-US" sz="2000" b="0" dirty="0">
                <a:solidFill>
                  <a:srgbClr val="66FFFF"/>
                </a:solidFill>
              </a:rPr>
              <a:t>= </a:t>
            </a:r>
            <a:r>
              <a:rPr lang="en-US" sz="2000" b="0" i="1" dirty="0">
                <a:solidFill>
                  <a:srgbClr val="66FFFF"/>
                </a:solidFill>
              </a:rPr>
              <a:t>G1567 </a:t>
            </a:r>
            <a:r>
              <a:rPr lang="en-US" sz="2000" b="0" i="1" dirty="0" err="1">
                <a:solidFill>
                  <a:srgbClr val="66FFFF"/>
                </a:solidFill>
              </a:rPr>
              <a:t>ekzēteo</a:t>
            </a:r>
            <a:r>
              <a:rPr lang="en-US" sz="2000" b="0" i="1" dirty="0">
                <a:solidFill>
                  <a:srgbClr val="66FFFF"/>
                </a:solidFill>
              </a:rPr>
              <a:t>̄ [</a:t>
            </a:r>
            <a:r>
              <a:rPr lang="en-US" sz="2000" b="0" i="1" dirty="0" err="1">
                <a:solidFill>
                  <a:srgbClr val="66FFFF"/>
                </a:solidFill>
              </a:rPr>
              <a:t>ek</a:t>
            </a:r>
            <a:r>
              <a:rPr lang="en-US" sz="2000" b="0" i="1" dirty="0">
                <a:solidFill>
                  <a:srgbClr val="66FFFF"/>
                </a:solidFill>
              </a:rPr>
              <a:t>-</a:t>
            </a:r>
            <a:r>
              <a:rPr lang="en-US" sz="2000" b="0" i="1" dirty="0" err="1">
                <a:solidFill>
                  <a:srgbClr val="66FFFF"/>
                </a:solidFill>
              </a:rPr>
              <a:t>zay</a:t>
            </a:r>
            <a:r>
              <a:rPr lang="en-US" sz="2000" b="0" i="1" dirty="0">
                <a:solidFill>
                  <a:srgbClr val="66FFFF"/>
                </a:solidFill>
              </a:rPr>
              <a:t>-</a:t>
            </a:r>
            <a:r>
              <a:rPr lang="en-US" sz="2000" b="0" i="1" dirty="0" err="1">
                <a:solidFill>
                  <a:srgbClr val="66FFFF"/>
                </a:solidFill>
              </a:rPr>
              <a:t>teh</a:t>
            </a:r>
            <a:r>
              <a:rPr lang="en-US" sz="2000" b="0" i="1" dirty="0">
                <a:solidFill>
                  <a:srgbClr val="66FFFF"/>
                </a:solidFill>
              </a:rPr>
              <a:t>'-o]: </a:t>
            </a:r>
            <a:r>
              <a:rPr lang="en-US" sz="2000" b="0" dirty="0">
                <a:solidFill>
                  <a:srgbClr val="66FFFF"/>
                </a:solidFill>
              </a:rPr>
              <a:t>to search out, that is, (figuratively) investigate, crave, demand, seek after (carefully, diligently).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899" y="4646849"/>
            <a:ext cx="2948201" cy="22111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452" y="6553200"/>
            <a:ext cx="2895600" cy="309716"/>
          </a:xfrm>
        </p:spPr>
        <p:txBody>
          <a:bodyPr/>
          <a:lstStyle/>
          <a:p>
            <a:pPr>
              <a:defRPr/>
            </a:pPr>
            <a:r>
              <a:rPr lang="en-US"/>
              <a:t>Three Actions Of Believers</a:t>
            </a:r>
            <a:endParaRPr lang="en-US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  <a:cs typeface="Times New Roman" pitchFamily="18" charset="0"/>
              </a:rPr>
              <a:t>Intro</a:t>
            </a:r>
            <a:endParaRPr lang="en-US" sz="4000" b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FFFFFF"/>
                </a:solidFill>
              </a:rPr>
              <a:t>Statistics from 2010 show a 1/3 of the world’s population</a:t>
            </a:r>
          </a:p>
          <a:p>
            <a:pPr algn="l" eaLnBrk="1" hangingPunct="1"/>
            <a:r>
              <a:rPr lang="en-US" dirty="0">
                <a:solidFill>
                  <a:srgbClr val="FFFFFF"/>
                </a:solidFill>
              </a:rPr>
              <a:t>claims to be Christian!</a:t>
            </a:r>
            <a:endParaRPr lang="en-US" sz="2800" dirty="0">
              <a:solidFill>
                <a:srgbClr val="FFFFFF"/>
              </a:solidFill>
            </a:endParaRPr>
          </a:p>
          <a:p>
            <a:pPr algn="l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rgbClr val="66FFFF"/>
                </a:solidFill>
              </a:rPr>
              <a:t>“As of 2010, Christianity was by far the world's largest religion, with an estimated 2.2 billion adherents, nearly a third (31 percent) of all 6.9 billion people on Earth, the Pew (pewforum.org) report says”</a:t>
            </a:r>
          </a:p>
          <a:p>
            <a:pPr algn="l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rgbClr val="66FFFF"/>
                </a:solidFill>
              </a:rPr>
              <a:t>The report also says about 80% of US (approx. 37% of world population) are Christians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-14748" y="5824935"/>
            <a:ext cx="9144000" cy="461665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There are three actions of believers! </a:t>
            </a:r>
            <a:r>
              <a:rPr lang="en-US" i="1" dirty="0"/>
              <a:t>Believers Who Do…</a:t>
            </a:r>
          </a:p>
        </p:txBody>
      </p:sp>
      <p:pic>
        <p:nvPicPr>
          <p:cNvPr id="1026" name="Picture 2" descr="http://www.pewforum.org/files/2013/07/lede_globalchristia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5029200" cy="235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14748" y="3257223"/>
            <a:ext cx="3810000" cy="1938992"/>
          </a:xfrm>
          <a:prstGeom prst="rect">
            <a:avLst/>
          </a:prstGeom>
          <a:solidFill>
            <a:srgbClr val="FFCCFF"/>
          </a:solidFill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Are all these people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who claim to be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Christians true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believers as outlined 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in Heb. 11:6?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Three Actions Of Believers</a:t>
            </a:r>
            <a:endParaRPr lang="en-US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0"/>
            <a:ext cx="5410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  <a:cs typeface="Times New Roman" pitchFamily="18" charset="0"/>
              </a:rPr>
              <a:t>…Nothing!</a:t>
            </a:r>
            <a:endParaRPr lang="en-US" sz="4000" b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9832" y="8382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FFFF"/>
                </a:solidFill>
              </a:rPr>
              <a:t>Not speaking of atheists or agnostics, but those</a:t>
            </a:r>
          </a:p>
          <a:p>
            <a:pPr eaLnBrk="1" hangingPunct="1"/>
            <a:r>
              <a:rPr lang="en-US" dirty="0">
                <a:solidFill>
                  <a:srgbClr val="FFFFFF"/>
                </a:solidFill>
              </a:rPr>
              <a:t>individuals that claim to believe in God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-9832" y="19050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Jn. 12:42-43: Jewish Rulers (Mt. 10:33)</a:t>
            </a:r>
            <a:r>
              <a:rPr lang="en-US" i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0" y="26670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Acts 24:24-26: Governor Felix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0" y="35052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Acts 26:24-28: King Agrippa II (52-100 AD) 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916" y="44196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Js. 2:19: Demons (Mk. 5:7, 9; Lk. 8:31)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916" y="5334000"/>
            <a:ext cx="9144000" cy="830997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Not enough to claim belief or recognition in God, </a:t>
            </a:r>
          </a:p>
          <a:p>
            <a:pPr eaLnBrk="1" hangingPunct="1"/>
            <a:r>
              <a:rPr lang="en-US" dirty="0"/>
              <a:t>but a person must act on that belief!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916" y="0"/>
            <a:ext cx="3728884" cy="523220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Believers Who Do…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Three Actions Of Believers</a:t>
            </a:r>
            <a:endParaRPr lang="en-US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0"/>
            <a:ext cx="5410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  <a:cs typeface="Times New Roman" pitchFamily="18" charset="0"/>
              </a:rPr>
              <a:t>…the Wrong Thing</a:t>
            </a:r>
            <a:endParaRPr lang="en-US" sz="4000" b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9832" y="8382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FFFF"/>
                </a:solidFill>
              </a:rPr>
              <a:t>There are those who profess belief and act on it, but they</a:t>
            </a:r>
          </a:p>
          <a:p>
            <a:pPr eaLnBrk="1" hangingPunct="1"/>
            <a:r>
              <a:rPr lang="en-US" dirty="0">
                <a:solidFill>
                  <a:srgbClr val="FFFFFF"/>
                </a:solidFill>
              </a:rPr>
              <a:t>do the wrong thing!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-9832" y="19050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Mt. 6:1, 5; 23:14-15, 27-28: Scribes and Pharisees</a:t>
            </a:r>
          </a:p>
          <a:p>
            <a:pPr marL="457200" lvl="1" indent="0" algn="l" eaLnBrk="1" hangingPunct="1"/>
            <a:r>
              <a:rPr lang="en-US" dirty="0">
                <a:solidFill>
                  <a:srgbClr val="FFFFFF"/>
                </a:solidFill>
              </a:rPr>
              <a:t>(Mt. 15:3-9; Mk. 7:9)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-9832" y="29718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Mt. 7:21-23: People on the Day of Judgment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4749" y="38100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Acts 22:3-5; 26:9-11: Apostle Paul (as Saul of Tarsus) 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916" y="45720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Rom. 10:1-3: Jews (as a nation)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-9832" y="5486400"/>
            <a:ext cx="9168581" cy="830997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Not enough to believe and just do anything, </a:t>
            </a:r>
          </a:p>
          <a:p>
            <a:pPr eaLnBrk="1" hangingPunct="1"/>
            <a:r>
              <a:rPr lang="en-US" dirty="0"/>
              <a:t>but must do the right thing!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916" y="0"/>
            <a:ext cx="3728884" cy="523220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Believers Who Do…</a:t>
            </a:r>
          </a:p>
        </p:txBody>
      </p:sp>
    </p:spTree>
    <p:extLst>
      <p:ext uri="{BB962C8B-B14F-4D97-AF65-F5344CB8AC3E}">
        <p14:creationId xmlns:p14="http://schemas.microsoft.com/office/powerpoint/2010/main" val="341111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Three Actions Of Believers</a:t>
            </a:r>
            <a:endParaRPr lang="en-US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0"/>
            <a:ext cx="5410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  <a:cs typeface="Times New Roman" pitchFamily="18" charset="0"/>
              </a:rPr>
              <a:t>…the Right Thing</a:t>
            </a:r>
            <a:endParaRPr lang="en-US" sz="4000" b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9832" y="8382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FFFF"/>
                </a:solidFill>
              </a:rPr>
              <a:t>There are those who profess belief and act on it according</a:t>
            </a:r>
          </a:p>
          <a:p>
            <a:pPr eaLnBrk="1" hangingPunct="1"/>
            <a:r>
              <a:rPr lang="en-US" dirty="0">
                <a:solidFill>
                  <a:srgbClr val="FFFFFF"/>
                </a:solidFill>
              </a:rPr>
              <a:t>to God’s way!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-9832" y="19050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Acts 2:37-38, 41: Jews on Day of Pentecost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0" y="26670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Acts 8:36-38: Ethiopian Eunuch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0" y="35052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Acts 9:5-6, 17-18; 22:16: Apostle Paul (Saul of Tarsus) 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916" y="44196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FFFF"/>
                </a:solidFill>
              </a:rPr>
              <a:t>Acts 16:30-34: Philippian Jailer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916" y="5257800"/>
            <a:ext cx="5786284" cy="1200329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To be pleasing to God, one must</a:t>
            </a:r>
          </a:p>
          <a:p>
            <a:pPr eaLnBrk="1" hangingPunct="1"/>
            <a:r>
              <a:rPr lang="en-US" dirty="0"/>
              <a:t>believe and obey His word in</a:t>
            </a:r>
          </a:p>
          <a:p>
            <a:pPr eaLnBrk="1" hangingPunct="1"/>
            <a:r>
              <a:rPr lang="en-US" dirty="0"/>
              <a:t>“diligently seeking” Him!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916" y="0"/>
            <a:ext cx="3728884" cy="523220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2800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Believers Who Do…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680" y="4724400"/>
            <a:ext cx="3220236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7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97161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Three Actions Of Believers</a:t>
            </a:r>
            <a:endParaRPr lang="en-US" dirty="0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  <a:cs typeface="Times New Roman" pitchFamily="18" charset="0"/>
              </a:rPr>
              <a:t>Conclusion</a:t>
            </a:r>
            <a:endParaRPr lang="en-US" sz="4000" b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FFFFFF"/>
                </a:solidFill>
              </a:rPr>
              <a:t>The world is full of these 3 kinds of believers:</a:t>
            </a:r>
          </a:p>
          <a:p>
            <a:pPr algn="l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rgbClr val="66FFFF"/>
                </a:solidFill>
              </a:rPr>
              <a:t>Believers who do nothing </a:t>
            </a:r>
          </a:p>
          <a:p>
            <a:pPr marL="0" indent="0" algn="l">
              <a:buClr>
                <a:schemeClr val="accent1"/>
              </a:buClr>
              <a:buSzPct val="115000"/>
            </a:pPr>
            <a:endParaRPr lang="en-US" sz="2000" b="0" dirty="0">
              <a:solidFill>
                <a:srgbClr val="66FFFF"/>
              </a:solidFill>
            </a:endParaRPr>
          </a:p>
          <a:p>
            <a:pPr algn="l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rgbClr val="66FFFF"/>
                </a:solidFill>
              </a:rPr>
              <a:t>Believers who do the wrong thing</a:t>
            </a:r>
          </a:p>
          <a:p>
            <a:pPr marL="0" indent="0" algn="l">
              <a:buClr>
                <a:schemeClr val="accent1"/>
              </a:buClr>
              <a:buSzPct val="115000"/>
            </a:pPr>
            <a:endParaRPr lang="en-US" sz="2000" b="0" dirty="0">
              <a:solidFill>
                <a:srgbClr val="66FFFF"/>
              </a:solidFill>
            </a:endParaRPr>
          </a:p>
          <a:p>
            <a:pPr algn="l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rgbClr val="66FFFF"/>
                </a:solidFill>
              </a:rPr>
              <a:t>Believers who do the right thing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572000" y="1451917"/>
            <a:ext cx="4419600" cy="461665"/>
          </a:xfrm>
          <a:prstGeom prst="rect">
            <a:avLst/>
          </a:prstGeom>
          <a:solidFill>
            <a:srgbClr val="FFCCFF"/>
          </a:solidFill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Faith only will not save!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572000" y="2001914"/>
            <a:ext cx="4419600" cy="461665"/>
          </a:xfrm>
          <a:prstGeom prst="rect">
            <a:avLst/>
          </a:prstGeom>
          <a:solidFill>
            <a:srgbClr val="FFCCFF"/>
          </a:solidFill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Disobedience will not save!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572000" y="2551606"/>
            <a:ext cx="4419600" cy="830997"/>
          </a:xfrm>
          <a:prstGeom prst="rect">
            <a:avLst/>
          </a:prstGeom>
          <a:solidFill>
            <a:srgbClr val="FFCCFF"/>
          </a:solidFill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Obedience to the gospel saves! Heb. 5:9</a:t>
            </a:r>
          </a:p>
        </p:txBody>
      </p:sp>
      <p:pic>
        <p:nvPicPr>
          <p:cNvPr id="14" name="Picture 2" descr="http://www.pewforum.org/files/2013/07/lede_globalchristian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86200"/>
            <a:ext cx="5029200" cy="235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7206" y="6558116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Three Actions Of Believers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  <a:cs typeface="Times New Roman" pitchFamily="18" charset="0"/>
              </a:rPr>
              <a:t>Conclusion</a:t>
            </a:r>
            <a:endParaRPr lang="en-US" sz="4000" b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73764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FFFF"/>
                </a:solidFill>
              </a:rPr>
              <a:t>Only those who obey God will be pleasing to Him!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16" y="1447800"/>
            <a:ext cx="9144000" cy="1077218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7030A0"/>
                </a:solidFill>
              </a:rPr>
              <a:t>Mt. 7:21</a:t>
            </a:r>
          </a:p>
          <a:p>
            <a:pPr algn="l" eaLnBrk="1" hangingPunct="1"/>
            <a:r>
              <a:rPr lang="en-US" sz="2000" b="0" dirty="0">
                <a:solidFill>
                  <a:srgbClr val="002060"/>
                </a:solidFill>
              </a:rPr>
              <a:t>21.  "Not everyone who says to Me, 'Lord, Lord,' will enter the kingdom of heaven, but he who does the will of My Father who is in heaven will enter.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916" y="2977009"/>
            <a:ext cx="9144000" cy="1077218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7030A0"/>
                </a:solidFill>
              </a:rPr>
              <a:t>Heb. 5:9 </a:t>
            </a:r>
            <a:r>
              <a:rPr lang="en-US" sz="2000" dirty="0">
                <a:solidFill>
                  <a:srgbClr val="7030A0"/>
                </a:solidFill>
              </a:rPr>
              <a:t>(11:6: Without faith it’s impossible to please God)</a:t>
            </a:r>
          </a:p>
          <a:p>
            <a:pPr algn="l" eaLnBrk="1" hangingPunct="1"/>
            <a:r>
              <a:rPr lang="en-US" sz="2000" b="0" dirty="0">
                <a:solidFill>
                  <a:srgbClr val="002060"/>
                </a:solidFill>
              </a:rPr>
              <a:t>9.  And having been made perfect, He became to all those who obey Him the source of eternal salvation,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4916" y="4829732"/>
            <a:ext cx="4033684" cy="1384995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7030A0"/>
                </a:solidFill>
              </a:rPr>
              <a:t>Js. 2:24</a:t>
            </a:r>
            <a:endParaRPr lang="en-US" sz="2000" dirty="0">
              <a:solidFill>
                <a:srgbClr val="7030A0"/>
              </a:solidFill>
            </a:endParaRPr>
          </a:p>
          <a:p>
            <a:pPr algn="l" eaLnBrk="1" hangingPunct="1"/>
            <a:r>
              <a:rPr lang="en-US" sz="2000" b="0" dirty="0">
                <a:solidFill>
                  <a:srgbClr val="002060"/>
                </a:solidFill>
              </a:rPr>
              <a:t>24.  You see that a man is justified by works and not by faith alone.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896" y="4191000"/>
            <a:ext cx="5077020" cy="26624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Three Actions Of Believers</a:t>
            </a:r>
            <a:endParaRPr lang="en-US" dirty="0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  <a:cs typeface="Times New Roman" pitchFamily="18" charset="0"/>
              </a:rPr>
              <a:t>Conclusion</a:t>
            </a:r>
            <a:endParaRPr lang="en-US" sz="4000" b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7374" y="1143000"/>
            <a:ext cx="9144000" cy="830997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Do you “diligently seek” after the right way to be pleasing</a:t>
            </a:r>
          </a:p>
          <a:p>
            <a:pPr eaLnBrk="1" hangingPunct="1"/>
            <a:r>
              <a:rPr lang="en-US" dirty="0"/>
              <a:t>unto God? </a:t>
            </a:r>
            <a:r>
              <a:rPr lang="en-US" i="1" dirty="0"/>
              <a:t>(Acts 17:11: Bereans)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9" y="2646106"/>
            <a:ext cx="4423859" cy="331789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323" y="3402772"/>
            <a:ext cx="4379517" cy="18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56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Designs\Beam.pot</Template>
  <TotalTime>5305</TotalTime>
  <Words>930</Words>
  <Application>Microsoft Office PowerPoint</Application>
  <PresentationFormat>On-screen Show (4:3)</PresentationFormat>
  <Paragraphs>103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Ameretto</vt:lpstr>
      <vt:lpstr>Arial</vt:lpstr>
      <vt:lpstr>Calisto MT</vt:lpstr>
      <vt:lpstr>Tahoma</vt:lpstr>
      <vt:lpstr>Times New Roman</vt:lpstr>
      <vt:lpstr>Wingdings</vt:lpstr>
      <vt:lpstr>Beam</vt:lpstr>
      <vt:lpstr>Three Actions Of Believers</vt:lpstr>
      <vt:lpstr>Intro  </vt:lpstr>
      <vt:lpstr>Intro</vt:lpstr>
      <vt:lpstr>…Nothing!</vt:lpstr>
      <vt:lpstr>…the Wrong Thing</vt:lpstr>
      <vt:lpstr>…the Right Thing</vt:lpstr>
      <vt:lpstr>Conclusion</vt:lpstr>
      <vt:lpstr>Conclusion</vt:lpstr>
      <vt:lpstr>Conclusion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Actions Of Believers</dc:title>
  <dc:subject>12/03/17</dc:subject>
  <dc:creator>DarkWolf</dc:creator>
  <cp:lastModifiedBy>Nathan Morrison</cp:lastModifiedBy>
  <cp:revision>23</cp:revision>
  <dcterms:created xsi:type="dcterms:W3CDTF">2005-06-04T23:49:02Z</dcterms:created>
  <dcterms:modified xsi:type="dcterms:W3CDTF">2017-11-28T21:18:07Z</dcterms:modified>
</cp:coreProperties>
</file>