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1" r:id="rId3"/>
    <p:sldId id="316" r:id="rId4"/>
    <p:sldId id="317" r:id="rId5"/>
    <p:sldId id="354" r:id="rId6"/>
    <p:sldId id="358" r:id="rId7"/>
    <p:sldId id="342" r:id="rId8"/>
    <p:sldId id="344" r:id="rId9"/>
    <p:sldId id="346" r:id="rId10"/>
    <p:sldId id="348" r:id="rId11"/>
    <p:sldId id="350" r:id="rId12"/>
    <p:sldId id="339" r:id="rId13"/>
    <p:sldId id="352" r:id="rId14"/>
    <p:sldId id="35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FF"/>
    <a:srgbClr val="0000FF"/>
    <a:srgbClr val="CCFF33"/>
    <a:srgbClr val="FF0066"/>
    <a:srgbClr val="FFFFFF"/>
    <a:srgbClr val="FFCC00"/>
    <a:srgbClr val="66FFFF"/>
    <a:srgbClr val="F99969"/>
    <a:srgbClr val="F67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4" autoAdjust="0"/>
    <p:restoredTop sz="86391" autoAdjust="0"/>
  </p:normalViewPr>
  <p:slideViewPr>
    <p:cSldViewPr snapToObjects="1">
      <p:cViewPr varScale="1">
        <p:scale>
          <a:sx n="53" d="100"/>
          <a:sy n="53" d="100"/>
        </p:scale>
        <p:origin x="8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B8C3EB86-55FD-4EA6-805D-E7DA6A3562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A526BC86-99B3-49EE-98D7-68FAD3191E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DCD6707-32AD-4A9B-96FB-CAB83D39A067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By Nathan L Morrison</a:t>
            </a:r>
          </a:p>
          <a:p>
            <a:pPr eaLnBrk="1" hangingPunct="1"/>
            <a:r>
              <a:rPr lang="en-US" altLang="en-US" dirty="0"/>
              <a:t>All Scripture Given is from NASB unless otherwise stated</a:t>
            </a:r>
          </a:p>
          <a:p>
            <a:pPr eaLnBrk="1" hangingPunct="1"/>
            <a:endParaRPr lang="en-US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Call: 804-277-1983 or visit www.courthousechurchofcrist.com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References: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•	http://jewishencyclopedia.com/view.jsp?artid=93&amp;letter=F&amp;search=Antonius%20Felix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•	http://en.wikipedia.org/wiki/Antonius_felix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•	http://en.wikipedia.org/wiki/Drusilla_of_Mauretania_(born_38)]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•	http://en.wikipedia.org/wiki/Drusilla_(daughter_of_Agrippa_I)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14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4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Emphasis in Scripture mine!</a:t>
            </a:r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05D37F8-5C1C-4A95-AEB0-6543C98E4A25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References: </a:t>
            </a:r>
          </a:p>
          <a:p>
            <a:pPr eaLnBrk="1" hangingPunct="1"/>
            <a:r>
              <a:rPr lang="en-US" altLang="en-US" b="1" dirty="0"/>
              <a:t>•	http://jewishencyclopedia.com/view.jsp?artid=93&amp;letter=F&amp;search=Antonius%20Felix </a:t>
            </a:r>
          </a:p>
          <a:p>
            <a:pPr eaLnBrk="1" hangingPunct="1"/>
            <a:r>
              <a:rPr lang="en-US" altLang="en-US" b="1" dirty="0"/>
              <a:t>•	http://en.wikipedia.org/wiki/Antonius_felix  </a:t>
            </a:r>
          </a:p>
          <a:p>
            <a:pPr eaLnBrk="1" hangingPunct="1"/>
            <a:r>
              <a:rPr lang="en-US" altLang="en-US" b="1" dirty="0"/>
              <a:t>•	http://en.wikipedia.org/wiki/Drusilla_of_Mauretania_(born_38)]</a:t>
            </a:r>
          </a:p>
          <a:p>
            <a:pPr eaLnBrk="1" hangingPunct="1"/>
            <a:r>
              <a:rPr lang="en-US" altLang="en-US" b="1" dirty="0"/>
              <a:t>•	http://en.wikipedia.org/wiki/Drusilla_(daughter_of_Agrippa_I)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Image: Antonius Felix from Guillaume </a:t>
            </a:r>
            <a:r>
              <a:rPr lang="en-US" altLang="en-US" b="1" dirty="0" err="1"/>
              <a:t>Rouillé's</a:t>
            </a:r>
            <a:r>
              <a:rPr lang="en-US" altLang="en-US" b="1" dirty="0"/>
              <a:t> </a:t>
            </a:r>
            <a:r>
              <a:rPr lang="en-US" altLang="en-US" b="1" dirty="0" err="1"/>
              <a:t>Promptuarii</a:t>
            </a:r>
            <a:r>
              <a:rPr lang="en-US" altLang="en-US" b="1" dirty="0"/>
              <a:t> </a:t>
            </a:r>
            <a:r>
              <a:rPr lang="en-US" altLang="en-US" b="1" dirty="0" err="1"/>
              <a:t>Iconum</a:t>
            </a:r>
            <a:r>
              <a:rPr lang="en-US" altLang="en-US" b="1" dirty="0"/>
              <a:t> </a:t>
            </a:r>
            <a:r>
              <a:rPr lang="en-US" altLang="en-US" b="1" dirty="0" err="1"/>
              <a:t>Insigniorum</a:t>
            </a: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  <p:sp>
        <p:nvSpPr>
          <p:cNvPr id="1843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2E781EB-719D-4013-8DFC-20616568F88C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References: </a:t>
            </a:r>
          </a:p>
          <a:p>
            <a:pPr eaLnBrk="1" hangingPunct="1"/>
            <a:r>
              <a:rPr lang="en-US" altLang="en-US" b="1" dirty="0"/>
              <a:t>•	http://jewishencyclopedia.com/view.jsp?artid=93&amp;letter=F&amp;search=Antonius%20Felix </a:t>
            </a:r>
          </a:p>
          <a:p>
            <a:pPr eaLnBrk="1" hangingPunct="1"/>
            <a:r>
              <a:rPr lang="en-US" altLang="en-US" b="1" dirty="0"/>
              <a:t>•	http://en.wikipedia.org/wiki/Antonius_felix  </a:t>
            </a:r>
          </a:p>
          <a:p>
            <a:pPr eaLnBrk="1" hangingPunct="1"/>
            <a:r>
              <a:rPr lang="en-US" altLang="en-US" b="1" dirty="0"/>
              <a:t>•	http://en.wikipedia.org/wiki/Drusilla_of_Mauretania_(born_38)]</a:t>
            </a:r>
          </a:p>
          <a:p>
            <a:pPr eaLnBrk="1" hangingPunct="1"/>
            <a:r>
              <a:rPr lang="en-US" altLang="en-US" b="1" dirty="0"/>
              <a:t>•	http://en.wikipedia.org/wiki/Drusilla_(daughter_of_Agrippa_I)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Image by William Hogarth, Paul before Felix, 1752. Drusilla is seated on Felix's right.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843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2E781EB-719D-4013-8DFC-20616568F88C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8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BC86-99B3-49EE-98D7-68FAD3191E5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771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BC86-99B3-49EE-98D7-68FAD3191E5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868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Emphasis in Scripture mine</a:t>
            </a:r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17E3933-27D9-4362-8193-A9B16F7C6EF7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Emphasis in Scripture Mine!</a:t>
            </a:r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0C68686-08EE-42D5-887B-F8E5C48DEE35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8D30A53-03BC-4159-AF04-AB498AC6598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11AEDDE-73A0-4F93-B8AC-E2C393F474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82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BD4-E8CF-4564-8C7A-A35707A781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0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AC20BD4-E8CF-4564-8C7A-A35707A781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63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AC20BD4-E8CF-4564-8C7A-A35707A7813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63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AC20BD4-E8CF-4564-8C7A-A35707A781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283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BD4-E8CF-4564-8C7A-A35707A781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842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BD4-E8CF-4564-8C7A-A35707A781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523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1DC1-A6A9-4515-91E1-E6AFA2F112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17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EB321A0-C2FE-4E26-9DB8-CCB16A470C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37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57EC-A743-4D51-A274-BFC1C6D1F6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22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3879702-0391-432D-AB05-FECB95FF98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27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93AFA-C1E6-4A5D-87D7-9D454F79DF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36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7FAB-3CC0-4108-BFD6-1FB34EA11A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13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1DF2-0833-4AC3-9141-3FA96CE8D2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19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2A72-817F-433A-8BB1-1E06131B2F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03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E1F8-DA05-4E35-ACF0-062394864A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87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B1C8-A4B0-41E5-8399-166AF49A4F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01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0BD4-E8CF-4564-8C7A-A35707A781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436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6747" y="838200"/>
            <a:ext cx="9144000" cy="1143000"/>
          </a:xfrm>
        </p:spPr>
        <p:txBody>
          <a:bodyPr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en-US" sz="4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Became Frightened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33700"/>
            <a:ext cx="9144000" cy="1295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 Acts 24:25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371"/>
            <a:ext cx="9144000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Felix’s Response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68071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He Became Frightened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825430"/>
            <a:ext cx="9144000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7030A0"/>
                </a:solidFill>
              </a:rPr>
              <a:t>Acts 24:25:</a:t>
            </a:r>
          </a:p>
          <a:p>
            <a:pPr algn="l" eaLnBrk="1" hangingPunct="1"/>
            <a:r>
              <a:rPr lang="en-US" altLang="en-US" sz="2000" b="0" dirty="0">
                <a:solidFill>
                  <a:srgbClr val="002060"/>
                </a:solidFill>
              </a:rPr>
              <a:t>25.  But as he was discussing righteousness, self-control and the judgment to come, </a:t>
            </a:r>
            <a:r>
              <a:rPr lang="en-US" altLang="en-US" sz="2000" i="1" u="sng" dirty="0">
                <a:solidFill>
                  <a:srgbClr val="002060"/>
                </a:solidFill>
              </a:rPr>
              <a:t>Felix became frightened…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0" y="20574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CC00"/>
                </a:solidFill>
              </a:rPr>
              <a:t>Felix “became frightened” 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1"/>
                </a:solidFill>
              </a:rPr>
              <a:t>He was not so hard of heart that he gave no response.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1"/>
                </a:solidFill>
              </a:rPr>
              <a:t>He trembled!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1"/>
                </a:solidFill>
              </a:rPr>
              <a:t>Men need to be frightened when their sin is confronted – Heb. 10:31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000965"/>
            <a:ext cx="9144000" cy="76944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7030A0"/>
                </a:solidFill>
              </a:rPr>
              <a:t>Heb. 10:31:</a:t>
            </a:r>
          </a:p>
          <a:p>
            <a:pPr eaLnBrk="1" hangingPunct="1"/>
            <a:r>
              <a:rPr lang="en-US" altLang="en-US" sz="2000" b="0" dirty="0">
                <a:solidFill>
                  <a:srgbClr val="002060"/>
                </a:solidFill>
              </a:rPr>
              <a:t>31.  It is a terrifying thing to fall into the hands of the living God.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334000"/>
            <a:ext cx="9143999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FF"/>
                </a:solidFill>
              </a:rPr>
              <a:t>Felix’s response was a good start, for some obey out of</a:t>
            </a:r>
          </a:p>
          <a:p>
            <a:pPr algn="ctr" eaLnBrk="1" hangingPunct="1"/>
            <a:r>
              <a:rPr lang="en-US" altLang="en-US" dirty="0">
                <a:solidFill>
                  <a:srgbClr val="0000FF"/>
                </a:solidFill>
              </a:rPr>
              <a:t>fear of the consequences!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7215" y="242746"/>
            <a:ext cx="9144000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Felix’s Uncertainty</a:t>
            </a:r>
            <a:endParaRPr lang="en-US" sz="3600" b="1" u="sng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2" y="6532562"/>
            <a:ext cx="2895600" cy="325438"/>
          </a:xfrm>
        </p:spPr>
        <p:txBody>
          <a:bodyPr/>
          <a:lstStyle/>
          <a:p>
            <a:pPr>
              <a:defRPr/>
            </a:pPr>
            <a:r>
              <a:rPr lang="en-US" dirty="0"/>
              <a:t>He Became Frightened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846414"/>
            <a:ext cx="9144000" cy="138499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7030A0"/>
                </a:solidFill>
              </a:rPr>
              <a:t>Acts 24:25</a:t>
            </a:r>
          </a:p>
          <a:p>
            <a:pPr algn="l" eaLnBrk="1" hangingPunct="1"/>
            <a:r>
              <a:rPr lang="en-US" altLang="en-US" sz="2000" b="0" dirty="0">
                <a:solidFill>
                  <a:srgbClr val="002060"/>
                </a:solidFill>
              </a:rPr>
              <a:t>25.  But as he was discussing righteousness, self-control and the judgment to come, Felix became frightened and said, "</a:t>
            </a:r>
            <a:r>
              <a:rPr lang="en-US" altLang="en-US" sz="2000" i="1" u="sng" dirty="0">
                <a:solidFill>
                  <a:srgbClr val="002060"/>
                </a:solidFill>
              </a:rPr>
              <a:t>Go away for the present, and when I find time I will summon you</a:t>
            </a:r>
            <a:r>
              <a:rPr lang="en-US" altLang="en-US" sz="2000" b="0" dirty="0">
                <a:solidFill>
                  <a:srgbClr val="002060"/>
                </a:solidFill>
              </a:rPr>
              <a:t>."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3604846" y="2446355"/>
            <a:ext cx="1967803" cy="461962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00"/>
                </a:solidFill>
              </a:rPr>
              <a:t>“Go away!”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62" y="3201254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CC00"/>
                </a:solidFill>
              </a:rPr>
              <a:t>He was looking to “a more convenient day” to do what is </a:t>
            </a:r>
          </a:p>
          <a:p>
            <a:pPr algn="l" eaLnBrk="1" hangingPunct="1"/>
            <a:r>
              <a:rPr lang="en-US" altLang="en-US" dirty="0">
                <a:solidFill>
                  <a:srgbClr val="FFCC00"/>
                </a:solidFill>
              </a:rPr>
              <a:t>right </a:t>
            </a:r>
            <a:r>
              <a:rPr lang="en-US" altLang="en-US" i="1" dirty="0">
                <a:solidFill>
                  <a:srgbClr val="FFCC00"/>
                </a:solidFill>
              </a:rPr>
              <a:t>(Similar to Athenians in Acts 17:32)</a:t>
            </a:r>
            <a:endParaRPr lang="en-US" altLang="en-US" sz="2800" i="1" dirty="0">
              <a:solidFill>
                <a:schemeClr val="tx1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1"/>
                </a:solidFill>
              </a:rPr>
              <a:t>That more convenient day may never come! (Prov. 27:1; Js. 4:13-16)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1"/>
                </a:solidFill>
              </a:rPr>
              <a:t>God commands all men everywhere to repent! (Acts 17:30-31)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1"/>
                </a:solidFill>
              </a:rPr>
              <a:t>Sin can harden the heart – Heb. 3:12-13</a:t>
            </a: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1"/>
                </a:solidFill>
              </a:rPr>
              <a:t>Death may overtake us, or Christ may return! (Heb. 9:27; Mt. 24:42)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5487353"/>
            <a:ext cx="9143999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FF"/>
                </a:solidFill>
              </a:rPr>
              <a:t>There is danger in delaying obedience when we </a:t>
            </a:r>
          </a:p>
          <a:p>
            <a:pPr algn="ctr" eaLnBrk="1" hangingPunct="1"/>
            <a:r>
              <a:rPr lang="en-US" altLang="en-US" dirty="0">
                <a:solidFill>
                  <a:srgbClr val="0000FF"/>
                </a:solidFill>
              </a:rPr>
              <a:t>hear the truth!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9149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" y="295275"/>
            <a:ext cx="91440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9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He Became Frightened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-837" y="12192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CC00"/>
                </a:solidFill>
              </a:rPr>
              <a:t>Felix and Drusilla had opportunity!</a:t>
            </a:r>
          </a:p>
          <a:p>
            <a:pPr algn="ctr" eaLnBrk="1" hangingPunct="1"/>
            <a:r>
              <a:rPr lang="en-US" altLang="en-US" dirty="0">
                <a:solidFill>
                  <a:srgbClr val="FFCC00"/>
                </a:solidFill>
              </a:rPr>
              <a:t>Felix was frightened by the message of the judgment, but</a:t>
            </a:r>
          </a:p>
          <a:p>
            <a:pPr algn="ctr" eaLnBrk="1" hangingPunct="1"/>
            <a:r>
              <a:rPr lang="en-US" altLang="en-US" dirty="0">
                <a:solidFill>
                  <a:srgbClr val="FFCC00"/>
                </a:solidFill>
              </a:rPr>
              <a:t>chose to delay! 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837" y="2733675"/>
            <a:ext cx="9144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rgbClr val="FFCC00"/>
                </a:solidFill>
              </a:rPr>
              <a:t>There may be those today who look to </a:t>
            </a:r>
          </a:p>
          <a:p>
            <a:pPr algn="l" eaLnBrk="1" hangingPunct="1"/>
            <a:r>
              <a:rPr lang="en-US" altLang="en-US" sz="3200" dirty="0">
                <a:solidFill>
                  <a:srgbClr val="FFCC00"/>
                </a:solidFill>
              </a:rPr>
              <a:t>“a more convenient day” to obey the</a:t>
            </a:r>
          </a:p>
          <a:p>
            <a:pPr algn="l" eaLnBrk="1" hangingPunct="1"/>
            <a:r>
              <a:rPr lang="en-US" altLang="en-US" sz="3200" dirty="0">
                <a:solidFill>
                  <a:srgbClr val="FFCC00"/>
                </a:solidFill>
              </a:rPr>
              <a:t>gospel: 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800" b="0" dirty="0">
                <a:solidFill>
                  <a:schemeClr val="tx1"/>
                </a:solidFill>
              </a:rPr>
              <a:t>We may not have a “tomorrow” – Js. 4:14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800" b="0" dirty="0">
                <a:solidFill>
                  <a:schemeClr val="tx1"/>
                </a:solidFill>
              </a:rPr>
              <a:t>Judgment will be terrible for those who have waited –  II Thess. 1:7-9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800" b="0" dirty="0">
                <a:solidFill>
                  <a:schemeClr val="tx1"/>
                </a:solidFill>
              </a:rPr>
              <a:t>“Now is the day of salvation!” – II Cor. 6:2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9" y="353741"/>
            <a:ext cx="9144000" cy="457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6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763" y="6488114"/>
            <a:ext cx="568071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He Became Frightened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837" y="1028519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CC00"/>
                </a:solidFill>
              </a:rPr>
              <a:t>If righteousness, self-control, and the judgment to come </a:t>
            </a:r>
          </a:p>
          <a:p>
            <a:pPr algn="ctr" eaLnBrk="1" hangingPunct="1"/>
            <a:r>
              <a:rPr lang="en-US" altLang="en-US" dirty="0">
                <a:solidFill>
                  <a:srgbClr val="FFCC00"/>
                </a:solidFill>
              </a:rPr>
              <a:t>strike fear into your heart, then your heart is ready to </a:t>
            </a:r>
          </a:p>
          <a:p>
            <a:pPr algn="ctr" eaLnBrk="1" hangingPunct="1"/>
            <a:r>
              <a:rPr lang="en-US" altLang="en-US" dirty="0">
                <a:solidFill>
                  <a:srgbClr val="FFCC00"/>
                </a:solidFill>
              </a:rPr>
              <a:t>obey! 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4764" y="3980644"/>
            <a:ext cx="9144000" cy="457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48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b="1" dirty="0">
                <a:ln/>
                <a:solidFill>
                  <a:schemeClr val="accent3"/>
                </a:solidFill>
                <a:latin typeface="Tahoma" pitchFamily="34" charset="0"/>
              </a:rPr>
              <a:t>Obey the gospel from the heart and hold fast to the truth!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37" y="2390864"/>
            <a:ext cx="9144001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Do not make the mistake of Felix in making excuses!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4764" y="3133724"/>
            <a:ext cx="9144001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That “more convenient day” may never come!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08" y="4662170"/>
            <a:ext cx="3866592" cy="2191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20" y="4649610"/>
            <a:ext cx="2189839" cy="2189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4876800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 of God: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sto MT" pitchFamily="18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sto MT" pitchFamily="18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2732"/>
            <a:ext cx="91440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8163"/>
            <a:ext cx="5680710" cy="365125"/>
          </a:xfrm>
        </p:spPr>
        <p:txBody>
          <a:bodyPr/>
          <a:lstStyle/>
          <a:p>
            <a:pPr>
              <a:defRPr/>
            </a:pPr>
            <a:r>
              <a:rPr lang="en-US"/>
              <a:t>He Became Frightened</a:t>
            </a:r>
            <a:endParaRPr lang="en-US" dirty="0"/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0" y="990600"/>
            <a:ext cx="9144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CC00"/>
                </a:solidFill>
              </a:rPr>
              <a:t>Peter’s “Rooster Call” in </a:t>
            </a:r>
            <a:r>
              <a:rPr lang="en-US" altLang="en-US" i="1" dirty="0">
                <a:solidFill>
                  <a:srgbClr val="FFCC00"/>
                </a:solidFill>
              </a:rPr>
              <a:t>Lk. 22:55-62 </a:t>
            </a:r>
            <a:r>
              <a:rPr lang="en-US" altLang="en-US" dirty="0">
                <a:solidFill>
                  <a:srgbClr val="FFCC00"/>
                </a:solidFill>
              </a:rPr>
              <a:t>can be applied to</a:t>
            </a:r>
          </a:p>
          <a:p>
            <a:pPr algn="l" eaLnBrk="1" hangingPunct="1"/>
            <a:r>
              <a:rPr lang="en-US" altLang="en-US" dirty="0">
                <a:solidFill>
                  <a:srgbClr val="FFCC00"/>
                </a:solidFill>
              </a:rPr>
              <a:t>situations when we see the truth: 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0" dirty="0">
                <a:solidFill>
                  <a:schemeClr val="tx1"/>
                </a:solidFill>
              </a:rPr>
              <a:t>David – II Sam. 11-12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0" dirty="0">
                <a:solidFill>
                  <a:schemeClr val="tx1"/>
                </a:solidFill>
              </a:rPr>
              <a:t>Naaman – II Kings 5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0" dirty="0">
                <a:solidFill>
                  <a:schemeClr val="tx1"/>
                </a:solidFill>
              </a:rPr>
              <a:t>The Prodigal Son – Lk. 15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0" dirty="0">
                <a:solidFill>
                  <a:schemeClr val="tx1"/>
                </a:solidFill>
              </a:rPr>
              <a:t>Judas – Mt. 27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0" dirty="0">
                <a:solidFill>
                  <a:schemeClr val="tx1"/>
                </a:solidFill>
              </a:rPr>
              <a:t>Jews on Day of Pentecost – Acts 2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0" dirty="0">
                <a:solidFill>
                  <a:schemeClr val="tx1"/>
                </a:solidFill>
              </a:rPr>
              <a:t>King Agrippa II – Acts 26 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0" y="4267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CC00"/>
                </a:solidFill>
              </a:rPr>
              <a:t>Before King Agrippa II there was Governor Felix! 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0" dirty="0">
                <a:solidFill>
                  <a:schemeClr val="tx1"/>
                </a:solidFill>
              </a:rPr>
              <a:t>Famous for saying, “Go away for now; when I have a convenient time I will call for you” (NKJ: Acts 24:25)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33" y="1476375"/>
            <a:ext cx="2859088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0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0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0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0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0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4469"/>
            <a:ext cx="91440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r>
              <a:rPr lang="en-US" sz="3600" b="1" u="sng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8114"/>
            <a:ext cx="568071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He Became Frightened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CC00"/>
                </a:solidFill>
              </a:rPr>
              <a:t>Felix had his “Rooster Call” and stands as an example of</a:t>
            </a:r>
          </a:p>
          <a:p>
            <a:pPr algn="ctr" eaLnBrk="1" hangingPunct="1"/>
            <a:r>
              <a:rPr lang="en-US" altLang="en-US" dirty="0">
                <a:solidFill>
                  <a:srgbClr val="FFCC00"/>
                </a:solidFill>
              </a:rPr>
              <a:t>the wrong response for people today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6329" y="5566411"/>
            <a:ext cx="914399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FF"/>
                </a:solidFill>
              </a:rPr>
              <a:t>Now is the time to obey God </a:t>
            </a:r>
            <a:r>
              <a:rPr lang="en-US" altLang="en-US" i="1" dirty="0">
                <a:solidFill>
                  <a:srgbClr val="0000FF"/>
                </a:solidFill>
              </a:rPr>
              <a:t>(II Cor. 6:2); </a:t>
            </a:r>
            <a:r>
              <a:rPr lang="en-US" altLang="en-US" dirty="0">
                <a:solidFill>
                  <a:srgbClr val="0000FF"/>
                </a:solidFill>
              </a:rPr>
              <a:t>we may not have “a more convenient day!”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67" y="2049463"/>
            <a:ext cx="2696266" cy="3376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1" y="228600"/>
            <a:ext cx="9144000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Felix’s Opportunity</a:t>
            </a:r>
            <a:r>
              <a:rPr lang="en-US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8163"/>
            <a:ext cx="568071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He Became Frightened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0" y="1103312"/>
            <a:ext cx="9154921" cy="200054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7030A0"/>
                </a:solidFill>
              </a:rPr>
              <a:t>Acts 24:10-11</a:t>
            </a:r>
          </a:p>
          <a:p>
            <a:pPr algn="l" eaLnBrk="1" hangingPunct="1"/>
            <a:r>
              <a:rPr lang="en-US" altLang="en-US" sz="2000" b="0" dirty="0">
                <a:solidFill>
                  <a:srgbClr val="002060"/>
                </a:solidFill>
              </a:rPr>
              <a:t>10.  When the governor had nodded for him to speak, Paul responded: "</a:t>
            </a:r>
            <a:r>
              <a:rPr lang="en-US" altLang="en-US" sz="2000" i="1" u="sng" dirty="0">
                <a:solidFill>
                  <a:srgbClr val="002060"/>
                </a:solidFill>
              </a:rPr>
              <a:t>Knowing that for many years you have been a judge </a:t>
            </a:r>
            <a:r>
              <a:rPr lang="en-US" altLang="en-US" sz="2000" b="0" dirty="0">
                <a:solidFill>
                  <a:srgbClr val="002060"/>
                </a:solidFill>
              </a:rPr>
              <a:t>to this nation, </a:t>
            </a:r>
            <a:r>
              <a:rPr lang="en-US" altLang="en-US" sz="2000" i="1" u="sng" dirty="0">
                <a:solidFill>
                  <a:srgbClr val="002060"/>
                </a:solidFill>
              </a:rPr>
              <a:t>I cheerfully make my defense</a:t>
            </a:r>
            <a:r>
              <a:rPr lang="en-US" altLang="en-US" sz="2000" b="0" dirty="0">
                <a:solidFill>
                  <a:srgbClr val="002060"/>
                </a:solidFill>
              </a:rPr>
              <a:t>, </a:t>
            </a:r>
          </a:p>
          <a:p>
            <a:pPr algn="l" eaLnBrk="1" hangingPunct="1"/>
            <a:r>
              <a:rPr lang="en-US" altLang="en-US" sz="2000" b="0" dirty="0">
                <a:solidFill>
                  <a:srgbClr val="002060"/>
                </a:solidFill>
              </a:rPr>
              <a:t>11.  since you can take note of the fact that no more than twelve days ago I went up to Jerusalem to worship.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3450232"/>
            <a:ext cx="9144000" cy="138499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7030A0"/>
                </a:solidFill>
              </a:rPr>
              <a:t>Acts 24:22</a:t>
            </a:r>
          </a:p>
          <a:p>
            <a:pPr algn="l" eaLnBrk="1" hangingPunct="1"/>
            <a:r>
              <a:rPr lang="en-US" altLang="en-US" sz="2000" b="0" dirty="0">
                <a:solidFill>
                  <a:srgbClr val="002060"/>
                </a:solidFill>
              </a:rPr>
              <a:t>22.  But </a:t>
            </a:r>
            <a:r>
              <a:rPr lang="en-US" altLang="en-US" sz="2000" i="1" u="sng" dirty="0">
                <a:solidFill>
                  <a:srgbClr val="002060"/>
                </a:solidFill>
              </a:rPr>
              <a:t>Felix, having a more exact knowledge about the Way</a:t>
            </a:r>
            <a:r>
              <a:rPr lang="en-US" altLang="en-US" sz="2000" b="0" dirty="0">
                <a:solidFill>
                  <a:srgbClr val="002060"/>
                </a:solidFill>
              </a:rPr>
              <a:t>, put them off, saying, "When </a:t>
            </a:r>
            <a:r>
              <a:rPr lang="en-US" altLang="en-US" sz="2000" b="0" dirty="0" err="1">
                <a:solidFill>
                  <a:srgbClr val="002060"/>
                </a:solidFill>
              </a:rPr>
              <a:t>Lysias</a:t>
            </a:r>
            <a:r>
              <a:rPr lang="en-US" altLang="en-US" sz="2000" b="0" dirty="0">
                <a:solidFill>
                  <a:srgbClr val="002060"/>
                </a:solidFill>
              </a:rPr>
              <a:t> the commander comes down, I will decide your case."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181600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7030A0"/>
                </a:solidFill>
              </a:rPr>
              <a:t>Acts 24:24</a:t>
            </a:r>
          </a:p>
          <a:p>
            <a:pPr algn="l" eaLnBrk="1" hangingPunct="1"/>
            <a:r>
              <a:rPr lang="en-US" altLang="en-US" sz="2000" b="0" dirty="0">
                <a:solidFill>
                  <a:srgbClr val="002060"/>
                </a:solidFill>
              </a:rPr>
              <a:t>24.  But some days later </a:t>
            </a:r>
            <a:r>
              <a:rPr lang="en-US" altLang="en-US" sz="2000" i="1" u="sng" dirty="0">
                <a:solidFill>
                  <a:srgbClr val="002060"/>
                </a:solidFill>
              </a:rPr>
              <a:t>Felix arrived with Drusilla, his wife who was a Jewess</a:t>
            </a:r>
            <a:r>
              <a:rPr lang="en-US" altLang="en-US" sz="2000" b="0" dirty="0">
                <a:solidFill>
                  <a:srgbClr val="002060"/>
                </a:solidFill>
              </a:rPr>
              <a:t>, and sent for Paul and heard him speak about faith in Christ Jesus.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380"/>
            <a:ext cx="9144000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Felix’s Opportunity</a:t>
            </a:r>
            <a:r>
              <a:rPr lang="en-US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60" y="6502958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He Became Frightened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-16329" y="963919"/>
            <a:ext cx="9144000" cy="101566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1600200" indent="-1600200" algn="l" eaLnBrk="1" hangingPunct="1"/>
            <a:r>
              <a:rPr lang="en-US" altLang="en-US" sz="2000" i="1" dirty="0">
                <a:solidFill>
                  <a:schemeClr val="bg1"/>
                </a:solidFill>
              </a:rPr>
              <a:t>Acts 24:24: “</a:t>
            </a:r>
            <a:r>
              <a:rPr lang="en-US" altLang="en-US" sz="2000" b="0" i="1" dirty="0">
                <a:solidFill>
                  <a:schemeClr val="bg1"/>
                </a:solidFill>
              </a:rPr>
              <a:t>But some days later Felix arrived with Drusilla, his wife who was   a Jewess, and sent for Paul and heard him speak about faith in Christ Jesus.”</a:t>
            </a:r>
          </a:p>
        </p:txBody>
      </p:sp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-16329" y="2128921"/>
            <a:ext cx="9144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9144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CC00"/>
                </a:solidFill>
              </a:rPr>
              <a:t>Governor Antonius Felix (Governor of Judea 52-58 A.D.) 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1"/>
                </a:solidFill>
              </a:rPr>
              <a:t>A Greek freedman, he was the first slave in Roman records to rise up to be governor. His brother was Secretary of Treasury under Claudius and Nero.</a:t>
            </a:r>
          </a:p>
          <a:p>
            <a:pPr lvl="1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000" b="0" dirty="0">
                <a:solidFill>
                  <a:schemeClr val="tx1"/>
                </a:solidFill>
              </a:rPr>
              <a:t>“He thought that he could do any evil act with impunity, backed up as he was by such power” </a:t>
            </a:r>
            <a:r>
              <a:rPr lang="en-US" altLang="en-US" sz="2000" b="0" i="1" dirty="0">
                <a:solidFill>
                  <a:schemeClr val="tx1"/>
                </a:solidFill>
              </a:rPr>
              <a:t>(Tacitus: Annals Book 12 [54])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1"/>
                </a:solidFill>
              </a:rPr>
              <a:t>He was married three times: </a:t>
            </a:r>
          </a:p>
          <a:p>
            <a:pPr lvl="1"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000" b="0" dirty="0">
                <a:solidFill>
                  <a:schemeClr val="tx1"/>
                </a:solidFill>
              </a:rPr>
              <a:t>1</a:t>
            </a:r>
            <a:r>
              <a:rPr lang="en-US" altLang="en-US" sz="2000" b="0" baseline="30000" dirty="0">
                <a:solidFill>
                  <a:schemeClr val="tx1"/>
                </a:solidFill>
              </a:rPr>
              <a:t>st</a:t>
            </a:r>
            <a:r>
              <a:rPr lang="en-US" altLang="en-US" sz="2000" b="0" dirty="0">
                <a:solidFill>
                  <a:schemeClr val="tx1"/>
                </a:solidFill>
              </a:rPr>
              <a:t> wife: Drusilla of Mauretania, the great-granddaughter of Cleopatra.</a:t>
            </a:r>
          </a:p>
          <a:p>
            <a:pPr lvl="1"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000" b="0" dirty="0">
                <a:solidFill>
                  <a:schemeClr val="tx1"/>
                </a:solidFill>
              </a:rPr>
              <a:t>2</a:t>
            </a:r>
            <a:r>
              <a:rPr lang="en-US" altLang="en-US" sz="2000" b="0" baseline="30000" dirty="0">
                <a:solidFill>
                  <a:schemeClr val="tx1"/>
                </a:solidFill>
              </a:rPr>
              <a:t>nd</a:t>
            </a:r>
            <a:r>
              <a:rPr lang="en-US" altLang="en-US" sz="2000" b="0" dirty="0">
                <a:solidFill>
                  <a:schemeClr val="tx1"/>
                </a:solidFill>
              </a:rPr>
              <a:t> wife: Drusilla, a Jewish princess, daughter of King Agrippa I.</a:t>
            </a:r>
          </a:p>
          <a:p>
            <a:pPr lvl="1"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000" b="0" dirty="0">
                <a:solidFill>
                  <a:schemeClr val="tx1"/>
                </a:solidFill>
              </a:rPr>
              <a:t>3</a:t>
            </a:r>
            <a:r>
              <a:rPr lang="en-US" altLang="en-US" sz="2000" b="0" baseline="30000" dirty="0">
                <a:solidFill>
                  <a:schemeClr val="tx1"/>
                </a:solidFill>
              </a:rPr>
              <a:t>rd</a:t>
            </a:r>
            <a:r>
              <a:rPr lang="en-US" altLang="en-US" sz="2000" b="0" dirty="0">
                <a:solidFill>
                  <a:schemeClr val="tx1"/>
                </a:solidFill>
              </a:rPr>
              <a:t> wife: Unknown woman after death of Drusilla at Pompeii (79 A.D.) </a:t>
            </a: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1"/>
                </a:solidFill>
              </a:rPr>
              <a:t>Tacitus also said, “With all brutality and lust, ruled as a king with the mentality of a slave” </a:t>
            </a:r>
            <a:r>
              <a:rPr lang="en-US" altLang="en-US" sz="2000" b="0" i="1" dirty="0">
                <a:solidFill>
                  <a:schemeClr val="tx1"/>
                </a:solidFill>
              </a:rPr>
              <a:t>(Tacitus: History Book 5 [9]).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3D52B-C673-476A-9407-90904C254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32" y="5334000"/>
            <a:ext cx="1481839" cy="1502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6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6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6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6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6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6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6329" y="241079"/>
            <a:ext cx="9144000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Felix’s Opportunity</a:t>
            </a:r>
            <a:r>
              <a:rPr lang="en-US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60" y="6502958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He Became Frightened</a:t>
            </a:r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-16329" y="2118402"/>
            <a:ext cx="464124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CC00"/>
                </a:solidFill>
              </a:rPr>
              <a:t>Drusilla (38 – 79 A.D.) 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1"/>
                </a:solidFill>
              </a:rPr>
              <a:t>Youngest daughter out of three of Herod Agrippa I (Acts 12 – 44 A.D.)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1"/>
                </a:solidFill>
              </a:rPr>
              <a:t>Married at age 15 to King </a:t>
            </a:r>
            <a:r>
              <a:rPr lang="en-US" altLang="en-US" sz="2000" b="0" dirty="0" err="1">
                <a:solidFill>
                  <a:schemeClr val="tx1"/>
                </a:solidFill>
              </a:rPr>
              <a:t>Azizus</a:t>
            </a:r>
            <a:r>
              <a:rPr lang="en-US" altLang="en-US" sz="2000" b="0" dirty="0">
                <a:solidFill>
                  <a:schemeClr val="tx1"/>
                </a:solidFill>
              </a:rPr>
              <a:t> of </a:t>
            </a:r>
            <a:r>
              <a:rPr lang="en-US" altLang="en-US" sz="2000" b="0" dirty="0" err="1">
                <a:solidFill>
                  <a:schemeClr val="tx1"/>
                </a:solidFill>
              </a:rPr>
              <a:t>Emesa</a:t>
            </a:r>
            <a:r>
              <a:rPr lang="en-US" altLang="en-US" sz="2000" b="0" dirty="0">
                <a:solidFill>
                  <a:schemeClr val="tx1"/>
                </a:solidFill>
              </a:rPr>
              <a:t>.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1"/>
                </a:solidFill>
              </a:rPr>
              <a:t>Left her lawful husband shortly after their marriage for an adulterous affair with Felix &amp; later married him (ca. 54/55 A.D.).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1"/>
                </a:solidFill>
              </a:rPr>
              <a:t>She &amp; her son perished in eruption of Mt. Vesuvius at Pompeii (25 August 79 A.D.)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ED1E739-8E47-443D-A22C-2C7483C94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29" y="838200"/>
            <a:ext cx="9144000" cy="101566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1600200" indent="-1600200" algn="l" eaLnBrk="1" hangingPunct="1"/>
            <a:r>
              <a:rPr lang="en-US" altLang="en-US" sz="2000" i="1" dirty="0">
                <a:solidFill>
                  <a:schemeClr val="bg1"/>
                </a:solidFill>
              </a:rPr>
              <a:t>Acts 24:24: “</a:t>
            </a:r>
            <a:r>
              <a:rPr lang="en-US" altLang="en-US" sz="2000" b="0" i="1" dirty="0">
                <a:solidFill>
                  <a:schemeClr val="bg1"/>
                </a:solidFill>
              </a:rPr>
              <a:t>But some days later Felix arrived with Drusilla, his wife who was   a Jewess, and sent for Paul and heard him speak about faith in Christ Jesus.”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C69BD-1FB0-49F6-A84E-F3EE5444F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28" y="2514600"/>
            <a:ext cx="4537672" cy="34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6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898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Felix’s Opportunity</a:t>
            </a:r>
            <a:r>
              <a:rPr lang="en-US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5862" y="6488114"/>
            <a:ext cx="568071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He Became Frightened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0" y="834245"/>
            <a:ext cx="9144000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7030A0"/>
                </a:solidFill>
              </a:rPr>
              <a:t>Acts 24:25:</a:t>
            </a:r>
          </a:p>
          <a:p>
            <a:pPr algn="l" eaLnBrk="1" hangingPunct="1"/>
            <a:r>
              <a:rPr lang="en-US" altLang="en-US" sz="2000" b="0" dirty="0">
                <a:solidFill>
                  <a:srgbClr val="002060"/>
                </a:solidFill>
              </a:rPr>
              <a:t>25.  But as he was discussing </a:t>
            </a:r>
            <a:r>
              <a:rPr lang="en-US" altLang="en-US" sz="2000" i="1" u="sng" dirty="0">
                <a:solidFill>
                  <a:srgbClr val="002060"/>
                </a:solidFill>
              </a:rPr>
              <a:t>righteousness</a:t>
            </a:r>
            <a:r>
              <a:rPr lang="en-US" altLang="en-US" sz="2000" b="0" dirty="0">
                <a:solidFill>
                  <a:srgbClr val="002060"/>
                </a:solidFill>
              </a:rPr>
              <a:t>, </a:t>
            </a:r>
            <a:r>
              <a:rPr lang="en-US" altLang="en-US" sz="2000" i="1" u="sng" dirty="0">
                <a:solidFill>
                  <a:srgbClr val="002060"/>
                </a:solidFill>
              </a:rPr>
              <a:t>self-control</a:t>
            </a:r>
            <a:r>
              <a:rPr lang="en-US" altLang="en-US" sz="2000" b="0" dirty="0">
                <a:solidFill>
                  <a:srgbClr val="002060"/>
                </a:solidFill>
              </a:rPr>
              <a:t> and the judgment to come…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0" y="2062957"/>
            <a:ext cx="914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CC00"/>
                </a:solidFill>
              </a:rPr>
              <a:t>Righteousness – Needed to hear what to do!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I Jn. 3:7, 10:</a:t>
            </a:r>
            <a:r>
              <a:rPr lang="en-US" altLang="en-US" sz="2000" b="0" dirty="0">
                <a:solidFill>
                  <a:schemeClr val="tx1"/>
                </a:solidFill>
              </a:rPr>
              <a:t> Those who do not practice righteousness are not of God, but of the devil.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Rom. 1:18:</a:t>
            </a:r>
            <a:r>
              <a:rPr lang="en-US" altLang="en-US" sz="2000" b="0" dirty="0">
                <a:solidFill>
                  <a:schemeClr val="tx1"/>
                </a:solidFill>
              </a:rPr>
              <a:t> The wrath of God will fall on the unrighteous.</a:t>
            </a:r>
            <a:endParaRPr lang="en-US" altLang="en-US" sz="2000" b="0" i="1" dirty="0">
              <a:solidFill>
                <a:schemeClr val="tx1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i="1" dirty="0">
                <a:solidFill>
                  <a:schemeClr val="tx1"/>
                </a:solidFill>
              </a:rPr>
              <a:t>I Cor. 6:9:</a:t>
            </a:r>
            <a:r>
              <a:rPr lang="en-US" altLang="en-US" sz="2000" b="0" dirty="0">
                <a:solidFill>
                  <a:schemeClr val="tx1"/>
                </a:solidFill>
              </a:rPr>
              <a:t> “Or do you not know that the unrighteous will not inherit the kingdom of God?” 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0" y="4344096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CC00"/>
                </a:solidFill>
              </a:rPr>
              <a:t>Self-Control – Had no self-control!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Rom. 8:5-8:</a:t>
            </a:r>
            <a:r>
              <a:rPr lang="en-US" altLang="en-US" sz="2000" b="0" dirty="0">
                <a:solidFill>
                  <a:schemeClr val="tx1"/>
                </a:solidFill>
              </a:rPr>
              <a:t> Felix lived his life according to the flesh. 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Prov. 16:32; 25:28:</a:t>
            </a:r>
            <a:r>
              <a:rPr lang="en-US" altLang="en-US" sz="2000" b="0" dirty="0">
                <a:solidFill>
                  <a:schemeClr val="tx1"/>
                </a:solidFill>
              </a:rPr>
              <a:t> One without self-control is like a city breached and invaded, a city without walls, laid bare.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Gal. 5:16-17:</a:t>
            </a:r>
            <a:r>
              <a:rPr lang="en-US" altLang="en-US" sz="2000" b="0" dirty="0">
                <a:solidFill>
                  <a:schemeClr val="tx1"/>
                </a:solidFill>
              </a:rPr>
              <a:t> We are to walk by the Spirit so as to not do the will of the flesh </a:t>
            </a:r>
            <a:r>
              <a:rPr lang="en-US" altLang="en-US" sz="2000" b="0" i="1" dirty="0">
                <a:solidFill>
                  <a:schemeClr val="tx1"/>
                </a:solidFill>
              </a:rPr>
              <a:t>(Gal. 5:19-21) </a:t>
            </a:r>
            <a:r>
              <a:rPr lang="en-US" altLang="en-US" sz="2000" b="0" dirty="0">
                <a:solidFill>
                  <a:schemeClr val="tx1"/>
                </a:solidFill>
              </a:rPr>
              <a:t>or whatever we please!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3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133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Felix’s Opportunity</a:t>
            </a:r>
            <a:r>
              <a:rPr lang="en-US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8066"/>
            <a:ext cx="568071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He Became Frightened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0" y="736524"/>
            <a:ext cx="9144000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7030A0"/>
                </a:solidFill>
              </a:rPr>
              <a:t>Acts 24:25:</a:t>
            </a:r>
          </a:p>
          <a:p>
            <a:pPr algn="l" eaLnBrk="1" hangingPunct="1"/>
            <a:r>
              <a:rPr lang="en-US" altLang="en-US" sz="2000" b="0" dirty="0">
                <a:solidFill>
                  <a:srgbClr val="002060"/>
                </a:solidFill>
              </a:rPr>
              <a:t>25.  But as he was discussing righteousness, self-control and </a:t>
            </a:r>
            <a:r>
              <a:rPr lang="en-US" altLang="en-US" sz="2000" i="1" u="sng" dirty="0">
                <a:solidFill>
                  <a:srgbClr val="002060"/>
                </a:solidFill>
              </a:rPr>
              <a:t>the judgment to come</a:t>
            </a:r>
            <a:r>
              <a:rPr lang="en-US" altLang="en-US" sz="2000" b="0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0" y="1914514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CC00"/>
                </a:solidFill>
              </a:rPr>
              <a:t>Judgment to come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Heb. 9:27; 10:26-31:</a:t>
            </a:r>
            <a:r>
              <a:rPr lang="en-US" altLang="en-US" sz="2000" b="0" dirty="0">
                <a:solidFill>
                  <a:schemeClr val="tx1"/>
                </a:solidFill>
              </a:rPr>
              <a:t> Felix heard the message of this judgment. He had a choice to make, to keep on sinning or change his life. 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I Pet. 4:17-18:</a:t>
            </a:r>
            <a:r>
              <a:rPr lang="en-US" altLang="en-US" sz="2000" b="0" dirty="0">
                <a:solidFill>
                  <a:schemeClr val="tx1"/>
                </a:solidFill>
              </a:rPr>
              <a:t> There will be a day of reckoning for all of us, but for the ungodly it will be severe.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3" y="4638710"/>
            <a:ext cx="3232727" cy="22352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4950785"/>
            <a:ext cx="57912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FF"/>
                </a:solidFill>
              </a:rPr>
              <a:t>Felix’s “Rooster Call” was seeing himself as God saw him: unrighteous, unrestrained, and guilty of judgment!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35" y="3248219"/>
            <a:ext cx="1806437" cy="1668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5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Felix’s Response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680710" cy="365125"/>
          </a:xfrm>
        </p:spPr>
        <p:txBody>
          <a:bodyPr/>
          <a:lstStyle/>
          <a:p>
            <a:pPr>
              <a:defRPr/>
            </a:pPr>
            <a:r>
              <a:rPr lang="en-US"/>
              <a:t>He Became Frightened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-856" y="1372393"/>
            <a:ext cx="9144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CC00"/>
                </a:solidFill>
              </a:rPr>
              <a:t>Once a person has heard the gospel, there are two </a:t>
            </a:r>
          </a:p>
          <a:p>
            <a:pPr algn="l" eaLnBrk="1" hangingPunct="1"/>
            <a:r>
              <a:rPr lang="en-US" altLang="en-US" dirty="0">
                <a:solidFill>
                  <a:srgbClr val="FFCC00"/>
                </a:solidFill>
              </a:rPr>
              <a:t>choices: 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Refuse to obey </a:t>
            </a:r>
            <a:r>
              <a:rPr lang="en-US" altLang="en-US" sz="2000" b="0" dirty="0">
                <a:solidFill>
                  <a:schemeClr val="tx1"/>
                </a:solidFill>
              </a:rPr>
              <a:t>(from hardened heart, or for another opportunity)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Obey the gospel 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-4205" y="328414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CC00"/>
                </a:solidFill>
              </a:rPr>
              <a:t>Felix did not react the same way as:  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Stephen’s audience</a:t>
            </a:r>
            <a:r>
              <a:rPr lang="en-US" altLang="en-US" sz="2000" b="0" dirty="0">
                <a:solidFill>
                  <a:schemeClr val="tx1"/>
                </a:solidFill>
              </a:rPr>
              <a:t> – </a:t>
            </a:r>
            <a:r>
              <a:rPr lang="en-US" altLang="en-US" sz="2000" b="0" i="1" dirty="0">
                <a:solidFill>
                  <a:schemeClr val="tx1"/>
                </a:solidFill>
              </a:rPr>
              <a:t>Acts 7:51-60:</a:t>
            </a:r>
            <a:r>
              <a:rPr lang="en-US" altLang="en-US" sz="2000" b="0" dirty="0">
                <a:solidFill>
                  <a:schemeClr val="tx1"/>
                </a:solidFill>
              </a:rPr>
              <a:t> They put him to death!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Some at </a:t>
            </a:r>
            <a:r>
              <a:rPr lang="en-US" altLang="en-US" sz="2000" dirty="0" err="1">
                <a:solidFill>
                  <a:schemeClr val="tx1"/>
                </a:solidFill>
              </a:rPr>
              <a:t>Lystra</a:t>
            </a:r>
            <a:r>
              <a:rPr lang="en-US" altLang="en-US" sz="2000" b="0" dirty="0">
                <a:solidFill>
                  <a:schemeClr val="tx1"/>
                </a:solidFill>
              </a:rPr>
              <a:t> – </a:t>
            </a:r>
            <a:r>
              <a:rPr lang="en-US" altLang="en-US" sz="2000" b="0" i="1" dirty="0">
                <a:solidFill>
                  <a:schemeClr val="tx1"/>
                </a:solidFill>
              </a:rPr>
              <a:t>Acts 14:19-22: </a:t>
            </a:r>
            <a:r>
              <a:rPr lang="en-US" altLang="en-US" sz="2000" b="0" dirty="0">
                <a:solidFill>
                  <a:schemeClr val="tx1"/>
                </a:solidFill>
              </a:rPr>
              <a:t>Stoned Paul &amp; left him for dead.</a:t>
            </a:r>
          </a:p>
          <a:p>
            <a:pPr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The Athenians</a:t>
            </a:r>
            <a:r>
              <a:rPr lang="en-US" altLang="en-US" sz="2000" b="0" dirty="0">
                <a:solidFill>
                  <a:schemeClr val="tx1"/>
                </a:solidFill>
              </a:rPr>
              <a:t> – </a:t>
            </a:r>
            <a:r>
              <a:rPr lang="en-US" altLang="en-US" sz="2000" b="0" i="1" dirty="0">
                <a:solidFill>
                  <a:schemeClr val="tx1"/>
                </a:solidFill>
              </a:rPr>
              <a:t>Acts 17:32:</a:t>
            </a:r>
            <a:r>
              <a:rPr lang="en-US" altLang="en-US" sz="2000" b="0" dirty="0">
                <a:solidFill>
                  <a:schemeClr val="tx1"/>
                </a:solidFill>
              </a:rPr>
              <a:t> Mocked Paul.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97" y="4642145"/>
            <a:ext cx="2510395" cy="2196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7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7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7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72</TotalTime>
  <Words>1611</Words>
  <Application>Microsoft Office PowerPoint</Application>
  <PresentationFormat>On-screen Show (4:3)</PresentationFormat>
  <Paragraphs>187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Ameretto</vt:lpstr>
      <vt:lpstr>Arial</vt:lpstr>
      <vt:lpstr>Calisto MT</vt:lpstr>
      <vt:lpstr>Century Gothic</vt:lpstr>
      <vt:lpstr>Tahoma</vt:lpstr>
      <vt:lpstr>Times New Roman</vt:lpstr>
      <vt:lpstr>Wingdings</vt:lpstr>
      <vt:lpstr>Vapor Trail</vt:lpstr>
      <vt:lpstr>He Became Frightened</vt:lpstr>
      <vt:lpstr>Intro </vt:lpstr>
      <vt:lpstr>Intro </vt:lpstr>
      <vt:lpstr>Felix’s Opportunity  </vt:lpstr>
      <vt:lpstr>Felix’s Opportunity  </vt:lpstr>
      <vt:lpstr>Felix’s Opportunity  </vt:lpstr>
      <vt:lpstr>Felix’s Opportunity  </vt:lpstr>
      <vt:lpstr>Felix’s Opportunity  </vt:lpstr>
      <vt:lpstr>Felix’s Response</vt:lpstr>
      <vt:lpstr>Felix’s Response</vt:lpstr>
      <vt:lpstr>Felix’s Uncertainty</vt:lpstr>
      <vt:lpstr>Conclusion </vt:lpstr>
      <vt:lpstr>Conclusion</vt:lpstr>
      <vt:lpstr>“What Must I Do To Be Saved?”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Became Frightened</dc:title>
  <dc:subject>12/03/17</dc:subject>
  <dc:creator>DarkWolf</dc:creator>
  <cp:lastModifiedBy>Nathan Morrison</cp:lastModifiedBy>
  <cp:revision>24</cp:revision>
  <dcterms:created xsi:type="dcterms:W3CDTF">2005-06-04T23:49:02Z</dcterms:created>
  <dcterms:modified xsi:type="dcterms:W3CDTF">2017-12-03T21:57:51Z</dcterms:modified>
</cp:coreProperties>
</file>