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20"/>
  </p:notesMasterIdLst>
  <p:handoutMasterIdLst>
    <p:handoutMasterId r:id="rId21"/>
  </p:handoutMasterIdLst>
  <p:sldIdLst>
    <p:sldId id="256" r:id="rId2"/>
    <p:sldId id="289" r:id="rId3"/>
    <p:sldId id="476" r:id="rId4"/>
    <p:sldId id="420" r:id="rId5"/>
    <p:sldId id="335" r:id="rId6"/>
    <p:sldId id="478" r:id="rId7"/>
    <p:sldId id="480" r:id="rId8"/>
    <p:sldId id="472" r:id="rId9"/>
    <p:sldId id="484" r:id="rId10"/>
    <p:sldId id="482" r:id="rId11"/>
    <p:sldId id="473" r:id="rId12"/>
    <p:sldId id="474" r:id="rId13"/>
    <p:sldId id="490" r:id="rId14"/>
    <p:sldId id="488" r:id="rId15"/>
    <p:sldId id="492" r:id="rId16"/>
    <p:sldId id="352" r:id="rId17"/>
    <p:sldId id="441" r:id="rId18"/>
    <p:sldId id="43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CCCC"/>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10" autoAdjust="0"/>
  </p:normalViewPr>
  <p:slideViewPr>
    <p:cSldViewPr snapToObjects="1">
      <p:cViewPr varScale="1">
        <p:scale>
          <a:sx n="53" d="100"/>
          <a:sy n="53" d="100"/>
        </p:scale>
        <p:origin x="8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a:t>
            </a:r>
            <a:r>
              <a:rPr lang="en-US" sz="1200" kern="1200" dirty="0">
                <a:solidFill>
                  <a:schemeClr val="tx1"/>
                </a:solidFill>
                <a:effectLst/>
                <a:latin typeface="Times New Roman" pitchFamily="18" charset="0"/>
                <a:ea typeface="+mn-ea"/>
                <a:cs typeface="+mn-cs"/>
              </a:rPr>
              <a:t>His Grace Reaches Me</a:t>
            </a:r>
            <a:r>
              <a:rPr lang="en-US" dirty="0"/>
              <a:t>” by Jewell Monroe</a:t>
            </a:r>
            <a:r>
              <a:rPr lang="en-US" baseline="0" dirty="0"/>
              <a:t> “Whitey” Gleason</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3542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Image of man opening gift: courtesy of dreamstime.com</a:t>
            </a:r>
          </a:p>
        </p:txBody>
      </p:sp>
    </p:spTree>
    <p:extLst>
      <p:ext uri="{BB962C8B-B14F-4D97-AF65-F5344CB8AC3E}">
        <p14:creationId xmlns:p14="http://schemas.microsoft.com/office/powerpoint/2010/main" val="1517349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3150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60013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16</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17</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18</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2</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7135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Read the article on Jewell Monroe “Whitey” Gleason</a:t>
            </a:r>
          </a:p>
          <a:p>
            <a:pPr eaLnBrk="1" hangingPunct="1"/>
            <a:endParaRPr lang="en-US" dirty="0"/>
          </a:p>
          <a:p>
            <a:pPr eaLnBrk="1" hangingPunct="1"/>
            <a:r>
              <a:rPr lang="en-US" dirty="0"/>
              <a:t>Image: Whitey Gleason (“Mr. Piano”)</a:t>
            </a:r>
            <a:r>
              <a:rPr lang="en-US" baseline="0" dirty="0"/>
              <a:t> at the piano</a:t>
            </a:r>
            <a:endParaRPr lang="en-US" dirty="0"/>
          </a:p>
          <a:p>
            <a:pPr eaLnBrk="1" hangingPunct="1"/>
            <a:endParaRPr lang="en-US" dirty="0"/>
          </a:p>
          <a:p>
            <a:pPr eaLnBrk="1" hangingPunct="1"/>
            <a:r>
              <a:rPr lang="en-US" dirty="0"/>
              <a:t>Sources:</a:t>
            </a:r>
          </a:p>
          <a:p>
            <a:pPr eaLnBrk="1" hangingPunct="1"/>
            <a:r>
              <a:rPr lang="en-US" dirty="0"/>
              <a:t>http://songscoops.blogspot.com/2009/12/his-grace-reaches-me-jewell.html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5317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97047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0039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Grace: Deeper Than The Ocean</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Grace: Deeper Than The Ocean</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Grace: Deeper Than The Ocean</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Grace: Deeper Than The Ocean</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Grace: Deeper Than The Ocean</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Grace: Deeper Than The Ocean</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Grace: Deeper Than The Ocean</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4" descr="C:\Users\DarkWolf\AppData\Local\Microsoft\Windows\Temporary Internet Files\Content.IE5\5ZA9N8VI\MC900124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97" y="457200"/>
            <a:ext cx="9944460" cy="623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 y="1597703"/>
            <a:ext cx="9148762" cy="1066800"/>
          </a:xfrm>
        </p:spPr>
        <p:txBody>
          <a:bodyPr rtlCol="0">
            <a:normAutofit/>
          </a:bodyPr>
          <a:lstStyle/>
          <a:p>
            <a:pPr algn="ctr" eaLnBrk="1" fontAlgn="auto" hangingPunct="1">
              <a:buClr>
                <a:schemeClr val="accent6">
                  <a:lumMod val="75000"/>
                </a:schemeClr>
              </a:buClr>
              <a:defRPr/>
            </a:pPr>
            <a:r>
              <a:rPr lang="en-US" sz="4000" b="1" dirty="0">
                <a:solidFill>
                  <a:schemeClr val="accent1"/>
                </a:solidFill>
                <a:latin typeface="Arial" pitchFamily="34" charset="0"/>
                <a:cs typeface="Arial" pitchFamily="34" charset="0"/>
              </a:rPr>
              <a:t>Text: Titus 2:11-14</a:t>
            </a:r>
          </a:p>
        </p:txBody>
      </p:sp>
      <p:sp>
        <p:nvSpPr>
          <p:cNvPr id="2050" name="Rectangle 2"/>
          <p:cNvSpPr>
            <a:spLocks noGrp="1" noChangeArrowheads="1"/>
          </p:cNvSpPr>
          <p:nvPr>
            <p:ph type="ctrTitle"/>
          </p:nvPr>
        </p:nvSpPr>
        <p:spPr>
          <a:xfrm>
            <a:off x="4763" y="299357"/>
            <a:ext cx="9144000" cy="914400"/>
          </a:xfrm>
        </p:spPr>
        <p:txBody>
          <a:bodyPr>
            <a:prstTxWarp prst="textDoubleWave1">
              <a:avLst/>
            </a:prstTxWarp>
          </a:bodyPr>
          <a:lstStyle/>
          <a:p>
            <a:pPr marL="182880" indent="0" algn="ctr" eaLnBrk="1" fontAlgn="auto" hangingPunct="1">
              <a:spcAft>
                <a:spcPts val="0"/>
              </a:spcAft>
              <a:buClr>
                <a:schemeClr val="accent6">
                  <a:lumMod val="75000"/>
                </a:schemeClr>
              </a:buClr>
              <a:buNone/>
              <a:defRPr/>
            </a:pPr>
            <a:r>
              <a:rPr lang="en-US" sz="4000" b="0" u="sng"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Grace: Deeper Than The Ocean</a:t>
            </a:r>
          </a:p>
        </p:txBody>
      </p:sp>
      <p:sp>
        <p:nvSpPr>
          <p:cNvPr id="5125" name="TextBox 1"/>
          <p:cNvSpPr txBox="1">
            <a:spLocks noChangeArrowheads="1"/>
          </p:cNvSpPr>
          <p:nvPr/>
        </p:nvSpPr>
        <p:spPr bwMode="auto">
          <a:xfrm rot="21331791">
            <a:off x="1343081" y="2939755"/>
            <a:ext cx="312450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solidFill>
                  <a:srgbClr val="002060"/>
                </a:solidFill>
                <a:latin typeface="Tahoma" pitchFamily="34" charset="0"/>
                <a:cs typeface="Times New Roman" pitchFamily="18" charset="0"/>
              </a:rPr>
              <a:t>“Deeper than the ocean and wider than the sea. Is the grace of the Savior, for sinners like me; Sent by the Father, and it </a:t>
            </a:r>
          </a:p>
          <a:p>
            <a:pPr algn="ctr" eaLnBrk="1" hangingPunct="1"/>
            <a:r>
              <a:rPr lang="en-US" sz="2000" dirty="0">
                <a:solidFill>
                  <a:srgbClr val="002060"/>
                </a:solidFill>
                <a:latin typeface="Tahoma" pitchFamily="34" charset="0"/>
                <a:cs typeface="Times New Roman" pitchFamily="18" charset="0"/>
              </a:rPr>
              <a:t>thrills my soul, Just to feel and to know, That His blood makes me whole.</a:t>
            </a:r>
          </a:p>
        </p:txBody>
      </p:sp>
      <p:sp>
        <p:nvSpPr>
          <p:cNvPr id="5126" name="TextBox 7"/>
          <p:cNvSpPr txBox="1">
            <a:spLocks noChangeArrowheads="1"/>
          </p:cNvSpPr>
          <p:nvPr/>
        </p:nvSpPr>
        <p:spPr bwMode="auto">
          <a:xfrm rot="167890">
            <a:off x="5078186" y="3381213"/>
            <a:ext cx="3352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spcAft>
                <a:spcPts val="0"/>
              </a:spcAft>
            </a:pPr>
            <a:r>
              <a:rPr lang="en-US" sz="2000" dirty="0">
                <a:solidFill>
                  <a:srgbClr val="002060"/>
                </a:solidFill>
                <a:latin typeface="Tahoma" pitchFamily="34" charset="0"/>
                <a:cs typeface="Times New Roman" pitchFamily="18" charset="0"/>
              </a:rPr>
              <a:t>His grace reaches me, yes, His grace reaches me, </a:t>
            </a:r>
          </a:p>
          <a:p>
            <a:pPr algn="ctr" eaLnBrk="1" hangingPunct="1">
              <a:spcBef>
                <a:spcPts val="0"/>
              </a:spcBef>
              <a:spcAft>
                <a:spcPts val="0"/>
              </a:spcAft>
            </a:pPr>
            <a:r>
              <a:rPr lang="en-US" sz="2000" dirty="0">
                <a:solidFill>
                  <a:srgbClr val="002060"/>
                </a:solidFill>
                <a:latin typeface="Tahoma" pitchFamily="34" charset="0"/>
                <a:cs typeface="Times New Roman" pitchFamily="18" charset="0"/>
              </a:rPr>
              <a:t>And ‘twill last thru eternity; </a:t>
            </a:r>
          </a:p>
          <a:p>
            <a:pPr algn="ctr" eaLnBrk="1" hangingPunct="1">
              <a:spcBef>
                <a:spcPts val="0"/>
              </a:spcBef>
              <a:spcAft>
                <a:spcPts val="0"/>
              </a:spcAft>
            </a:pPr>
            <a:r>
              <a:rPr lang="en-US" sz="2000" dirty="0">
                <a:solidFill>
                  <a:srgbClr val="002060"/>
                </a:solidFill>
                <a:latin typeface="Tahoma" pitchFamily="34" charset="0"/>
                <a:cs typeface="Times New Roman" pitchFamily="18" charset="0"/>
              </a:rPr>
              <a:t>Now I'm under His control and I'm happy in my soul, </a:t>
            </a:r>
          </a:p>
          <a:p>
            <a:pPr algn="ctr" eaLnBrk="1" hangingPunct="1">
              <a:spcBef>
                <a:spcPts val="0"/>
              </a:spcBef>
              <a:spcAft>
                <a:spcPts val="0"/>
              </a:spcAft>
            </a:pPr>
            <a:r>
              <a:rPr lang="en-US" sz="2000" dirty="0">
                <a:solidFill>
                  <a:srgbClr val="002060"/>
                </a:solidFill>
                <a:latin typeface="Tahoma" pitchFamily="34" charset="0"/>
                <a:cs typeface="Times New Roman" pitchFamily="18" charset="0"/>
              </a:rPr>
              <a:t>Just to know that His grace reaches 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5141" y="282925"/>
            <a:ext cx="9179692" cy="580086"/>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Offered At Calvary</a:t>
            </a:r>
          </a:p>
        </p:txBody>
      </p:sp>
      <p:sp>
        <p:nvSpPr>
          <p:cNvPr id="5" name="Text Box 3"/>
          <p:cNvSpPr txBox="1">
            <a:spLocks noChangeArrowheads="1"/>
          </p:cNvSpPr>
          <p:nvPr/>
        </p:nvSpPr>
        <p:spPr bwMode="auto">
          <a:xfrm>
            <a:off x="73102" y="882530"/>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“Higher than the mountains and brighter than the sun, It was offered at Calvary for </a:t>
            </a:r>
            <a:r>
              <a:rPr lang="en-US" sz="2000" dirty="0" err="1">
                <a:solidFill>
                  <a:srgbClr val="002060"/>
                </a:solidFill>
                <a:latin typeface="Tahoma" pitchFamily="34" charset="0"/>
                <a:cs typeface="Times New Roman" pitchFamily="18" charset="0"/>
              </a:rPr>
              <a:t>ev'ry</a:t>
            </a:r>
            <a:r>
              <a:rPr lang="en-US" sz="2000" dirty="0">
                <a:solidFill>
                  <a:srgbClr val="002060"/>
                </a:solidFill>
                <a:latin typeface="Tahoma" pitchFamily="34" charset="0"/>
                <a:cs typeface="Times New Roman" pitchFamily="18" charset="0"/>
              </a:rPr>
              <a:t> one; greatest of treasures, and it's mine today, </a:t>
            </a:r>
            <a:r>
              <a:rPr lang="en-US" sz="2000" dirty="0" err="1">
                <a:solidFill>
                  <a:srgbClr val="002060"/>
                </a:solidFill>
                <a:latin typeface="Tahoma" pitchFamily="34" charset="0"/>
                <a:cs typeface="Times New Roman" pitchFamily="18" charset="0"/>
              </a:rPr>
              <a:t>Tho</a:t>
            </a:r>
            <a:r>
              <a:rPr lang="en-US" sz="2000" dirty="0">
                <a:solidFill>
                  <a:srgbClr val="002060"/>
                </a:solidFill>
                <a:latin typeface="Tahoma" pitchFamily="34" charset="0"/>
                <a:cs typeface="Times New Roman" pitchFamily="18" charset="0"/>
              </a:rPr>
              <a:t> my sins were as scarlet, He has washed them away.”</a:t>
            </a:r>
          </a:p>
        </p:txBody>
      </p:sp>
      <p:sp>
        <p:nvSpPr>
          <p:cNvPr id="15" name="Text Box 7"/>
          <p:cNvSpPr txBox="1">
            <a:spLocks noChangeArrowheads="1"/>
          </p:cNvSpPr>
          <p:nvPr/>
        </p:nvSpPr>
        <p:spPr bwMode="auto">
          <a:xfrm>
            <a:off x="12705" y="2104581"/>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latin typeface="Tahoma" pitchFamily="34" charset="0"/>
                <a:cs typeface="Times New Roman" pitchFamily="18" charset="0"/>
              </a:rPr>
              <a:t>While the world was helpless, </a:t>
            </a:r>
          </a:p>
          <a:p>
            <a:pPr algn="ctr" eaLnBrk="1" hangingPunct="1"/>
            <a:r>
              <a:rPr lang="en-US" sz="3600" b="1" dirty="0">
                <a:latin typeface="Tahoma" pitchFamily="34" charset="0"/>
                <a:cs typeface="Times New Roman" pitchFamily="18" charset="0"/>
              </a:rPr>
              <a:t>God’s grace provided a means for salvation!</a:t>
            </a:r>
            <a:endParaRPr lang="en-US" sz="3600" b="1" i="1" dirty="0">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BAD50848-F94C-4E5A-B40D-BCA2C8F66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802" y="3943350"/>
            <a:ext cx="3886200" cy="2914650"/>
          </a:xfrm>
          <a:prstGeom prst="rect">
            <a:avLst/>
          </a:prstGeom>
        </p:spPr>
      </p:pic>
    </p:spTree>
    <p:extLst>
      <p:ext uri="{BB962C8B-B14F-4D97-AF65-F5344CB8AC3E}">
        <p14:creationId xmlns:p14="http://schemas.microsoft.com/office/powerpoint/2010/main" val="3340914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0944" y="139401"/>
            <a:ext cx="9179692" cy="576539"/>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His Grace Reaches Me</a:t>
            </a:r>
          </a:p>
        </p:txBody>
      </p:sp>
      <p:sp>
        <p:nvSpPr>
          <p:cNvPr id="5" name="Text Box 3"/>
          <p:cNvSpPr txBox="1">
            <a:spLocks noChangeArrowheads="1"/>
          </p:cNvSpPr>
          <p:nvPr/>
        </p:nvSpPr>
        <p:spPr bwMode="auto">
          <a:xfrm>
            <a:off x="82294" y="710834"/>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“His grace reaches me, yes, His grace reaches me, And ‘twill last thru eternity; Now I'm under His control and I'm happy in my soul, Just to know that His grace reaches me.”</a:t>
            </a:r>
          </a:p>
        </p:txBody>
      </p:sp>
      <p:sp>
        <p:nvSpPr>
          <p:cNvPr id="9" name="Text Box 6"/>
          <p:cNvSpPr txBox="1">
            <a:spLocks noChangeArrowheads="1"/>
          </p:cNvSpPr>
          <p:nvPr/>
        </p:nvSpPr>
        <p:spPr bwMode="auto">
          <a:xfrm>
            <a:off x="14749" y="1896233"/>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Acts 11:23</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Barnabas arrived in Antioch and “witnessed the grace of God,” and rejoiced</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God’s grace reaches us and washes away our sins! (Acts 22:16)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417" y="3962401"/>
            <a:ext cx="2562332" cy="2895600"/>
          </a:xfrm>
          <a:prstGeom prst="rect">
            <a:avLst/>
          </a:prstGeom>
        </p:spPr>
      </p:pic>
      <p:sp>
        <p:nvSpPr>
          <p:cNvPr id="10" name="Text Box 8">
            <a:extLst>
              <a:ext uri="{FF2B5EF4-FFF2-40B4-BE49-F238E27FC236}">
                <a16:creationId xmlns:a16="http://schemas.microsoft.com/office/drawing/2014/main" id="{F338981A-0722-4DFA-B67C-03F05D0F1AAA}"/>
              </a:ext>
            </a:extLst>
          </p:cNvPr>
          <p:cNvSpPr txBox="1">
            <a:spLocks noChangeArrowheads="1"/>
          </p:cNvSpPr>
          <p:nvPr/>
        </p:nvSpPr>
        <p:spPr bwMode="auto">
          <a:xfrm>
            <a:off x="82294" y="3095247"/>
            <a:ext cx="8991600" cy="76944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Titus 2:11</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11.  For the grace of God has appeared, bringing salvation to all men,</a:t>
            </a:r>
          </a:p>
        </p:txBody>
      </p:sp>
      <p:sp>
        <p:nvSpPr>
          <p:cNvPr id="12" name="Text Box 6">
            <a:extLst>
              <a:ext uri="{FF2B5EF4-FFF2-40B4-BE49-F238E27FC236}">
                <a16:creationId xmlns:a16="http://schemas.microsoft.com/office/drawing/2014/main" id="{E75C0A84-B827-45FD-96D2-D46CCB69ABE5}"/>
              </a:ext>
            </a:extLst>
          </p:cNvPr>
          <p:cNvSpPr txBox="1">
            <a:spLocks noChangeArrowheads="1"/>
          </p:cNvSpPr>
          <p:nvPr/>
        </p:nvSpPr>
        <p:spPr bwMode="auto">
          <a:xfrm>
            <a:off x="-20944" y="4070378"/>
            <a:ext cx="61877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Titus 2:11</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Eph. 1:7-8: </a:t>
            </a:r>
            <a:r>
              <a:rPr lang="en-US" sz="2000" dirty="0">
                <a:solidFill>
                  <a:schemeClr val="tx2"/>
                </a:solidFill>
                <a:latin typeface="Tahoma" pitchFamily="34" charset="0"/>
                <a:cs typeface="Times New Roman" pitchFamily="18" charset="0"/>
              </a:rPr>
              <a:t>“According to the riches of His grace which He lavished on us.”</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Eph. 2:6-8: </a:t>
            </a:r>
            <a:r>
              <a:rPr lang="en-US" sz="2000" dirty="0">
                <a:solidFill>
                  <a:schemeClr val="tx2"/>
                </a:solidFill>
                <a:latin typeface="Tahoma" pitchFamily="34" charset="0"/>
                <a:cs typeface="Times New Roman" pitchFamily="18" charset="0"/>
              </a:rPr>
              <a:t>“Surpassing riches of His grace,” “it is the gift of God.”</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Heb. 4:16: </a:t>
            </a:r>
            <a:r>
              <a:rPr lang="en-US" sz="2000" dirty="0">
                <a:solidFill>
                  <a:schemeClr val="tx2"/>
                </a:solidFill>
                <a:latin typeface="Tahoma" pitchFamily="34" charset="0"/>
                <a:cs typeface="Times New Roman" pitchFamily="18" charset="0"/>
              </a:rPr>
              <a:t>We have confidence in the grace Jesus provides!</a:t>
            </a:r>
          </a:p>
        </p:txBody>
      </p:sp>
    </p:spTree>
    <p:extLst>
      <p:ext uri="{BB962C8B-B14F-4D97-AF65-F5344CB8AC3E}">
        <p14:creationId xmlns:p14="http://schemas.microsoft.com/office/powerpoint/2010/main" val="3468283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wipe(left)">
                                      <p:cBhvr>
                                        <p:cTn id="34" dur="500"/>
                                        <p:tgtEl>
                                          <p:spTgt spid="12">
                                            <p:txEl>
                                              <p:pRg st="1" end="1"/>
                                            </p:txEl>
                                          </p:spTgt>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left)">
                                      <p:cBhvr>
                                        <p:cTn id="38" dur="500"/>
                                        <p:tgtEl>
                                          <p:spTgt spid="12">
                                            <p:txEl>
                                              <p:pRg st="2" end="2"/>
                                            </p:txEl>
                                          </p:spTgt>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wipe(left)">
                                      <p:cBhvr>
                                        <p:cTn id="4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0" y="251185"/>
            <a:ext cx="9179692" cy="516606"/>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His Grace Reaches Me</a:t>
            </a:r>
          </a:p>
        </p:txBody>
      </p:sp>
      <p:sp>
        <p:nvSpPr>
          <p:cNvPr id="5" name="Text Box 3"/>
          <p:cNvSpPr txBox="1">
            <a:spLocks noChangeArrowheads="1"/>
          </p:cNvSpPr>
          <p:nvPr/>
        </p:nvSpPr>
        <p:spPr bwMode="auto">
          <a:xfrm>
            <a:off x="82294" y="848213"/>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“His grace reaches me, yes, His grace reaches me, And ‘twill last thru eternity; Now I'm under His control and I'm happy in my soul, Just to know that His grace reaches me.”</a:t>
            </a:r>
          </a:p>
        </p:txBody>
      </p:sp>
      <p:sp>
        <p:nvSpPr>
          <p:cNvPr id="9" name="Text Box 6"/>
          <p:cNvSpPr txBox="1">
            <a:spLocks noChangeArrowheads="1"/>
          </p:cNvSpPr>
          <p:nvPr/>
        </p:nvSpPr>
        <p:spPr bwMode="auto">
          <a:xfrm>
            <a:off x="-20944" y="2062011"/>
            <a:ext cx="9164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means of receiving God’s grace: </a:t>
            </a:r>
          </a:p>
          <a:p>
            <a:pPr eaLnBrk="1" hangingPunct="1"/>
            <a:r>
              <a:rPr lang="en-US" sz="2400" b="1" dirty="0">
                <a:solidFill>
                  <a:schemeClr val="accent1"/>
                </a:solidFill>
                <a:latin typeface="Tahoma" pitchFamily="34" charset="0"/>
                <a:cs typeface="Times New Roman" pitchFamily="18" charset="0"/>
              </a:rPr>
              <a:t>Accept it through obedience!</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Eph. 2:5, 8-9: Grace is in and by Christ (Titus 3:4-7)</a:t>
            </a:r>
          </a:p>
        </p:txBody>
      </p:sp>
      <p:sp>
        <p:nvSpPr>
          <p:cNvPr id="11" name="Text Box 8">
            <a:extLst>
              <a:ext uri="{FF2B5EF4-FFF2-40B4-BE49-F238E27FC236}">
                <a16:creationId xmlns:a16="http://schemas.microsoft.com/office/drawing/2014/main" id="{316EA1B0-49E3-4F24-AEE2-E0E097757EF9}"/>
              </a:ext>
            </a:extLst>
          </p:cNvPr>
          <p:cNvSpPr txBox="1">
            <a:spLocks noChangeArrowheads="1"/>
          </p:cNvSpPr>
          <p:nvPr/>
        </p:nvSpPr>
        <p:spPr bwMode="auto">
          <a:xfrm>
            <a:off x="82294" y="3258784"/>
            <a:ext cx="5845216" cy="323165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Eph. 2:5, 8-9</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5.  even when we were dead in our transgressions, made us alive together with Christ (by grace you have been saved), </a:t>
            </a:r>
          </a:p>
          <a:p>
            <a:pPr>
              <a:defRPr/>
            </a:pPr>
            <a:endParaRPr lang="en-US" sz="2000" dirty="0">
              <a:solidFill>
                <a:srgbClr val="00660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8.  For by grace you have been saved through faith; and that not of yourselves, it is the gift of God;</a:t>
            </a:r>
          </a:p>
          <a:p>
            <a:pPr>
              <a:defRPr/>
            </a:pPr>
            <a:r>
              <a:rPr lang="en-US" sz="2000" dirty="0">
                <a:solidFill>
                  <a:srgbClr val="006600"/>
                </a:solidFill>
                <a:latin typeface="Tahoma" pitchFamily="34" charset="0"/>
                <a:cs typeface="Times New Roman" pitchFamily="18" charset="0"/>
              </a:rPr>
              <a:t>9.  not as a result of works, so that no one may boast.</a:t>
            </a:r>
          </a:p>
        </p:txBody>
      </p:sp>
      <p:pic>
        <p:nvPicPr>
          <p:cNvPr id="8" name="Picture 7">
            <a:extLst>
              <a:ext uri="{FF2B5EF4-FFF2-40B4-BE49-F238E27FC236}">
                <a16:creationId xmlns:a16="http://schemas.microsoft.com/office/drawing/2014/main" id="{856D0DDF-6F8D-410C-9C12-DEC1AE303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410" y="3841800"/>
            <a:ext cx="3151590" cy="2065621"/>
          </a:xfrm>
          <a:prstGeom prst="rect">
            <a:avLst/>
          </a:prstGeom>
        </p:spPr>
      </p:pic>
    </p:spTree>
    <p:extLst>
      <p:ext uri="{BB962C8B-B14F-4D97-AF65-F5344CB8AC3E}">
        <p14:creationId xmlns:p14="http://schemas.microsoft.com/office/powerpoint/2010/main" val="1394481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0" y="251185"/>
            <a:ext cx="9179692" cy="516606"/>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His Grace Reaches Me</a:t>
            </a:r>
          </a:p>
        </p:txBody>
      </p:sp>
      <p:sp>
        <p:nvSpPr>
          <p:cNvPr id="5" name="Text Box 3"/>
          <p:cNvSpPr txBox="1">
            <a:spLocks noChangeArrowheads="1"/>
          </p:cNvSpPr>
          <p:nvPr/>
        </p:nvSpPr>
        <p:spPr bwMode="auto">
          <a:xfrm>
            <a:off x="82294" y="848213"/>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“His grace reaches me, yes, His grace reaches me, And ‘twill last thru eternity; Now I'm under His control and I'm happy in my soul, Just to know that His grace reaches me.”</a:t>
            </a:r>
          </a:p>
        </p:txBody>
      </p:sp>
      <p:sp>
        <p:nvSpPr>
          <p:cNvPr id="9" name="Text Box 6"/>
          <p:cNvSpPr txBox="1">
            <a:spLocks noChangeArrowheads="1"/>
          </p:cNvSpPr>
          <p:nvPr/>
        </p:nvSpPr>
        <p:spPr bwMode="auto">
          <a:xfrm>
            <a:off x="-20944" y="2057546"/>
            <a:ext cx="9164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The means of receiving God’s grace: </a:t>
            </a:r>
          </a:p>
          <a:p>
            <a:pPr algn="ctr" eaLnBrk="1" hangingPunct="1"/>
            <a:r>
              <a:rPr lang="en-US" sz="2400" b="1" dirty="0">
                <a:solidFill>
                  <a:schemeClr val="accent1"/>
                </a:solidFill>
                <a:latin typeface="Tahoma" pitchFamily="34" charset="0"/>
                <a:cs typeface="Times New Roman" pitchFamily="18" charset="0"/>
              </a:rPr>
              <a:t>Accept it through obedience!</a:t>
            </a:r>
            <a:endParaRPr lang="en-US" sz="2400" b="1" i="1" dirty="0">
              <a:solidFill>
                <a:schemeClr val="accent1"/>
              </a:solidFill>
              <a:latin typeface="Tahoma" pitchFamily="34" charset="0"/>
              <a:cs typeface="Times New Roman" pitchFamily="18" charset="0"/>
            </a:endParaRPr>
          </a:p>
        </p:txBody>
      </p:sp>
      <p:pic>
        <p:nvPicPr>
          <p:cNvPr id="6" name="Picture 5">
            <a:extLst>
              <a:ext uri="{FF2B5EF4-FFF2-40B4-BE49-F238E27FC236}">
                <a16:creationId xmlns:a16="http://schemas.microsoft.com/office/drawing/2014/main" id="{ECDA9477-17D3-4DD6-B24F-C1161016B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950464"/>
            <a:ext cx="4193757" cy="3907536"/>
          </a:xfrm>
          <a:prstGeom prst="rect">
            <a:avLst/>
          </a:prstGeom>
        </p:spPr>
      </p:pic>
      <p:sp>
        <p:nvSpPr>
          <p:cNvPr id="8" name="TextBox 7">
            <a:extLst>
              <a:ext uri="{FF2B5EF4-FFF2-40B4-BE49-F238E27FC236}">
                <a16:creationId xmlns:a16="http://schemas.microsoft.com/office/drawing/2014/main" id="{920B6D51-27A0-45F1-AAB7-1F40E0F4BB2E}"/>
              </a:ext>
            </a:extLst>
          </p:cNvPr>
          <p:cNvSpPr txBox="1"/>
          <p:nvPr/>
        </p:nvSpPr>
        <p:spPr>
          <a:xfrm rot="4659403">
            <a:off x="6723698" y="6039792"/>
            <a:ext cx="1279517" cy="461665"/>
          </a:xfrm>
          <a:prstGeom prst="rect">
            <a:avLst/>
          </a:prstGeom>
          <a:noFill/>
        </p:spPr>
        <p:txBody>
          <a:bodyPr wrap="none" rtlCol="0">
            <a:spAutoFit/>
          </a:bodyPr>
          <a:lstStyle/>
          <a:p>
            <a:r>
              <a:rPr lang="en-US" sz="2400" dirty="0"/>
              <a:t>GRACE</a:t>
            </a:r>
          </a:p>
        </p:txBody>
      </p:sp>
      <p:sp>
        <p:nvSpPr>
          <p:cNvPr id="12" name="TextBox 11">
            <a:extLst>
              <a:ext uri="{FF2B5EF4-FFF2-40B4-BE49-F238E27FC236}">
                <a16:creationId xmlns:a16="http://schemas.microsoft.com/office/drawing/2014/main" id="{B8B173F7-F307-49A8-B53C-B95B9C059F8E}"/>
              </a:ext>
            </a:extLst>
          </p:cNvPr>
          <p:cNvSpPr txBox="1"/>
          <p:nvPr/>
        </p:nvSpPr>
        <p:spPr>
          <a:xfrm rot="2981826">
            <a:off x="5385300" y="4267561"/>
            <a:ext cx="1997663" cy="461665"/>
          </a:xfrm>
          <a:prstGeom prst="rect">
            <a:avLst/>
          </a:prstGeom>
          <a:noFill/>
        </p:spPr>
        <p:txBody>
          <a:bodyPr wrap="none" rtlCol="0">
            <a:spAutoFit/>
          </a:bodyPr>
          <a:lstStyle/>
          <a:p>
            <a:r>
              <a:rPr lang="en-US" sz="2400" dirty="0"/>
              <a:t>OBEDIENCE</a:t>
            </a:r>
          </a:p>
        </p:txBody>
      </p:sp>
      <p:pic>
        <p:nvPicPr>
          <p:cNvPr id="13" name="Picture 12">
            <a:extLst>
              <a:ext uri="{FF2B5EF4-FFF2-40B4-BE49-F238E27FC236}">
                <a16:creationId xmlns:a16="http://schemas.microsoft.com/office/drawing/2014/main" id="{2CD31A9B-986E-42A9-8471-EAB819056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19" y="2962239"/>
            <a:ext cx="3582952" cy="3558985"/>
          </a:xfrm>
          <a:prstGeom prst="rect">
            <a:avLst/>
          </a:prstGeom>
        </p:spPr>
      </p:pic>
      <p:sp>
        <p:nvSpPr>
          <p:cNvPr id="15" name="TextBox 14">
            <a:extLst>
              <a:ext uri="{FF2B5EF4-FFF2-40B4-BE49-F238E27FC236}">
                <a16:creationId xmlns:a16="http://schemas.microsoft.com/office/drawing/2014/main" id="{18017F71-1FA3-440E-8BD0-7562A32DC08A}"/>
              </a:ext>
            </a:extLst>
          </p:cNvPr>
          <p:cNvSpPr txBox="1"/>
          <p:nvPr/>
        </p:nvSpPr>
        <p:spPr>
          <a:xfrm rot="20551324">
            <a:off x="2220415" y="5390495"/>
            <a:ext cx="1279517" cy="461665"/>
          </a:xfrm>
          <a:prstGeom prst="rect">
            <a:avLst/>
          </a:prstGeom>
          <a:noFill/>
        </p:spPr>
        <p:txBody>
          <a:bodyPr wrap="none" rtlCol="0">
            <a:spAutoFit/>
          </a:bodyPr>
          <a:lstStyle/>
          <a:p>
            <a:r>
              <a:rPr lang="en-US" sz="2400" dirty="0">
                <a:solidFill>
                  <a:srgbClr val="0033CC"/>
                </a:solidFill>
                <a:effectLst>
                  <a:glow rad="228600">
                    <a:schemeClr val="accent3">
                      <a:satMod val="175000"/>
                      <a:alpha val="40000"/>
                    </a:schemeClr>
                  </a:glow>
                </a:effectLst>
              </a:rPr>
              <a:t>GRACE</a:t>
            </a:r>
          </a:p>
        </p:txBody>
      </p:sp>
    </p:spTree>
    <p:extLst>
      <p:ext uri="{BB962C8B-B14F-4D97-AF65-F5344CB8AC3E}">
        <p14:creationId xmlns:p14="http://schemas.microsoft.com/office/powerpoint/2010/main" val="1345475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0" y="251185"/>
            <a:ext cx="9179692" cy="516606"/>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His Grace Reaches Me</a:t>
            </a:r>
          </a:p>
        </p:txBody>
      </p:sp>
      <p:sp>
        <p:nvSpPr>
          <p:cNvPr id="5" name="Text Box 3"/>
          <p:cNvSpPr txBox="1">
            <a:spLocks noChangeArrowheads="1"/>
          </p:cNvSpPr>
          <p:nvPr/>
        </p:nvSpPr>
        <p:spPr bwMode="auto">
          <a:xfrm>
            <a:off x="82294" y="848213"/>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“His grace reaches me, yes, His grace reaches me, And ‘twill last thru eternity; Now I'm under His control and I'm happy in my soul, Just to know that His grace reaches me.”</a:t>
            </a:r>
          </a:p>
        </p:txBody>
      </p:sp>
      <p:sp>
        <p:nvSpPr>
          <p:cNvPr id="9" name="Text Box 6"/>
          <p:cNvSpPr txBox="1">
            <a:spLocks noChangeArrowheads="1"/>
          </p:cNvSpPr>
          <p:nvPr/>
        </p:nvSpPr>
        <p:spPr bwMode="auto">
          <a:xfrm>
            <a:off x="-37273" y="3173665"/>
            <a:ext cx="622479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means of receiving God’s grace: </a:t>
            </a:r>
          </a:p>
          <a:p>
            <a:pPr eaLnBrk="1" hangingPunct="1"/>
            <a:r>
              <a:rPr lang="en-US" sz="2400" b="1" dirty="0">
                <a:solidFill>
                  <a:schemeClr val="accent1"/>
                </a:solidFill>
                <a:latin typeface="Tahoma" pitchFamily="34" charset="0"/>
                <a:cs typeface="Times New Roman" pitchFamily="18" charset="0"/>
              </a:rPr>
              <a:t>Accept it through obedience!</a:t>
            </a:r>
            <a:endParaRPr lang="en-US" sz="2400" b="1" i="1" dirty="0">
              <a:solidFill>
                <a:schemeClr val="accent1"/>
              </a:solidFill>
              <a:latin typeface="Tahoma" pitchFamily="34" charset="0"/>
              <a:cs typeface="Times New Roman" pitchFamily="18" charset="0"/>
            </a:endParaRP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Heb. 5:9: </a:t>
            </a:r>
            <a:r>
              <a:rPr lang="en-US" sz="2000" dirty="0">
                <a:solidFill>
                  <a:schemeClr val="tx2"/>
                </a:solidFill>
                <a:latin typeface="Tahoma" pitchFamily="34" charset="0"/>
                <a:cs typeface="Times New Roman" pitchFamily="18" charset="0"/>
              </a:rPr>
              <a:t>Jesus is the “source of eternal salvation” to those who obey Him!</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Mk. 16:16 (Acts 20:32; Gal. 1:6)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Titus 2:11-14: </a:t>
            </a:r>
            <a:r>
              <a:rPr lang="en-US" sz="2000" dirty="0">
                <a:solidFill>
                  <a:schemeClr val="tx2"/>
                </a:solidFill>
                <a:latin typeface="Tahoma" pitchFamily="34" charset="0"/>
                <a:cs typeface="Times New Roman" pitchFamily="18" charset="0"/>
              </a:rPr>
              <a:t>Live sensibly, righteously, </a:t>
            </a:r>
          </a:p>
          <a:p>
            <a:pPr marL="457200" lvl="1" indent="0">
              <a:buClr>
                <a:schemeClr val="hlink"/>
              </a:buClr>
              <a:buSzPct val="115000"/>
            </a:pPr>
            <a:r>
              <a:rPr lang="en-US" sz="2000" dirty="0">
                <a:solidFill>
                  <a:schemeClr val="tx2"/>
                </a:solidFill>
                <a:latin typeface="Tahoma" pitchFamily="34" charset="0"/>
                <a:cs typeface="Times New Roman" pitchFamily="18" charset="0"/>
              </a:rPr>
              <a:t>and godly, and be pure!</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II Pet. 1:10-11: </a:t>
            </a:r>
            <a:r>
              <a:rPr lang="en-US" sz="2000" dirty="0">
                <a:solidFill>
                  <a:schemeClr val="tx2"/>
                </a:solidFill>
                <a:latin typeface="Tahoma" pitchFamily="34" charset="0"/>
                <a:cs typeface="Times New Roman" pitchFamily="18" charset="0"/>
              </a:rPr>
              <a:t>These qualities grant to us “the entrance into the eternal kingdom of our Lord and Savior Jesus Christ” </a:t>
            </a:r>
            <a:r>
              <a:rPr lang="en-US" sz="2000" i="1" dirty="0">
                <a:solidFill>
                  <a:schemeClr val="tx2"/>
                </a:solidFill>
                <a:latin typeface="Tahoma" pitchFamily="34" charset="0"/>
                <a:cs typeface="Times New Roman" pitchFamily="18" charset="0"/>
              </a:rPr>
              <a:t>(I Pet. 1:4-5)</a:t>
            </a:r>
          </a:p>
        </p:txBody>
      </p:sp>
      <p:sp>
        <p:nvSpPr>
          <p:cNvPr id="8" name="Text Box 8"/>
          <p:cNvSpPr txBox="1">
            <a:spLocks noChangeArrowheads="1"/>
          </p:cNvSpPr>
          <p:nvPr/>
        </p:nvSpPr>
        <p:spPr bwMode="auto">
          <a:xfrm>
            <a:off x="82295" y="1975433"/>
            <a:ext cx="8991600"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Heb. 5:9</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9.  And having been made perfect, He became to all those who obey Him the source of eternal salvation,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3865" y="3668259"/>
            <a:ext cx="3464692" cy="2304020"/>
          </a:xfrm>
          <a:prstGeom prst="rect">
            <a:avLst/>
          </a:prstGeom>
        </p:spPr>
      </p:pic>
    </p:spTree>
    <p:extLst>
      <p:ext uri="{BB962C8B-B14F-4D97-AF65-F5344CB8AC3E}">
        <p14:creationId xmlns:p14="http://schemas.microsoft.com/office/powerpoint/2010/main" val="3517651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wipe(left)">
                                      <p:cBhvr>
                                        <p:cTn id="35" dur="500"/>
                                        <p:tgtEl>
                                          <p:spTgt spid="9">
                                            <p:txEl>
                                              <p:pRg st="5" end="5"/>
                                            </p:txEl>
                                          </p:spTgt>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wipe(left)">
                                      <p:cBhvr>
                                        <p:cTn id="3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0" y="251185"/>
            <a:ext cx="9179692" cy="516606"/>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His Grace Reaches Me</a:t>
            </a:r>
          </a:p>
        </p:txBody>
      </p:sp>
      <p:sp>
        <p:nvSpPr>
          <p:cNvPr id="5" name="Text Box 3"/>
          <p:cNvSpPr txBox="1">
            <a:spLocks noChangeArrowheads="1"/>
          </p:cNvSpPr>
          <p:nvPr/>
        </p:nvSpPr>
        <p:spPr bwMode="auto">
          <a:xfrm>
            <a:off x="82294" y="848213"/>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“His grace reaches me, yes, His grace reaches me, And ‘twill last thru eternity; Now I'm under His control and I'm happy in my soul, Just to know that His grace reaches me.”</a:t>
            </a:r>
          </a:p>
        </p:txBody>
      </p:sp>
      <p:sp>
        <p:nvSpPr>
          <p:cNvPr id="11" name="Text Box 7">
            <a:extLst>
              <a:ext uri="{FF2B5EF4-FFF2-40B4-BE49-F238E27FC236}">
                <a16:creationId xmlns:a16="http://schemas.microsoft.com/office/drawing/2014/main" id="{7792CA24-90E9-4A79-AB72-E341AEC9B52B}"/>
              </a:ext>
            </a:extLst>
          </p:cNvPr>
          <p:cNvSpPr txBox="1">
            <a:spLocks noChangeArrowheads="1"/>
          </p:cNvSpPr>
          <p:nvPr/>
        </p:nvSpPr>
        <p:spPr bwMode="auto">
          <a:xfrm>
            <a:off x="-31830" y="2159596"/>
            <a:ext cx="91649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Heaven is to be revealed as the ultimate expression of God’s grace: </a:t>
            </a:r>
          </a:p>
          <a:p>
            <a:pPr algn="ctr" eaLnBrk="1" hangingPunct="1"/>
            <a:r>
              <a:rPr lang="en-US" sz="4000" b="1" dirty="0">
                <a:latin typeface="Tahoma" pitchFamily="34" charset="0"/>
                <a:cs typeface="Times New Roman" pitchFamily="18" charset="0"/>
              </a:rPr>
              <a:t>An eternal rest!</a:t>
            </a:r>
            <a:endParaRPr lang="en-US" sz="4000" b="1" i="1" dirty="0">
              <a:latin typeface="Tahoma" pitchFamily="34" charset="0"/>
              <a:cs typeface="Times New Roman" pitchFamily="18" charset="0"/>
            </a:endParaRPr>
          </a:p>
        </p:txBody>
      </p:sp>
      <p:pic>
        <p:nvPicPr>
          <p:cNvPr id="6" name="Picture 5">
            <a:extLst>
              <a:ext uri="{FF2B5EF4-FFF2-40B4-BE49-F238E27FC236}">
                <a16:creationId xmlns:a16="http://schemas.microsoft.com/office/drawing/2014/main" id="{356C63B3-7CEA-458F-8FA1-39EE5FB55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589178"/>
            <a:ext cx="5284394" cy="2959260"/>
          </a:xfrm>
          <a:prstGeom prst="rect">
            <a:avLst/>
          </a:prstGeom>
        </p:spPr>
      </p:pic>
    </p:spTree>
    <p:extLst>
      <p:ext uri="{BB962C8B-B14F-4D97-AF65-F5344CB8AC3E}">
        <p14:creationId xmlns:p14="http://schemas.microsoft.com/office/powerpoint/2010/main" val="10917860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9832" y="6656189"/>
            <a:ext cx="3352800" cy="201811"/>
          </a:xfrm>
        </p:spPr>
        <p:txBody>
          <a:bodyPr/>
          <a:lstStyle/>
          <a:p>
            <a:pPr>
              <a:defRPr/>
            </a:pPr>
            <a:r>
              <a:rPr lang="en-US"/>
              <a:t>Grace: Deeper Than The Ocean</a:t>
            </a:r>
            <a:endParaRPr lang="en-US" dirty="0"/>
          </a:p>
        </p:txBody>
      </p:sp>
      <p:sp>
        <p:nvSpPr>
          <p:cNvPr id="175106" name="Rectangle 2"/>
          <p:cNvSpPr>
            <a:spLocks noGrp="1" noChangeArrowheads="1"/>
          </p:cNvSpPr>
          <p:nvPr>
            <p:ph type="title"/>
          </p:nvPr>
        </p:nvSpPr>
        <p:spPr>
          <a:xfrm>
            <a:off x="0" y="-1016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9" name="Text Box 6"/>
          <p:cNvSpPr txBox="1">
            <a:spLocks noChangeArrowheads="1"/>
          </p:cNvSpPr>
          <p:nvPr/>
        </p:nvSpPr>
        <p:spPr bwMode="auto">
          <a:xfrm>
            <a:off x="0" y="59185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Those obedient to God’s word truly receive a grace </a:t>
            </a:r>
          </a:p>
          <a:p>
            <a:pPr algn="ctr" eaLnBrk="1" hangingPunct="1"/>
            <a:r>
              <a:rPr lang="en-US" sz="2400" b="1" dirty="0">
                <a:solidFill>
                  <a:schemeClr val="accent1"/>
                </a:solidFill>
                <a:latin typeface="Tahoma" pitchFamily="34" charset="0"/>
                <a:cs typeface="Times New Roman" pitchFamily="18" charset="0"/>
              </a:rPr>
              <a:t>“deeper than the ocean and wider than the sea; higher </a:t>
            </a:r>
          </a:p>
          <a:p>
            <a:pPr algn="ctr" eaLnBrk="1" hangingPunct="1"/>
            <a:r>
              <a:rPr lang="en-US" sz="2400" b="1" dirty="0">
                <a:solidFill>
                  <a:schemeClr val="accent1"/>
                </a:solidFill>
                <a:latin typeface="Tahoma" pitchFamily="34" charset="0"/>
                <a:cs typeface="Times New Roman" pitchFamily="18" charset="0"/>
              </a:rPr>
              <a:t>than the mountains and brighter than the sun!” </a:t>
            </a:r>
            <a:endParaRPr lang="en-US" sz="2000" i="1" dirty="0">
              <a:solidFill>
                <a:schemeClr val="tx2"/>
              </a:solidFill>
              <a:latin typeface="Tahoma" pitchFamily="34" charset="0"/>
              <a:cs typeface="Times New Roman" pitchFamily="18" charset="0"/>
            </a:endParaRPr>
          </a:p>
        </p:txBody>
      </p:sp>
      <p:sp>
        <p:nvSpPr>
          <p:cNvPr id="13" name="Text Box 6"/>
          <p:cNvSpPr txBox="1">
            <a:spLocks noChangeArrowheads="1"/>
          </p:cNvSpPr>
          <p:nvPr/>
        </p:nvSpPr>
        <p:spPr bwMode="auto">
          <a:xfrm>
            <a:off x="0" y="375943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Grace: Conditional – </a:t>
            </a:r>
            <a:r>
              <a:rPr lang="en-US" sz="2400" b="1" i="1" dirty="0">
                <a:solidFill>
                  <a:schemeClr val="accent1"/>
                </a:solidFill>
                <a:latin typeface="Tahoma" pitchFamily="34" charset="0"/>
                <a:cs typeface="Times New Roman" pitchFamily="18" charset="0"/>
              </a:rPr>
              <a:t>Heb. 5:9 (Titus 2:12): </a:t>
            </a:r>
          </a:p>
          <a:p>
            <a:pPr algn="ctr" eaLnBrk="1" hangingPunct="1"/>
            <a:r>
              <a:rPr lang="en-US" sz="2400" b="1" dirty="0">
                <a:solidFill>
                  <a:schemeClr val="accent1"/>
                </a:solidFill>
                <a:latin typeface="Tahoma" pitchFamily="34" charset="0"/>
                <a:cs typeface="Times New Roman" pitchFamily="18" charset="0"/>
              </a:rPr>
              <a:t>Jesus is the “source of eternal salvation” to those who</a:t>
            </a:r>
          </a:p>
          <a:p>
            <a:pPr algn="ctr" eaLnBrk="1" hangingPunct="1"/>
            <a:r>
              <a:rPr lang="en-US" sz="2400" b="1" i="1" u="sng" dirty="0">
                <a:solidFill>
                  <a:schemeClr val="accent1"/>
                </a:solidFill>
                <a:latin typeface="Tahoma" pitchFamily="34" charset="0"/>
                <a:cs typeface="Times New Roman" pitchFamily="18" charset="0"/>
              </a:rPr>
              <a:t>obey</a:t>
            </a:r>
            <a:r>
              <a:rPr lang="en-US" sz="2400" b="1" dirty="0">
                <a:solidFill>
                  <a:schemeClr val="accent1"/>
                </a:solidFill>
                <a:latin typeface="Tahoma" pitchFamily="34" charset="0"/>
                <a:cs typeface="Times New Roman" pitchFamily="18" charset="0"/>
              </a:rPr>
              <a:t> Him!</a:t>
            </a:r>
            <a:endParaRPr lang="en-US" sz="2000" i="1" dirty="0">
              <a:solidFill>
                <a:schemeClr val="tx2"/>
              </a:solidFill>
              <a:latin typeface="Tahoma" pitchFamily="34" charset="0"/>
              <a:cs typeface="Times New Roman" pitchFamily="18" charset="0"/>
            </a:endParaRPr>
          </a:p>
        </p:txBody>
      </p:sp>
      <p:sp>
        <p:nvSpPr>
          <p:cNvPr id="14" name="Text Box 4"/>
          <p:cNvSpPr txBox="1">
            <a:spLocks noChangeArrowheads="1"/>
          </p:cNvSpPr>
          <p:nvPr/>
        </p:nvSpPr>
        <p:spPr bwMode="auto">
          <a:xfrm>
            <a:off x="0" y="1976079"/>
            <a:ext cx="9144000" cy="461665"/>
          </a:xfrm>
          <a:prstGeom prst="rect">
            <a:avLst/>
          </a:prstGeom>
          <a:solidFill>
            <a:srgbClr val="FFCCC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Saved from the wrath of God! </a:t>
            </a:r>
            <a:r>
              <a:rPr lang="en-US" sz="2400" b="1" i="1" dirty="0">
                <a:solidFill>
                  <a:srgbClr val="FF0000"/>
                </a:solidFill>
                <a:latin typeface="Tahoma" pitchFamily="34" charset="0"/>
                <a:cs typeface="Times New Roman" pitchFamily="18" charset="0"/>
              </a:rPr>
              <a:t>(Rom. 5:8-9)</a:t>
            </a:r>
          </a:p>
        </p:txBody>
      </p:sp>
      <p:sp>
        <p:nvSpPr>
          <p:cNvPr id="15" name="Text Box 6"/>
          <p:cNvSpPr txBox="1">
            <a:spLocks noChangeArrowheads="1"/>
          </p:cNvSpPr>
          <p:nvPr/>
        </p:nvSpPr>
        <p:spPr bwMode="auto">
          <a:xfrm>
            <a:off x="-27214" y="266039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Grace: Not unconditional – </a:t>
            </a:r>
            <a:r>
              <a:rPr lang="en-US" sz="2400" b="1" i="1" dirty="0">
                <a:solidFill>
                  <a:schemeClr val="accent1"/>
                </a:solidFill>
                <a:latin typeface="Tahoma" pitchFamily="34" charset="0"/>
                <a:cs typeface="Times New Roman" pitchFamily="18" charset="0"/>
              </a:rPr>
              <a:t>Col. 1:21-23 (Titus 2:12): </a:t>
            </a:r>
          </a:p>
          <a:p>
            <a:pPr algn="ctr" eaLnBrk="1" hangingPunct="1"/>
            <a:r>
              <a:rPr lang="en-US" sz="2400" b="1" dirty="0">
                <a:solidFill>
                  <a:schemeClr val="accent1"/>
                </a:solidFill>
                <a:latin typeface="Tahoma" pitchFamily="34" charset="0"/>
                <a:cs typeface="Times New Roman" pitchFamily="18" charset="0"/>
              </a:rPr>
              <a:t>“</a:t>
            </a:r>
            <a:r>
              <a:rPr lang="en-US" sz="2400" b="1" i="1" u="sng" dirty="0">
                <a:solidFill>
                  <a:schemeClr val="accent1"/>
                </a:solidFill>
                <a:latin typeface="Tahoma" pitchFamily="34" charset="0"/>
                <a:cs typeface="Times New Roman" pitchFamily="18" charset="0"/>
              </a:rPr>
              <a:t>if</a:t>
            </a:r>
            <a:r>
              <a:rPr lang="en-US" sz="2400" b="1" dirty="0">
                <a:solidFill>
                  <a:schemeClr val="accent1"/>
                </a:solidFill>
                <a:latin typeface="Tahoma" pitchFamily="34" charset="0"/>
                <a:cs typeface="Times New Roman" pitchFamily="18" charset="0"/>
              </a:rPr>
              <a:t> indeed you continue in the faith…” </a:t>
            </a:r>
            <a:endParaRPr lang="en-US" sz="2000" i="1" dirty="0">
              <a:solidFill>
                <a:schemeClr val="tx2"/>
              </a:solidFill>
              <a:latin typeface="Tahoma" pitchFamily="34"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838" y="4648201"/>
            <a:ext cx="3388361"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a:xfrm>
            <a:off x="28619" y="-5896"/>
            <a:ext cx="2286000" cy="365125"/>
          </a:xfrm>
        </p:spPr>
        <p:txBody>
          <a:bodyPr/>
          <a:lstStyle/>
          <a:p>
            <a:pPr>
              <a:defRPr/>
            </a:pPr>
            <a:r>
              <a:rPr lang="en-US" dirty="0"/>
              <a:t>Grace: Deeper Than The Ocean</a:t>
            </a:r>
          </a:p>
        </p:txBody>
      </p:sp>
      <p:sp>
        <p:nvSpPr>
          <p:cNvPr id="175106" name="Rectangle 2"/>
          <p:cNvSpPr>
            <a:spLocks noGrp="1" noChangeArrowheads="1"/>
          </p:cNvSpPr>
          <p:nvPr>
            <p:ph type="title"/>
          </p:nvPr>
        </p:nvSpPr>
        <p:spPr>
          <a:xfrm>
            <a:off x="-15364" y="194611"/>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10" name="Text Box 7"/>
          <p:cNvSpPr txBox="1">
            <a:spLocks noChangeArrowheads="1"/>
          </p:cNvSpPr>
          <p:nvPr/>
        </p:nvSpPr>
        <p:spPr bwMode="auto">
          <a:xfrm>
            <a:off x="-14924" y="1823935"/>
            <a:ext cx="9174728" cy="1754326"/>
          </a:xfrm>
          <a:prstGeom prst="rect">
            <a:avLst/>
          </a:prstGeom>
          <a:ln/>
          <a:scene3d>
            <a:camera prst="orthographicFront"/>
            <a:lightRig rig="threePt" dir="t"/>
          </a:scene3d>
          <a:sp3d>
            <a:bevelT w="165100" prst="coolSlan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rgbClr val="006600"/>
                </a:solidFill>
                <a:latin typeface="Tahoma" pitchFamily="34" charset="0"/>
                <a:cs typeface="Times New Roman" pitchFamily="18" charset="0"/>
              </a:rPr>
              <a:t>“For the grace of God has appeared” </a:t>
            </a:r>
            <a:r>
              <a:rPr lang="en-US" sz="3600" b="1" i="1" dirty="0">
                <a:solidFill>
                  <a:srgbClr val="006600"/>
                </a:solidFill>
                <a:latin typeface="Tahoma" pitchFamily="34" charset="0"/>
                <a:cs typeface="Times New Roman" pitchFamily="18" charset="0"/>
              </a:rPr>
              <a:t>(Titus 2:11), </a:t>
            </a:r>
            <a:r>
              <a:rPr lang="en-US" sz="3600" b="1" dirty="0">
                <a:solidFill>
                  <a:srgbClr val="006600"/>
                </a:solidFill>
                <a:latin typeface="Tahoma" pitchFamily="34" charset="0"/>
                <a:cs typeface="Times New Roman" pitchFamily="18" charset="0"/>
              </a:rPr>
              <a:t>so let us sing, </a:t>
            </a:r>
          </a:p>
          <a:p>
            <a:pPr algn="ctr" eaLnBrk="1" hangingPunct="1"/>
            <a:r>
              <a:rPr lang="en-US" sz="3600" b="1" dirty="0">
                <a:solidFill>
                  <a:srgbClr val="006600"/>
                </a:solidFill>
                <a:latin typeface="Tahoma" pitchFamily="34" charset="0"/>
                <a:cs typeface="Times New Roman" pitchFamily="18" charset="0"/>
              </a:rPr>
              <a:t>“His Grace Reaches Me!” </a:t>
            </a:r>
            <a:endParaRPr lang="en-US" sz="3600" b="1" i="1" dirty="0">
              <a:solidFill>
                <a:srgbClr val="006600"/>
              </a:solidFill>
              <a:latin typeface="Tahoma" pitchFamily="34" charset="0"/>
              <a:cs typeface="Times New Roman" pitchFamily="18" charset="0"/>
            </a:endParaRPr>
          </a:p>
        </p:txBody>
      </p:sp>
      <p:sp>
        <p:nvSpPr>
          <p:cNvPr id="11" name="Text Box 6"/>
          <p:cNvSpPr txBox="1">
            <a:spLocks noChangeArrowheads="1"/>
          </p:cNvSpPr>
          <p:nvPr/>
        </p:nvSpPr>
        <p:spPr bwMode="auto">
          <a:xfrm>
            <a:off x="12290" y="851902"/>
            <a:ext cx="91562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Like Naaman </a:t>
            </a:r>
            <a:r>
              <a:rPr lang="en-US" sz="2400" b="1" i="1" dirty="0">
                <a:solidFill>
                  <a:schemeClr val="accent1"/>
                </a:solidFill>
                <a:latin typeface="Tahoma" pitchFamily="34" charset="0"/>
                <a:cs typeface="Times New Roman" pitchFamily="18" charset="0"/>
              </a:rPr>
              <a:t>(II Kings 5) </a:t>
            </a:r>
            <a:r>
              <a:rPr lang="en-US" sz="2400" b="1" dirty="0">
                <a:solidFill>
                  <a:schemeClr val="accent1"/>
                </a:solidFill>
                <a:latin typeface="Tahoma" pitchFamily="34" charset="0"/>
                <a:cs typeface="Times New Roman" pitchFamily="18" charset="0"/>
              </a:rPr>
              <a:t>mankind is given the cure for sin, but we must accept the terms!</a:t>
            </a:r>
            <a:endParaRPr lang="nl-NL" sz="2000" b="1" i="1" dirty="0">
              <a:solidFill>
                <a:schemeClr val="tx2"/>
              </a:solidFill>
              <a:latin typeface="Tahoma" pitchFamily="34" charset="0"/>
              <a:cs typeface="Times New Roman" pitchFamily="18" charset="0"/>
            </a:endParaRPr>
          </a:p>
        </p:txBody>
      </p:sp>
      <p:pic>
        <p:nvPicPr>
          <p:cNvPr id="9" name="Picture 8">
            <a:extLst>
              <a:ext uri="{FF2B5EF4-FFF2-40B4-BE49-F238E27FC236}">
                <a16:creationId xmlns:a16="http://schemas.microsoft.com/office/drawing/2014/main" id="{2AD20526-4115-4A42-BDD3-2DC7712AE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38" y="3719297"/>
            <a:ext cx="5261793" cy="3133260"/>
          </a:xfrm>
          <a:prstGeom prst="rect">
            <a:avLst/>
          </a:prstGeom>
        </p:spPr>
      </p:pic>
    </p:spTree>
    <p:extLst>
      <p:ext uri="{BB962C8B-B14F-4D97-AF65-F5344CB8AC3E}">
        <p14:creationId xmlns:p14="http://schemas.microsoft.com/office/powerpoint/2010/main" val="3361939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3738" y="6477103"/>
            <a:ext cx="3352800" cy="365125"/>
          </a:xfrm>
        </p:spPr>
        <p:txBody>
          <a:bodyPr/>
          <a:lstStyle/>
          <a:p>
            <a:pPr>
              <a:defRPr/>
            </a:pPr>
            <a:r>
              <a:rPr lang="en-US"/>
              <a:t>Grace: Deeper Than The Ocean</a:t>
            </a:r>
            <a:endParaRPr lang="en-US" dirty="0"/>
          </a:p>
        </p:txBody>
      </p:sp>
      <p:sp>
        <p:nvSpPr>
          <p:cNvPr id="12"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7" name="Text Box 8"/>
          <p:cNvSpPr txBox="1">
            <a:spLocks noChangeArrowheads="1"/>
          </p:cNvSpPr>
          <p:nvPr/>
        </p:nvSpPr>
        <p:spPr bwMode="auto">
          <a:xfrm>
            <a:off x="152399" y="903309"/>
            <a:ext cx="8839201" cy="532453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Titus 2:11-14</a:t>
            </a:r>
          </a:p>
          <a:p>
            <a:pPr marL="685800" indent="-685800">
              <a:defRPr/>
            </a:pPr>
            <a:r>
              <a:rPr lang="en-US" sz="2800" dirty="0">
                <a:solidFill>
                  <a:srgbClr val="006600"/>
                </a:solidFill>
                <a:latin typeface="Tahoma" pitchFamily="34" charset="0"/>
                <a:cs typeface="Times New Roman" pitchFamily="18" charset="0"/>
              </a:rPr>
              <a:t>11.  For the grace of God has appeared, bringing salvation to all men,</a:t>
            </a:r>
          </a:p>
          <a:p>
            <a:pPr marL="685800" indent="-685800">
              <a:defRPr/>
            </a:pPr>
            <a:r>
              <a:rPr lang="en-US" sz="2800" dirty="0">
                <a:solidFill>
                  <a:srgbClr val="006600"/>
                </a:solidFill>
                <a:latin typeface="Tahoma" pitchFamily="34" charset="0"/>
                <a:cs typeface="Times New Roman" pitchFamily="18" charset="0"/>
              </a:rPr>
              <a:t>12.  instructing us to deny ungodliness and worldly desires and to live sensibly, righteously and godly in the present age,</a:t>
            </a:r>
          </a:p>
          <a:p>
            <a:pPr marL="685800" indent="-685800">
              <a:defRPr/>
            </a:pPr>
            <a:r>
              <a:rPr lang="en-US" sz="2800" dirty="0">
                <a:solidFill>
                  <a:srgbClr val="006600"/>
                </a:solidFill>
                <a:latin typeface="Tahoma" pitchFamily="34" charset="0"/>
                <a:cs typeface="Times New Roman" pitchFamily="18" charset="0"/>
              </a:rPr>
              <a:t>13.  looking for the blessed hope and the appearing of the glory of our great God and Savior, Christ Jesus,</a:t>
            </a:r>
          </a:p>
          <a:p>
            <a:pPr marL="685800" indent="-685800">
              <a:defRPr/>
            </a:pPr>
            <a:r>
              <a:rPr lang="en-US" sz="2800" dirty="0">
                <a:solidFill>
                  <a:srgbClr val="006600"/>
                </a:solidFill>
                <a:latin typeface="Tahoma" pitchFamily="34" charset="0"/>
                <a:cs typeface="Times New Roman" pitchFamily="18" charset="0"/>
              </a:rPr>
              <a:t>14.  who gave Himself for us to redeem us from every lawless deed, and to purify for Himself a people for His own possession, zealous for good deeds.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3738" y="6477103"/>
            <a:ext cx="3352800" cy="365125"/>
          </a:xfrm>
        </p:spPr>
        <p:txBody>
          <a:bodyPr/>
          <a:lstStyle/>
          <a:p>
            <a:pPr>
              <a:defRPr/>
            </a:pPr>
            <a:r>
              <a:rPr lang="en-US"/>
              <a:t>Grace: Deeper Than The Ocean</a:t>
            </a:r>
            <a:endParaRPr lang="en-US" dirty="0"/>
          </a:p>
        </p:txBody>
      </p:sp>
      <p:sp>
        <p:nvSpPr>
          <p:cNvPr id="12"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7" name="Text Box 8"/>
          <p:cNvSpPr txBox="1">
            <a:spLocks noChangeArrowheads="1"/>
          </p:cNvSpPr>
          <p:nvPr/>
        </p:nvSpPr>
        <p:spPr bwMode="auto">
          <a:xfrm>
            <a:off x="152400" y="673715"/>
            <a:ext cx="8839200" cy="446276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Acts 11:19-23</a:t>
            </a:r>
          </a:p>
          <a:p>
            <a:pPr>
              <a:defRPr/>
            </a:pPr>
            <a:r>
              <a:rPr lang="en-US" sz="2000" dirty="0">
                <a:solidFill>
                  <a:srgbClr val="006600"/>
                </a:solidFill>
                <a:latin typeface="Tahoma" pitchFamily="34" charset="0"/>
                <a:cs typeface="Times New Roman" pitchFamily="18" charset="0"/>
              </a:rPr>
              <a:t>19.  So then those who were scattered because of the persecution that occurred in connection with Stephen made their way to Phoenicia and Cyprus and Antioch, speaking the word to no one except to Jews alone.</a:t>
            </a:r>
          </a:p>
          <a:p>
            <a:pPr>
              <a:defRPr/>
            </a:pPr>
            <a:r>
              <a:rPr lang="en-US" sz="2000" dirty="0">
                <a:solidFill>
                  <a:srgbClr val="006600"/>
                </a:solidFill>
                <a:latin typeface="Tahoma" pitchFamily="34" charset="0"/>
                <a:cs typeface="Times New Roman" pitchFamily="18" charset="0"/>
              </a:rPr>
              <a:t>20.  But there were some of them, men of Cyprus and Cyrene, who came to Antioch and began speaking to the Greeks also, preaching the Lord Jesus.</a:t>
            </a:r>
          </a:p>
          <a:p>
            <a:pPr>
              <a:defRPr/>
            </a:pPr>
            <a:r>
              <a:rPr lang="en-US" sz="2000" dirty="0">
                <a:solidFill>
                  <a:srgbClr val="006600"/>
                </a:solidFill>
                <a:latin typeface="Tahoma" pitchFamily="34" charset="0"/>
                <a:cs typeface="Times New Roman" pitchFamily="18" charset="0"/>
              </a:rPr>
              <a:t>21.  And the hand of the Lord was with them, and a large number who believed turned to the Lord.</a:t>
            </a:r>
          </a:p>
          <a:p>
            <a:pPr>
              <a:defRPr/>
            </a:pPr>
            <a:r>
              <a:rPr lang="en-US" sz="2000" dirty="0">
                <a:solidFill>
                  <a:srgbClr val="006600"/>
                </a:solidFill>
                <a:latin typeface="Tahoma" pitchFamily="34" charset="0"/>
                <a:cs typeface="Times New Roman" pitchFamily="18" charset="0"/>
              </a:rPr>
              <a:t>22.  The news about them reached the ears of the church at Jerusalem, and they sent Barnabas off to Antioch.</a:t>
            </a:r>
          </a:p>
          <a:p>
            <a:pPr>
              <a:defRPr/>
            </a:pPr>
            <a:r>
              <a:rPr lang="en-US" sz="2000" dirty="0">
                <a:solidFill>
                  <a:srgbClr val="006600"/>
                </a:solidFill>
                <a:latin typeface="Tahoma" pitchFamily="34" charset="0"/>
                <a:cs typeface="Times New Roman" pitchFamily="18" charset="0"/>
              </a:rPr>
              <a:t>23.  Then when he arrived and witnessed the grace of God, he rejoiced and began to encourage them all with resolute heart to remain true to the Lord;</a:t>
            </a:r>
          </a:p>
        </p:txBody>
      </p:sp>
      <p:sp>
        <p:nvSpPr>
          <p:cNvPr id="8" name="Text Box 6"/>
          <p:cNvSpPr txBox="1">
            <a:spLocks noChangeArrowheads="1"/>
          </p:cNvSpPr>
          <p:nvPr/>
        </p:nvSpPr>
        <p:spPr bwMode="auto">
          <a:xfrm>
            <a:off x="-3738" y="526818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Eph. 2:4-5, 8: “Saved by grace”</a:t>
            </a:r>
            <a:r>
              <a:rPr lang="en-US" sz="2400" b="1" i="1" dirty="0">
                <a:solidFill>
                  <a:schemeClr val="accent1"/>
                </a:solidFill>
                <a:latin typeface="Tahoma" pitchFamily="34" charset="0"/>
                <a:cs typeface="Times New Roman" pitchFamily="18" charset="0"/>
              </a:rPr>
              <a:t> (Titus 3:4-7)</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“Grace” </a:t>
            </a:r>
            <a:r>
              <a:rPr lang="en-US" sz="2000" dirty="0">
                <a:solidFill>
                  <a:schemeClr val="tx2"/>
                </a:solidFill>
                <a:latin typeface="Tahoma" pitchFamily="34" charset="0"/>
                <a:cs typeface="Times New Roman" pitchFamily="18" charset="0"/>
              </a:rPr>
              <a:t>= </a:t>
            </a:r>
            <a:r>
              <a:rPr lang="en-US" sz="2000" i="1" dirty="0" err="1">
                <a:solidFill>
                  <a:schemeClr val="tx2"/>
                </a:solidFill>
                <a:latin typeface="Tahoma" pitchFamily="34" charset="0"/>
                <a:cs typeface="Times New Roman" pitchFamily="18" charset="0"/>
              </a:rPr>
              <a:t>charis</a:t>
            </a:r>
            <a:r>
              <a:rPr lang="en-US" sz="2000" i="1" dirty="0">
                <a:solidFill>
                  <a:schemeClr val="tx2"/>
                </a:solidFill>
                <a:latin typeface="Tahoma" pitchFamily="34" charset="0"/>
                <a:cs typeface="Times New Roman" pitchFamily="18" charset="0"/>
              </a:rPr>
              <a:t> [</a:t>
            </a:r>
            <a:r>
              <a:rPr lang="en-US" sz="2000" i="1" dirty="0" err="1">
                <a:solidFill>
                  <a:schemeClr val="tx2"/>
                </a:solidFill>
                <a:latin typeface="Tahoma" pitchFamily="34" charset="0"/>
                <a:cs typeface="Times New Roman" pitchFamily="18" charset="0"/>
              </a:rPr>
              <a:t>khar</a:t>
            </a:r>
            <a:r>
              <a:rPr lang="en-US" sz="2000" i="1" dirty="0">
                <a:solidFill>
                  <a:schemeClr val="tx2"/>
                </a:solidFill>
                <a:latin typeface="Tahoma" pitchFamily="34" charset="0"/>
                <a:cs typeface="Times New Roman" pitchFamily="18" charset="0"/>
              </a:rPr>
              <a:t>'-</a:t>
            </a:r>
            <a:r>
              <a:rPr lang="en-US" sz="2000" i="1" dirty="0" err="1">
                <a:solidFill>
                  <a:schemeClr val="tx2"/>
                </a:solidFill>
                <a:latin typeface="Tahoma" pitchFamily="34" charset="0"/>
                <a:cs typeface="Times New Roman" pitchFamily="18" charset="0"/>
              </a:rPr>
              <a:t>ece</a:t>
            </a:r>
            <a:r>
              <a:rPr lang="en-US" sz="2000" i="1" dirty="0">
                <a:solidFill>
                  <a:schemeClr val="tx2"/>
                </a:solidFill>
                <a:latin typeface="Tahoma" pitchFamily="34" charset="0"/>
                <a:cs typeface="Times New Roman" pitchFamily="18" charset="0"/>
              </a:rPr>
              <a:t> ] (G5485): </a:t>
            </a:r>
            <a:r>
              <a:rPr lang="en-US" sz="2000" dirty="0">
                <a:solidFill>
                  <a:schemeClr val="tx2"/>
                </a:solidFill>
                <a:latin typeface="Tahoma" pitchFamily="34" charset="0"/>
                <a:cs typeface="Times New Roman" pitchFamily="18" charset="0"/>
              </a:rPr>
              <a:t>unmerited favor; grace (</a:t>
            </a:r>
            <a:r>
              <a:rPr lang="en-US" sz="2000" dirty="0" err="1">
                <a:solidFill>
                  <a:schemeClr val="tx2"/>
                </a:solidFill>
                <a:latin typeface="Tahoma" pitchFamily="34" charset="0"/>
                <a:cs typeface="Times New Roman" pitchFamily="18" charset="0"/>
              </a:rPr>
              <a:t>ious</a:t>
            </a:r>
            <a:r>
              <a:rPr lang="en-US" sz="2000" dirty="0">
                <a:solidFill>
                  <a:schemeClr val="tx2"/>
                </a:solidFill>
                <a:latin typeface="Tahoma" pitchFamily="34" charset="0"/>
                <a:cs typeface="Times New Roman" pitchFamily="18" charset="0"/>
              </a:rPr>
              <a:t>), benefit, gift, joy of liberality, pleasure, thank(-s, -worthy).</a:t>
            </a:r>
            <a:endParaRPr lang="en-US" sz="2000" i="1" dirty="0">
              <a:solidFill>
                <a:schemeClr val="tx2"/>
              </a:solidFill>
              <a:latin typeface="Tahoma" pitchFamily="34" charset="0"/>
              <a:cs typeface="Times New Roman" pitchFamily="18" charset="0"/>
            </a:endParaRPr>
          </a:p>
        </p:txBody>
      </p:sp>
    </p:spTree>
    <p:extLst>
      <p:ext uri="{BB962C8B-B14F-4D97-AF65-F5344CB8AC3E}">
        <p14:creationId xmlns:p14="http://schemas.microsoft.com/office/powerpoint/2010/main" val="3678745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lef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492875"/>
            <a:ext cx="3352800" cy="365125"/>
          </a:xfrm>
        </p:spPr>
        <p:txBody>
          <a:bodyPr/>
          <a:lstStyle/>
          <a:p>
            <a:pPr>
              <a:defRPr/>
            </a:pPr>
            <a:r>
              <a:rPr lang="en-US"/>
              <a:t>Grace: Deeper Than The Ocean</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8" name="Text Box 5"/>
          <p:cNvSpPr txBox="1">
            <a:spLocks noChangeArrowheads="1"/>
          </p:cNvSpPr>
          <p:nvPr/>
        </p:nvSpPr>
        <p:spPr bwMode="auto">
          <a:xfrm>
            <a:off x="-1" y="533400"/>
            <a:ext cx="63245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Jewell Monroe “Whitey” Gleason</a:t>
            </a:r>
          </a:p>
          <a:p>
            <a:pPr eaLnBrk="1" hangingPunct="1"/>
            <a:r>
              <a:rPr lang="en-US" sz="2400" b="1" dirty="0">
                <a:solidFill>
                  <a:schemeClr val="accent1"/>
                </a:solidFill>
                <a:latin typeface="Tahoma" pitchFamily="34" charset="0"/>
                <a:cs typeface="Times New Roman" pitchFamily="18" charset="0"/>
              </a:rPr>
              <a:t>(1932-2007):</a:t>
            </a:r>
          </a:p>
          <a:p>
            <a:pPr eaLnBrk="1" hangingPunct="1"/>
            <a:r>
              <a:rPr lang="en-US" sz="2400" b="1" dirty="0">
                <a:solidFill>
                  <a:schemeClr val="accent1"/>
                </a:solidFill>
                <a:latin typeface="Tahoma" pitchFamily="34" charset="0"/>
                <a:cs typeface="Times New Roman" pitchFamily="18" charset="0"/>
              </a:rPr>
              <a:t>“His Grace Reaches Me” (1964)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Whitey Gleason (May 18, 1932 – June 30, 2007) was a minister, educator, and owner of a music store.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wrote hundreds of songs in his career while accompanying various gospel singing groups on the piano.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was inducted into the Gospel Music Hall of Fame as a member of the Blackwood Brothers Quartet.</a:t>
            </a:r>
          </a:p>
        </p:txBody>
      </p:sp>
      <p:pic>
        <p:nvPicPr>
          <p:cNvPr id="7" name="Picture 6" descr="http://www.musicscribe.com/covers/whiteygleason1965mrpianomax.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599" y="654050"/>
            <a:ext cx="2819401" cy="2546350"/>
          </a:xfrm>
          <a:prstGeom prst="rect">
            <a:avLst/>
          </a:prstGeom>
          <a:noFill/>
          <a:ln>
            <a:noFill/>
          </a:ln>
        </p:spPr>
      </p:pic>
      <p:sp>
        <p:nvSpPr>
          <p:cNvPr id="9" name="Text Box 7"/>
          <p:cNvSpPr txBox="1">
            <a:spLocks noChangeArrowheads="1"/>
          </p:cNvSpPr>
          <p:nvPr/>
        </p:nvSpPr>
        <p:spPr bwMode="auto">
          <a:xfrm>
            <a:off x="-1" y="5037118"/>
            <a:ext cx="9158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The grace of God, through the blood of Christ, is deeper</a:t>
            </a:r>
          </a:p>
          <a:p>
            <a:pPr algn="ctr" eaLnBrk="1" hangingPunct="1"/>
            <a:r>
              <a:rPr lang="en-US" sz="2400" b="1" dirty="0">
                <a:latin typeface="Tahoma" pitchFamily="34" charset="0"/>
                <a:cs typeface="Times New Roman" pitchFamily="18" charset="0"/>
              </a:rPr>
              <a:t>than the ocean and wider than the sea!</a:t>
            </a:r>
            <a:endParaRPr lang="en-US" sz="2400" b="1" i="1" dirty="0">
              <a:latin typeface="Tahoma" pitchFamily="34" charset="0"/>
              <a:cs typeface="Times New Roman" pitchFamily="18" charset="0"/>
            </a:endParaRPr>
          </a:p>
        </p:txBody>
      </p:sp>
    </p:spTree>
    <p:extLst>
      <p:ext uri="{BB962C8B-B14F-4D97-AF65-F5344CB8AC3E}">
        <p14:creationId xmlns:p14="http://schemas.microsoft.com/office/powerpoint/2010/main" val="932651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458" y="106274"/>
            <a:ext cx="9161206" cy="601215"/>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Sent By the Father</a:t>
            </a:r>
          </a:p>
        </p:txBody>
      </p:sp>
      <p:sp>
        <p:nvSpPr>
          <p:cNvPr id="5" name="Text Box 3"/>
          <p:cNvSpPr txBox="1">
            <a:spLocks noChangeArrowheads="1"/>
          </p:cNvSpPr>
          <p:nvPr/>
        </p:nvSpPr>
        <p:spPr bwMode="auto">
          <a:xfrm>
            <a:off x="106875" y="707489"/>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“Deeper than the ocean and wider than the sea, Is the grace of the Savior, for sinners like me; Sent by the Father, and it thrills my soul, Just to feel and to know, That His blood makes me whole.”</a:t>
            </a:r>
          </a:p>
        </p:txBody>
      </p:sp>
      <p:sp>
        <p:nvSpPr>
          <p:cNvPr id="15" name="Text Box 6"/>
          <p:cNvSpPr txBox="1">
            <a:spLocks noChangeArrowheads="1"/>
          </p:cNvSpPr>
          <p:nvPr/>
        </p:nvSpPr>
        <p:spPr bwMode="auto">
          <a:xfrm>
            <a:off x="9832" y="1897992"/>
            <a:ext cx="91685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Eph. 3:14-19 (esp. vs. 18-19): Can we measure the love &amp; grace of God? </a:t>
            </a:r>
            <a:r>
              <a:rPr lang="en-US" sz="2400" b="1" i="1" dirty="0">
                <a:solidFill>
                  <a:schemeClr val="accent1"/>
                </a:solidFill>
                <a:latin typeface="Tahoma" pitchFamily="34" charset="0"/>
                <a:cs typeface="Times New Roman" pitchFamily="18" charset="0"/>
              </a:rPr>
              <a:t>(Rom. 8:38-39)</a:t>
            </a:r>
            <a:endParaRPr lang="en-US" sz="2000" i="1" dirty="0">
              <a:solidFill>
                <a:schemeClr val="tx2"/>
              </a:solidFill>
              <a:latin typeface="Tahoma" pitchFamily="34" charset="0"/>
              <a:cs typeface="Times New Roman" pitchFamily="18" charset="0"/>
            </a:endParaRPr>
          </a:p>
        </p:txBody>
      </p:sp>
      <p:sp>
        <p:nvSpPr>
          <p:cNvPr id="9" name="Text Box 6"/>
          <p:cNvSpPr txBox="1">
            <a:spLocks noChangeArrowheads="1"/>
          </p:cNvSpPr>
          <p:nvPr/>
        </p:nvSpPr>
        <p:spPr bwMode="auto">
          <a:xfrm>
            <a:off x="-2458" y="2843133"/>
            <a:ext cx="91415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chemeClr val="accent1"/>
                </a:solidFill>
                <a:latin typeface="Tahoma" pitchFamily="34" charset="0"/>
                <a:cs typeface="Times New Roman" pitchFamily="18" charset="0"/>
              </a:rPr>
              <a:t>Width — The world (John 3:16)</a:t>
            </a:r>
          </a:p>
          <a:p>
            <a:pPr eaLnBrk="1" hangingPunct="1">
              <a:buFont typeface="Wingdings" panose="05000000000000000000" pitchFamily="2" charset="2"/>
              <a:buChar char="v"/>
            </a:pPr>
            <a:r>
              <a:rPr lang="en-US" sz="2400" b="1" dirty="0">
                <a:solidFill>
                  <a:schemeClr val="accent1"/>
                </a:solidFill>
                <a:latin typeface="Tahoma" pitchFamily="34" charset="0"/>
                <a:cs typeface="Times New Roman" pitchFamily="18" charset="0"/>
              </a:rPr>
              <a:t>Length — Forever (I Cor. 13:8, 13)</a:t>
            </a:r>
          </a:p>
          <a:p>
            <a:pPr eaLnBrk="1" hangingPunct="1">
              <a:buFont typeface="Wingdings" panose="05000000000000000000" pitchFamily="2" charset="2"/>
              <a:buChar char="v"/>
            </a:pPr>
            <a:r>
              <a:rPr lang="en-US" sz="2400" b="1" dirty="0">
                <a:solidFill>
                  <a:schemeClr val="accent1"/>
                </a:solidFill>
                <a:latin typeface="Tahoma" pitchFamily="34" charset="0"/>
                <a:cs typeface="Times New Roman" pitchFamily="18" charset="0"/>
              </a:rPr>
              <a:t>Depth — Even death on the cross (Phil. 2:8)</a:t>
            </a:r>
          </a:p>
          <a:p>
            <a:pPr eaLnBrk="1" hangingPunct="1">
              <a:buFont typeface="Wingdings" panose="05000000000000000000" pitchFamily="2" charset="2"/>
              <a:buChar char="v"/>
            </a:pPr>
            <a:r>
              <a:rPr lang="en-US" sz="2400" b="1" dirty="0">
                <a:solidFill>
                  <a:schemeClr val="accent1"/>
                </a:solidFill>
                <a:latin typeface="Tahoma" pitchFamily="34" charset="0"/>
                <a:cs typeface="Times New Roman" pitchFamily="18" charset="0"/>
              </a:rPr>
              <a:t>Height — Heaven (I Jn. 3:1-2; I Pet. 1:4)</a:t>
            </a:r>
            <a:endParaRPr lang="en-US" sz="2000" dirty="0">
              <a:solidFill>
                <a:schemeClr val="tx2"/>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FDAF41B8-9111-43D7-8EA7-CECBD4A7E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951" y="4434246"/>
            <a:ext cx="2726724" cy="2423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0944" y="77757"/>
            <a:ext cx="9179692" cy="6156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Sent By the Father</a:t>
            </a:r>
          </a:p>
        </p:txBody>
      </p:sp>
      <p:sp>
        <p:nvSpPr>
          <p:cNvPr id="5" name="Text Box 3"/>
          <p:cNvSpPr txBox="1">
            <a:spLocks noChangeArrowheads="1"/>
          </p:cNvSpPr>
          <p:nvPr/>
        </p:nvSpPr>
        <p:spPr bwMode="auto">
          <a:xfrm>
            <a:off x="87737" y="916357"/>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“Deeper than the ocean and wider than the sea, Is the grace of the Savior, for sinners like me; Sent by the Father, and it thrills my soul, Just to feel and to know, That His blood makes me whole.”</a:t>
            </a:r>
          </a:p>
        </p:txBody>
      </p:sp>
      <p:sp>
        <p:nvSpPr>
          <p:cNvPr id="12" name="Text Box 8"/>
          <p:cNvSpPr txBox="1">
            <a:spLocks noChangeArrowheads="1"/>
          </p:cNvSpPr>
          <p:nvPr/>
        </p:nvSpPr>
        <p:spPr bwMode="auto">
          <a:xfrm>
            <a:off x="87737" y="2154970"/>
            <a:ext cx="5932063" cy="4216539"/>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800" b="1" dirty="0">
                <a:solidFill>
                  <a:srgbClr val="002060"/>
                </a:solidFill>
                <a:latin typeface="Tahoma" pitchFamily="34" charset="0"/>
                <a:cs typeface="Times New Roman" pitchFamily="18" charset="0"/>
              </a:rPr>
              <a:t>Eph. 2:4-5, 8 </a:t>
            </a:r>
            <a:r>
              <a:rPr lang="en-US" sz="2800" b="1" i="1" dirty="0">
                <a:solidFill>
                  <a:srgbClr val="002060"/>
                </a:solidFill>
                <a:latin typeface="Tahoma" pitchFamily="34" charset="0"/>
                <a:cs typeface="Times New Roman" pitchFamily="18" charset="0"/>
              </a:rPr>
              <a:t>(Jn. 1:29; 3:16)</a:t>
            </a:r>
          </a:p>
          <a:p>
            <a:pPr>
              <a:defRPr/>
            </a:pPr>
            <a:r>
              <a:rPr lang="en-US" dirty="0">
                <a:solidFill>
                  <a:srgbClr val="006600"/>
                </a:solidFill>
                <a:latin typeface="Tahoma" pitchFamily="34" charset="0"/>
                <a:cs typeface="Times New Roman" pitchFamily="18" charset="0"/>
              </a:rPr>
              <a:t>4.  But God, being rich in mercy, because of His great love with which He loved us,</a:t>
            </a:r>
          </a:p>
          <a:p>
            <a:pPr>
              <a:defRPr/>
            </a:pPr>
            <a:r>
              <a:rPr lang="en-US" dirty="0">
                <a:solidFill>
                  <a:srgbClr val="006600"/>
                </a:solidFill>
                <a:latin typeface="Tahoma" pitchFamily="34" charset="0"/>
                <a:cs typeface="Times New Roman" pitchFamily="18" charset="0"/>
              </a:rPr>
              <a:t>5.  even when we were dead in our transgressions, made us alive together with Christ (by grace you have been saved),</a:t>
            </a:r>
          </a:p>
          <a:p>
            <a:pPr>
              <a:defRPr/>
            </a:pPr>
            <a:r>
              <a:rPr lang="en-US" dirty="0">
                <a:solidFill>
                  <a:srgbClr val="006600"/>
                </a:solidFill>
                <a:latin typeface="Tahoma" pitchFamily="34" charset="0"/>
                <a:cs typeface="Times New Roman" pitchFamily="18" charset="0"/>
              </a:rPr>
              <a:t>8.  For by grace you have been saved through faith; and that not of yourselves, it is the gift of God;</a:t>
            </a:r>
          </a:p>
        </p:txBody>
      </p:sp>
      <p:pic>
        <p:nvPicPr>
          <p:cNvPr id="6" name="Picture 5">
            <a:extLst>
              <a:ext uri="{FF2B5EF4-FFF2-40B4-BE49-F238E27FC236}">
                <a16:creationId xmlns:a16="http://schemas.microsoft.com/office/drawing/2014/main" id="{D0E10371-966C-4152-9E52-105BF611B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872" y="2472539"/>
            <a:ext cx="3073875" cy="3581400"/>
          </a:xfrm>
          <a:prstGeom prst="rect">
            <a:avLst/>
          </a:prstGeom>
        </p:spPr>
      </p:pic>
    </p:spTree>
    <p:extLst>
      <p:ext uri="{BB962C8B-B14F-4D97-AF65-F5344CB8AC3E}">
        <p14:creationId xmlns:p14="http://schemas.microsoft.com/office/powerpoint/2010/main" val="1753229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0944" y="77757"/>
            <a:ext cx="9179692" cy="6156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Sent By the Father</a:t>
            </a:r>
          </a:p>
        </p:txBody>
      </p:sp>
      <p:sp>
        <p:nvSpPr>
          <p:cNvPr id="5" name="Text Box 3"/>
          <p:cNvSpPr txBox="1">
            <a:spLocks noChangeArrowheads="1"/>
          </p:cNvSpPr>
          <p:nvPr/>
        </p:nvSpPr>
        <p:spPr bwMode="auto">
          <a:xfrm>
            <a:off x="82294" y="608532"/>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“Deeper than the ocean and wider than the sea, Is the grace of the Savior, for sinners like me; Sent by the Father, and it thrills my soul, Just to feel and to know, That His blood makes me whole.”</a:t>
            </a:r>
          </a:p>
        </p:txBody>
      </p:sp>
      <p:sp>
        <p:nvSpPr>
          <p:cNvPr id="9" name="Text Box 6"/>
          <p:cNvSpPr txBox="1">
            <a:spLocks noChangeArrowheads="1"/>
          </p:cNvSpPr>
          <p:nvPr/>
        </p:nvSpPr>
        <p:spPr bwMode="auto">
          <a:xfrm>
            <a:off x="-20944" y="2011941"/>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reason for the grace of God: </a:t>
            </a:r>
          </a:p>
          <a:p>
            <a:pPr eaLnBrk="1" hangingPunct="1"/>
            <a:r>
              <a:rPr lang="en-US" sz="2400" b="1" dirty="0">
                <a:solidFill>
                  <a:schemeClr val="accent1"/>
                </a:solidFill>
                <a:latin typeface="Tahoma" pitchFamily="34" charset="0"/>
                <a:cs typeface="Times New Roman" pitchFamily="18" charset="0"/>
              </a:rPr>
              <a:t>Mankind is lost due to sin!</a:t>
            </a:r>
            <a:r>
              <a:rPr lang="en-US" sz="2400" b="1" i="1" dirty="0">
                <a:solidFill>
                  <a:schemeClr val="accent1"/>
                </a:solidFill>
                <a:latin typeface="Tahoma" pitchFamily="34" charset="0"/>
                <a:cs typeface="Times New Roman" pitchFamily="18" charset="0"/>
              </a:rPr>
              <a:t>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If grace brings salvation (Titus 2:11), there must be something to be saved from!</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Eph. 2:1; 4:18: </a:t>
            </a:r>
            <a:r>
              <a:rPr lang="en-US" sz="2000" dirty="0">
                <a:solidFill>
                  <a:schemeClr val="tx2"/>
                </a:solidFill>
                <a:latin typeface="Tahoma" pitchFamily="34" charset="0"/>
                <a:cs typeface="Times New Roman" pitchFamily="18" charset="0"/>
              </a:rPr>
              <a:t>Sinners are “dead” people, alienated from the “life of God.”</a:t>
            </a:r>
          </a:p>
        </p:txBody>
      </p:sp>
      <p:sp>
        <p:nvSpPr>
          <p:cNvPr id="8" name="Text Box 7">
            <a:extLst>
              <a:ext uri="{FF2B5EF4-FFF2-40B4-BE49-F238E27FC236}">
                <a16:creationId xmlns:a16="http://schemas.microsoft.com/office/drawing/2014/main" id="{DC0FCDE1-A897-48F7-B253-2BF85B1EB6BD}"/>
              </a:ext>
            </a:extLst>
          </p:cNvPr>
          <p:cNvSpPr txBox="1">
            <a:spLocks noChangeArrowheads="1"/>
          </p:cNvSpPr>
          <p:nvPr/>
        </p:nvSpPr>
        <p:spPr bwMode="auto">
          <a:xfrm>
            <a:off x="-10473" y="4616009"/>
            <a:ext cx="56492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God’s grace (through Christ) was</a:t>
            </a:r>
          </a:p>
          <a:p>
            <a:pPr algn="ctr" eaLnBrk="1" hangingPunct="1"/>
            <a:r>
              <a:rPr lang="en-US" sz="2400" b="1" dirty="0">
                <a:latin typeface="Tahoma" pitchFamily="34" charset="0"/>
                <a:cs typeface="Times New Roman" pitchFamily="18" charset="0"/>
              </a:rPr>
              <a:t>given because the world was lost in</a:t>
            </a:r>
          </a:p>
          <a:p>
            <a:pPr algn="ctr" eaLnBrk="1" hangingPunct="1"/>
            <a:r>
              <a:rPr lang="en-US" sz="2400" b="1" dirty="0">
                <a:latin typeface="Tahoma" pitchFamily="34" charset="0"/>
                <a:cs typeface="Times New Roman" pitchFamily="18" charset="0"/>
              </a:rPr>
              <a:t>sin and needed a Savior!</a:t>
            </a:r>
            <a:endParaRPr lang="en-US" sz="2400" b="1" i="1" dirty="0">
              <a:latin typeface="Tahoma" pitchFamily="34" charset="0"/>
              <a:cs typeface="Times New Roman" pitchFamily="18" charset="0"/>
            </a:endParaRPr>
          </a:p>
        </p:txBody>
      </p:sp>
      <p:pic>
        <p:nvPicPr>
          <p:cNvPr id="6" name="Picture 5">
            <a:extLst>
              <a:ext uri="{FF2B5EF4-FFF2-40B4-BE49-F238E27FC236}">
                <a16:creationId xmlns:a16="http://schemas.microsoft.com/office/drawing/2014/main" id="{D88A77EE-D793-49DD-836D-710795334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654" y="3768058"/>
            <a:ext cx="3435094" cy="3089941"/>
          </a:xfrm>
          <a:prstGeom prst="rect">
            <a:avLst/>
          </a:prstGeom>
        </p:spPr>
      </p:pic>
    </p:spTree>
    <p:extLst>
      <p:ext uri="{BB962C8B-B14F-4D97-AF65-F5344CB8AC3E}">
        <p14:creationId xmlns:p14="http://schemas.microsoft.com/office/powerpoint/2010/main" val="1248351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0944" y="86178"/>
            <a:ext cx="9179692" cy="66372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Offered At Calvary</a:t>
            </a:r>
          </a:p>
        </p:txBody>
      </p:sp>
      <p:sp>
        <p:nvSpPr>
          <p:cNvPr id="5" name="Text Box 3"/>
          <p:cNvSpPr txBox="1">
            <a:spLocks noChangeArrowheads="1"/>
          </p:cNvSpPr>
          <p:nvPr/>
        </p:nvSpPr>
        <p:spPr bwMode="auto">
          <a:xfrm>
            <a:off x="82294" y="656602"/>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“Higher than the mountains and brighter than the sun, It was offered at Calvary for </a:t>
            </a:r>
            <a:r>
              <a:rPr lang="en-US" sz="2000" dirty="0" err="1">
                <a:solidFill>
                  <a:srgbClr val="002060"/>
                </a:solidFill>
                <a:latin typeface="Tahoma" pitchFamily="34" charset="0"/>
                <a:cs typeface="Times New Roman" pitchFamily="18" charset="0"/>
              </a:rPr>
              <a:t>ev'ry</a:t>
            </a:r>
            <a:r>
              <a:rPr lang="en-US" sz="2000" dirty="0">
                <a:solidFill>
                  <a:srgbClr val="002060"/>
                </a:solidFill>
                <a:latin typeface="Tahoma" pitchFamily="34" charset="0"/>
                <a:cs typeface="Times New Roman" pitchFamily="18" charset="0"/>
              </a:rPr>
              <a:t> one; greatest of treasures, and it's mine today, </a:t>
            </a:r>
            <a:r>
              <a:rPr lang="en-US" sz="2000" dirty="0" err="1">
                <a:solidFill>
                  <a:srgbClr val="002060"/>
                </a:solidFill>
                <a:latin typeface="Tahoma" pitchFamily="34" charset="0"/>
                <a:cs typeface="Times New Roman" pitchFamily="18" charset="0"/>
              </a:rPr>
              <a:t>Tho</a:t>
            </a:r>
            <a:r>
              <a:rPr lang="en-US" sz="2000" dirty="0">
                <a:solidFill>
                  <a:srgbClr val="002060"/>
                </a:solidFill>
                <a:latin typeface="Tahoma" pitchFamily="34" charset="0"/>
                <a:cs typeface="Times New Roman" pitchFamily="18" charset="0"/>
              </a:rPr>
              <a:t> my sins were as scarlet, He has washed them away.”</a:t>
            </a:r>
          </a:p>
        </p:txBody>
      </p:sp>
      <p:sp>
        <p:nvSpPr>
          <p:cNvPr id="9" name="Text Box 6"/>
          <p:cNvSpPr txBox="1">
            <a:spLocks noChangeArrowheads="1"/>
          </p:cNvSpPr>
          <p:nvPr/>
        </p:nvSpPr>
        <p:spPr bwMode="auto">
          <a:xfrm>
            <a:off x="14748" y="1967975"/>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method of God’s grace: </a:t>
            </a:r>
          </a:p>
          <a:p>
            <a:pPr eaLnBrk="1" hangingPunct="1"/>
            <a:r>
              <a:rPr lang="en-US" sz="2400" b="1" dirty="0">
                <a:solidFill>
                  <a:schemeClr val="accent1"/>
                </a:solidFill>
                <a:latin typeface="Tahoma" pitchFamily="34" charset="0"/>
                <a:cs typeface="Times New Roman" pitchFamily="18" charset="0"/>
              </a:rPr>
              <a:t>Jesus Christ as revealed in the word of God!</a:t>
            </a:r>
            <a:r>
              <a:rPr lang="en-US" sz="2400" b="1" i="1" dirty="0">
                <a:solidFill>
                  <a:schemeClr val="accent1"/>
                </a:solidFill>
                <a:latin typeface="Tahoma" pitchFamily="34" charset="0"/>
                <a:cs typeface="Times New Roman" pitchFamily="18" charset="0"/>
              </a:rPr>
              <a:t>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Rom. 3:24; Heb. 2:9: Christ, by God’s grace, died for all!</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Rom. 5:6-10: </a:t>
            </a:r>
            <a:r>
              <a:rPr lang="en-US" sz="2000" dirty="0">
                <a:solidFill>
                  <a:schemeClr val="tx2"/>
                </a:solidFill>
                <a:latin typeface="Tahoma" pitchFamily="34" charset="0"/>
                <a:cs typeface="Times New Roman" pitchFamily="18" charset="0"/>
              </a:rPr>
              <a:t>Jesus died so man may be saved from the wrath of God! Man was incapable of saving himself. Man was “helpless!”</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Eph. 2:5; Acts 15:11: </a:t>
            </a:r>
            <a:r>
              <a:rPr lang="en-US" sz="2000" dirty="0">
                <a:solidFill>
                  <a:schemeClr val="tx2"/>
                </a:solidFill>
                <a:latin typeface="Tahoma" pitchFamily="34" charset="0"/>
                <a:cs typeface="Times New Roman" pitchFamily="18" charset="0"/>
              </a:rPr>
              <a:t>Salvation is by God’s grace.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Christ’s death and His blood open the door for all to come into His kingdom</a:t>
            </a:r>
          </a:p>
        </p:txBody>
      </p:sp>
      <p:sp>
        <p:nvSpPr>
          <p:cNvPr id="12" name="Text Box 4">
            <a:extLst>
              <a:ext uri="{FF2B5EF4-FFF2-40B4-BE49-F238E27FC236}">
                <a16:creationId xmlns:a16="http://schemas.microsoft.com/office/drawing/2014/main" id="{6DE00A9B-9FD2-402C-A06C-4C13A11E467F}"/>
              </a:ext>
            </a:extLst>
          </p:cNvPr>
          <p:cNvSpPr txBox="1">
            <a:spLocks noChangeArrowheads="1"/>
          </p:cNvSpPr>
          <p:nvPr/>
        </p:nvSpPr>
        <p:spPr bwMode="auto">
          <a:xfrm>
            <a:off x="1393371" y="5367094"/>
            <a:ext cx="3143865" cy="461665"/>
          </a:xfrm>
          <a:prstGeom prst="rect">
            <a:avLst/>
          </a:prstGeom>
          <a:solidFill>
            <a:srgbClr val="FFCCC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God didn’t have to!</a:t>
            </a:r>
            <a:endParaRPr lang="en-US" sz="2400" b="1" i="1" dirty="0">
              <a:solidFill>
                <a:srgbClr val="FF0000"/>
              </a:solidFill>
              <a:latin typeface="Tahoma" pitchFamily="34" charset="0"/>
              <a:cs typeface="Times New Roman" pitchFamily="18" charset="0"/>
            </a:endParaRPr>
          </a:p>
        </p:txBody>
      </p:sp>
      <p:pic>
        <p:nvPicPr>
          <p:cNvPr id="8" name="Picture 7">
            <a:extLst>
              <a:ext uri="{FF2B5EF4-FFF2-40B4-BE49-F238E27FC236}">
                <a16:creationId xmlns:a16="http://schemas.microsoft.com/office/drawing/2014/main" id="{C992D04F-FAFA-4B02-90E7-C86F4AAC0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548" y="4285657"/>
            <a:ext cx="3886200" cy="2594113"/>
          </a:xfrm>
          <a:prstGeom prst="rect">
            <a:avLst/>
          </a:prstGeom>
        </p:spPr>
      </p:pic>
    </p:spTree>
    <p:extLst>
      <p:ext uri="{BB962C8B-B14F-4D97-AF65-F5344CB8AC3E}">
        <p14:creationId xmlns:p14="http://schemas.microsoft.com/office/powerpoint/2010/main" val="37918871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ipe(left)">
                                      <p:cBhvr>
                                        <p:cTn id="25" dur="500"/>
                                        <p:tgtEl>
                                          <p:spTgt spid="9">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wipe(left)">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Grace: Deeper Than The Ocean</a:t>
            </a:r>
            <a:endParaRPr lang="en-US" dirty="0"/>
          </a:p>
        </p:txBody>
      </p:sp>
      <p:sp>
        <p:nvSpPr>
          <p:cNvPr id="157698" name="Rectangle 1026"/>
          <p:cNvSpPr>
            <a:spLocks noGrp="1" noChangeArrowheads="1"/>
          </p:cNvSpPr>
          <p:nvPr>
            <p:ph type="title"/>
          </p:nvPr>
        </p:nvSpPr>
        <p:spPr>
          <a:xfrm>
            <a:off x="-20944" y="188816"/>
            <a:ext cx="9179692" cy="66372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Offered At Calvary</a:t>
            </a:r>
          </a:p>
        </p:txBody>
      </p:sp>
      <p:sp>
        <p:nvSpPr>
          <p:cNvPr id="5" name="Text Box 3"/>
          <p:cNvSpPr txBox="1">
            <a:spLocks noChangeArrowheads="1"/>
          </p:cNvSpPr>
          <p:nvPr/>
        </p:nvSpPr>
        <p:spPr bwMode="auto">
          <a:xfrm>
            <a:off x="82294" y="749898"/>
            <a:ext cx="8991600" cy="1015663"/>
          </a:xfrm>
          <a:prstGeom prst="rect">
            <a:avLst/>
          </a:prstGeom>
          <a:solidFill>
            <a:schemeClr val="bg2">
              <a:lumMod val="90000"/>
            </a:schemeClr>
          </a:solidFill>
          <a:ln w="28575">
            <a:solidFill>
              <a:schemeClr val="bg2">
                <a:lumMod val="50000"/>
              </a:schemeClr>
            </a:solidFill>
          </a:ln>
          <a:effectLst/>
          <a:extLst/>
        </p:spPr>
        <p:txBody>
          <a:bodyPr>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000" dirty="0">
                <a:solidFill>
                  <a:srgbClr val="002060"/>
                </a:solidFill>
                <a:latin typeface="Tahoma" pitchFamily="34" charset="0"/>
                <a:cs typeface="Times New Roman" pitchFamily="18" charset="0"/>
              </a:rPr>
              <a:t>“Higher than the mountains and brighter than the sun, It was offered at Calvary for </a:t>
            </a:r>
            <a:r>
              <a:rPr lang="en-US" sz="2000" dirty="0" err="1">
                <a:solidFill>
                  <a:srgbClr val="002060"/>
                </a:solidFill>
                <a:latin typeface="Tahoma" pitchFamily="34" charset="0"/>
                <a:cs typeface="Times New Roman" pitchFamily="18" charset="0"/>
              </a:rPr>
              <a:t>ev'ry</a:t>
            </a:r>
            <a:r>
              <a:rPr lang="en-US" sz="2000" dirty="0">
                <a:solidFill>
                  <a:srgbClr val="002060"/>
                </a:solidFill>
                <a:latin typeface="Tahoma" pitchFamily="34" charset="0"/>
                <a:cs typeface="Times New Roman" pitchFamily="18" charset="0"/>
              </a:rPr>
              <a:t> one; greatest of treasures, and it's mine today, </a:t>
            </a:r>
            <a:r>
              <a:rPr lang="en-US" sz="2000" dirty="0" err="1">
                <a:solidFill>
                  <a:srgbClr val="002060"/>
                </a:solidFill>
                <a:latin typeface="Tahoma" pitchFamily="34" charset="0"/>
                <a:cs typeface="Times New Roman" pitchFamily="18" charset="0"/>
              </a:rPr>
              <a:t>Tho</a:t>
            </a:r>
            <a:r>
              <a:rPr lang="en-US" sz="2000" dirty="0">
                <a:solidFill>
                  <a:srgbClr val="002060"/>
                </a:solidFill>
                <a:latin typeface="Tahoma" pitchFamily="34" charset="0"/>
                <a:cs typeface="Times New Roman" pitchFamily="18" charset="0"/>
              </a:rPr>
              <a:t> my sins were as scarlet, He has washed them away.”</a:t>
            </a:r>
          </a:p>
        </p:txBody>
      </p:sp>
      <p:sp>
        <p:nvSpPr>
          <p:cNvPr id="9" name="Text Box 6"/>
          <p:cNvSpPr txBox="1">
            <a:spLocks noChangeArrowheads="1"/>
          </p:cNvSpPr>
          <p:nvPr/>
        </p:nvSpPr>
        <p:spPr bwMode="auto">
          <a:xfrm>
            <a:off x="-3098" y="1859504"/>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method of God’s grace: </a:t>
            </a:r>
          </a:p>
          <a:p>
            <a:pPr eaLnBrk="1" hangingPunct="1"/>
            <a:r>
              <a:rPr lang="en-US" sz="2400" b="1" dirty="0">
                <a:solidFill>
                  <a:schemeClr val="accent1"/>
                </a:solidFill>
                <a:latin typeface="Tahoma" pitchFamily="34" charset="0"/>
                <a:cs typeface="Times New Roman" pitchFamily="18" charset="0"/>
              </a:rPr>
              <a:t>Jesus Christ as revealed in the word of God!</a:t>
            </a:r>
            <a:r>
              <a:rPr lang="en-US" sz="2400" b="1" i="1" dirty="0">
                <a:solidFill>
                  <a:schemeClr val="accent1"/>
                </a:solidFill>
                <a:latin typeface="Tahoma" pitchFamily="34" charset="0"/>
                <a:cs typeface="Times New Roman" pitchFamily="18" charset="0"/>
              </a:rPr>
              <a:t> </a:t>
            </a:r>
          </a:p>
          <a:p>
            <a:pPr>
              <a:buClr>
                <a:schemeClr val="hlink"/>
              </a:buClr>
              <a:buSzPct val="115000"/>
              <a:buFont typeface="Wingdings" pitchFamily="2" charset="2"/>
              <a:buChar char="Ø"/>
            </a:pPr>
            <a:r>
              <a:rPr lang="en-US" sz="2000" b="1" dirty="0">
                <a:solidFill>
                  <a:schemeClr val="tx2"/>
                </a:solidFill>
                <a:latin typeface="Tahoma" pitchFamily="34" charset="0"/>
                <a:cs typeface="Times New Roman" pitchFamily="18" charset="0"/>
              </a:rPr>
              <a:t>Gal. 2:21: Man could not be saved by the Law of Moses (If so, Christ died needlessly)</a:t>
            </a:r>
            <a:r>
              <a:rPr lang="en-US" sz="2000" dirty="0">
                <a:solidFill>
                  <a:schemeClr val="tx2"/>
                </a:solidFill>
                <a:latin typeface="Tahoma" pitchFamily="34" charset="0"/>
                <a:cs typeface="Times New Roman" pitchFamily="18" charset="0"/>
              </a:rPr>
              <a:t>!</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Acts 20:32: </a:t>
            </a:r>
            <a:r>
              <a:rPr lang="en-US" sz="2000" dirty="0">
                <a:solidFill>
                  <a:schemeClr val="tx2"/>
                </a:solidFill>
                <a:latin typeface="Tahoma" pitchFamily="34" charset="0"/>
                <a:cs typeface="Times New Roman" pitchFamily="18" charset="0"/>
              </a:rPr>
              <a:t>The word of God is the “word of His grace.”</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Heb. 10:1-4: </a:t>
            </a:r>
            <a:r>
              <a:rPr lang="en-US" sz="2000" dirty="0">
                <a:solidFill>
                  <a:schemeClr val="tx2"/>
                </a:solidFill>
                <a:latin typeface="Tahoma" pitchFamily="34" charset="0"/>
                <a:cs typeface="Times New Roman" pitchFamily="18" charset="0"/>
              </a:rPr>
              <a:t>The Law of Moses involved the blood of animals.</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Heb. 10:10-14, 29: </a:t>
            </a:r>
            <a:r>
              <a:rPr lang="en-US" sz="2000" dirty="0">
                <a:solidFill>
                  <a:schemeClr val="tx2"/>
                </a:solidFill>
                <a:latin typeface="Tahoma" pitchFamily="34" charset="0"/>
                <a:cs typeface="Times New Roman" pitchFamily="18" charset="0"/>
              </a:rPr>
              <a:t>The new covenant involves the blood of the Son of God</a:t>
            </a:r>
            <a:r>
              <a:rPr lang="en-US" sz="2000" i="1" dirty="0">
                <a:solidFill>
                  <a:schemeClr val="tx2"/>
                </a:solidFill>
                <a:latin typeface="Tahoma" pitchFamily="34" charset="0"/>
                <a:cs typeface="Times New Roman" pitchFamily="18" charset="0"/>
              </a:rPr>
              <a:t>. </a:t>
            </a:r>
            <a:r>
              <a:rPr lang="en-US" sz="2000" dirty="0">
                <a:solidFill>
                  <a:schemeClr val="tx2"/>
                </a:solidFill>
                <a:latin typeface="Tahoma" pitchFamily="34" charset="0"/>
                <a:cs typeface="Times New Roman" pitchFamily="18" charset="0"/>
              </a:rPr>
              <a:t>One sacrifice for all time </a:t>
            </a:r>
            <a:r>
              <a:rPr lang="en-US" sz="2000" i="1" dirty="0">
                <a:solidFill>
                  <a:schemeClr val="tx2"/>
                </a:solidFill>
                <a:latin typeface="Tahoma" pitchFamily="34" charset="0"/>
                <a:cs typeface="Times New Roman" pitchFamily="18" charset="0"/>
              </a:rPr>
              <a:t>(Heb. 9:28; 10:12)!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9633" y="4537160"/>
            <a:ext cx="3154032" cy="2320840"/>
          </a:xfrm>
          <a:prstGeom prst="rect">
            <a:avLst/>
          </a:prstGeom>
        </p:spPr>
      </p:pic>
      <p:sp>
        <p:nvSpPr>
          <p:cNvPr id="12" name="Text Box 4">
            <a:extLst>
              <a:ext uri="{FF2B5EF4-FFF2-40B4-BE49-F238E27FC236}">
                <a16:creationId xmlns:a16="http://schemas.microsoft.com/office/drawing/2014/main" id="{6DE00A9B-9FD2-402C-A06C-4C13A11E467F}"/>
              </a:ext>
            </a:extLst>
          </p:cNvPr>
          <p:cNvSpPr txBox="1">
            <a:spLocks noChangeArrowheads="1"/>
          </p:cNvSpPr>
          <p:nvPr/>
        </p:nvSpPr>
        <p:spPr bwMode="auto">
          <a:xfrm>
            <a:off x="1526879" y="5311966"/>
            <a:ext cx="3143865" cy="461665"/>
          </a:xfrm>
          <a:prstGeom prst="rect">
            <a:avLst/>
          </a:prstGeom>
          <a:solidFill>
            <a:srgbClr val="FFCCCC"/>
          </a:solidFill>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God didn’t have to!</a:t>
            </a:r>
            <a:endParaRPr lang="en-US" sz="2400" b="1" i="1" dirty="0">
              <a:solidFill>
                <a:srgbClr val="FF0000"/>
              </a:solidFill>
              <a:latin typeface="Tahoma" pitchFamily="34" charset="0"/>
              <a:cs typeface="Times New Roman" pitchFamily="18" charset="0"/>
            </a:endParaRPr>
          </a:p>
        </p:txBody>
      </p:sp>
    </p:spTree>
    <p:extLst>
      <p:ext uri="{BB962C8B-B14F-4D97-AF65-F5344CB8AC3E}">
        <p14:creationId xmlns:p14="http://schemas.microsoft.com/office/powerpoint/2010/main" val="7036504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left)">
                                      <p:cBhvr>
                                        <p:cTn id="28" dur="500"/>
                                        <p:tgtEl>
                                          <p:spTgt spid="9">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5491</TotalTime>
  <Words>2257</Words>
  <Application>Microsoft Office PowerPoint</Application>
  <PresentationFormat>On-screen Show (4:3)</PresentationFormat>
  <Paragraphs>224</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Ameretto</vt:lpstr>
      <vt:lpstr>Arial</vt:lpstr>
      <vt:lpstr>Calisto MT</vt:lpstr>
      <vt:lpstr>Georgia</vt:lpstr>
      <vt:lpstr>Tahoma</vt:lpstr>
      <vt:lpstr>Times New Roman</vt:lpstr>
      <vt:lpstr>Trebuchet MS</vt:lpstr>
      <vt:lpstr>Wingdings</vt:lpstr>
      <vt:lpstr>Slipstream</vt:lpstr>
      <vt:lpstr>Grace: Deeper Than The Ocean</vt:lpstr>
      <vt:lpstr>Intro </vt:lpstr>
      <vt:lpstr>Intro </vt:lpstr>
      <vt:lpstr>Intro </vt:lpstr>
      <vt:lpstr>Sent By the Father</vt:lpstr>
      <vt:lpstr>Sent By the Father</vt:lpstr>
      <vt:lpstr>Sent By the Father</vt:lpstr>
      <vt:lpstr>Offered At Calvary</vt:lpstr>
      <vt:lpstr>Offered At Calvary</vt:lpstr>
      <vt:lpstr>Offered At Calvary</vt:lpstr>
      <vt:lpstr>His Grace Reaches Me</vt:lpstr>
      <vt:lpstr>His Grace Reaches Me</vt:lpstr>
      <vt:lpstr>His Grace Reaches Me</vt:lpstr>
      <vt:lpstr>His Grace Reaches Me</vt:lpstr>
      <vt:lpstr>His Grace Reaches Me</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Deeper Than The Ocean</dc:title>
  <dc:subject>12/17/17</dc:subject>
  <dc:creator>DarkWolf</dc:creator>
  <dc:description>Hymn, "His Grace Reaches Me" by Jewell Monroe "Whitey" Gleason</dc:description>
  <cp:lastModifiedBy>Nathan Morrison</cp:lastModifiedBy>
  <cp:revision>36</cp:revision>
  <dcterms:created xsi:type="dcterms:W3CDTF">2005-06-04T23:49:02Z</dcterms:created>
  <dcterms:modified xsi:type="dcterms:W3CDTF">2017-12-17T15:22:49Z</dcterms:modified>
</cp:coreProperties>
</file>