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Lst>
  <p:notesMasterIdLst>
    <p:notesMasterId r:id="rId18"/>
  </p:notesMasterIdLst>
  <p:handoutMasterIdLst>
    <p:handoutMasterId r:id="rId19"/>
  </p:handoutMasterIdLst>
  <p:sldIdLst>
    <p:sldId id="256" r:id="rId3"/>
    <p:sldId id="263" r:id="rId4"/>
    <p:sldId id="420" r:id="rId5"/>
    <p:sldId id="428" r:id="rId6"/>
    <p:sldId id="430" r:id="rId7"/>
    <p:sldId id="293" r:id="rId8"/>
    <p:sldId id="443" r:id="rId9"/>
    <p:sldId id="432" r:id="rId10"/>
    <p:sldId id="436" r:id="rId11"/>
    <p:sldId id="445" r:id="rId12"/>
    <p:sldId id="437" r:id="rId13"/>
    <p:sldId id="440" r:id="rId14"/>
    <p:sldId id="441" r:id="rId15"/>
    <p:sldId id="394" r:id="rId16"/>
    <p:sldId id="418" r:id="rId17"/>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a:srgbClr val="0000FF"/>
    <a:srgbClr val="FFFFFF"/>
    <a:srgbClr val="FFFF00"/>
    <a:srgbClr val="CCFF33"/>
    <a:srgbClr val="FF0066"/>
    <a:srgbClr val="FFCC00"/>
    <a:srgbClr val="66FF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0" autoAdjust="0"/>
    <p:restoredTop sz="86409" autoAdjust="0"/>
  </p:normalViewPr>
  <p:slideViewPr>
    <p:cSldViewPr snapToObjects="1">
      <p:cViewPr varScale="1">
        <p:scale>
          <a:sx n="59" d="100"/>
          <a:sy n="59" d="100"/>
        </p:scale>
        <p:origin x="97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65F596EA-C4BB-4A81-B1BA-ADD4088E0FFD}" type="slidenum">
              <a:rPr lang="en-US"/>
              <a:pPr>
                <a:defRPr/>
              </a:pPr>
              <a:t>‹#›</a:t>
            </a:fld>
            <a:endParaRPr lang="en-US"/>
          </a:p>
        </p:txBody>
      </p:sp>
    </p:spTree>
    <p:extLst>
      <p:ext uri="{BB962C8B-B14F-4D97-AF65-F5344CB8AC3E}">
        <p14:creationId xmlns:p14="http://schemas.microsoft.com/office/powerpoint/2010/main" val="263871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9B66C8A7-F15F-47A1-A55B-76F57FCE4C63}" type="slidenum">
              <a:rPr lang="en-US"/>
              <a:pPr>
                <a:defRPr/>
              </a:pPr>
              <a:t>‹#›</a:t>
            </a:fld>
            <a:endParaRPr lang="en-US"/>
          </a:p>
        </p:txBody>
      </p:sp>
    </p:spTree>
    <p:extLst>
      <p:ext uri="{BB962C8B-B14F-4D97-AF65-F5344CB8AC3E}">
        <p14:creationId xmlns:p14="http://schemas.microsoft.com/office/powerpoint/2010/main" val="2539193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eaLnBrk="1" hangingPunct="1"/>
            <a:r>
              <a:rPr lang="en-US" dirty="0"/>
              <a:t>For further study, or if questions, please Call: 804-277-1983; or Visit: www.courthousechurchofchrist.com</a:t>
            </a:r>
          </a:p>
          <a:p>
            <a:pPr eaLnBrk="1" hangingPunct="1"/>
            <a:endParaRPr lang="en-US" dirty="0"/>
          </a:p>
          <a:p>
            <a:r>
              <a:rPr lang="en-US" sz="1200" kern="1200" dirty="0">
                <a:solidFill>
                  <a:schemeClr val="tx1"/>
                </a:solidFill>
                <a:effectLst/>
                <a:latin typeface="Times New Roman" pitchFamily="18" charset="0"/>
                <a:ea typeface="+mn-ea"/>
                <a:cs typeface="+mn-cs"/>
              </a:rPr>
              <a:t>Based on a lesson by Richard Thetford, and an article by David Dann in Truth Magazine, July 2009</a:t>
            </a:r>
          </a:p>
          <a:p>
            <a:pPr eaLnBrk="1" hangingPunct="1"/>
            <a:endParaRPr lang="en-US" dirty="0"/>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15</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A74721B7-E441-4946-8958-CAFD8DDCBE78}"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r>
              <a:rPr lang="en-US"/>
              <a:t>Ezra Prepared His Heart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Ezra Prepared His Heart</a:t>
            </a:r>
          </a:p>
        </p:txBody>
      </p:sp>
      <p:sp>
        <p:nvSpPr>
          <p:cNvPr id="6" name="Slide Number Placeholder 5"/>
          <p:cNvSpPr>
            <a:spLocks noGrp="1"/>
          </p:cNvSpPr>
          <p:nvPr>
            <p:ph type="sldNum" sz="quarter" idx="12"/>
          </p:nvPr>
        </p:nvSpPr>
        <p:spPr/>
        <p:txBody>
          <a:bodyPr/>
          <a:lstStyle/>
          <a:p>
            <a:pPr>
              <a:defRPr/>
            </a:pPr>
            <a:fld id="{701C9024-5F9F-4105-AB01-90216EA4B4C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Ezra Prepared His Heart</a:t>
            </a:r>
          </a:p>
        </p:txBody>
      </p:sp>
      <p:sp>
        <p:nvSpPr>
          <p:cNvPr id="6" name="Slide Number Placeholder 5"/>
          <p:cNvSpPr>
            <a:spLocks noGrp="1"/>
          </p:cNvSpPr>
          <p:nvPr>
            <p:ph type="sldNum" sz="quarter" idx="12"/>
          </p:nvPr>
        </p:nvSpPr>
        <p:spPr/>
        <p:txBody>
          <a:bodyPr/>
          <a:lstStyle/>
          <a:p>
            <a:pPr>
              <a:defRPr/>
            </a:pPr>
            <a:fld id="{43EB7003-83B1-4907-8C3D-B8E0073E25C4}"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pPr>
              <a:defRPr/>
            </a:pPr>
            <a:endParaRPr lang="en-US"/>
          </a:p>
        </p:txBody>
      </p:sp>
      <p:sp>
        <p:nvSpPr>
          <p:cNvPr id="5" name="Footer Placeholder 4"/>
          <p:cNvSpPr>
            <a:spLocks noGrp="1"/>
          </p:cNvSpPr>
          <p:nvPr>
            <p:ph type="ftr" sz="quarter" idx="11"/>
          </p:nvPr>
        </p:nvSpPr>
        <p:spPr bwMode="white"/>
        <p:txBody>
          <a:bodyPr/>
          <a:lstStyle/>
          <a:p>
            <a:pPr>
              <a:defRPr/>
            </a:pPr>
            <a:r>
              <a:rPr lang="en-US"/>
              <a:t>Ezra Prepared His Heart</a:t>
            </a:r>
          </a:p>
        </p:txBody>
      </p:sp>
      <p:sp>
        <p:nvSpPr>
          <p:cNvPr id="6" name="Slide Number Placeholder 5"/>
          <p:cNvSpPr>
            <a:spLocks noGrp="1"/>
          </p:cNvSpPr>
          <p:nvPr>
            <p:ph type="sldNum" sz="quarter" idx="12"/>
          </p:nvPr>
        </p:nvSpPr>
        <p:spPr/>
        <p:txBody>
          <a:bodyPr/>
          <a:lstStyle/>
          <a:p>
            <a:pPr>
              <a:defRPr/>
            </a:pPr>
            <a:fld id="{A74721B7-E441-4946-8958-CAFD8DDCBE78}"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Ezra Prepared His Heart</a:t>
            </a:r>
          </a:p>
        </p:txBody>
      </p:sp>
      <p:sp>
        <p:nvSpPr>
          <p:cNvPr id="6" name="Slide Number Placeholder 5"/>
          <p:cNvSpPr>
            <a:spLocks noGrp="1"/>
          </p:cNvSpPr>
          <p:nvPr>
            <p:ph type="sldNum" sz="quarter" idx="12"/>
          </p:nvPr>
        </p:nvSpPr>
        <p:spPr/>
        <p:txBody>
          <a:bodyPr/>
          <a:lstStyle/>
          <a:p>
            <a:pPr>
              <a:defRPr/>
            </a:pPr>
            <a:fld id="{57944196-5DDB-4458-8924-2C18A7AB131D}" type="slidenum">
              <a:rPr lang="en-US" smtClean="0"/>
              <a:pPr>
                <a:defRPr/>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Ezra Prepared His Heart</a:t>
            </a:r>
          </a:p>
        </p:txBody>
      </p:sp>
      <p:sp>
        <p:nvSpPr>
          <p:cNvPr id="6" name="Slide Number Placeholder 5"/>
          <p:cNvSpPr>
            <a:spLocks noGrp="1"/>
          </p:cNvSpPr>
          <p:nvPr>
            <p:ph type="sldNum" sz="quarter" idx="12"/>
          </p:nvPr>
        </p:nvSpPr>
        <p:spPr/>
        <p:txBody>
          <a:bodyPr/>
          <a:lstStyle/>
          <a:p>
            <a:pPr>
              <a:defRPr/>
            </a:pPr>
            <a:fld id="{3AE261E5-64DA-47AC-907C-B65C4F62CAAF}" type="slidenum">
              <a:rPr lang="en-US" smtClean="0"/>
              <a:pPr>
                <a:defRPr/>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Ezra Prepared His Heart</a:t>
            </a:r>
          </a:p>
        </p:txBody>
      </p:sp>
      <p:sp>
        <p:nvSpPr>
          <p:cNvPr id="7" name="Slide Number Placeholder 6"/>
          <p:cNvSpPr>
            <a:spLocks noGrp="1"/>
          </p:cNvSpPr>
          <p:nvPr>
            <p:ph type="sldNum" sz="quarter" idx="12"/>
          </p:nvPr>
        </p:nvSpPr>
        <p:spPr/>
        <p:txBody>
          <a:bodyPr/>
          <a:lstStyle/>
          <a:p>
            <a:pPr>
              <a:defRPr/>
            </a:pPr>
            <a:fld id="{825774E0-69CD-404B-A5F8-0D15670D1A2B}" type="slidenum">
              <a:rPr lang="en-US" smtClean="0"/>
              <a:pPr>
                <a:defRPr/>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Ezra Prepared His Heart</a:t>
            </a:r>
          </a:p>
        </p:txBody>
      </p:sp>
      <p:sp>
        <p:nvSpPr>
          <p:cNvPr id="9" name="Slide Number Placeholder 8"/>
          <p:cNvSpPr>
            <a:spLocks noGrp="1"/>
          </p:cNvSpPr>
          <p:nvPr>
            <p:ph type="sldNum" sz="quarter" idx="12"/>
          </p:nvPr>
        </p:nvSpPr>
        <p:spPr/>
        <p:txBody>
          <a:bodyPr/>
          <a:lstStyle/>
          <a:p>
            <a:pPr>
              <a:defRPr/>
            </a:pPr>
            <a:fld id="{293CF321-C7F8-4A37-9A19-8087C737B64B}"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Ezra Prepared His Heart</a:t>
            </a:r>
          </a:p>
        </p:txBody>
      </p:sp>
      <p:sp>
        <p:nvSpPr>
          <p:cNvPr id="5" name="Slide Number Placeholder 4"/>
          <p:cNvSpPr>
            <a:spLocks noGrp="1"/>
          </p:cNvSpPr>
          <p:nvPr>
            <p:ph type="sldNum" sz="quarter" idx="12"/>
          </p:nvPr>
        </p:nvSpPr>
        <p:spPr/>
        <p:txBody>
          <a:bodyPr/>
          <a:lstStyle/>
          <a:p>
            <a:pPr>
              <a:defRPr/>
            </a:pPr>
            <a:fld id="{70703801-D45B-4A6D-9724-998D58A3F32F}" type="slidenum">
              <a:rPr lang="en-US" smtClean="0"/>
              <a:pPr>
                <a:defRPr/>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Ezra Prepared His Heart</a:t>
            </a:r>
          </a:p>
        </p:txBody>
      </p:sp>
      <p:sp>
        <p:nvSpPr>
          <p:cNvPr id="7" name="Slide Number Placeholder 6"/>
          <p:cNvSpPr>
            <a:spLocks noGrp="1"/>
          </p:cNvSpPr>
          <p:nvPr>
            <p:ph type="sldNum" sz="quarter" idx="12"/>
          </p:nvPr>
        </p:nvSpPr>
        <p:spPr/>
        <p:txBody>
          <a:bodyPr/>
          <a:lstStyle/>
          <a:p>
            <a:pPr>
              <a:defRPr/>
            </a:pPr>
            <a:fld id="{1A53DB06-EC93-40DE-85EA-BEE3EF7319A4}"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Ezra Prepared His Heart</a:t>
            </a:r>
          </a:p>
        </p:txBody>
      </p:sp>
      <p:sp>
        <p:nvSpPr>
          <p:cNvPr id="7" name="Slide Number Placeholder 6"/>
          <p:cNvSpPr>
            <a:spLocks noGrp="1"/>
          </p:cNvSpPr>
          <p:nvPr>
            <p:ph type="sldNum" sz="quarter" idx="12"/>
          </p:nvPr>
        </p:nvSpPr>
        <p:spPr/>
        <p:txBody>
          <a:bodyPr/>
          <a:lstStyle/>
          <a:p>
            <a:pPr>
              <a:defRPr/>
            </a:pPr>
            <a:fld id="{752D167A-6CD6-488C-A5D9-384FBA77BEDA}" type="slidenum">
              <a:rPr lang="en-US" smtClean="0"/>
              <a:pPr>
                <a:defRPr/>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Ezra Prepared His Heart</a:t>
            </a:r>
          </a:p>
        </p:txBody>
      </p:sp>
      <p:sp>
        <p:nvSpPr>
          <p:cNvPr id="6" name="Slide Number Placeholder 5"/>
          <p:cNvSpPr>
            <a:spLocks noGrp="1"/>
          </p:cNvSpPr>
          <p:nvPr>
            <p:ph type="sldNum" sz="quarter" idx="12"/>
          </p:nvPr>
        </p:nvSpPr>
        <p:spPr/>
        <p:txBody>
          <a:bodyPr/>
          <a:lstStyle/>
          <a:p>
            <a:pPr>
              <a:defRPr/>
            </a:pPr>
            <a:fld id="{57944196-5DDB-4458-8924-2C18A7AB131D}"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Ezra Prepared His Heart</a:t>
            </a:r>
          </a:p>
        </p:txBody>
      </p:sp>
      <p:sp>
        <p:nvSpPr>
          <p:cNvPr id="7" name="Slide Number Placeholder 6"/>
          <p:cNvSpPr>
            <a:spLocks noGrp="1"/>
          </p:cNvSpPr>
          <p:nvPr>
            <p:ph type="sldNum" sz="quarter" idx="12"/>
          </p:nvPr>
        </p:nvSpPr>
        <p:spPr/>
        <p:txBody>
          <a:bodyPr/>
          <a:lstStyle/>
          <a:p>
            <a:pPr>
              <a:defRPr/>
            </a:pPr>
            <a:fld id="{11B1F845-825B-4980-B0BE-D96B4BC5021E}"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Ezra Prepared His Heart</a:t>
            </a:r>
          </a:p>
        </p:txBody>
      </p:sp>
      <p:sp>
        <p:nvSpPr>
          <p:cNvPr id="6" name="Slide Number Placeholder 5"/>
          <p:cNvSpPr>
            <a:spLocks noGrp="1"/>
          </p:cNvSpPr>
          <p:nvPr>
            <p:ph type="sldNum" sz="quarter" idx="12"/>
          </p:nvPr>
        </p:nvSpPr>
        <p:spPr/>
        <p:txBody>
          <a:bodyPr/>
          <a:lstStyle/>
          <a:p>
            <a:pPr>
              <a:defRPr/>
            </a:pPr>
            <a:fld id="{701C9024-5F9F-4105-AB01-90216EA4B4C6}"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Ezra Prepared His Heart</a:t>
            </a:r>
          </a:p>
        </p:txBody>
      </p:sp>
      <p:sp>
        <p:nvSpPr>
          <p:cNvPr id="6" name="Slide Number Placeholder 5"/>
          <p:cNvSpPr>
            <a:spLocks noGrp="1"/>
          </p:cNvSpPr>
          <p:nvPr>
            <p:ph type="sldNum" sz="quarter" idx="12"/>
          </p:nvPr>
        </p:nvSpPr>
        <p:spPr/>
        <p:txBody>
          <a:bodyPr/>
          <a:lstStyle/>
          <a:p>
            <a:pPr>
              <a:defRPr/>
            </a:pPr>
            <a:fld id="{43EB7003-83B1-4907-8C3D-B8E0073E25C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Ezra Prepared His Heart</a:t>
            </a:r>
          </a:p>
        </p:txBody>
      </p:sp>
      <p:sp>
        <p:nvSpPr>
          <p:cNvPr id="6" name="Slide Number Placeholder 5"/>
          <p:cNvSpPr>
            <a:spLocks noGrp="1"/>
          </p:cNvSpPr>
          <p:nvPr>
            <p:ph type="sldNum" sz="quarter" idx="12"/>
          </p:nvPr>
        </p:nvSpPr>
        <p:spPr/>
        <p:txBody>
          <a:bodyPr/>
          <a:lstStyle/>
          <a:p>
            <a:pPr>
              <a:defRPr/>
            </a:pPr>
            <a:fld id="{3AE261E5-64DA-47AC-907C-B65C4F62CAA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Ezra Prepared His Heart</a:t>
            </a:r>
          </a:p>
        </p:txBody>
      </p:sp>
      <p:sp>
        <p:nvSpPr>
          <p:cNvPr id="7" name="Slide Number Placeholder 6"/>
          <p:cNvSpPr>
            <a:spLocks noGrp="1"/>
          </p:cNvSpPr>
          <p:nvPr>
            <p:ph type="sldNum" sz="quarter" idx="12"/>
          </p:nvPr>
        </p:nvSpPr>
        <p:spPr/>
        <p:txBody>
          <a:bodyPr/>
          <a:lstStyle/>
          <a:p>
            <a:pPr>
              <a:defRPr/>
            </a:pPr>
            <a:fld id="{825774E0-69CD-404B-A5F8-0D15670D1A2B}" type="slidenum">
              <a:rPr lang="en-US" smtClean="0"/>
              <a:pPr>
                <a:defRPr/>
              </a:pPr>
              <a:t>‹#›</a:t>
            </a:fld>
            <a:endParaRPr lang="en-US"/>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Ezra Prepared His Heart</a:t>
            </a:r>
          </a:p>
        </p:txBody>
      </p:sp>
      <p:sp>
        <p:nvSpPr>
          <p:cNvPr id="9" name="Slide Number Placeholder 8"/>
          <p:cNvSpPr>
            <a:spLocks noGrp="1"/>
          </p:cNvSpPr>
          <p:nvPr>
            <p:ph type="sldNum" sz="quarter" idx="12"/>
          </p:nvPr>
        </p:nvSpPr>
        <p:spPr/>
        <p:txBody>
          <a:bodyPr/>
          <a:lstStyle/>
          <a:p>
            <a:pPr>
              <a:defRPr/>
            </a:pPr>
            <a:fld id="{293CF321-C7F8-4A37-9A19-8087C737B64B}" type="slidenum">
              <a:rPr lang="en-US" smtClean="0"/>
              <a:pPr>
                <a:defRPr/>
              </a:pPr>
              <a:t>‹#›</a:t>
            </a:fld>
            <a:endParaRPr lang="en-US"/>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Ezra Prepared His Heart</a:t>
            </a:r>
          </a:p>
        </p:txBody>
      </p:sp>
      <p:sp>
        <p:nvSpPr>
          <p:cNvPr id="5" name="Slide Number Placeholder 4"/>
          <p:cNvSpPr>
            <a:spLocks noGrp="1"/>
          </p:cNvSpPr>
          <p:nvPr>
            <p:ph type="sldNum" sz="quarter" idx="12"/>
          </p:nvPr>
        </p:nvSpPr>
        <p:spPr/>
        <p:txBody>
          <a:bodyPr/>
          <a:lstStyle/>
          <a:p>
            <a:pPr>
              <a:defRPr/>
            </a:pPr>
            <a:fld id="{70703801-D45B-4A6D-9724-998D58A3F32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Ezra Prepared His Heart</a:t>
            </a:r>
          </a:p>
        </p:txBody>
      </p:sp>
      <p:sp>
        <p:nvSpPr>
          <p:cNvPr id="4" name="Slide Number Placeholder 3"/>
          <p:cNvSpPr>
            <a:spLocks noGrp="1"/>
          </p:cNvSpPr>
          <p:nvPr>
            <p:ph type="sldNum" sz="quarter" idx="12"/>
          </p:nvPr>
        </p:nvSpPr>
        <p:spPr/>
        <p:txBody>
          <a:bodyPr/>
          <a:lstStyle/>
          <a:p>
            <a:pPr>
              <a:defRPr/>
            </a:pPr>
            <a:fld id="{1A53DB06-EC93-40DE-85EA-BEE3EF7319A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Ezra Prepared His Heart</a:t>
            </a:r>
          </a:p>
        </p:txBody>
      </p:sp>
      <p:sp>
        <p:nvSpPr>
          <p:cNvPr id="7" name="Slide Number Placeholder 6"/>
          <p:cNvSpPr>
            <a:spLocks noGrp="1"/>
          </p:cNvSpPr>
          <p:nvPr>
            <p:ph type="sldNum" sz="quarter" idx="12"/>
          </p:nvPr>
        </p:nvSpPr>
        <p:spPr/>
        <p:txBody>
          <a:bodyPr/>
          <a:lstStyle/>
          <a:p>
            <a:pPr>
              <a:defRPr/>
            </a:pPr>
            <a:fld id="{752D167A-6CD6-488C-A5D9-384FBA77BEDA}"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Ezra Prepared His Heart</a:t>
            </a:r>
          </a:p>
        </p:txBody>
      </p:sp>
      <p:sp>
        <p:nvSpPr>
          <p:cNvPr id="7" name="Slide Number Placeholder 6"/>
          <p:cNvSpPr>
            <a:spLocks noGrp="1"/>
          </p:cNvSpPr>
          <p:nvPr>
            <p:ph type="sldNum" sz="quarter" idx="12"/>
          </p:nvPr>
        </p:nvSpPr>
        <p:spPr/>
        <p:txBody>
          <a:bodyPr/>
          <a:lstStyle/>
          <a:p>
            <a:pPr>
              <a:defRPr/>
            </a:pPr>
            <a:fld id="{11B1F845-825B-4980-B0BE-D96B4BC5021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pPr>
              <a:defRPr/>
            </a:pPr>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pPr>
              <a:defRPr/>
            </a:pPr>
            <a:fld id="{167C8C57-8405-4012-A442-FD5D451A00B6}" type="slidenum">
              <a:rPr lang="en-US" smtClean="0"/>
              <a:pPr>
                <a:defRPr/>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pPr>
              <a:defRPr/>
            </a:pPr>
            <a:r>
              <a:rPr lang="en-US"/>
              <a:t>Ezra Prepared His Heart</a:t>
            </a:r>
          </a:p>
        </p:txBody>
      </p:sp>
    </p:spTree>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a:defRPr/>
            </a:pPr>
            <a:r>
              <a:rPr lang="en-US"/>
              <a:t>Ezra Prepared His Heart</a:t>
            </a: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a:defRPr/>
            </a:pPr>
            <a:fld id="{167C8C57-8405-4012-A442-FD5D451A00B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sldNum="0" hd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14235" y="392522"/>
            <a:ext cx="9144000" cy="2546621"/>
          </a:xfrm>
        </p:spPr>
        <p:txBody>
          <a:bodyPr>
            <a:prstTxWarp prst="textInflateTop">
              <a:avLst/>
            </a:prstTxWarp>
            <a:normAutofit/>
            <a:scene3d>
              <a:camera prst="orthographicFront"/>
              <a:lightRig rig="threePt" dir="t"/>
            </a:scene3d>
            <a:sp3d extrusionH="57150">
              <a:bevelT w="38100" h="38100" prst="angle"/>
            </a:sp3d>
          </a:bodyPr>
          <a:lstStyle/>
          <a:p>
            <a:pPr algn="ctr">
              <a:defRPr/>
            </a:pPr>
            <a:r>
              <a:rPr lang="en-US" sz="6000" b="1" u="sng" dirty="0">
                <a:solidFill>
                  <a:schemeClr val="tx1"/>
                </a:solidFill>
                <a:cs typeface="Times New Roman" pitchFamily="18" charset="0"/>
              </a:rPr>
              <a:t>Ezra Prepared His Heart</a:t>
            </a:r>
            <a:br>
              <a:rPr lang="en-US" sz="4000" b="1" u="sng" dirty="0">
                <a:solidFill>
                  <a:schemeClr val="tx1"/>
                </a:solidFill>
                <a:cs typeface="Times New Roman" pitchFamily="18" charset="0"/>
              </a:rPr>
            </a:br>
            <a:br>
              <a:rPr lang="en-US" sz="2800" dirty="0"/>
            </a:br>
            <a:endParaRPr lang="en-US" sz="4000" b="1"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288" y="2939143"/>
            <a:ext cx="7333424" cy="3935604"/>
          </a:xfrm>
          <a:prstGeom prst="rect">
            <a:avLst/>
          </a:prstGeom>
        </p:spPr>
      </p:pic>
      <p:sp>
        <p:nvSpPr>
          <p:cNvPr id="4" name="Rectangle 12">
            <a:extLst>
              <a:ext uri="{FF2B5EF4-FFF2-40B4-BE49-F238E27FC236}">
                <a16:creationId xmlns:a16="http://schemas.microsoft.com/office/drawing/2014/main" id="{0584B77A-E396-4850-AAA6-C105C0A3FB0C}"/>
              </a:ext>
            </a:extLst>
          </p:cNvPr>
          <p:cNvSpPr txBox="1">
            <a:spLocks noChangeArrowheads="1"/>
          </p:cNvSpPr>
          <p:nvPr/>
        </p:nvSpPr>
        <p:spPr>
          <a:xfrm>
            <a:off x="0" y="2057400"/>
            <a:ext cx="9144000" cy="609600"/>
          </a:xfrm>
          <a:prstGeom prst="rect">
            <a:avLst/>
          </a:prstGeom>
        </p:spPr>
        <p:txBody>
          <a:bodyPr vert="horz" lIns="91440" tIns="45720" rIns="91440" bIns="45720" rtlCol="0" anchor="b">
            <a:normAutofit fontScale="25000" lnSpcReduction="20000"/>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br>
              <a:rPr lang="en-US" sz="4000" b="1" u="sng" dirty="0">
                <a:solidFill>
                  <a:schemeClr val="tx1"/>
                </a:solidFill>
                <a:cs typeface="Times New Roman" pitchFamily="18" charset="0"/>
              </a:rPr>
            </a:br>
            <a:br>
              <a:rPr lang="en-US" sz="2800" b="0" dirty="0"/>
            </a:br>
            <a:r>
              <a:rPr lang="en-US" sz="19200" b="1" dirty="0">
                <a:solidFill>
                  <a:srgbClr val="FFFF00"/>
                </a:solidFill>
              </a:rPr>
              <a:t>Text: </a:t>
            </a:r>
            <a:r>
              <a:rPr lang="en-US" sz="19200" b="1" dirty="0">
                <a:solidFill>
                  <a:srgbClr val="FFFF00"/>
                </a:solidFill>
                <a:cs typeface="Times New Roman" pitchFamily="18" charset="0"/>
              </a:rPr>
              <a:t>Ezra 7:8-10</a:t>
            </a:r>
            <a:endParaRPr lang="en-US" sz="192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8720" y="4076700"/>
            <a:ext cx="3795280" cy="2514600"/>
          </a:xfrm>
          <a:prstGeom prst="rect">
            <a:avLst/>
          </a:prstGeom>
        </p:spPr>
      </p:pic>
      <p:sp>
        <p:nvSpPr>
          <p:cNvPr id="134146" name="Rectangle 2"/>
          <p:cNvSpPr>
            <a:spLocks noGrp="1" noChangeArrowheads="1"/>
          </p:cNvSpPr>
          <p:nvPr>
            <p:ph type="title"/>
          </p:nvPr>
        </p:nvSpPr>
        <p:spPr>
          <a:xfrm>
            <a:off x="0" y="0"/>
            <a:ext cx="9144000" cy="609600"/>
          </a:xfrm>
        </p:spPr>
        <p:txBody>
          <a:bodyPr/>
          <a:lstStyle/>
          <a:p>
            <a:pPr algn="ctr">
              <a:defRPr/>
            </a:pPr>
            <a:r>
              <a:rPr lang="en-US" sz="3200" b="1" u="sng" dirty="0">
                <a:solidFill>
                  <a:schemeClr val="tx1"/>
                </a:solidFill>
                <a:cs typeface="Times New Roman" pitchFamily="18" charset="0"/>
              </a:rPr>
              <a:t>Ezra Prepared to </a:t>
            </a:r>
            <a:r>
              <a:rPr lang="en-US" sz="3200" b="1" i="1" u="sng" dirty="0">
                <a:ln>
                  <a:solidFill>
                    <a:srgbClr val="FF0000"/>
                  </a:solidFill>
                </a:ln>
                <a:solidFill>
                  <a:srgbClr val="FFFF00"/>
                </a:solidFill>
                <a:cs typeface="Times New Roman" pitchFamily="18" charset="0"/>
              </a:rPr>
              <a:t>OBEY</a:t>
            </a:r>
            <a:r>
              <a:rPr lang="en-US" sz="3200" b="1" u="sng" dirty="0">
                <a:solidFill>
                  <a:schemeClr val="tx1"/>
                </a:solidFill>
                <a:cs typeface="Times New Roman" pitchFamily="18" charset="0"/>
              </a:rPr>
              <a:t> the Law of God</a:t>
            </a:r>
          </a:p>
        </p:txBody>
      </p:sp>
      <p:sp>
        <p:nvSpPr>
          <p:cNvPr id="5" name="Footer Placeholder 3"/>
          <p:cNvSpPr>
            <a:spLocks noGrp="1"/>
          </p:cNvSpPr>
          <p:nvPr>
            <p:ph type="ftr" sz="quarter" idx="11"/>
          </p:nvPr>
        </p:nvSpPr>
        <p:spPr>
          <a:xfrm>
            <a:off x="3141406" y="6629400"/>
            <a:ext cx="2895600" cy="223684"/>
          </a:xfrm>
        </p:spPr>
        <p:txBody>
          <a:bodyPr/>
          <a:lstStyle/>
          <a:p>
            <a:pPr algn="ctr">
              <a:defRPr/>
            </a:pPr>
            <a:r>
              <a:rPr lang="en-US"/>
              <a:t>Ezra Prepared His Heart</a:t>
            </a:r>
            <a:endParaRPr lang="en-US" dirty="0"/>
          </a:p>
        </p:txBody>
      </p:sp>
      <p:sp>
        <p:nvSpPr>
          <p:cNvPr id="134147" name="Text Box 3"/>
          <p:cNvSpPr txBox="1">
            <a:spLocks noChangeArrowheads="1"/>
          </p:cNvSpPr>
          <p:nvPr/>
        </p:nvSpPr>
        <p:spPr bwMode="auto">
          <a:xfrm>
            <a:off x="11640" y="608178"/>
            <a:ext cx="9144000" cy="830997"/>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CCFF"/>
                </a:solidFill>
              </a:rPr>
              <a:t>Ezra 7:10 (NKJ): “For Ezra had prepared his heart to seek</a:t>
            </a:r>
          </a:p>
          <a:p>
            <a:pPr eaLnBrk="1" hangingPunct="1"/>
            <a:r>
              <a:rPr lang="en-US" dirty="0">
                <a:solidFill>
                  <a:srgbClr val="FFCCFF"/>
                </a:solidFill>
              </a:rPr>
              <a:t>the Law of the Lord, and </a:t>
            </a:r>
            <a:r>
              <a:rPr lang="en-US" i="1" u="sng" dirty="0">
                <a:solidFill>
                  <a:srgbClr val="FFCCFF"/>
                </a:solidFill>
              </a:rPr>
              <a:t>to do it</a:t>
            </a:r>
            <a:r>
              <a:rPr lang="en-US" dirty="0">
                <a:solidFill>
                  <a:srgbClr val="FFCCFF"/>
                </a:solidFill>
              </a:rPr>
              <a:t>...”</a:t>
            </a:r>
          </a:p>
        </p:txBody>
      </p:sp>
      <p:sp>
        <p:nvSpPr>
          <p:cNvPr id="11" name="Text Box 3"/>
          <p:cNvSpPr txBox="1">
            <a:spLocks noChangeArrowheads="1"/>
          </p:cNvSpPr>
          <p:nvPr/>
        </p:nvSpPr>
        <p:spPr bwMode="auto">
          <a:xfrm>
            <a:off x="11640" y="1604274"/>
            <a:ext cx="91440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Christians today must be prepared to hear and obey the</a:t>
            </a:r>
          </a:p>
          <a:p>
            <a:pPr algn="l" eaLnBrk="1" hangingPunct="1"/>
            <a:r>
              <a:rPr lang="en-US" dirty="0">
                <a:solidFill>
                  <a:srgbClr val="FFFF00"/>
                </a:solidFill>
              </a:rPr>
              <a:t>word of God!</a:t>
            </a:r>
            <a:endParaRPr lang="en-US" sz="2800" dirty="0">
              <a:solidFill>
                <a:srgbClr val="FFFF00"/>
              </a:solidFill>
            </a:endParaRPr>
          </a:p>
          <a:p>
            <a:pPr algn="l">
              <a:buClr>
                <a:schemeClr val="accent1"/>
              </a:buClr>
              <a:buSzPct val="115000"/>
              <a:buFont typeface="Wingdings" pitchFamily="2" charset="2"/>
              <a:buChar char="Ø"/>
            </a:pPr>
            <a:r>
              <a:rPr lang="en-US" sz="2000" dirty="0">
                <a:solidFill>
                  <a:srgbClr val="FFFFFF"/>
                </a:solidFill>
              </a:rPr>
              <a:t>Js. 1:21-22: </a:t>
            </a:r>
            <a:r>
              <a:rPr lang="en-US" sz="2000" b="0" dirty="0">
                <a:solidFill>
                  <a:srgbClr val="FFFFFF"/>
                </a:solidFill>
              </a:rPr>
              <a:t>A saint is one who both hears and does the will of God!</a:t>
            </a:r>
          </a:p>
          <a:p>
            <a:pPr algn="l">
              <a:buClr>
                <a:schemeClr val="accent1"/>
              </a:buClr>
              <a:buSzPct val="115000"/>
              <a:buFont typeface="Wingdings" pitchFamily="2" charset="2"/>
              <a:buChar char="Ø"/>
            </a:pPr>
            <a:r>
              <a:rPr lang="en-US" sz="2000" i="1" dirty="0">
                <a:solidFill>
                  <a:srgbClr val="FFFFFF"/>
                </a:solidFill>
              </a:rPr>
              <a:t>Rom. 6:16-18: </a:t>
            </a:r>
            <a:r>
              <a:rPr lang="en-US" sz="2000" b="0" dirty="0">
                <a:solidFill>
                  <a:srgbClr val="FFFFFF"/>
                </a:solidFill>
              </a:rPr>
              <a:t>A slave of righteousness is one who obeys from the heart!</a:t>
            </a:r>
          </a:p>
          <a:p>
            <a:pPr algn="l">
              <a:buClr>
                <a:schemeClr val="accent1"/>
              </a:buClr>
              <a:buSzPct val="115000"/>
              <a:buFont typeface="Wingdings" pitchFamily="2" charset="2"/>
              <a:buChar char="Ø"/>
            </a:pPr>
            <a:r>
              <a:rPr lang="en-US" sz="2000" i="1" dirty="0">
                <a:solidFill>
                  <a:srgbClr val="FFFFFF"/>
                </a:solidFill>
              </a:rPr>
              <a:t>Heb. 5:9: </a:t>
            </a:r>
            <a:r>
              <a:rPr lang="en-US" sz="2000" b="0" dirty="0">
                <a:solidFill>
                  <a:srgbClr val="FFFFFF"/>
                </a:solidFill>
              </a:rPr>
              <a:t>Christ saves those who obey Him! </a:t>
            </a:r>
          </a:p>
          <a:p>
            <a:pPr marL="457200" lvl="1" indent="0" algn="l">
              <a:buClr>
                <a:schemeClr val="accent1"/>
              </a:buClr>
              <a:buSzPct val="115000"/>
            </a:pPr>
            <a:r>
              <a:rPr lang="en-US" sz="2000" b="0" i="1" dirty="0">
                <a:solidFill>
                  <a:srgbClr val="FFFFFF"/>
                </a:solidFill>
              </a:rPr>
              <a:t>(Cornelius – Acts 10:47-48)</a:t>
            </a:r>
          </a:p>
          <a:p>
            <a:pPr algn="l">
              <a:buClr>
                <a:schemeClr val="accent1"/>
              </a:buClr>
              <a:buSzPct val="115000"/>
              <a:buFont typeface="Wingdings" pitchFamily="2" charset="2"/>
              <a:buChar char="Ø"/>
            </a:pPr>
            <a:r>
              <a:rPr lang="en-US" sz="2000" i="1" dirty="0">
                <a:solidFill>
                  <a:srgbClr val="FFFFFF"/>
                </a:solidFill>
              </a:rPr>
              <a:t>Jn. 13:17: </a:t>
            </a:r>
            <a:r>
              <a:rPr lang="en-US" sz="2000" b="0" dirty="0">
                <a:solidFill>
                  <a:srgbClr val="FFFFFF"/>
                </a:solidFill>
              </a:rPr>
              <a:t>“If you know these things, you are blessed if you do them.”</a:t>
            </a:r>
            <a:endParaRPr lang="en-US" sz="2000" dirty="0">
              <a:solidFill>
                <a:srgbClr val="FFFFFF"/>
              </a:solidFill>
            </a:endParaRPr>
          </a:p>
        </p:txBody>
      </p:sp>
      <p:sp>
        <p:nvSpPr>
          <p:cNvPr id="9" name="Text Box 10"/>
          <p:cNvSpPr txBox="1">
            <a:spLocks noChangeArrowheads="1"/>
          </p:cNvSpPr>
          <p:nvPr/>
        </p:nvSpPr>
        <p:spPr bwMode="auto">
          <a:xfrm>
            <a:off x="0" y="4733835"/>
            <a:ext cx="5244395" cy="1200329"/>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chemeClr val="bg1"/>
                </a:solidFill>
              </a:rPr>
              <a:t>Ezra was prepared to obey what</a:t>
            </a:r>
          </a:p>
          <a:p>
            <a:pPr eaLnBrk="1" hangingPunct="1"/>
            <a:r>
              <a:rPr lang="en-US" dirty="0">
                <a:solidFill>
                  <a:schemeClr val="bg1"/>
                </a:solidFill>
              </a:rPr>
              <a:t>he learned through study in</a:t>
            </a:r>
          </a:p>
          <a:p>
            <a:pPr eaLnBrk="1" hangingPunct="1"/>
            <a:r>
              <a:rPr lang="en-US" dirty="0">
                <a:solidFill>
                  <a:schemeClr val="bg1"/>
                </a:solidFill>
              </a:rPr>
              <a:t>God’s word!</a:t>
            </a:r>
          </a:p>
        </p:txBody>
      </p:sp>
    </p:spTree>
    <p:extLst>
      <p:ext uri="{BB962C8B-B14F-4D97-AF65-F5344CB8AC3E}">
        <p14:creationId xmlns:p14="http://schemas.microsoft.com/office/powerpoint/2010/main" val="2447587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lgn="ctr">
              <a:defRPr/>
            </a:pPr>
            <a:r>
              <a:rPr lang="en-US" sz="3200" b="1" u="sng" dirty="0">
                <a:solidFill>
                  <a:schemeClr val="tx1"/>
                </a:solidFill>
                <a:cs typeface="Times New Roman" pitchFamily="18" charset="0"/>
              </a:rPr>
              <a:t>Ezra Prepared to </a:t>
            </a:r>
            <a:r>
              <a:rPr lang="en-US" sz="3200" b="1" i="1" u="sng" dirty="0">
                <a:ln>
                  <a:solidFill>
                    <a:srgbClr val="FF0000"/>
                  </a:solidFill>
                </a:ln>
                <a:solidFill>
                  <a:srgbClr val="FFFF00"/>
                </a:solidFill>
                <a:cs typeface="Times New Roman" pitchFamily="18" charset="0"/>
              </a:rPr>
              <a:t>TEACH</a:t>
            </a:r>
            <a:r>
              <a:rPr lang="en-US" sz="3200" b="1" u="sng" dirty="0">
                <a:solidFill>
                  <a:schemeClr val="tx1"/>
                </a:solidFill>
                <a:cs typeface="Times New Roman" pitchFamily="18" charset="0"/>
              </a:rPr>
              <a:t> the Law of God</a:t>
            </a:r>
          </a:p>
        </p:txBody>
      </p:sp>
      <p:sp>
        <p:nvSpPr>
          <p:cNvPr id="5" name="Footer Placeholder 3"/>
          <p:cNvSpPr>
            <a:spLocks noGrp="1"/>
          </p:cNvSpPr>
          <p:nvPr>
            <p:ph type="ftr" sz="quarter" idx="11"/>
          </p:nvPr>
        </p:nvSpPr>
        <p:spPr>
          <a:xfrm>
            <a:off x="3141406" y="6629400"/>
            <a:ext cx="2895600" cy="223684"/>
          </a:xfrm>
        </p:spPr>
        <p:txBody>
          <a:bodyPr/>
          <a:lstStyle/>
          <a:p>
            <a:pPr algn="ctr">
              <a:defRPr/>
            </a:pPr>
            <a:r>
              <a:rPr lang="en-US"/>
              <a:t>Ezra Prepared His Heart</a:t>
            </a:r>
            <a:endParaRPr lang="en-US" dirty="0"/>
          </a:p>
        </p:txBody>
      </p:sp>
      <p:sp>
        <p:nvSpPr>
          <p:cNvPr id="134147" name="Text Box 3"/>
          <p:cNvSpPr txBox="1">
            <a:spLocks noChangeArrowheads="1"/>
          </p:cNvSpPr>
          <p:nvPr/>
        </p:nvSpPr>
        <p:spPr bwMode="auto">
          <a:xfrm>
            <a:off x="11640" y="608178"/>
            <a:ext cx="9144000" cy="1200329"/>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CCFF"/>
                </a:solidFill>
              </a:rPr>
              <a:t>Ezra 7:10 (NKJ): “For Ezra had prepared his heart to seek</a:t>
            </a:r>
          </a:p>
          <a:p>
            <a:pPr eaLnBrk="1" hangingPunct="1"/>
            <a:r>
              <a:rPr lang="en-US" dirty="0">
                <a:solidFill>
                  <a:srgbClr val="FFCCFF"/>
                </a:solidFill>
              </a:rPr>
              <a:t>the Law of the Lord, and to do it, and to </a:t>
            </a:r>
            <a:r>
              <a:rPr lang="en-US" i="1" u="sng" dirty="0">
                <a:solidFill>
                  <a:srgbClr val="FFCCFF"/>
                </a:solidFill>
              </a:rPr>
              <a:t>teach</a:t>
            </a:r>
            <a:r>
              <a:rPr lang="en-US" dirty="0">
                <a:solidFill>
                  <a:srgbClr val="FFCCFF"/>
                </a:solidFill>
              </a:rPr>
              <a:t> statutes</a:t>
            </a:r>
          </a:p>
          <a:p>
            <a:pPr eaLnBrk="1" hangingPunct="1"/>
            <a:r>
              <a:rPr lang="en-US" dirty="0">
                <a:solidFill>
                  <a:srgbClr val="FFCCFF"/>
                </a:solidFill>
              </a:rPr>
              <a:t>and ordinances in Israel...”</a:t>
            </a:r>
          </a:p>
        </p:txBody>
      </p:sp>
      <p:sp>
        <p:nvSpPr>
          <p:cNvPr id="10" name="Text Box 3"/>
          <p:cNvSpPr txBox="1">
            <a:spLocks noChangeArrowheads="1"/>
          </p:cNvSpPr>
          <p:nvPr/>
        </p:nvSpPr>
        <p:spPr bwMode="auto">
          <a:xfrm>
            <a:off x="-13481" y="1981200"/>
            <a:ext cx="9144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Ezra knew it (Ezra 7:11-12), was prepared to obey it, and</a:t>
            </a:r>
          </a:p>
          <a:p>
            <a:pPr algn="l" eaLnBrk="1" hangingPunct="1"/>
            <a:r>
              <a:rPr lang="en-US" dirty="0">
                <a:solidFill>
                  <a:srgbClr val="FFFF00"/>
                </a:solidFill>
              </a:rPr>
              <a:t>was prepared to teach it to the people so that they would</a:t>
            </a:r>
          </a:p>
          <a:p>
            <a:pPr algn="l" eaLnBrk="1" hangingPunct="1"/>
            <a:r>
              <a:rPr lang="en-US" dirty="0">
                <a:solidFill>
                  <a:srgbClr val="FFFF00"/>
                </a:solidFill>
              </a:rPr>
              <a:t>not be ignorant (Hos. 4:6)</a:t>
            </a:r>
            <a:endParaRPr lang="en-US" sz="2800" dirty="0">
              <a:solidFill>
                <a:srgbClr val="FFFF00"/>
              </a:solidFill>
            </a:endParaRPr>
          </a:p>
          <a:p>
            <a:pPr algn="l">
              <a:buClr>
                <a:schemeClr val="accent1"/>
              </a:buClr>
              <a:buSzPct val="115000"/>
              <a:buFont typeface="Wingdings" pitchFamily="2" charset="2"/>
              <a:buChar char="Ø"/>
            </a:pPr>
            <a:r>
              <a:rPr lang="en-US" sz="2000" b="0" dirty="0">
                <a:solidFill>
                  <a:srgbClr val="FFFFFF"/>
                </a:solidFill>
              </a:rPr>
              <a:t>Ezra was involved in teaching (7:10) and was a “scribe skilled in the law of Moses.” (7:6)</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3568848"/>
            <a:ext cx="2882119" cy="3289152"/>
          </a:xfrm>
          <a:prstGeom prst="rect">
            <a:avLst/>
          </a:prstGeom>
        </p:spPr>
      </p:pic>
      <p:sp>
        <p:nvSpPr>
          <p:cNvPr id="12" name="Text Box 3"/>
          <p:cNvSpPr txBox="1">
            <a:spLocks noChangeArrowheads="1"/>
          </p:cNvSpPr>
          <p:nvPr/>
        </p:nvSpPr>
        <p:spPr bwMode="auto">
          <a:xfrm>
            <a:off x="-13481" y="3696483"/>
            <a:ext cx="63679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sz="2000" b="0" dirty="0">
                <a:solidFill>
                  <a:srgbClr val="FFFFFF"/>
                </a:solidFill>
              </a:rPr>
              <a:t>Ezra was “learned (NKJ: “expert”) in the words of the commandments of the LORD and His statutes to Israel.” (7:11)</a:t>
            </a:r>
          </a:p>
          <a:p>
            <a:pPr algn="l">
              <a:buClr>
                <a:schemeClr val="accent1"/>
              </a:buClr>
              <a:buSzPct val="115000"/>
              <a:buFont typeface="Wingdings" pitchFamily="2" charset="2"/>
              <a:buChar char="Ø"/>
            </a:pPr>
            <a:r>
              <a:rPr lang="en-US" sz="2000" b="0" dirty="0">
                <a:solidFill>
                  <a:srgbClr val="FFFFFF"/>
                </a:solidFill>
              </a:rPr>
              <a:t>Ezra was given the charge to “appoint magistrates and judges that they may judge all the people” and teach the ignorant! (7:25)</a:t>
            </a:r>
            <a:endParaRPr lang="en-US" sz="2000" dirty="0">
              <a:solidFill>
                <a:srgbClr val="FFFFFF"/>
              </a:solidFill>
            </a:endParaRPr>
          </a:p>
        </p:txBody>
      </p:sp>
    </p:spTree>
    <p:extLst>
      <p:ext uri="{BB962C8B-B14F-4D97-AF65-F5344CB8AC3E}">
        <p14:creationId xmlns:p14="http://schemas.microsoft.com/office/powerpoint/2010/main" val="4854339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lgn="ctr">
              <a:defRPr/>
            </a:pPr>
            <a:r>
              <a:rPr lang="en-US" sz="3200" b="1" u="sng" dirty="0">
                <a:solidFill>
                  <a:schemeClr val="tx1"/>
                </a:solidFill>
                <a:cs typeface="Times New Roman" pitchFamily="18" charset="0"/>
              </a:rPr>
              <a:t>Ezra Prepared to </a:t>
            </a:r>
            <a:r>
              <a:rPr lang="en-US" sz="3200" b="1" i="1" u="sng" dirty="0">
                <a:ln>
                  <a:solidFill>
                    <a:srgbClr val="FF0000"/>
                  </a:solidFill>
                </a:ln>
                <a:solidFill>
                  <a:srgbClr val="FFFF00"/>
                </a:solidFill>
                <a:cs typeface="Times New Roman" pitchFamily="18" charset="0"/>
              </a:rPr>
              <a:t>TEACH</a:t>
            </a:r>
            <a:r>
              <a:rPr lang="en-US" sz="3200" b="1" u="sng" dirty="0">
                <a:solidFill>
                  <a:schemeClr val="tx1"/>
                </a:solidFill>
                <a:cs typeface="Times New Roman" pitchFamily="18" charset="0"/>
              </a:rPr>
              <a:t> the Law of God</a:t>
            </a:r>
          </a:p>
        </p:txBody>
      </p:sp>
      <p:sp>
        <p:nvSpPr>
          <p:cNvPr id="5" name="Footer Placeholder 3"/>
          <p:cNvSpPr>
            <a:spLocks noGrp="1"/>
          </p:cNvSpPr>
          <p:nvPr>
            <p:ph type="ftr" sz="quarter" idx="11"/>
          </p:nvPr>
        </p:nvSpPr>
        <p:spPr>
          <a:xfrm>
            <a:off x="3141406" y="6629400"/>
            <a:ext cx="2895600" cy="223684"/>
          </a:xfrm>
        </p:spPr>
        <p:txBody>
          <a:bodyPr/>
          <a:lstStyle/>
          <a:p>
            <a:pPr algn="ctr">
              <a:defRPr/>
            </a:pPr>
            <a:r>
              <a:rPr lang="en-US"/>
              <a:t>Ezra Prepared His Heart</a:t>
            </a:r>
            <a:endParaRPr lang="en-US" dirty="0"/>
          </a:p>
        </p:txBody>
      </p:sp>
      <p:sp>
        <p:nvSpPr>
          <p:cNvPr id="134147" name="Text Box 3"/>
          <p:cNvSpPr txBox="1">
            <a:spLocks noChangeArrowheads="1"/>
          </p:cNvSpPr>
          <p:nvPr/>
        </p:nvSpPr>
        <p:spPr bwMode="auto">
          <a:xfrm>
            <a:off x="11640" y="608178"/>
            <a:ext cx="9144000" cy="1200329"/>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CCFF"/>
                </a:solidFill>
              </a:rPr>
              <a:t>Ezra 7:10 (NKJ): “For Ezra had prepared his heart to seek</a:t>
            </a:r>
          </a:p>
          <a:p>
            <a:pPr eaLnBrk="1" hangingPunct="1"/>
            <a:r>
              <a:rPr lang="en-US" dirty="0">
                <a:solidFill>
                  <a:srgbClr val="FFCCFF"/>
                </a:solidFill>
              </a:rPr>
              <a:t>the Law of the Lord, and to do it, and to </a:t>
            </a:r>
            <a:r>
              <a:rPr lang="en-US" i="1" u="sng" dirty="0">
                <a:solidFill>
                  <a:srgbClr val="FFCCFF"/>
                </a:solidFill>
              </a:rPr>
              <a:t>teach</a:t>
            </a:r>
            <a:r>
              <a:rPr lang="en-US" dirty="0">
                <a:solidFill>
                  <a:srgbClr val="FFCCFF"/>
                </a:solidFill>
              </a:rPr>
              <a:t> statutes</a:t>
            </a:r>
          </a:p>
          <a:p>
            <a:pPr eaLnBrk="1" hangingPunct="1"/>
            <a:r>
              <a:rPr lang="en-US" dirty="0">
                <a:solidFill>
                  <a:srgbClr val="FFCCFF"/>
                </a:solidFill>
              </a:rPr>
              <a:t>and ordinances in Israel...”</a:t>
            </a:r>
          </a:p>
        </p:txBody>
      </p:sp>
      <p:sp>
        <p:nvSpPr>
          <p:cNvPr id="10" name="Text Box 3"/>
          <p:cNvSpPr txBox="1">
            <a:spLocks noChangeArrowheads="1"/>
          </p:cNvSpPr>
          <p:nvPr/>
        </p:nvSpPr>
        <p:spPr bwMode="auto">
          <a:xfrm>
            <a:off x="-13481" y="19812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Christians today need to be prepared to teach!</a:t>
            </a:r>
            <a:endParaRPr lang="en-US" sz="2800" dirty="0">
              <a:solidFill>
                <a:srgbClr val="FFFF00"/>
              </a:solidFill>
            </a:endParaRPr>
          </a:p>
          <a:p>
            <a:pPr algn="l">
              <a:buClr>
                <a:schemeClr val="accent1"/>
              </a:buClr>
              <a:buSzPct val="115000"/>
              <a:buFont typeface="Wingdings" pitchFamily="2" charset="2"/>
              <a:buChar char="Ø"/>
            </a:pPr>
            <a:r>
              <a:rPr lang="en-US" sz="2000" dirty="0">
                <a:solidFill>
                  <a:srgbClr val="FFFFFF"/>
                </a:solidFill>
              </a:rPr>
              <a:t>II Tim. 2:2: </a:t>
            </a:r>
            <a:r>
              <a:rPr lang="en-US" sz="2000" b="0" dirty="0">
                <a:solidFill>
                  <a:srgbClr val="FFFFFF"/>
                </a:solidFill>
              </a:rPr>
              <a:t>Paul told Timothy he must be able to teach, and those he taught must also be ready to teach!</a:t>
            </a:r>
          </a:p>
        </p:txBody>
      </p:sp>
      <p:sp>
        <p:nvSpPr>
          <p:cNvPr id="12" name="Text Box 3"/>
          <p:cNvSpPr txBox="1">
            <a:spLocks noChangeArrowheads="1"/>
          </p:cNvSpPr>
          <p:nvPr/>
        </p:nvSpPr>
        <p:spPr bwMode="auto">
          <a:xfrm>
            <a:off x="-25121" y="3034763"/>
            <a:ext cx="916912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sz="2000" dirty="0">
                <a:solidFill>
                  <a:srgbClr val="FFFFFF"/>
                </a:solidFill>
              </a:rPr>
              <a:t>I Tim. 3:2: </a:t>
            </a:r>
            <a:r>
              <a:rPr lang="en-US" sz="2000" b="0" dirty="0">
                <a:solidFill>
                  <a:srgbClr val="FFFFFF"/>
                </a:solidFill>
              </a:rPr>
              <a:t>Elders are to be “able to teach.”</a:t>
            </a:r>
          </a:p>
          <a:p>
            <a:pPr algn="l">
              <a:buClr>
                <a:schemeClr val="accent1"/>
              </a:buClr>
              <a:buSzPct val="115000"/>
              <a:buFont typeface="Wingdings" pitchFamily="2" charset="2"/>
              <a:buChar char="Ø"/>
            </a:pPr>
            <a:r>
              <a:rPr lang="en-US" sz="2000" dirty="0">
                <a:solidFill>
                  <a:srgbClr val="FFFFFF"/>
                </a:solidFill>
              </a:rPr>
              <a:t>II Tim. 2:24: </a:t>
            </a:r>
            <a:r>
              <a:rPr lang="en-US" sz="2000" b="0" dirty="0">
                <a:solidFill>
                  <a:srgbClr val="FFFFFF"/>
                </a:solidFill>
              </a:rPr>
              <a:t>Saints (bond-servants) are to be “able to teach.”</a:t>
            </a:r>
          </a:p>
          <a:p>
            <a:pPr algn="l">
              <a:buClr>
                <a:schemeClr val="accent1"/>
              </a:buClr>
              <a:buSzPct val="115000"/>
              <a:buFont typeface="Wingdings" pitchFamily="2" charset="2"/>
              <a:buChar char="Ø"/>
            </a:pPr>
            <a:r>
              <a:rPr lang="en-US" sz="2000" b="0" dirty="0">
                <a:solidFill>
                  <a:srgbClr val="FFFFFF"/>
                </a:solidFill>
              </a:rPr>
              <a:t>A faithful child of God will not be content to know and obey God’s word himself, but also see the need to teach others </a:t>
            </a:r>
            <a:r>
              <a:rPr lang="en-US" sz="2000" b="0" i="1" dirty="0">
                <a:solidFill>
                  <a:srgbClr val="FFFFFF"/>
                </a:solidFill>
              </a:rPr>
              <a:t>(Mt. 28:19; II Tim. 2:24).</a:t>
            </a:r>
          </a:p>
          <a:p>
            <a:pPr algn="l">
              <a:buClr>
                <a:schemeClr val="accent1"/>
              </a:buClr>
              <a:buSzPct val="115000"/>
              <a:buFont typeface="Wingdings" pitchFamily="2" charset="2"/>
              <a:buChar char="Ø"/>
            </a:pPr>
            <a:r>
              <a:rPr lang="en-US" sz="2000" i="1" dirty="0">
                <a:solidFill>
                  <a:srgbClr val="FFFFFF"/>
                </a:solidFill>
              </a:rPr>
              <a:t>Heb. 5:12-14: </a:t>
            </a:r>
            <a:r>
              <a:rPr lang="en-US" sz="2000" b="0" i="1" dirty="0">
                <a:solidFill>
                  <a:srgbClr val="FFFFFF"/>
                </a:solidFill>
              </a:rPr>
              <a:t>The Hebrews’ audience was unacceptable because they should have been teachers and were not!</a:t>
            </a:r>
            <a:endParaRPr lang="en-US" sz="2000" i="1" dirty="0">
              <a:solidFill>
                <a:srgbClr val="FFFFFF"/>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321" y="4637118"/>
            <a:ext cx="3339319" cy="2323212"/>
          </a:xfrm>
          <a:prstGeom prst="rect">
            <a:avLst/>
          </a:prstGeom>
        </p:spPr>
      </p:pic>
      <p:sp>
        <p:nvSpPr>
          <p:cNvPr id="18" name="Text Box 10"/>
          <p:cNvSpPr txBox="1">
            <a:spLocks noChangeArrowheads="1"/>
          </p:cNvSpPr>
          <p:nvPr/>
        </p:nvSpPr>
        <p:spPr bwMode="auto">
          <a:xfrm>
            <a:off x="1" y="5386079"/>
            <a:ext cx="5714999" cy="830997"/>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chemeClr val="bg1"/>
                </a:solidFill>
              </a:rPr>
              <a:t>Ezra was prepared to teach the law</a:t>
            </a:r>
          </a:p>
          <a:p>
            <a:pPr eaLnBrk="1" hangingPunct="1"/>
            <a:r>
              <a:rPr lang="en-US" dirty="0">
                <a:solidFill>
                  <a:schemeClr val="bg1"/>
                </a:solidFill>
              </a:rPr>
              <a:t>of God to those who would listen!</a:t>
            </a:r>
          </a:p>
        </p:txBody>
      </p:sp>
    </p:spTree>
    <p:extLst>
      <p:ext uri="{BB962C8B-B14F-4D97-AF65-F5344CB8AC3E}">
        <p14:creationId xmlns:p14="http://schemas.microsoft.com/office/powerpoint/2010/main" val="39332483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fltVal val="0"/>
                                          </p:val>
                                        </p:tav>
                                        <p:tav tm="100000">
                                          <p:val>
                                            <p:strVal val="#ppt_w"/>
                                          </p:val>
                                        </p:tav>
                                      </p:tavLst>
                                    </p:anim>
                                    <p:anim calcmode="lin" valueType="num">
                                      <p:cBhvr>
                                        <p:cTn id="25" dur="1000" fill="hold"/>
                                        <p:tgtEl>
                                          <p:spTgt spid="18"/>
                                        </p:tgtEl>
                                        <p:attrNameLst>
                                          <p:attrName>ppt_h</p:attrName>
                                        </p:attrNameLst>
                                      </p:cBhvr>
                                      <p:tavLst>
                                        <p:tav tm="0">
                                          <p:val>
                                            <p:fltVal val="0"/>
                                          </p:val>
                                        </p:tav>
                                        <p:tav tm="100000">
                                          <p:val>
                                            <p:strVal val="#ppt_h"/>
                                          </p:val>
                                        </p:tav>
                                      </p:tavLst>
                                    </p:anim>
                                    <p:anim calcmode="lin" valueType="num">
                                      <p:cBhvr>
                                        <p:cTn id="26" dur="1000" fill="hold"/>
                                        <p:tgtEl>
                                          <p:spTgt spid="18"/>
                                        </p:tgtEl>
                                        <p:attrNameLst>
                                          <p:attrName>style.rotation</p:attrName>
                                        </p:attrNameLst>
                                      </p:cBhvr>
                                      <p:tavLst>
                                        <p:tav tm="0">
                                          <p:val>
                                            <p:fltVal val="90"/>
                                          </p:val>
                                        </p:tav>
                                        <p:tav tm="100000">
                                          <p:val>
                                            <p:fltVal val="0"/>
                                          </p:val>
                                        </p:tav>
                                      </p:tavLst>
                                    </p:anim>
                                    <p:animEffect transition="in" filter="fade">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0"/>
            <a:ext cx="9144000" cy="609600"/>
          </a:xfrm>
        </p:spPr>
        <p:txBody>
          <a:bodyPr/>
          <a:lstStyle/>
          <a:p>
            <a:pPr eaLnBrk="1" hangingPunct="1">
              <a:defRPr/>
            </a:pPr>
            <a:r>
              <a:rPr lang="en-US" sz="3200" b="1" u="sng" dirty="0">
                <a:solidFill>
                  <a:schemeClr val="tx1"/>
                </a:solidFill>
                <a:cs typeface="Times New Roman" pitchFamily="18" charset="0"/>
              </a:rPr>
              <a:t>Conclusion</a:t>
            </a:r>
          </a:p>
        </p:txBody>
      </p:sp>
      <p:sp>
        <p:nvSpPr>
          <p:cNvPr id="8" name="Footer Placeholder 3"/>
          <p:cNvSpPr>
            <a:spLocks noGrp="1"/>
          </p:cNvSpPr>
          <p:nvPr>
            <p:ph type="ftr" sz="quarter" idx="11"/>
          </p:nvPr>
        </p:nvSpPr>
        <p:spPr>
          <a:xfrm>
            <a:off x="33170" y="6553200"/>
            <a:ext cx="2895600" cy="304800"/>
          </a:xfrm>
        </p:spPr>
        <p:txBody>
          <a:bodyPr/>
          <a:lstStyle/>
          <a:p>
            <a:pPr algn="ctr">
              <a:defRPr/>
            </a:pPr>
            <a:r>
              <a:rPr lang="en-US" dirty="0"/>
              <a:t>Ezra Prepared His Heart</a:t>
            </a:r>
          </a:p>
        </p:txBody>
      </p:sp>
      <p:sp>
        <p:nvSpPr>
          <p:cNvPr id="14" name="Text Box 3"/>
          <p:cNvSpPr txBox="1">
            <a:spLocks noChangeArrowheads="1"/>
          </p:cNvSpPr>
          <p:nvPr/>
        </p:nvSpPr>
        <p:spPr bwMode="auto">
          <a:xfrm>
            <a:off x="-2689" y="1074003"/>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Before leaving for Jerusalem, Ezra had a prepared heart to</a:t>
            </a:r>
          </a:p>
          <a:p>
            <a:pPr eaLnBrk="1" hangingPunct="1"/>
            <a:r>
              <a:rPr lang="en-US" dirty="0">
                <a:solidFill>
                  <a:srgbClr val="FFFF00"/>
                </a:solidFill>
              </a:rPr>
              <a:t> </a:t>
            </a:r>
          </a:p>
          <a:p>
            <a:pPr eaLnBrk="1" hangingPunct="1">
              <a:buFont typeface="Wingdings" panose="05000000000000000000" pitchFamily="2" charset="2"/>
              <a:buChar char="v"/>
            </a:pPr>
            <a:r>
              <a:rPr lang="en-US" i="1" dirty="0">
                <a:solidFill>
                  <a:srgbClr val="FFFF00"/>
                </a:solidFill>
                <a:effectLst>
                  <a:glow rad="228600">
                    <a:schemeClr val="accent4">
                      <a:satMod val="175000"/>
                      <a:alpha val="40000"/>
                    </a:schemeClr>
                  </a:glow>
                </a:effectLst>
              </a:rPr>
              <a:t>Study</a:t>
            </a:r>
          </a:p>
          <a:p>
            <a:pPr eaLnBrk="1" hangingPunct="1">
              <a:buFont typeface="Wingdings" panose="05000000000000000000" pitchFamily="2" charset="2"/>
              <a:buChar char="v"/>
            </a:pPr>
            <a:r>
              <a:rPr lang="en-US" i="1" dirty="0">
                <a:solidFill>
                  <a:srgbClr val="FFFF00"/>
                </a:solidFill>
                <a:effectLst>
                  <a:glow rad="228600">
                    <a:schemeClr val="accent4">
                      <a:satMod val="175000"/>
                      <a:alpha val="40000"/>
                    </a:schemeClr>
                  </a:glow>
                </a:effectLst>
              </a:rPr>
              <a:t>Obey</a:t>
            </a:r>
          </a:p>
          <a:p>
            <a:pPr eaLnBrk="1" hangingPunct="1">
              <a:buFont typeface="Wingdings" panose="05000000000000000000" pitchFamily="2" charset="2"/>
              <a:buChar char="v"/>
            </a:pPr>
            <a:r>
              <a:rPr lang="en-US" i="1" dirty="0">
                <a:solidFill>
                  <a:srgbClr val="FFFF00"/>
                </a:solidFill>
                <a:effectLst>
                  <a:glow rad="228600">
                    <a:schemeClr val="accent4">
                      <a:satMod val="175000"/>
                      <a:alpha val="40000"/>
                    </a:schemeClr>
                  </a:glow>
                </a:effectLst>
              </a:rPr>
              <a:t>Teach</a:t>
            </a:r>
          </a:p>
        </p:txBody>
      </p:sp>
      <p:sp>
        <p:nvSpPr>
          <p:cNvPr id="15" name="Text Box 3"/>
          <p:cNvSpPr txBox="1">
            <a:spLocks noChangeArrowheads="1"/>
          </p:cNvSpPr>
          <p:nvPr/>
        </p:nvSpPr>
        <p:spPr bwMode="auto">
          <a:xfrm>
            <a:off x="14748" y="322536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Ezra serves as an example for Christians today!</a:t>
            </a:r>
            <a:endParaRPr lang="en-US" i="1" dirty="0">
              <a:solidFill>
                <a:srgbClr val="FFFF00"/>
              </a:solidFill>
              <a:effectLst>
                <a:glow rad="228600">
                  <a:schemeClr val="accent4">
                    <a:satMod val="175000"/>
                    <a:alpha val="40000"/>
                  </a:schemeClr>
                </a:glow>
              </a:effectLst>
            </a:endParaRPr>
          </a:p>
        </p:txBody>
      </p:sp>
      <p:sp>
        <p:nvSpPr>
          <p:cNvPr id="16" name="Text Box 6"/>
          <p:cNvSpPr txBox="1">
            <a:spLocks noChangeArrowheads="1"/>
          </p:cNvSpPr>
          <p:nvPr/>
        </p:nvSpPr>
        <p:spPr bwMode="auto">
          <a:xfrm>
            <a:off x="-2689" y="3895134"/>
            <a:ext cx="9144000" cy="830997"/>
          </a:xfrm>
          <a:prstGeom prst="rect">
            <a:avLst/>
          </a:prstGeom>
          <a:solidFill>
            <a:srgbClr val="FFCCFF"/>
          </a:solidFill>
          <a:ln>
            <a:noFill/>
          </a:ln>
        </p:spPr>
        <p:style>
          <a:lnRef idx="0">
            <a:scrgbClr r="0" g="0" b="0"/>
          </a:lnRef>
          <a:fillRef idx="1002">
            <a:schemeClr val="lt1"/>
          </a:fillRef>
          <a:effectRef idx="0">
            <a:scrgbClr r="0" g="0" b="0"/>
          </a:effectRef>
          <a:fontRef idx="major"/>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We choose if we will be a useful vessel of honor, “prepared for every good work!” </a:t>
            </a:r>
            <a:r>
              <a:rPr lang="en-US" i="1" dirty="0">
                <a:solidFill>
                  <a:srgbClr val="FF0000"/>
                </a:solidFill>
              </a:rPr>
              <a:t>(II Tim. 2:21)</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792" y="4777642"/>
            <a:ext cx="3127037" cy="2081223"/>
          </a:xfrm>
          <a:prstGeom prst="rect">
            <a:avLst/>
          </a:prstGeom>
        </p:spPr>
      </p:pic>
    </p:spTree>
    <p:extLst>
      <p:ext uri="{BB962C8B-B14F-4D97-AF65-F5344CB8AC3E}">
        <p14:creationId xmlns:p14="http://schemas.microsoft.com/office/powerpoint/2010/main" val="39325287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 calcmode="lin" valueType="num">
                                      <p:cBhvr additive="base">
                                        <p:cTn id="11"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 calcmode="lin" valueType="num">
                                      <p:cBhvr additive="base">
                                        <p:cTn id="16"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anim calcmode="lin" valueType="num">
                                      <p:cBhvr additive="base">
                                        <p:cTn id="21"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childTnLst>
                          </p:cTn>
                        </p:par>
                        <p:par>
                          <p:cTn id="33" fill="hold">
                            <p:stCondLst>
                              <p:cond delay="500"/>
                            </p:stCondLst>
                            <p:childTnLst>
                              <p:par>
                                <p:cTn id="34" presetID="5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0"/>
            <a:ext cx="9144000" cy="609600"/>
          </a:xfrm>
        </p:spPr>
        <p:txBody>
          <a:bodyPr/>
          <a:lstStyle/>
          <a:p>
            <a:pPr eaLnBrk="1" hangingPunct="1">
              <a:defRPr/>
            </a:pPr>
            <a:r>
              <a:rPr lang="en-US" sz="3200" b="1" u="sng" dirty="0">
                <a:solidFill>
                  <a:schemeClr val="tx1"/>
                </a:solidFill>
                <a:cs typeface="Times New Roman" pitchFamily="18" charset="0"/>
              </a:rPr>
              <a:t>Conclusion</a:t>
            </a:r>
          </a:p>
        </p:txBody>
      </p:sp>
      <p:sp>
        <p:nvSpPr>
          <p:cNvPr id="8" name="Footer Placeholder 3"/>
          <p:cNvSpPr>
            <a:spLocks noGrp="1"/>
          </p:cNvSpPr>
          <p:nvPr>
            <p:ph type="ftr" sz="quarter" idx="11"/>
          </p:nvPr>
        </p:nvSpPr>
        <p:spPr>
          <a:xfrm>
            <a:off x="3200400" y="6655862"/>
            <a:ext cx="2895600" cy="202138"/>
          </a:xfrm>
        </p:spPr>
        <p:txBody>
          <a:bodyPr/>
          <a:lstStyle/>
          <a:p>
            <a:pPr algn="ctr">
              <a:defRPr/>
            </a:pPr>
            <a:r>
              <a:rPr lang="en-US" dirty="0"/>
              <a:t>Ezra Prepared His Heart</a:t>
            </a:r>
          </a:p>
        </p:txBody>
      </p:sp>
      <p:sp>
        <p:nvSpPr>
          <p:cNvPr id="9" name="Text Box 3"/>
          <p:cNvSpPr txBox="1">
            <a:spLocks noChangeArrowheads="1"/>
          </p:cNvSpPr>
          <p:nvPr/>
        </p:nvSpPr>
        <p:spPr bwMode="auto">
          <a:xfrm>
            <a:off x="0" y="76984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Ezra was prepared!</a:t>
            </a:r>
            <a:endParaRPr lang="en-US" sz="2800" i="1" dirty="0">
              <a:solidFill>
                <a:srgbClr val="FFFF00"/>
              </a:solidFill>
            </a:endParaRPr>
          </a:p>
        </p:txBody>
      </p:sp>
      <p:sp>
        <p:nvSpPr>
          <p:cNvPr id="13" name="Text Box 8"/>
          <p:cNvSpPr txBox="1">
            <a:spLocks noChangeArrowheads="1"/>
          </p:cNvSpPr>
          <p:nvPr/>
        </p:nvSpPr>
        <p:spPr bwMode="auto">
          <a:xfrm>
            <a:off x="0" y="2514600"/>
            <a:ext cx="9144000" cy="830997"/>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chemeClr val="tx1"/>
                </a:solidFill>
              </a:rPr>
              <a:t>Let us prepare our hearts to seek the law of the Lord and</a:t>
            </a:r>
          </a:p>
          <a:p>
            <a:pPr eaLnBrk="1" hangingPunct="1"/>
            <a:r>
              <a:rPr lang="en-US" dirty="0">
                <a:solidFill>
                  <a:schemeClr val="tx1"/>
                </a:solidFill>
              </a:rPr>
              <a:t>show the word of God to others!</a:t>
            </a:r>
          </a:p>
        </p:txBody>
      </p:sp>
      <p:sp>
        <p:nvSpPr>
          <p:cNvPr id="11" name="Text Box 6"/>
          <p:cNvSpPr txBox="1">
            <a:spLocks noChangeArrowheads="1"/>
          </p:cNvSpPr>
          <p:nvPr/>
        </p:nvSpPr>
        <p:spPr bwMode="auto">
          <a:xfrm>
            <a:off x="0" y="1529796"/>
            <a:ext cx="9144000" cy="461665"/>
          </a:xfrm>
          <a:prstGeom prst="rect">
            <a:avLst/>
          </a:prstGeom>
          <a:solidFill>
            <a:srgbClr val="FFCCFF"/>
          </a:solidFill>
          <a:ln>
            <a:noFill/>
          </a:ln>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ARE YOU?</a:t>
            </a:r>
            <a:endParaRPr lang="en-US" i="1"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758" y="3448259"/>
            <a:ext cx="4652483" cy="31049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eaLnBrk="1" hangingPunct="1"/>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539430"/>
          </a:xfrm>
          <a:prstGeom prst="rect">
            <a:avLst/>
          </a:prstGeom>
          <a:noFill/>
          <a:ln w="9525">
            <a:noFill/>
            <a:miter lim="800000"/>
            <a:headEnd/>
            <a:tailEnd/>
          </a:ln>
          <a:effectLst/>
        </p:spPr>
        <p:txBody>
          <a:bodyPr>
            <a:spAutoFit/>
          </a:bodyPr>
          <a:lstStyle/>
          <a:p>
            <a:pPr algn="ctr">
              <a:spcBef>
                <a:spcPct val="20000"/>
              </a:spcBef>
              <a:defRPr/>
            </a:pPr>
            <a:r>
              <a:rPr lang="en-US" sz="3200" b="1" dirty="0">
                <a:latin typeface="Tahoma" pitchFamily="34" charset="0"/>
                <a:ea typeface="Tahoma" pitchFamily="34" charset="0"/>
                <a:cs typeface="Tahoma" pitchFamily="34" charset="0"/>
              </a:rPr>
              <a:t>Hear The Gospel (Jn. 5:24; Rom. 10:17)</a:t>
            </a:r>
          </a:p>
          <a:p>
            <a:pPr algn="ctr">
              <a:spcBef>
                <a:spcPct val="20000"/>
              </a:spcBef>
              <a:defRPr/>
            </a:pPr>
            <a:r>
              <a:rPr lang="en-US" sz="3200" b="1" dirty="0">
                <a:latin typeface="Tahoma" pitchFamily="34" charset="0"/>
                <a:ea typeface="Tahoma" pitchFamily="34" charset="0"/>
                <a:cs typeface="Tahoma" pitchFamily="34" charset="0"/>
              </a:rPr>
              <a:t>Believe In Christ (Jn. 3:16-18; Jn. 8:24)</a:t>
            </a:r>
          </a:p>
          <a:p>
            <a:pPr algn="ctr">
              <a:spcBef>
                <a:spcPct val="20000"/>
              </a:spcBef>
              <a:defRPr/>
            </a:pPr>
            <a:r>
              <a:rPr lang="en-US" sz="3200" b="1" dirty="0">
                <a:latin typeface="Tahoma" pitchFamily="34" charset="0"/>
                <a:ea typeface="Tahoma" pitchFamily="34" charset="0"/>
                <a:cs typeface="Tahoma" pitchFamily="34" charset="0"/>
              </a:rPr>
              <a:t>Repent Of Sins (Lk. 13:35; Acts 2:38)</a:t>
            </a:r>
          </a:p>
          <a:p>
            <a:pPr algn="ctr">
              <a:spcBef>
                <a:spcPct val="20000"/>
              </a:spcBef>
              <a:defRPr/>
            </a:pPr>
            <a:r>
              <a:rPr lang="en-US" sz="3200" b="1" dirty="0">
                <a:latin typeface="Tahoma" pitchFamily="34" charset="0"/>
                <a:ea typeface="Tahoma" pitchFamily="34" charset="0"/>
                <a:cs typeface="Tahoma" pitchFamily="34" charset="0"/>
              </a:rPr>
              <a:t>Confess Christ (Mt. 10:32; Rom. 10:10)</a:t>
            </a:r>
          </a:p>
          <a:p>
            <a:pPr algn="ctr">
              <a:spcBef>
                <a:spcPct val="20000"/>
              </a:spcBef>
              <a:defRPr/>
            </a:pPr>
            <a:r>
              <a:rPr lang="en-US" sz="3200" b="1" dirty="0">
                <a:latin typeface="Tahoma" pitchFamily="34" charset="0"/>
                <a:ea typeface="Tahoma" pitchFamily="34" charset="0"/>
                <a:cs typeface="Tahoma" pitchFamily="34" charset="0"/>
              </a:rPr>
              <a:t>Be Baptized (Mk. 16:16; Acts 22:16)</a:t>
            </a:r>
          </a:p>
          <a:p>
            <a:pPr algn="ctr">
              <a:spcBef>
                <a:spcPct val="20000"/>
              </a:spcBef>
              <a:defRPr/>
            </a:pPr>
            <a:r>
              <a:rPr lang="en-US" sz="3200" b="1" dirty="0">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228600" y="4876800"/>
            <a:ext cx="8915400" cy="18161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a:t>
            </a:r>
            <a:r>
              <a:rPr lang="en-US" sz="4000" b="1" u="sng">
                <a:solidFill>
                  <a:srgbClr val="0000FF"/>
                </a:solidFill>
                <a:effectLst>
                  <a:outerShdw blurRad="38100" dist="38100" dir="2700000" algn="tl">
                    <a:srgbClr val="FFFFFF"/>
                  </a:outerShdw>
                </a:effectLst>
                <a:latin typeface="Calisto MT" pitchFamily="18" charset="0"/>
              </a:rPr>
              <a:t>Erring Child of God:</a:t>
            </a:r>
            <a:r>
              <a:rPr lang="en-US" sz="4000" b="1">
                <a:solidFill>
                  <a:srgbClr val="0000FF"/>
                </a:solidFill>
                <a:effectLst>
                  <a:outerShdw blurRad="38100" dist="38100" dir="2700000" algn="tl">
                    <a:srgbClr val="FFFFFF"/>
                  </a:outerShdw>
                </a:effectLst>
                <a:latin typeface="Calisto MT" pitchFamily="18" charset="0"/>
              </a:rPr>
              <a:t> </a:t>
            </a:r>
            <a:endParaRPr lang="en-US" sz="4000" b="1" dirty="0">
              <a:solidFill>
                <a:srgbClr val="0000FF"/>
              </a:solidFill>
              <a:effectLst>
                <a:outerShdw blurRad="38100" dist="38100" dir="2700000" algn="tl">
                  <a:srgbClr val="FFFFFF"/>
                </a:outerShdw>
              </a:effectLst>
              <a:latin typeface="Calisto MT" pitchFamily="18" charset="0"/>
            </a:endParaRPr>
          </a:p>
          <a:p>
            <a:pPr algn="ctr" fontAlgn="auto">
              <a:spcBef>
                <a:spcPts val="0"/>
              </a:spcBef>
              <a:spcAft>
                <a:spcPts val="0"/>
              </a:spcAft>
              <a:defRPr/>
            </a:pPr>
            <a:r>
              <a:rPr lang="en-US" sz="3600" b="1" dirty="0">
                <a:latin typeface="Calisto MT" pitchFamily="18" charset="0"/>
              </a:rPr>
              <a:t>Repent (Acts 8:22), Confess (I Jn. 1:9),</a:t>
            </a:r>
          </a:p>
          <a:p>
            <a:pPr algn="ctr" fontAlgn="auto">
              <a:spcBef>
                <a:spcPts val="0"/>
              </a:spcBef>
              <a:spcAft>
                <a:spcPts val="0"/>
              </a:spcAft>
              <a:defRPr/>
            </a:pPr>
            <a:r>
              <a:rPr lang="en-US" sz="3600" b="1" dirty="0">
                <a:latin typeface="Calisto MT" pitchFamily="18"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3703151444"/>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lstStyle/>
          <a:p>
            <a:pPr algn="l" eaLnBrk="1" hangingPunct="1">
              <a:defRPr/>
            </a:pPr>
            <a:r>
              <a:rPr lang="en-US" sz="3400" b="1" i="1" u="sng" dirty="0">
                <a:solidFill>
                  <a:srgbClr val="FFC000"/>
                </a:solidFill>
                <a:cs typeface="Times New Roman" pitchFamily="18" charset="0"/>
              </a:rPr>
              <a:t>Intro </a:t>
            </a:r>
          </a:p>
        </p:txBody>
      </p:sp>
      <p:sp>
        <p:nvSpPr>
          <p:cNvPr id="7" name="Footer Placeholder 3"/>
          <p:cNvSpPr>
            <a:spLocks noGrp="1"/>
          </p:cNvSpPr>
          <p:nvPr>
            <p:ph type="ftr" sz="quarter" idx="11"/>
          </p:nvPr>
        </p:nvSpPr>
        <p:spPr>
          <a:xfrm>
            <a:off x="3121742" y="6400800"/>
            <a:ext cx="2895600" cy="457200"/>
          </a:xfrm>
        </p:spPr>
        <p:txBody>
          <a:bodyPr/>
          <a:lstStyle/>
          <a:p>
            <a:pPr>
              <a:defRPr/>
            </a:pPr>
            <a:r>
              <a:rPr lang="en-US"/>
              <a:t>Ezra Prepared His Heart</a:t>
            </a:r>
            <a:endParaRPr lang="en-US" dirty="0"/>
          </a:p>
        </p:txBody>
      </p:sp>
      <p:sp>
        <p:nvSpPr>
          <p:cNvPr id="8" name="Text Box 6"/>
          <p:cNvSpPr txBox="1">
            <a:spLocks noChangeArrowheads="1"/>
          </p:cNvSpPr>
          <p:nvPr/>
        </p:nvSpPr>
        <p:spPr bwMode="auto">
          <a:xfrm>
            <a:off x="1084005" y="1143000"/>
            <a:ext cx="6993193" cy="4462760"/>
          </a:xfrm>
          <a:prstGeom prst="rect">
            <a:avLst/>
          </a:prstGeom>
          <a:ln/>
        </p:spPr>
        <p:style>
          <a:lnRef idx="0">
            <a:schemeClr val="accent4"/>
          </a:lnRef>
          <a:fillRef idx="1002">
            <a:schemeClr val="lt1"/>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sz="3200" dirty="0">
                <a:solidFill>
                  <a:srgbClr val="7030A0"/>
                </a:solidFill>
              </a:rPr>
              <a:t>II Tim. 2:20-21</a:t>
            </a:r>
          </a:p>
          <a:p>
            <a:pPr algn="l">
              <a:buClr>
                <a:schemeClr val="accent1"/>
              </a:buClr>
              <a:buSzPct val="115000"/>
            </a:pPr>
            <a:r>
              <a:rPr lang="en-US" sz="2800" b="0" dirty="0">
                <a:solidFill>
                  <a:srgbClr val="002060"/>
                </a:solidFill>
              </a:rPr>
              <a:t>20.  Now in a large house there are not only gold and silver vessels, but also vessels of wood and of earthenware, and some to honor and some to dishonor.</a:t>
            </a:r>
          </a:p>
          <a:p>
            <a:pPr algn="l">
              <a:buClr>
                <a:schemeClr val="accent1"/>
              </a:buClr>
              <a:buSzPct val="115000"/>
            </a:pPr>
            <a:r>
              <a:rPr lang="en-US" sz="2800" b="0" dirty="0">
                <a:solidFill>
                  <a:srgbClr val="002060"/>
                </a:solidFill>
              </a:rPr>
              <a:t>21.  Therefore, if anyone cleanses himself from these things, he will be a vessel for honor, sanctified, useful to the Master, prepared for every good work.</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lstStyle/>
          <a:p>
            <a:pPr eaLnBrk="1" hangingPunct="1">
              <a:defRPr/>
            </a:pPr>
            <a:r>
              <a:rPr lang="en-US" sz="3400" b="1" u="sng" dirty="0">
                <a:solidFill>
                  <a:schemeClr val="tx1"/>
                </a:solidFill>
                <a:cs typeface="Times New Roman" pitchFamily="18" charset="0"/>
              </a:rPr>
              <a:t>Intro </a:t>
            </a:r>
          </a:p>
        </p:txBody>
      </p:sp>
      <p:sp>
        <p:nvSpPr>
          <p:cNvPr id="7" name="Footer Placeholder 3"/>
          <p:cNvSpPr>
            <a:spLocks noGrp="1"/>
          </p:cNvSpPr>
          <p:nvPr>
            <p:ph type="ftr" sz="quarter" idx="11"/>
          </p:nvPr>
        </p:nvSpPr>
        <p:spPr>
          <a:xfrm>
            <a:off x="3099619" y="6553200"/>
            <a:ext cx="2895600" cy="304800"/>
          </a:xfrm>
        </p:spPr>
        <p:txBody>
          <a:bodyPr/>
          <a:lstStyle/>
          <a:p>
            <a:pPr algn="ctr">
              <a:defRPr/>
            </a:pPr>
            <a:r>
              <a:rPr lang="en-US"/>
              <a:t>Ezra Prepared His Heart</a:t>
            </a:r>
            <a:endParaRPr lang="en-US" dirty="0"/>
          </a:p>
        </p:txBody>
      </p:sp>
      <p:sp>
        <p:nvSpPr>
          <p:cNvPr id="10" name="Text Box 3"/>
          <p:cNvSpPr txBox="1">
            <a:spLocks noChangeArrowheads="1"/>
          </p:cNvSpPr>
          <p:nvPr/>
        </p:nvSpPr>
        <p:spPr bwMode="auto">
          <a:xfrm>
            <a:off x="10886" y="1193392"/>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	In the first year of Cyrus’ reign, he decreed the Jewish</a:t>
            </a:r>
          </a:p>
          <a:p>
            <a:pPr eaLnBrk="1" hangingPunct="1"/>
            <a:r>
              <a:rPr lang="en-US" dirty="0">
                <a:solidFill>
                  <a:srgbClr val="FFFF00"/>
                </a:solidFill>
              </a:rPr>
              <a:t>captives were free to return to their land and rebuild the</a:t>
            </a:r>
          </a:p>
          <a:p>
            <a:pPr eaLnBrk="1" hangingPunct="1"/>
            <a:r>
              <a:rPr lang="en-US" dirty="0">
                <a:solidFill>
                  <a:srgbClr val="FFFF00"/>
                </a:solidFill>
              </a:rPr>
              <a:t>temple! </a:t>
            </a:r>
          </a:p>
          <a:p>
            <a:pPr eaLnBrk="1" hangingPunct="1"/>
            <a:r>
              <a:rPr lang="en-US" i="1" dirty="0">
                <a:solidFill>
                  <a:srgbClr val="FFFF00"/>
                </a:solidFill>
              </a:rPr>
              <a:t>(Ezra 1 – after their 70 years in exile from Jer. 29:10) </a:t>
            </a:r>
            <a:endParaRPr lang="en-US" sz="2800" i="1" dirty="0">
              <a:solidFill>
                <a:srgbClr val="FFFF00"/>
              </a:solidFill>
            </a:endParaRPr>
          </a:p>
        </p:txBody>
      </p:sp>
      <p:sp>
        <p:nvSpPr>
          <p:cNvPr id="12" name="Text Box 6"/>
          <p:cNvSpPr txBox="1">
            <a:spLocks noChangeArrowheads="1"/>
          </p:cNvSpPr>
          <p:nvPr/>
        </p:nvSpPr>
        <p:spPr bwMode="auto">
          <a:xfrm>
            <a:off x="-26664" y="2757824"/>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sz="2000" b="0" dirty="0">
                <a:solidFill>
                  <a:srgbClr val="FFFFFF"/>
                </a:solidFill>
              </a:rPr>
              <a:t>In (approx.) 538-536 B.C. the first exiles returned to Jerusalem!</a:t>
            </a:r>
          </a:p>
        </p:txBody>
      </p:sp>
      <p:sp>
        <p:nvSpPr>
          <p:cNvPr id="14" name="Text Box 6"/>
          <p:cNvSpPr txBox="1">
            <a:spLocks noChangeArrowheads="1"/>
          </p:cNvSpPr>
          <p:nvPr/>
        </p:nvSpPr>
        <p:spPr bwMode="auto">
          <a:xfrm>
            <a:off x="-2689" y="3657600"/>
            <a:ext cx="9144000" cy="830997"/>
          </a:xfrm>
          <a:prstGeom prst="rect">
            <a:avLst/>
          </a:prstGeom>
          <a:solidFill>
            <a:srgbClr val="FFCCFF"/>
          </a:solidFill>
          <a:ln>
            <a:noFill/>
          </a:ln>
        </p:spPr>
        <p:style>
          <a:lnRef idx="0">
            <a:scrgbClr r="0" g="0" b="0"/>
          </a:lnRef>
          <a:fillRef idx="1002">
            <a:schemeClr val="lt1"/>
          </a:fillRef>
          <a:effectRef idx="0">
            <a:scrgbClr r="0" g="0" b="0"/>
          </a:effectRef>
          <a:fontRef idx="major"/>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Ezra did not return with the first exiles but about 80 or 78</a:t>
            </a:r>
          </a:p>
          <a:p>
            <a:pPr eaLnBrk="1" hangingPunct="1"/>
            <a:r>
              <a:rPr lang="en-US" dirty="0">
                <a:solidFill>
                  <a:srgbClr val="FF0000"/>
                </a:solidFill>
              </a:rPr>
              <a:t>years later in 458 B.C.!</a:t>
            </a:r>
            <a:endParaRPr lang="en-US" i="1" dirty="0">
              <a:solidFill>
                <a:srgbClr val="FF0000"/>
              </a:solidFill>
            </a:endParaRPr>
          </a:p>
        </p:txBody>
      </p:sp>
    </p:spTree>
    <p:extLst>
      <p:ext uri="{BB962C8B-B14F-4D97-AF65-F5344CB8AC3E}">
        <p14:creationId xmlns:p14="http://schemas.microsoft.com/office/powerpoint/2010/main" val="24924745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lstStyle/>
          <a:p>
            <a:pPr algn="l" eaLnBrk="1" hangingPunct="1">
              <a:defRPr/>
            </a:pPr>
            <a:r>
              <a:rPr lang="en-US" sz="3400" b="1" i="1" u="sng" dirty="0">
                <a:solidFill>
                  <a:srgbClr val="FFC000"/>
                </a:solidFill>
                <a:cs typeface="Times New Roman" pitchFamily="18" charset="0"/>
              </a:rPr>
              <a:t>Intro </a:t>
            </a:r>
          </a:p>
        </p:txBody>
      </p:sp>
      <p:sp>
        <p:nvSpPr>
          <p:cNvPr id="7" name="Footer Placeholder 3"/>
          <p:cNvSpPr>
            <a:spLocks noGrp="1"/>
          </p:cNvSpPr>
          <p:nvPr>
            <p:ph type="ftr" sz="quarter" idx="11"/>
          </p:nvPr>
        </p:nvSpPr>
        <p:spPr>
          <a:xfrm>
            <a:off x="3121742" y="6400800"/>
            <a:ext cx="2895600" cy="457200"/>
          </a:xfrm>
        </p:spPr>
        <p:txBody>
          <a:bodyPr/>
          <a:lstStyle/>
          <a:p>
            <a:pPr>
              <a:defRPr/>
            </a:pPr>
            <a:r>
              <a:rPr lang="en-US"/>
              <a:t>Ezra Prepared His Heart</a:t>
            </a:r>
            <a:endParaRPr lang="en-US" dirty="0"/>
          </a:p>
        </p:txBody>
      </p:sp>
      <p:sp>
        <p:nvSpPr>
          <p:cNvPr id="8" name="Text Box 6"/>
          <p:cNvSpPr txBox="1">
            <a:spLocks noChangeArrowheads="1"/>
          </p:cNvSpPr>
          <p:nvPr/>
        </p:nvSpPr>
        <p:spPr bwMode="auto">
          <a:xfrm>
            <a:off x="1072945" y="1295400"/>
            <a:ext cx="6993193" cy="4216539"/>
          </a:xfrm>
          <a:prstGeom prst="rect">
            <a:avLst/>
          </a:prstGeom>
          <a:ln/>
        </p:spPr>
        <p:style>
          <a:lnRef idx="0">
            <a:schemeClr val="accent4"/>
          </a:lnRef>
          <a:fillRef idx="1002">
            <a:schemeClr val="lt1"/>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sz="2800" dirty="0">
                <a:solidFill>
                  <a:srgbClr val="7030A0"/>
                </a:solidFill>
              </a:rPr>
              <a:t>Ezra 7:8-10 (NKJ)</a:t>
            </a:r>
          </a:p>
          <a:p>
            <a:pPr algn="l">
              <a:buClr>
                <a:schemeClr val="accent1"/>
              </a:buClr>
              <a:buSzPct val="115000"/>
            </a:pPr>
            <a:r>
              <a:rPr lang="en-US" b="0" dirty="0">
                <a:solidFill>
                  <a:srgbClr val="002060"/>
                </a:solidFill>
              </a:rPr>
              <a:t>8.  And Ezra came to Jerusalem in the fifth month, which was in the seventh year of the king.</a:t>
            </a:r>
          </a:p>
          <a:p>
            <a:pPr algn="l">
              <a:buClr>
                <a:schemeClr val="accent1"/>
              </a:buClr>
              <a:buSzPct val="115000"/>
            </a:pPr>
            <a:r>
              <a:rPr lang="en-US" b="0" dirty="0">
                <a:solidFill>
                  <a:srgbClr val="002060"/>
                </a:solidFill>
              </a:rPr>
              <a:t>9.  On the first day of the first month he began his journey from Babylon, and on the first day of the fifth month he came to Jerusalem, according to the good hand of his God upon him.</a:t>
            </a:r>
          </a:p>
          <a:p>
            <a:pPr algn="l">
              <a:buClr>
                <a:schemeClr val="accent1"/>
              </a:buClr>
              <a:buSzPct val="115000"/>
            </a:pPr>
            <a:r>
              <a:rPr lang="en-US" b="0" dirty="0">
                <a:solidFill>
                  <a:srgbClr val="002060"/>
                </a:solidFill>
              </a:rPr>
              <a:t>10.  For Ezra had prepared his heart to seek the Law of the LORD, and to do it, and to teach statutes and ordinances in Israel.</a:t>
            </a:r>
          </a:p>
        </p:txBody>
      </p:sp>
    </p:spTree>
    <p:extLst>
      <p:ext uri="{BB962C8B-B14F-4D97-AF65-F5344CB8AC3E}">
        <p14:creationId xmlns:p14="http://schemas.microsoft.com/office/powerpoint/2010/main" val="16078777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lstStyle/>
          <a:p>
            <a:pPr eaLnBrk="1" hangingPunct="1">
              <a:defRPr/>
            </a:pPr>
            <a:r>
              <a:rPr lang="en-US" sz="3400" b="1" u="sng" dirty="0">
                <a:solidFill>
                  <a:schemeClr val="tx1"/>
                </a:solidFill>
                <a:cs typeface="Times New Roman" pitchFamily="18" charset="0"/>
              </a:rPr>
              <a:t>Intro </a:t>
            </a:r>
          </a:p>
        </p:txBody>
      </p:sp>
      <p:sp>
        <p:nvSpPr>
          <p:cNvPr id="7" name="Footer Placeholder 3"/>
          <p:cNvSpPr>
            <a:spLocks noGrp="1"/>
          </p:cNvSpPr>
          <p:nvPr>
            <p:ph type="ftr" sz="quarter" idx="11"/>
          </p:nvPr>
        </p:nvSpPr>
        <p:spPr>
          <a:xfrm>
            <a:off x="3099619" y="6647024"/>
            <a:ext cx="2895600" cy="210976"/>
          </a:xfrm>
        </p:spPr>
        <p:txBody>
          <a:bodyPr/>
          <a:lstStyle/>
          <a:p>
            <a:pPr algn="ctr">
              <a:defRPr/>
            </a:pPr>
            <a:r>
              <a:rPr lang="en-US" dirty="0"/>
              <a:t>Ezra Prepared His Heart</a:t>
            </a:r>
          </a:p>
        </p:txBody>
      </p:sp>
      <p:sp>
        <p:nvSpPr>
          <p:cNvPr id="10" name="Text Box 3"/>
          <p:cNvSpPr txBox="1">
            <a:spLocks noChangeArrowheads="1"/>
          </p:cNvSpPr>
          <p:nvPr/>
        </p:nvSpPr>
        <p:spPr bwMode="auto">
          <a:xfrm>
            <a:off x="10886" y="1193392"/>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	In the first year of Cyrus’ reign, he decreed the Jewish</a:t>
            </a:r>
          </a:p>
          <a:p>
            <a:pPr eaLnBrk="1" hangingPunct="1"/>
            <a:r>
              <a:rPr lang="en-US" dirty="0">
                <a:solidFill>
                  <a:srgbClr val="FFFF00"/>
                </a:solidFill>
              </a:rPr>
              <a:t>captives were free to return to their land and rebuild the</a:t>
            </a:r>
          </a:p>
          <a:p>
            <a:pPr eaLnBrk="1" hangingPunct="1"/>
            <a:r>
              <a:rPr lang="en-US" dirty="0">
                <a:solidFill>
                  <a:srgbClr val="FFFF00"/>
                </a:solidFill>
              </a:rPr>
              <a:t>temple! </a:t>
            </a:r>
          </a:p>
          <a:p>
            <a:pPr eaLnBrk="1" hangingPunct="1"/>
            <a:r>
              <a:rPr lang="en-US" i="1" dirty="0">
                <a:solidFill>
                  <a:srgbClr val="FFFF00"/>
                </a:solidFill>
              </a:rPr>
              <a:t>(Ezra 1 – after their 70 years in exile from Jer. 29:10) </a:t>
            </a:r>
            <a:endParaRPr lang="en-US" sz="2800" i="1" dirty="0">
              <a:solidFill>
                <a:srgbClr val="FFFF00"/>
              </a:solidFill>
            </a:endParaRPr>
          </a:p>
        </p:txBody>
      </p:sp>
      <p:sp>
        <p:nvSpPr>
          <p:cNvPr id="12" name="Text Box 6"/>
          <p:cNvSpPr txBox="1">
            <a:spLocks noChangeArrowheads="1"/>
          </p:cNvSpPr>
          <p:nvPr/>
        </p:nvSpPr>
        <p:spPr bwMode="auto">
          <a:xfrm>
            <a:off x="-26664" y="2757824"/>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sz="2000" b="0" dirty="0">
                <a:solidFill>
                  <a:srgbClr val="FFFFFF"/>
                </a:solidFill>
              </a:rPr>
              <a:t>In (approx.) 538-536 B.C. the first exiles returned to Jerusalem!</a:t>
            </a:r>
          </a:p>
        </p:txBody>
      </p:sp>
      <p:sp>
        <p:nvSpPr>
          <p:cNvPr id="14" name="Text Box 6"/>
          <p:cNvSpPr txBox="1">
            <a:spLocks noChangeArrowheads="1"/>
          </p:cNvSpPr>
          <p:nvPr/>
        </p:nvSpPr>
        <p:spPr bwMode="auto">
          <a:xfrm>
            <a:off x="-2689" y="3657600"/>
            <a:ext cx="9144000" cy="830997"/>
          </a:xfrm>
          <a:prstGeom prst="rect">
            <a:avLst/>
          </a:prstGeom>
          <a:solidFill>
            <a:srgbClr val="FFCCFF"/>
          </a:solidFill>
          <a:ln>
            <a:noFill/>
          </a:ln>
        </p:spPr>
        <p:style>
          <a:lnRef idx="0">
            <a:scrgbClr r="0" g="0" b="0"/>
          </a:lnRef>
          <a:fillRef idx="1002">
            <a:schemeClr val="lt1"/>
          </a:fillRef>
          <a:effectRef idx="0">
            <a:scrgbClr r="0" g="0" b="0"/>
          </a:effectRef>
          <a:fontRef idx="major"/>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Ezra did not return with the first exiles but about 80 or 78</a:t>
            </a:r>
          </a:p>
          <a:p>
            <a:pPr eaLnBrk="1" hangingPunct="1"/>
            <a:r>
              <a:rPr lang="en-US" dirty="0">
                <a:solidFill>
                  <a:srgbClr val="FF0000"/>
                </a:solidFill>
              </a:rPr>
              <a:t>years later in 458 B.C. (Ezra 7:8-10)</a:t>
            </a:r>
            <a:endParaRPr lang="en-US" i="1" dirty="0">
              <a:solidFill>
                <a:srgbClr val="FF0000"/>
              </a:solidFill>
            </a:endParaRPr>
          </a:p>
        </p:txBody>
      </p:sp>
      <p:sp>
        <p:nvSpPr>
          <p:cNvPr id="8" name="Text Box 10"/>
          <p:cNvSpPr txBox="1">
            <a:spLocks noChangeArrowheads="1"/>
          </p:cNvSpPr>
          <p:nvPr/>
        </p:nvSpPr>
        <p:spPr bwMode="auto">
          <a:xfrm>
            <a:off x="-9400" y="4967646"/>
            <a:ext cx="9148916" cy="1200329"/>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chemeClr val="bg1"/>
                </a:solidFill>
              </a:rPr>
              <a:t>Ezra may not have been one of the first of his people to</a:t>
            </a:r>
          </a:p>
          <a:p>
            <a:pPr eaLnBrk="1" hangingPunct="1"/>
            <a:r>
              <a:rPr lang="en-US" dirty="0">
                <a:solidFill>
                  <a:schemeClr val="bg1"/>
                </a:solidFill>
              </a:rPr>
              <a:t>return to Jerusalem but when he did his heart was well</a:t>
            </a:r>
          </a:p>
          <a:p>
            <a:pPr eaLnBrk="1" hangingPunct="1"/>
            <a:r>
              <a:rPr lang="en-US" dirty="0">
                <a:solidFill>
                  <a:schemeClr val="bg1"/>
                </a:solidFill>
              </a:rPr>
              <a:t>prepared!</a:t>
            </a:r>
          </a:p>
        </p:txBody>
      </p:sp>
    </p:spTree>
    <p:extLst>
      <p:ext uri="{BB962C8B-B14F-4D97-AF65-F5344CB8AC3E}">
        <p14:creationId xmlns:p14="http://schemas.microsoft.com/office/powerpoint/2010/main" val="9738409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90"/>
                                          </p:val>
                                        </p:tav>
                                        <p:tav tm="100000">
                                          <p:val>
                                            <p:fltVal val="0"/>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lgn="ctr">
              <a:defRPr/>
            </a:pPr>
            <a:r>
              <a:rPr lang="en-US" sz="3200" b="1" u="sng" dirty="0">
                <a:solidFill>
                  <a:schemeClr val="tx1"/>
                </a:solidFill>
                <a:cs typeface="Times New Roman" pitchFamily="18" charset="0"/>
              </a:rPr>
              <a:t>Ezra Prepared to </a:t>
            </a:r>
            <a:r>
              <a:rPr lang="en-US" sz="3200" b="1" i="1" u="sng" dirty="0">
                <a:ln>
                  <a:solidFill>
                    <a:srgbClr val="FF0000"/>
                  </a:solidFill>
                </a:ln>
                <a:solidFill>
                  <a:srgbClr val="FFFF00"/>
                </a:solidFill>
                <a:cs typeface="Times New Roman" pitchFamily="18" charset="0"/>
              </a:rPr>
              <a:t>SEEK</a:t>
            </a:r>
            <a:r>
              <a:rPr lang="en-US" sz="3200" b="1" u="sng" dirty="0">
                <a:solidFill>
                  <a:schemeClr val="tx1"/>
                </a:solidFill>
                <a:cs typeface="Times New Roman" pitchFamily="18" charset="0"/>
              </a:rPr>
              <a:t> the Law of God</a:t>
            </a:r>
          </a:p>
        </p:txBody>
      </p:sp>
      <p:sp>
        <p:nvSpPr>
          <p:cNvPr id="5" name="Footer Placeholder 3"/>
          <p:cNvSpPr>
            <a:spLocks noGrp="1"/>
          </p:cNvSpPr>
          <p:nvPr>
            <p:ph type="ftr" sz="quarter" idx="11"/>
          </p:nvPr>
        </p:nvSpPr>
        <p:spPr>
          <a:xfrm>
            <a:off x="3141406" y="6629400"/>
            <a:ext cx="2895600" cy="223684"/>
          </a:xfrm>
        </p:spPr>
        <p:txBody>
          <a:bodyPr/>
          <a:lstStyle/>
          <a:p>
            <a:pPr algn="ctr">
              <a:defRPr/>
            </a:pPr>
            <a:r>
              <a:rPr lang="en-US"/>
              <a:t>Ezra Prepared His Heart</a:t>
            </a:r>
            <a:endParaRPr lang="en-US" dirty="0"/>
          </a:p>
        </p:txBody>
      </p:sp>
      <p:sp>
        <p:nvSpPr>
          <p:cNvPr id="134147" name="Text Box 3"/>
          <p:cNvSpPr txBox="1">
            <a:spLocks noChangeArrowheads="1"/>
          </p:cNvSpPr>
          <p:nvPr/>
        </p:nvSpPr>
        <p:spPr bwMode="auto">
          <a:xfrm>
            <a:off x="11640" y="608178"/>
            <a:ext cx="9144000" cy="830997"/>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CCFF"/>
                </a:solidFill>
              </a:rPr>
              <a:t>Ezra 7:10 (NKJ): “For Ezra had prepared his heart to </a:t>
            </a:r>
            <a:r>
              <a:rPr lang="en-US" i="1" u="sng" dirty="0">
                <a:solidFill>
                  <a:srgbClr val="FFCCFF"/>
                </a:solidFill>
              </a:rPr>
              <a:t>seek</a:t>
            </a:r>
            <a:r>
              <a:rPr lang="en-US" dirty="0">
                <a:solidFill>
                  <a:srgbClr val="FFCCFF"/>
                </a:solidFill>
              </a:rPr>
              <a:t> the Law of the LORD...”</a:t>
            </a:r>
          </a:p>
        </p:txBody>
      </p:sp>
      <p:sp>
        <p:nvSpPr>
          <p:cNvPr id="10" name="Text Box 3"/>
          <p:cNvSpPr txBox="1">
            <a:spLocks noChangeArrowheads="1"/>
          </p:cNvSpPr>
          <p:nvPr/>
        </p:nvSpPr>
        <p:spPr bwMode="auto">
          <a:xfrm>
            <a:off x="1" y="1552202"/>
            <a:ext cx="91440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To “seek” is to “study” (NASB)  </a:t>
            </a:r>
            <a:endParaRPr lang="en-US" sz="2800" dirty="0">
              <a:solidFill>
                <a:srgbClr val="FFFF00"/>
              </a:solidFill>
            </a:endParaRPr>
          </a:p>
          <a:p>
            <a:pPr algn="l">
              <a:buClr>
                <a:schemeClr val="accent1"/>
              </a:buClr>
              <a:buSzPct val="115000"/>
              <a:buFont typeface="Wingdings" pitchFamily="2" charset="2"/>
              <a:buChar char="Ø"/>
            </a:pPr>
            <a:r>
              <a:rPr lang="en-US" sz="2000" b="0" dirty="0">
                <a:solidFill>
                  <a:srgbClr val="FFFFFF"/>
                </a:solidFill>
              </a:rPr>
              <a:t>God’s people were destroyed for lack of knowledge – Hos. 4:6</a:t>
            </a:r>
          </a:p>
          <a:p>
            <a:pPr algn="l">
              <a:buClr>
                <a:schemeClr val="accent1"/>
              </a:buClr>
              <a:buSzPct val="115000"/>
              <a:buFont typeface="Wingdings" pitchFamily="2" charset="2"/>
              <a:buChar char="Ø"/>
            </a:pPr>
            <a:r>
              <a:rPr lang="en-US" sz="2000" b="0" dirty="0">
                <a:solidFill>
                  <a:srgbClr val="FFFFFF"/>
                </a:solidFill>
              </a:rPr>
              <a:t>They had rejected the law of God; no longer were “seeking” it.</a:t>
            </a:r>
          </a:p>
          <a:p>
            <a:pPr algn="l">
              <a:buClr>
                <a:schemeClr val="accent1"/>
              </a:buClr>
              <a:buSzPct val="115000"/>
              <a:buFont typeface="Wingdings" pitchFamily="2" charset="2"/>
              <a:buChar char="Ø"/>
            </a:pPr>
            <a:r>
              <a:rPr lang="en-US" sz="2000" b="0" dirty="0">
                <a:solidFill>
                  <a:srgbClr val="FFFFFF"/>
                </a:solidFill>
              </a:rPr>
              <a:t>Before Jerusalem was </a:t>
            </a:r>
            <a:r>
              <a:rPr lang="en-US" sz="2000" b="0">
                <a:solidFill>
                  <a:srgbClr val="FFFFFF"/>
                </a:solidFill>
              </a:rPr>
              <a:t>destroyed God, through Jeremiah, </a:t>
            </a:r>
            <a:r>
              <a:rPr lang="en-US" sz="2000" b="0" dirty="0">
                <a:solidFill>
                  <a:srgbClr val="FFFFFF"/>
                </a:solidFill>
              </a:rPr>
              <a:t>said the people had forgotten Him – Jer. 2:32</a:t>
            </a:r>
          </a:p>
          <a:p>
            <a:pPr algn="l">
              <a:buClr>
                <a:schemeClr val="accent1"/>
              </a:buClr>
              <a:buSzPct val="115000"/>
              <a:buFont typeface="Wingdings" pitchFamily="2" charset="2"/>
              <a:buChar char="Ø"/>
            </a:pPr>
            <a:r>
              <a:rPr lang="en-US" sz="2000" dirty="0">
                <a:solidFill>
                  <a:srgbClr val="FFFFFF"/>
                </a:solidFill>
              </a:rPr>
              <a:t>Ezra was determined to not repeat the mistakes of the past!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6315" y="3618586"/>
            <a:ext cx="4414649" cy="29449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lgn="ctr">
              <a:defRPr/>
            </a:pPr>
            <a:r>
              <a:rPr lang="en-US" sz="3200" b="1" u="sng" dirty="0">
                <a:solidFill>
                  <a:schemeClr val="tx1"/>
                </a:solidFill>
                <a:cs typeface="Times New Roman" pitchFamily="18" charset="0"/>
              </a:rPr>
              <a:t>Ezra Prepared to </a:t>
            </a:r>
            <a:r>
              <a:rPr lang="en-US" sz="3200" b="1" i="1" u="sng" dirty="0">
                <a:ln>
                  <a:solidFill>
                    <a:srgbClr val="FF0000"/>
                  </a:solidFill>
                </a:ln>
                <a:solidFill>
                  <a:srgbClr val="FFFF00"/>
                </a:solidFill>
                <a:cs typeface="Times New Roman" pitchFamily="18" charset="0"/>
              </a:rPr>
              <a:t>SEEK</a:t>
            </a:r>
            <a:r>
              <a:rPr lang="en-US" sz="3200" b="1" u="sng" dirty="0">
                <a:solidFill>
                  <a:schemeClr val="tx1"/>
                </a:solidFill>
                <a:cs typeface="Times New Roman" pitchFamily="18" charset="0"/>
              </a:rPr>
              <a:t> the Law of God</a:t>
            </a:r>
          </a:p>
        </p:txBody>
      </p:sp>
      <p:sp>
        <p:nvSpPr>
          <p:cNvPr id="5" name="Footer Placeholder 3"/>
          <p:cNvSpPr>
            <a:spLocks noGrp="1"/>
          </p:cNvSpPr>
          <p:nvPr>
            <p:ph type="ftr" sz="quarter" idx="11"/>
          </p:nvPr>
        </p:nvSpPr>
        <p:spPr>
          <a:xfrm>
            <a:off x="3141406" y="6629400"/>
            <a:ext cx="2895600" cy="223684"/>
          </a:xfrm>
        </p:spPr>
        <p:txBody>
          <a:bodyPr/>
          <a:lstStyle/>
          <a:p>
            <a:pPr algn="ctr">
              <a:defRPr/>
            </a:pPr>
            <a:r>
              <a:rPr lang="en-US"/>
              <a:t>Ezra Prepared His Heart</a:t>
            </a:r>
            <a:endParaRPr lang="en-US" dirty="0"/>
          </a:p>
        </p:txBody>
      </p:sp>
      <p:sp>
        <p:nvSpPr>
          <p:cNvPr id="134147" name="Text Box 3"/>
          <p:cNvSpPr txBox="1">
            <a:spLocks noChangeArrowheads="1"/>
          </p:cNvSpPr>
          <p:nvPr/>
        </p:nvSpPr>
        <p:spPr bwMode="auto">
          <a:xfrm>
            <a:off x="11640" y="608178"/>
            <a:ext cx="9144000" cy="830997"/>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CCFF"/>
                </a:solidFill>
              </a:rPr>
              <a:t>Ezra 7:10 (NKJ): “For Ezra had prepared his heart to </a:t>
            </a:r>
            <a:r>
              <a:rPr lang="en-US" i="1" u="sng" dirty="0">
                <a:solidFill>
                  <a:srgbClr val="FFCCFF"/>
                </a:solidFill>
              </a:rPr>
              <a:t>seek</a:t>
            </a:r>
            <a:r>
              <a:rPr lang="en-US" dirty="0">
                <a:solidFill>
                  <a:srgbClr val="FFCCFF"/>
                </a:solidFill>
              </a:rPr>
              <a:t> the Law of the LORD...”</a:t>
            </a:r>
          </a:p>
        </p:txBody>
      </p:sp>
      <p:sp>
        <p:nvSpPr>
          <p:cNvPr id="11" name="Text Box 3"/>
          <p:cNvSpPr txBox="1">
            <a:spLocks noChangeArrowheads="1"/>
          </p:cNvSpPr>
          <p:nvPr/>
        </p:nvSpPr>
        <p:spPr bwMode="auto">
          <a:xfrm>
            <a:off x="11640" y="1782583"/>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Before one can serve the Lord, the heart must be</a:t>
            </a:r>
          </a:p>
          <a:p>
            <a:pPr algn="l" eaLnBrk="1" hangingPunct="1"/>
            <a:r>
              <a:rPr lang="en-US" dirty="0">
                <a:solidFill>
                  <a:srgbClr val="FFFF00"/>
                </a:solidFill>
              </a:rPr>
              <a:t>prepared!</a:t>
            </a:r>
            <a:endParaRPr lang="en-US" sz="2800" dirty="0">
              <a:solidFill>
                <a:srgbClr val="FFFF00"/>
              </a:solidFill>
            </a:endParaRPr>
          </a:p>
          <a:p>
            <a:pPr algn="l">
              <a:buClr>
                <a:schemeClr val="accent1"/>
              </a:buClr>
              <a:buSzPct val="115000"/>
              <a:buFont typeface="Wingdings" pitchFamily="2" charset="2"/>
              <a:buChar char="Ø"/>
            </a:pPr>
            <a:r>
              <a:rPr lang="en-US" sz="2000" i="1" dirty="0">
                <a:solidFill>
                  <a:srgbClr val="FFFFFF"/>
                </a:solidFill>
              </a:rPr>
              <a:t>Eccl. 12:1:</a:t>
            </a:r>
            <a:r>
              <a:rPr lang="en-US" sz="2000" dirty="0">
                <a:solidFill>
                  <a:srgbClr val="FFFFFF"/>
                </a:solidFill>
              </a:rPr>
              <a:t> </a:t>
            </a:r>
            <a:r>
              <a:rPr lang="en-US" sz="2000" b="0" dirty="0">
                <a:solidFill>
                  <a:srgbClr val="FFFFFF"/>
                </a:solidFill>
              </a:rPr>
              <a:t>Youths are reminded to remember God, their Creator.</a:t>
            </a:r>
          </a:p>
          <a:p>
            <a:pPr algn="l">
              <a:buClr>
                <a:schemeClr val="accent1"/>
              </a:buClr>
              <a:buSzPct val="115000"/>
              <a:buFont typeface="Wingdings" pitchFamily="2" charset="2"/>
              <a:buChar char="Ø"/>
            </a:pPr>
            <a:r>
              <a:rPr lang="en-US" sz="2000" i="1" dirty="0">
                <a:solidFill>
                  <a:srgbClr val="FFFFFF"/>
                </a:solidFill>
              </a:rPr>
              <a:t>Eph. 6:4: </a:t>
            </a:r>
            <a:r>
              <a:rPr lang="en-US" sz="2000" b="0" dirty="0">
                <a:solidFill>
                  <a:srgbClr val="FFFFFF"/>
                </a:solidFill>
              </a:rPr>
              <a:t>Parents are to train up their children knowing God.</a:t>
            </a:r>
          </a:p>
          <a:p>
            <a:pPr algn="l">
              <a:buClr>
                <a:schemeClr val="accent1"/>
              </a:buClr>
              <a:buSzPct val="115000"/>
              <a:buFont typeface="Wingdings" pitchFamily="2" charset="2"/>
              <a:buChar char="Ø"/>
            </a:pPr>
            <a:r>
              <a:rPr lang="en-US" sz="2000" i="1" dirty="0">
                <a:solidFill>
                  <a:srgbClr val="FFFFFF"/>
                </a:solidFill>
              </a:rPr>
              <a:t>II Tim. 1:5: </a:t>
            </a:r>
            <a:r>
              <a:rPr lang="en-US" sz="2000" b="0" dirty="0">
                <a:solidFill>
                  <a:srgbClr val="FFFFFF"/>
                </a:solidFill>
              </a:rPr>
              <a:t>Timothy learned faith from his mother and grandmother!</a:t>
            </a:r>
            <a:endParaRPr lang="en-US" sz="2000" dirty="0">
              <a:solidFill>
                <a:srgbClr val="FFFFFF"/>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08399"/>
            <a:ext cx="2362200" cy="3149601"/>
          </a:xfrm>
          <a:prstGeom prst="rect">
            <a:avLst/>
          </a:prstGeom>
        </p:spPr>
      </p:pic>
      <p:sp>
        <p:nvSpPr>
          <p:cNvPr id="18" name="Text Box 3"/>
          <p:cNvSpPr txBox="1">
            <a:spLocks noChangeArrowheads="1"/>
          </p:cNvSpPr>
          <p:nvPr/>
        </p:nvSpPr>
        <p:spPr bwMode="auto">
          <a:xfrm>
            <a:off x="2340429" y="4929256"/>
            <a:ext cx="6781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sz="2000" i="1" dirty="0">
                <a:solidFill>
                  <a:srgbClr val="FFFFFF"/>
                </a:solidFill>
              </a:rPr>
              <a:t>Acts 10:32-33; 13:6-7: </a:t>
            </a:r>
            <a:r>
              <a:rPr lang="en-US" sz="2000" b="0" i="1" dirty="0">
                <a:solidFill>
                  <a:srgbClr val="FFFFFF"/>
                </a:solidFill>
              </a:rPr>
              <a:t>Cornelius sent for Peter &amp; </a:t>
            </a:r>
            <a:r>
              <a:rPr lang="en-US" sz="2000" b="0" i="1" dirty="0" err="1">
                <a:solidFill>
                  <a:srgbClr val="FFFFFF"/>
                </a:solidFill>
              </a:rPr>
              <a:t>Sergius</a:t>
            </a:r>
            <a:r>
              <a:rPr lang="en-US" sz="2000" b="0" i="1" dirty="0">
                <a:solidFill>
                  <a:srgbClr val="FFFFFF"/>
                </a:solidFill>
              </a:rPr>
              <a:t> Paulus sent for Paul!</a:t>
            </a:r>
            <a:endParaRPr lang="en-US" sz="2000" i="1" dirty="0">
              <a:solidFill>
                <a:srgbClr val="FFFFFF"/>
              </a:solidFill>
            </a:endParaRPr>
          </a:p>
        </p:txBody>
      </p:sp>
    </p:spTree>
    <p:extLst>
      <p:ext uri="{BB962C8B-B14F-4D97-AF65-F5344CB8AC3E}">
        <p14:creationId xmlns:p14="http://schemas.microsoft.com/office/powerpoint/2010/main" val="3362363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lgn="ctr">
              <a:defRPr/>
            </a:pPr>
            <a:r>
              <a:rPr lang="en-US" sz="3200" b="1" u="sng" dirty="0">
                <a:solidFill>
                  <a:schemeClr val="tx1"/>
                </a:solidFill>
                <a:cs typeface="Times New Roman" pitchFamily="18" charset="0"/>
              </a:rPr>
              <a:t>Ezra Prepared to </a:t>
            </a:r>
            <a:r>
              <a:rPr lang="en-US" sz="3200" b="1" i="1" u="sng" dirty="0">
                <a:ln>
                  <a:solidFill>
                    <a:srgbClr val="FF0000"/>
                  </a:solidFill>
                </a:ln>
                <a:solidFill>
                  <a:srgbClr val="FFFF00"/>
                </a:solidFill>
                <a:cs typeface="Times New Roman" pitchFamily="18" charset="0"/>
              </a:rPr>
              <a:t>SEEK</a:t>
            </a:r>
            <a:r>
              <a:rPr lang="en-US" sz="3200" b="1" u="sng" dirty="0">
                <a:solidFill>
                  <a:schemeClr val="tx1"/>
                </a:solidFill>
                <a:cs typeface="Times New Roman" pitchFamily="18" charset="0"/>
              </a:rPr>
              <a:t> the Law of God</a:t>
            </a:r>
          </a:p>
        </p:txBody>
      </p:sp>
      <p:sp>
        <p:nvSpPr>
          <p:cNvPr id="5" name="Footer Placeholder 3"/>
          <p:cNvSpPr>
            <a:spLocks noGrp="1"/>
          </p:cNvSpPr>
          <p:nvPr>
            <p:ph type="ftr" sz="quarter" idx="11"/>
          </p:nvPr>
        </p:nvSpPr>
        <p:spPr>
          <a:xfrm>
            <a:off x="3141406" y="6629400"/>
            <a:ext cx="2895600" cy="223684"/>
          </a:xfrm>
        </p:spPr>
        <p:txBody>
          <a:bodyPr/>
          <a:lstStyle/>
          <a:p>
            <a:pPr algn="ctr">
              <a:defRPr/>
            </a:pPr>
            <a:r>
              <a:rPr lang="en-US"/>
              <a:t>Ezra Prepared His Heart</a:t>
            </a:r>
            <a:endParaRPr lang="en-US" dirty="0"/>
          </a:p>
        </p:txBody>
      </p:sp>
      <p:sp>
        <p:nvSpPr>
          <p:cNvPr id="134147" name="Text Box 3"/>
          <p:cNvSpPr txBox="1">
            <a:spLocks noChangeArrowheads="1"/>
          </p:cNvSpPr>
          <p:nvPr/>
        </p:nvSpPr>
        <p:spPr bwMode="auto">
          <a:xfrm>
            <a:off x="11640" y="608178"/>
            <a:ext cx="9144000" cy="830997"/>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CCFF"/>
                </a:solidFill>
              </a:rPr>
              <a:t>Ezra 7:10 (NKJ): “For Ezra had prepared his heart to </a:t>
            </a:r>
            <a:r>
              <a:rPr lang="en-US" i="1" u="sng" dirty="0">
                <a:solidFill>
                  <a:srgbClr val="FFCCFF"/>
                </a:solidFill>
              </a:rPr>
              <a:t>seek</a:t>
            </a:r>
            <a:r>
              <a:rPr lang="en-US" dirty="0">
                <a:solidFill>
                  <a:srgbClr val="FFCCFF"/>
                </a:solidFill>
              </a:rPr>
              <a:t> the Law of the LORD...”</a:t>
            </a:r>
          </a:p>
        </p:txBody>
      </p:sp>
      <p:sp>
        <p:nvSpPr>
          <p:cNvPr id="10" name="Text Box 3"/>
          <p:cNvSpPr txBox="1">
            <a:spLocks noChangeArrowheads="1"/>
          </p:cNvSpPr>
          <p:nvPr/>
        </p:nvSpPr>
        <p:spPr bwMode="auto">
          <a:xfrm>
            <a:off x="11640" y="1600200"/>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Christians today need to “prepare” our hearts to study the</a:t>
            </a:r>
          </a:p>
          <a:p>
            <a:pPr algn="l" eaLnBrk="1" hangingPunct="1"/>
            <a:r>
              <a:rPr lang="en-US" dirty="0">
                <a:solidFill>
                  <a:srgbClr val="FFFF00"/>
                </a:solidFill>
              </a:rPr>
              <a:t>word of God</a:t>
            </a:r>
            <a:endParaRPr lang="en-US" sz="2800" dirty="0">
              <a:solidFill>
                <a:srgbClr val="FFFF00"/>
              </a:solidFill>
            </a:endParaRPr>
          </a:p>
          <a:p>
            <a:pPr algn="l">
              <a:buClr>
                <a:schemeClr val="accent1"/>
              </a:buClr>
              <a:buSzPct val="115000"/>
              <a:buFont typeface="Wingdings" pitchFamily="2" charset="2"/>
              <a:buChar char="Ø"/>
            </a:pPr>
            <a:r>
              <a:rPr lang="en-US" sz="2000" i="1" dirty="0">
                <a:solidFill>
                  <a:srgbClr val="FFFFFF"/>
                </a:solidFill>
              </a:rPr>
              <a:t>II Pet. 3:18: </a:t>
            </a:r>
            <a:r>
              <a:rPr lang="en-US" sz="2000" b="0" dirty="0">
                <a:solidFill>
                  <a:srgbClr val="FFFFFF"/>
                </a:solidFill>
              </a:rPr>
              <a:t>Child of God must “grow” in the knowledge of Christ.</a:t>
            </a:r>
          </a:p>
          <a:p>
            <a:pPr algn="l">
              <a:buClr>
                <a:schemeClr val="accent1"/>
              </a:buClr>
              <a:buSzPct val="115000"/>
              <a:buFont typeface="Wingdings" pitchFamily="2" charset="2"/>
              <a:buChar char="Ø"/>
            </a:pPr>
            <a:r>
              <a:rPr lang="en-US" sz="2000" i="1" dirty="0">
                <a:solidFill>
                  <a:srgbClr val="FFFFFF"/>
                </a:solidFill>
              </a:rPr>
              <a:t>Acts 17:11: </a:t>
            </a:r>
            <a:r>
              <a:rPr lang="en-US" sz="2000" b="0" dirty="0">
                <a:solidFill>
                  <a:srgbClr val="FFFFFF"/>
                </a:solidFill>
              </a:rPr>
              <a:t>Be like the Bereans who searched the Scriptures daily.</a:t>
            </a:r>
          </a:p>
          <a:p>
            <a:pPr algn="l">
              <a:buClr>
                <a:schemeClr val="accent1"/>
              </a:buClr>
              <a:buSzPct val="115000"/>
              <a:buFont typeface="Wingdings" pitchFamily="2" charset="2"/>
              <a:buChar char="Ø"/>
            </a:pPr>
            <a:r>
              <a:rPr lang="en-US" sz="2000" i="1" dirty="0">
                <a:solidFill>
                  <a:srgbClr val="FFFFFF"/>
                </a:solidFill>
              </a:rPr>
              <a:t>II Tim. 2:15</a:t>
            </a:r>
            <a:r>
              <a:rPr lang="en-US" sz="2000" dirty="0">
                <a:solidFill>
                  <a:srgbClr val="FFFFFF"/>
                </a:solidFill>
              </a:rPr>
              <a:t>: </a:t>
            </a:r>
            <a:r>
              <a:rPr lang="en-US" sz="2000" b="0" dirty="0">
                <a:solidFill>
                  <a:srgbClr val="FFFFFF"/>
                </a:solidFill>
              </a:rPr>
              <a:t>Must study to know how to “rightly divide the word of God!” </a:t>
            </a:r>
          </a:p>
          <a:p>
            <a:pPr algn="l">
              <a:buClr>
                <a:schemeClr val="accent1"/>
              </a:buClr>
              <a:buSzPct val="115000"/>
              <a:buFont typeface="Wingdings" pitchFamily="2" charset="2"/>
              <a:buChar char="Ø"/>
            </a:pPr>
            <a:r>
              <a:rPr lang="en-US" sz="2000" i="1" dirty="0">
                <a:solidFill>
                  <a:srgbClr val="FFFFFF"/>
                </a:solidFill>
              </a:rPr>
              <a:t>Heb. 11:6:</a:t>
            </a:r>
            <a:r>
              <a:rPr lang="en-US" sz="2000" b="0" i="1" dirty="0">
                <a:solidFill>
                  <a:srgbClr val="FFFFFF"/>
                </a:solidFill>
              </a:rPr>
              <a:t> </a:t>
            </a:r>
            <a:r>
              <a:rPr lang="en-US" sz="2000" b="0" dirty="0">
                <a:solidFill>
                  <a:srgbClr val="FFFFFF"/>
                </a:solidFill>
              </a:rPr>
              <a:t>God rewards those who diligently seek Him!</a:t>
            </a:r>
            <a:endParaRPr lang="en-US" sz="2000" dirty="0">
              <a:solidFill>
                <a:srgbClr val="FFFFFF"/>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11" y="4955200"/>
            <a:ext cx="2530511" cy="1897884"/>
          </a:xfrm>
          <a:prstGeom prst="rect">
            <a:avLst/>
          </a:prstGeom>
        </p:spPr>
      </p:pic>
      <p:sp>
        <p:nvSpPr>
          <p:cNvPr id="9" name="Text Box 10"/>
          <p:cNvSpPr txBox="1">
            <a:spLocks noChangeArrowheads="1"/>
          </p:cNvSpPr>
          <p:nvPr/>
        </p:nvSpPr>
        <p:spPr bwMode="auto">
          <a:xfrm>
            <a:off x="6197" y="3936526"/>
            <a:ext cx="9144000" cy="830997"/>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chemeClr val="bg1"/>
                </a:solidFill>
              </a:rPr>
              <a:t>Ezra was prepared to do what was necessary to know</a:t>
            </a:r>
          </a:p>
          <a:p>
            <a:pPr eaLnBrk="1" hangingPunct="1"/>
            <a:r>
              <a:rPr lang="en-US" dirty="0">
                <a:solidFill>
                  <a:schemeClr val="bg1"/>
                </a:solidFill>
              </a:rPr>
              <a:t>the will of God!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4744" y="4955200"/>
            <a:ext cx="3140896" cy="1902799"/>
          </a:xfrm>
          <a:prstGeom prst="rect">
            <a:avLst/>
          </a:prstGeom>
        </p:spPr>
      </p:pic>
    </p:spTree>
    <p:extLst>
      <p:ext uri="{BB962C8B-B14F-4D97-AF65-F5344CB8AC3E}">
        <p14:creationId xmlns:p14="http://schemas.microsoft.com/office/powerpoint/2010/main" val="37666907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pPr algn="ctr">
              <a:defRPr/>
            </a:pPr>
            <a:r>
              <a:rPr lang="en-US" sz="3200" b="1" u="sng" dirty="0">
                <a:solidFill>
                  <a:schemeClr val="tx1"/>
                </a:solidFill>
                <a:cs typeface="Times New Roman" pitchFamily="18" charset="0"/>
              </a:rPr>
              <a:t>Ezra Prepared to </a:t>
            </a:r>
            <a:r>
              <a:rPr lang="en-US" sz="3200" b="1" i="1" u="sng" dirty="0">
                <a:ln>
                  <a:solidFill>
                    <a:srgbClr val="FF0000"/>
                  </a:solidFill>
                </a:ln>
                <a:solidFill>
                  <a:srgbClr val="FFFF00"/>
                </a:solidFill>
                <a:cs typeface="Times New Roman" pitchFamily="18" charset="0"/>
              </a:rPr>
              <a:t>OBEY</a:t>
            </a:r>
            <a:r>
              <a:rPr lang="en-US" sz="3200" b="1" u="sng" dirty="0">
                <a:solidFill>
                  <a:schemeClr val="tx1"/>
                </a:solidFill>
                <a:cs typeface="Times New Roman" pitchFamily="18" charset="0"/>
              </a:rPr>
              <a:t> the Law of God</a:t>
            </a:r>
          </a:p>
        </p:txBody>
      </p:sp>
      <p:sp>
        <p:nvSpPr>
          <p:cNvPr id="5" name="Footer Placeholder 3"/>
          <p:cNvSpPr>
            <a:spLocks noGrp="1"/>
          </p:cNvSpPr>
          <p:nvPr>
            <p:ph type="ftr" sz="quarter" idx="11"/>
          </p:nvPr>
        </p:nvSpPr>
        <p:spPr>
          <a:xfrm>
            <a:off x="3141406" y="6629400"/>
            <a:ext cx="2895600" cy="223684"/>
          </a:xfrm>
        </p:spPr>
        <p:txBody>
          <a:bodyPr/>
          <a:lstStyle/>
          <a:p>
            <a:pPr algn="ctr">
              <a:defRPr/>
            </a:pPr>
            <a:r>
              <a:rPr lang="en-US"/>
              <a:t>Ezra Prepared His Heart</a:t>
            </a:r>
            <a:endParaRPr lang="en-US" dirty="0"/>
          </a:p>
        </p:txBody>
      </p:sp>
      <p:sp>
        <p:nvSpPr>
          <p:cNvPr id="134147" name="Text Box 3"/>
          <p:cNvSpPr txBox="1">
            <a:spLocks noChangeArrowheads="1"/>
          </p:cNvSpPr>
          <p:nvPr/>
        </p:nvSpPr>
        <p:spPr bwMode="auto">
          <a:xfrm>
            <a:off x="11640" y="608178"/>
            <a:ext cx="9144000" cy="830997"/>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CCFF"/>
                </a:solidFill>
              </a:rPr>
              <a:t>Ezra 7:10 (NKJ): “For Ezra had prepared his heart to seek</a:t>
            </a:r>
          </a:p>
          <a:p>
            <a:pPr eaLnBrk="1" hangingPunct="1"/>
            <a:r>
              <a:rPr lang="en-US" dirty="0">
                <a:solidFill>
                  <a:srgbClr val="FFCCFF"/>
                </a:solidFill>
              </a:rPr>
              <a:t>the Law of the Lord, and </a:t>
            </a:r>
            <a:r>
              <a:rPr lang="en-US" i="1" u="sng" dirty="0">
                <a:solidFill>
                  <a:srgbClr val="FFCCFF"/>
                </a:solidFill>
              </a:rPr>
              <a:t>to do it</a:t>
            </a:r>
            <a:r>
              <a:rPr lang="en-US" dirty="0">
                <a:solidFill>
                  <a:srgbClr val="FFCCFF"/>
                </a:solidFill>
              </a:rPr>
              <a:t>...”</a:t>
            </a:r>
          </a:p>
        </p:txBody>
      </p:sp>
      <p:sp>
        <p:nvSpPr>
          <p:cNvPr id="10" name="Text Box 3"/>
          <p:cNvSpPr txBox="1">
            <a:spLocks noChangeArrowheads="1"/>
          </p:cNvSpPr>
          <p:nvPr/>
        </p:nvSpPr>
        <p:spPr bwMode="auto">
          <a:xfrm>
            <a:off x="1" y="1552202"/>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There are those who hear it and are not prepared to do it</a:t>
            </a:r>
          </a:p>
          <a:p>
            <a:pPr algn="l" eaLnBrk="1" hangingPunct="1"/>
            <a:r>
              <a:rPr lang="en-US" dirty="0">
                <a:solidFill>
                  <a:srgbClr val="FFFF00"/>
                </a:solidFill>
              </a:rPr>
              <a:t>(Obey it)</a:t>
            </a:r>
            <a:endParaRPr lang="en-US" sz="2800" dirty="0">
              <a:solidFill>
                <a:srgbClr val="FFFF00"/>
              </a:solidFill>
            </a:endParaRPr>
          </a:p>
          <a:p>
            <a:pPr algn="l">
              <a:buClr>
                <a:schemeClr val="accent1"/>
              </a:buClr>
              <a:buSzPct val="115000"/>
              <a:buFont typeface="Wingdings" pitchFamily="2" charset="2"/>
              <a:buChar char="Ø"/>
            </a:pPr>
            <a:r>
              <a:rPr lang="en-US" sz="2000" i="1" dirty="0">
                <a:solidFill>
                  <a:srgbClr val="FFFFFF"/>
                </a:solidFill>
              </a:rPr>
              <a:t>Mt. 7:21-23: </a:t>
            </a:r>
            <a:r>
              <a:rPr lang="en-US" sz="2000" b="0" dirty="0">
                <a:solidFill>
                  <a:srgbClr val="FFFFFF"/>
                </a:solidFill>
              </a:rPr>
              <a:t>Condemnation to those who do not obey the word of God!</a:t>
            </a:r>
          </a:p>
          <a:p>
            <a:pPr algn="l">
              <a:buClr>
                <a:schemeClr val="accent1"/>
              </a:buClr>
              <a:buSzPct val="115000"/>
              <a:buFont typeface="Wingdings" pitchFamily="2" charset="2"/>
              <a:buChar char="Ø"/>
            </a:pPr>
            <a:r>
              <a:rPr lang="en-US" sz="2000" i="1" dirty="0">
                <a:solidFill>
                  <a:srgbClr val="FFFFFF"/>
                </a:solidFill>
              </a:rPr>
              <a:t>Jn. 12:48: </a:t>
            </a:r>
            <a:r>
              <a:rPr lang="en-US" sz="2000" b="0" dirty="0">
                <a:solidFill>
                  <a:srgbClr val="FFFFFF"/>
                </a:solidFill>
              </a:rPr>
              <a:t>Those who reject words of Jesus will be judged!</a:t>
            </a:r>
          </a:p>
          <a:p>
            <a:pPr algn="l">
              <a:buClr>
                <a:schemeClr val="accent1"/>
              </a:buClr>
              <a:buSzPct val="115000"/>
              <a:buFont typeface="Wingdings" pitchFamily="2" charset="2"/>
              <a:buChar char="Ø"/>
            </a:pPr>
            <a:r>
              <a:rPr lang="en-US" sz="2000" dirty="0">
                <a:solidFill>
                  <a:srgbClr val="FFFFFF"/>
                </a:solidFill>
              </a:rPr>
              <a:t>Js. 1:22-25: </a:t>
            </a:r>
            <a:r>
              <a:rPr lang="en-US" sz="2000" b="0" dirty="0">
                <a:solidFill>
                  <a:srgbClr val="FFFFFF"/>
                </a:solidFill>
              </a:rPr>
              <a:t>Those who hear and do not obey are like those who forget what they see in the mirror</a:t>
            </a:r>
            <a:endParaRPr lang="en-US" sz="2000" dirty="0">
              <a:solidFill>
                <a:srgbClr val="FFFFFF"/>
              </a:solidFill>
            </a:endParaRPr>
          </a:p>
        </p:txBody>
      </p:sp>
      <p:pic>
        <p:nvPicPr>
          <p:cNvPr id="3" name="Picture 2">
            <a:extLst>
              <a:ext uri="{FF2B5EF4-FFF2-40B4-BE49-F238E27FC236}">
                <a16:creationId xmlns:a16="http://schemas.microsoft.com/office/drawing/2014/main" id="{FF2E635C-C4EB-42BF-9D2D-7EFB8203D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864" y="3656911"/>
            <a:ext cx="3429552" cy="2929882"/>
          </a:xfrm>
          <a:prstGeom prst="rect">
            <a:avLst/>
          </a:prstGeom>
        </p:spPr>
      </p:pic>
    </p:spTree>
    <p:extLst>
      <p:ext uri="{BB962C8B-B14F-4D97-AF65-F5344CB8AC3E}">
        <p14:creationId xmlns:p14="http://schemas.microsoft.com/office/powerpoint/2010/main" val="3057916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5003</TotalTime>
  <Words>1451</Words>
  <Application>Microsoft Office PowerPoint</Application>
  <PresentationFormat>On-screen Show (4:3)</PresentationFormat>
  <Paragraphs>141</Paragraphs>
  <Slides>15</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Ameretto</vt:lpstr>
      <vt:lpstr>Arial</vt:lpstr>
      <vt:lpstr>Calisto MT</vt:lpstr>
      <vt:lpstr>Garamond</vt:lpstr>
      <vt:lpstr>Tahoma</vt:lpstr>
      <vt:lpstr>Times New Roman</vt:lpstr>
      <vt:lpstr>Wingdings</vt:lpstr>
      <vt:lpstr>Perspective</vt:lpstr>
      <vt:lpstr>Couture</vt:lpstr>
      <vt:lpstr>Ezra Prepared His Heart  </vt:lpstr>
      <vt:lpstr>Intro </vt:lpstr>
      <vt:lpstr>Intro </vt:lpstr>
      <vt:lpstr>Intro </vt:lpstr>
      <vt:lpstr>Intro </vt:lpstr>
      <vt:lpstr>Ezra Prepared to SEEK the Law of God</vt:lpstr>
      <vt:lpstr>Ezra Prepared to SEEK the Law of God</vt:lpstr>
      <vt:lpstr>Ezra Prepared to SEEK the Law of God</vt:lpstr>
      <vt:lpstr>Ezra Prepared to OBEY the Law of God</vt:lpstr>
      <vt:lpstr>Ezra Prepared to OBEY the Law of God</vt:lpstr>
      <vt:lpstr>Ezra Prepared to TEACH the Law of God</vt:lpstr>
      <vt:lpstr>Ezra Prepared to TEACH the Law of God</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Ezra Prepared His Heart</dc:title>
  <dc:subject>12/31/17</dc:subject>
  <dc:creator>DarkWolf</dc:creator>
  <dc:description>Based on a lesson by Richard Thetford, and an article by David Dann</dc:description>
  <cp:lastModifiedBy>Nathan Morrison</cp:lastModifiedBy>
  <cp:revision>21</cp:revision>
  <dcterms:created xsi:type="dcterms:W3CDTF">2005-06-04T23:49:02Z</dcterms:created>
  <dcterms:modified xsi:type="dcterms:W3CDTF">2017-12-31T14:35:20Z</dcterms:modified>
</cp:coreProperties>
</file>