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5" r:id="rId1"/>
  </p:sldMasterIdLst>
  <p:notesMasterIdLst>
    <p:notesMasterId r:id="rId23"/>
  </p:notesMasterIdLst>
  <p:handoutMasterIdLst>
    <p:handoutMasterId r:id="rId24"/>
  </p:handoutMasterIdLst>
  <p:sldIdLst>
    <p:sldId id="256" r:id="rId2"/>
    <p:sldId id="420" r:id="rId3"/>
    <p:sldId id="552" r:id="rId4"/>
    <p:sldId id="524" r:id="rId5"/>
    <p:sldId id="542" r:id="rId6"/>
    <p:sldId id="436" r:id="rId7"/>
    <p:sldId id="544" r:id="rId8"/>
    <p:sldId id="526" r:id="rId9"/>
    <p:sldId id="546" r:id="rId10"/>
    <p:sldId id="530" r:id="rId11"/>
    <p:sldId id="548" r:id="rId12"/>
    <p:sldId id="531" r:id="rId13"/>
    <p:sldId id="532" r:id="rId14"/>
    <p:sldId id="533" r:id="rId15"/>
    <p:sldId id="535" r:id="rId16"/>
    <p:sldId id="537" r:id="rId17"/>
    <p:sldId id="520" r:id="rId18"/>
    <p:sldId id="457" r:id="rId19"/>
    <p:sldId id="540" r:id="rId20"/>
    <p:sldId id="550" r:id="rId21"/>
    <p:sldId id="51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FFCCFF"/>
    <a:srgbClr val="66FFFF"/>
    <a:srgbClr val="FF0066"/>
    <a:srgbClr val="FFFFFF"/>
    <a:srgbClr val="FFCC00"/>
    <a:srgbClr val="CCFF33"/>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91" autoAdjust="0"/>
  </p:normalViewPr>
  <p:slideViewPr>
    <p:cSldViewPr snapToObjects="1">
      <p:cViewPr varScale="1">
        <p:scale>
          <a:sx n="53" d="100"/>
          <a:sy n="53" d="100"/>
        </p:scale>
        <p:origin x="43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4162D817-5D5D-4DE6-931C-DC3C17584EA8}" type="slidenum">
              <a:rPr lang="en-US"/>
              <a:pPr>
                <a:defRPr/>
              </a:pPr>
              <a:t>‹#›</a:t>
            </a:fld>
            <a:endParaRPr lang="en-US"/>
          </a:p>
        </p:txBody>
      </p:sp>
    </p:spTree>
    <p:extLst>
      <p:ext uri="{BB962C8B-B14F-4D97-AF65-F5344CB8AC3E}">
        <p14:creationId xmlns:p14="http://schemas.microsoft.com/office/powerpoint/2010/main" val="40490582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6E4354BE-CA62-4BE3-94F8-F4E4D20857CD}" type="slidenum">
              <a:rPr lang="en-US"/>
              <a:pPr>
                <a:defRPr/>
              </a:pPr>
              <a:t>‹#›</a:t>
            </a:fld>
            <a:endParaRPr lang="en-US"/>
          </a:p>
        </p:txBody>
      </p:sp>
    </p:spTree>
    <p:extLst>
      <p:ext uri="{BB962C8B-B14F-4D97-AF65-F5344CB8AC3E}">
        <p14:creationId xmlns:p14="http://schemas.microsoft.com/office/powerpoint/2010/main" val="254664364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253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253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693264C-7BA8-4702-BAC2-E6EBBC608269}" type="slidenum">
              <a:rPr lang="en-US" smtClean="0">
                <a:latin typeface="Times New Roman" pitchFamily="18" charset="0"/>
              </a:rPr>
              <a:pPr eaLnBrk="1" hangingPunct="1">
                <a:defRPr/>
              </a:pPr>
              <a:t>1</a:t>
            </a:fld>
            <a:endParaRPr lang="en-US">
              <a:latin typeface="Times New Roman" pitchFamily="18" charset="0"/>
            </a:endParaRPr>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Call: 804-277-1983 or visit www.courthousechurchofcrist.com</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Times New Roman" pitchFamily="18"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Based on an article by </a:t>
            </a:r>
            <a:r>
              <a:rPr lang="en-US"/>
              <a:t>Dick Blackford (2009)</a:t>
            </a:r>
            <a:endParaRPr lang="en-US" dirty="0"/>
          </a:p>
          <a:p>
            <a:pPr eaLnBrk="1" hangingPunct="1"/>
            <a:endParaRPr lang="en-US" dirty="0"/>
          </a:p>
          <a:p>
            <a:pPr eaLnBrk="1" hangingPunct="1"/>
            <a:endParaRPr lang="en-US" dirty="0"/>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10</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11</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834295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12</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13</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14</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15</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16</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17</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18</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19</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115EBCA-FA46-41EB-A536-388BE67C3BB6}" type="slidenum">
              <a:rPr lang="en-US" smtClean="0">
                <a:latin typeface="Times New Roman" pitchFamily="18" charset="0"/>
              </a:rPr>
              <a:pPr eaLnBrk="1" hangingPunct="1">
                <a:defRPr/>
              </a:pPr>
              <a:t>2</a:t>
            </a:fld>
            <a:endParaRPr lang="en-US">
              <a:latin typeface="Times New Roman" pitchFamily="18" charset="0"/>
            </a:endParaRPr>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20</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4263500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21</a:t>
            </a:fld>
            <a:endParaRPr lang="en-US">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115EBCA-FA46-41EB-A536-388BE67C3BB6}" type="slidenum">
              <a:rPr lang="en-US" smtClean="0">
                <a:latin typeface="Times New Roman" pitchFamily="18" charset="0"/>
              </a:rPr>
              <a:pPr eaLnBrk="1" hangingPunct="1">
                <a:defRPr/>
              </a:pPr>
              <a:t>3</a:t>
            </a:fld>
            <a:endParaRPr lang="en-US">
              <a:latin typeface="Times New Roman" pitchFamily="18" charset="0"/>
            </a:endParaRPr>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427738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115EBCA-FA46-41EB-A536-388BE67C3BB6}" type="slidenum">
              <a:rPr lang="en-US" smtClean="0">
                <a:latin typeface="Times New Roman" pitchFamily="18" charset="0"/>
              </a:rPr>
              <a:pPr eaLnBrk="1" hangingPunct="1">
                <a:defRPr/>
              </a:pPr>
              <a:t>4</a:t>
            </a:fld>
            <a:endParaRPr lang="en-US">
              <a:latin typeface="Times New Roman" pitchFamily="18" charset="0"/>
            </a:endParaRPr>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115EBCA-FA46-41EB-A536-388BE67C3BB6}" type="slidenum">
              <a:rPr lang="en-US" smtClean="0">
                <a:latin typeface="Times New Roman" pitchFamily="18" charset="0"/>
              </a:rPr>
              <a:pPr eaLnBrk="1" hangingPunct="1">
                <a:defRPr/>
              </a:pPr>
              <a:t>5</a:t>
            </a:fld>
            <a:endParaRPr lang="en-US">
              <a:latin typeface="Times New Roman" pitchFamily="18" charset="0"/>
            </a:endParaRPr>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058530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6</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7</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211453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8</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atin typeface="Times New Roman" pitchFamily="18" charset="0"/>
            </a:endParaRP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7CBC437-8BB8-4AAD-AA0A-62C2FBF45360}" type="slidenum">
              <a:rPr lang="en-US" smtClean="0">
                <a:latin typeface="Times New Roman" pitchFamily="18" charset="0"/>
              </a:rPr>
              <a:pPr eaLnBrk="1" hangingPunct="1">
                <a:defRPr/>
              </a:pPr>
              <a:t>9</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18758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pPr>
              <a:defRPr/>
            </a:pPr>
            <a:endParaRPr lang="en-US"/>
          </a:p>
        </p:txBody>
      </p:sp>
      <p:sp>
        <p:nvSpPr>
          <p:cNvPr id="23" name="Slide Number Placeholder 22"/>
          <p:cNvSpPr>
            <a:spLocks noGrp="1"/>
          </p:cNvSpPr>
          <p:nvPr>
            <p:ph type="sldNum" sz="quarter" idx="11"/>
          </p:nvPr>
        </p:nvSpPr>
        <p:spPr/>
        <p:txBody>
          <a:bodyPr/>
          <a:lstStyle/>
          <a:p>
            <a:pPr>
              <a:defRPr/>
            </a:pPr>
            <a:fld id="{C9D93657-24CA-4F3E-A7E7-1B701F41C68B}" type="slidenum">
              <a:rPr lang="en-US" smtClean="0"/>
              <a:pPr>
                <a:defRPr/>
              </a:pPr>
              <a:t>‹#›</a:t>
            </a:fld>
            <a:endParaRPr lang="en-US"/>
          </a:p>
        </p:txBody>
      </p:sp>
      <p:sp>
        <p:nvSpPr>
          <p:cNvPr id="24" name="Footer Placeholder 23"/>
          <p:cNvSpPr>
            <a:spLocks noGrp="1"/>
          </p:cNvSpPr>
          <p:nvPr>
            <p:ph type="ftr" sz="quarter" idx="12"/>
          </p:nvPr>
        </p:nvSpPr>
        <p:spPr/>
        <p:txBody>
          <a:bodyPr/>
          <a:lstStyle/>
          <a:p>
            <a:pPr>
              <a:defRPr/>
            </a:pPr>
            <a:r>
              <a:rPr lang="en-US"/>
              <a:t>The “Rooster Call”</a:t>
            </a: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The “Rooster Call”</a:t>
            </a:r>
          </a:p>
        </p:txBody>
      </p:sp>
      <p:sp>
        <p:nvSpPr>
          <p:cNvPr id="6" name="Slide Number Placeholder 5"/>
          <p:cNvSpPr>
            <a:spLocks noGrp="1"/>
          </p:cNvSpPr>
          <p:nvPr>
            <p:ph type="sldNum" sz="quarter" idx="12"/>
          </p:nvPr>
        </p:nvSpPr>
        <p:spPr/>
        <p:txBody>
          <a:bodyPr/>
          <a:lstStyle/>
          <a:p>
            <a:pPr>
              <a:defRPr/>
            </a:pPr>
            <a:fld id="{E305473C-9096-4C77-8029-9B5BEB59651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The “Rooster Call”</a:t>
            </a:r>
          </a:p>
        </p:txBody>
      </p:sp>
      <p:sp>
        <p:nvSpPr>
          <p:cNvPr id="6" name="Slide Number Placeholder 5"/>
          <p:cNvSpPr>
            <a:spLocks noGrp="1"/>
          </p:cNvSpPr>
          <p:nvPr>
            <p:ph type="sldNum" sz="quarter" idx="12"/>
          </p:nvPr>
        </p:nvSpPr>
        <p:spPr/>
        <p:txBody>
          <a:bodyPr/>
          <a:lstStyle/>
          <a:p>
            <a:pPr>
              <a:defRPr/>
            </a:pPr>
            <a:fld id="{9911AF69-7AFE-4044-99B2-AF9CC9654E6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pPr>
              <a:defRPr/>
            </a:pPr>
            <a:endParaRPr lang="en-US"/>
          </a:p>
        </p:txBody>
      </p:sp>
      <p:sp>
        <p:nvSpPr>
          <p:cNvPr id="19" name="Slide Number Placeholder 18"/>
          <p:cNvSpPr>
            <a:spLocks noGrp="1"/>
          </p:cNvSpPr>
          <p:nvPr>
            <p:ph type="sldNum" sz="quarter" idx="15"/>
          </p:nvPr>
        </p:nvSpPr>
        <p:spPr/>
        <p:txBody>
          <a:bodyPr/>
          <a:lstStyle/>
          <a:p>
            <a:pPr>
              <a:defRPr/>
            </a:pPr>
            <a:fld id="{FB1CAFFA-4BD8-4545-A94C-BBB238667436}" type="slidenum">
              <a:rPr lang="en-US" smtClean="0"/>
              <a:pPr>
                <a:defRPr/>
              </a:pPr>
              <a:t>‹#›</a:t>
            </a:fld>
            <a:endParaRPr lang="en-US"/>
          </a:p>
        </p:txBody>
      </p:sp>
      <p:sp>
        <p:nvSpPr>
          <p:cNvPr id="21" name="Footer Placeholder 20"/>
          <p:cNvSpPr>
            <a:spLocks noGrp="1"/>
          </p:cNvSpPr>
          <p:nvPr>
            <p:ph type="ftr" sz="quarter" idx="16"/>
          </p:nvPr>
        </p:nvSpPr>
        <p:spPr/>
        <p:txBody>
          <a:bodyPr/>
          <a:lstStyle/>
          <a:p>
            <a:pPr>
              <a:defRPr/>
            </a:pPr>
            <a:r>
              <a:rPr lang="en-US"/>
              <a:t>The “Rooster Call”</a:t>
            </a:r>
          </a:p>
        </p:txBody>
      </p:sp>
      <p:sp>
        <p:nvSpPr>
          <p:cNvPr id="8" name="Title 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pPr>
              <a:defRPr/>
            </a:pPr>
            <a:endParaRPr lang="en-US"/>
          </a:p>
        </p:txBody>
      </p:sp>
      <p:sp>
        <p:nvSpPr>
          <p:cNvPr id="20" name="Slide Number Placeholder 19"/>
          <p:cNvSpPr>
            <a:spLocks noGrp="1"/>
          </p:cNvSpPr>
          <p:nvPr>
            <p:ph type="sldNum" sz="quarter" idx="11"/>
          </p:nvPr>
        </p:nvSpPr>
        <p:spPr/>
        <p:txBody>
          <a:bodyPr/>
          <a:lstStyle/>
          <a:p>
            <a:pPr>
              <a:defRPr/>
            </a:pPr>
            <a:fld id="{B06937C0-3805-4F0B-A5CF-ABEEEFA075F6}" type="slidenum">
              <a:rPr lang="en-US" smtClean="0"/>
              <a:pPr>
                <a:defRPr/>
              </a:pPr>
              <a:t>‹#›</a:t>
            </a:fld>
            <a:endParaRPr lang="en-US"/>
          </a:p>
        </p:txBody>
      </p:sp>
      <p:sp>
        <p:nvSpPr>
          <p:cNvPr id="21" name="Footer Placeholder 20"/>
          <p:cNvSpPr>
            <a:spLocks noGrp="1"/>
          </p:cNvSpPr>
          <p:nvPr>
            <p:ph type="ftr" sz="quarter" idx="12"/>
          </p:nvPr>
        </p:nvSpPr>
        <p:spPr/>
        <p:txBody>
          <a:bodyPr/>
          <a:lstStyle/>
          <a:p>
            <a:pPr>
              <a:defRPr/>
            </a:pPr>
            <a:r>
              <a:rPr lang="en-US"/>
              <a:t>The “Rooster Call”</a:t>
            </a: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pPr>
              <a:defRPr/>
            </a:pPr>
            <a:endParaRPr lang="en-US"/>
          </a:p>
        </p:txBody>
      </p:sp>
      <p:sp>
        <p:nvSpPr>
          <p:cNvPr id="25" name="Slide Number Placeholder 24"/>
          <p:cNvSpPr>
            <a:spLocks noGrp="1"/>
          </p:cNvSpPr>
          <p:nvPr>
            <p:ph type="sldNum" sz="quarter" idx="16"/>
          </p:nvPr>
        </p:nvSpPr>
        <p:spPr/>
        <p:txBody>
          <a:bodyPr/>
          <a:lstStyle/>
          <a:p>
            <a:pPr>
              <a:defRPr/>
            </a:pPr>
            <a:fld id="{C774F912-84F1-4D58-B260-74BCDCBADFB9}" type="slidenum">
              <a:rPr lang="en-US" smtClean="0"/>
              <a:pPr>
                <a:defRPr/>
              </a:pPr>
              <a:t>‹#›</a:t>
            </a:fld>
            <a:endParaRPr lang="en-US"/>
          </a:p>
        </p:txBody>
      </p:sp>
      <p:sp>
        <p:nvSpPr>
          <p:cNvPr id="26" name="Footer Placeholder 25"/>
          <p:cNvSpPr>
            <a:spLocks noGrp="1"/>
          </p:cNvSpPr>
          <p:nvPr>
            <p:ph type="ftr" sz="quarter" idx="17"/>
          </p:nvPr>
        </p:nvSpPr>
        <p:spPr/>
        <p:txBody>
          <a:bodyPr/>
          <a:lstStyle/>
          <a:p>
            <a:pPr>
              <a:defRPr/>
            </a:pPr>
            <a:r>
              <a:rPr lang="en-US"/>
              <a:t>The “Rooster Call”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pPr>
              <a:defRPr/>
            </a:pPr>
            <a:endParaRPr lang="en-US"/>
          </a:p>
        </p:txBody>
      </p:sp>
      <p:sp>
        <p:nvSpPr>
          <p:cNvPr id="24" name="Slide Number Placeholder 23"/>
          <p:cNvSpPr>
            <a:spLocks noGrp="1"/>
          </p:cNvSpPr>
          <p:nvPr>
            <p:ph type="sldNum" sz="quarter" idx="17"/>
          </p:nvPr>
        </p:nvSpPr>
        <p:spPr/>
        <p:txBody>
          <a:bodyPr/>
          <a:lstStyle/>
          <a:p>
            <a:pPr>
              <a:defRPr/>
            </a:pPr>
            <a:fld id="{E770F27B-E2ED-4800-AFC2-090F1EB5FE22}" type="slidenum">
              <a:rPr lang="en-US" smtClean="0"/>
              <a:pPr>
                <a:defRPr/>
              </a:pPr>
              <a:t>‹#›</a:t>
            </a:fld>
            <a:endParaRPr lang="en-US"/>
          </a:p>
        </p:txBody>
      </p:sp>
      <p:sp>
        <p:nvSpPr>
          <p:cNvPr id="29" name="Footer Placeholder 28"/>
          <p:cNvSpPr>
            <a:spLocks noGrp="1"/>
          </p:cNvSpPr>
          <p:nvPr>
            <p:ph type="ftr" sz="quarter" idx="18"/>
          </p:nvPr>
        </p:nvSpPr>
        <p:spPr/>
        <p:txBody>
          <a:bodyPr/>
          <a:lstStyle/>
          <a:p>
            <a:pPr>
              <a:defRPr/>
            </a:pPr>
            <a:r>
              <a:rPr lang="en-US"/>
              <a:t>The “Rooster Call”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CA4E7DCC-6273-4922-A425-F1D0F62B4608}" type="slidenum">
              <a:rPr lang="en-US" smtClean="0"/>
              <a:pPr>
                <a:defRPr/>
              </a:pPr>
              <a:t>‹#›</a:t>
            </a:fld>
            <a:endParaRPr lang="en-US"/>
          </a:p>
        </p:txBody>
      </p:sp>
      <p:sp>
        <p:nvSpPr>
          <p:cNvPr id="18" name="Footer Placeholder 17"/>
          <p:cNvSpPr>
            <a:spLocks noGrp="1"/>
          </p:cNvSpPr>
          <p:nvPr>
            <p:ph type="ftr" sz="quarter" idx="12"/>
          </p:nvPr>
        </p:nvSpPr>
        <p:spPr/>
        <p:txBody>
          <a:bodyPr/>
          <a:lstStyle/>
          <a:p>
            <a:pPr>
              <a:defRPr/>
            </a:pPr>
            <a:r>
              <a:rPr lang="en-US"/>
              <a:t>The “Rooster Call”</a:t>
            </a:r>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pPr>
              <a:defRPr/>
            </a:pPr>
            <a:endParaRPr lang="en-US"/>
          </a:p>
        </p:txBody>
      </p:sp>
      <p:sp>
        <p:nvSpPr>
          <p:cNvPr id="12" name="Slide Number Placeholder 11"/>
          <p:cNvSpPr>
            <a:spLocks noGrp="1"/>
          </p:cNvSpPr>
          <p:nvPr>
            <p:ph type="sldNum" sz="quarter" idx="11"/>
          </p:nvPr>
        </p:nvSpPr>
        <p:spPr/>
        <p:txBody>
          <a:bodyPr/>
          <a:lstStyle/>
          <a:p>
            <a:pPr>
              <a:defRPr/>
            </a:pPr>
            <a:fld id="{1FBC41C8-90D2-4FD9-9267-722B09D4C026}" type="slidenum">
              <a:rPr lang="en-US" smtClean="0"/>
              <a:pPr>
                <a:defRPr/>
              </a:pPr>
              <a:t>‹#›</a:t>
            </a:fld>
            <a:endParaRPr lang="en-US"/>
          </a:p>
        </p:txBody>
      </p:sp>
      <p:sp>
        <p:nvSpPr>
          <p:cNvPr id="13" name="Footer Placeholder 12"/>
          <p:cNvSpPr>
            <a:spLocks noGrp="1"/>
          </p:cNvSpPr>
          <p:nvPr>
            <p:ph type="ftr" sz="quarter" idx="12"/>
          </p:nvPr>
        </p:nvSpPr>
        <p:spPr/>
        <p:txBody>
          <a:bodyPr/>
          <a:lstStyle/>
          <a:p>
            <a:pPr>
              <a:defRPr/>
            </a:pPr>
            <a:r>
              <a:rPr lang="en-US"/>
              <a:t>The “Rooster Call”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pPr>
              <a:defRPr/>
            </a:pPr>
            <a:endParaRPr lang="en-US"/>
          </a:p>
        </p:txBody>
      </p:sp>
      <p:sp>
        <p:nvSpPr>
          <p:cNvPr id="18" name="Slide Number Placeholder 17"/>
          <p:cNvSpPr>
            <a:spLocks noGrp="1"/>
          </p:cNvSpPr>
          <p:nvPr>
            <p:ph type="sldNum" sz="quarter" idx="16"/>
          </p:nvPr>
        </p:nvSpPr>
        <p:spPr/>
        <p:txBody>
          <a:bodyPr/>
          <a:lstStyle/>
          <a:p>
            <a:pPr>
              <a:defRPr/>
            </a:pPr>
            <a:fld id="{FEB6DB28-125E-4DF5-BEE5-83879ED4DA3D}" type="slidenum">
              <a:rPr lang="en-US" smtClean="0"/>
              <a:pPr>
                <a:defRPr/>
              </a:pPr>
              <a:t>‹#›</a:t>
            </a:fld>
            <a:endParaRPr lang="en-US"/>
          </a:p>
        </p:txBody>
      </p:sp>
      <p:sp>
        <p:nvSpPr>
          <p:cNvPr id="20" name="Footer Placeholder 19"/>
          <p:cNvSpPr>
            <a:spLocks noGrp="1"/>
          </p:cNvSpPr>
          <p:nvPr>
            <p:ph type="ftr" sz="quarter" idx="17"/>
          </p:nvPr>
        </p:nvSpPr>
        <p:spPr/>
        <p:txBody>
          <a:bodyPr/>
          <a:lstStyle/>
          <a:p>
            <a:pPr>
              <a:defRPr/>
            </a:pPr>
            <a:r>
              <a:rPr lang="en-US"/>
              <a:t>The “Rooster Call”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pPr>
              <a:defRPr/>
            </a:pPr>
            <a:endParaRPr lang="en-US"/>
          </a:p>
        </p:txBody>
      </p:sp>
      <p:sp>
        <p:nvSpPr>
          <p:cNvPr id="20" name="Slide Number Placeholder 19"/>
          <p:cNvSpPr>
            <a:spLocks noGrp="1"/>
          </p:cNvSpPr>
          <p:nvPr>
            <p:ph type="sldNum" sz="quarter" idx="15"/>
          </p:nvPr>
        </p:nvSpPr>
        <p:spPr/>
        <p:txBody>
          <a:bodyPr/>
          <a:lstStyle/>
          <a:p>
            <a:pPr>
              <a:defRPr/>
            </a:pPr>
            <a:fld id="{EFAD4037-5D67-43A7-AE42-AE145E01ACBD}" type="slidenum">
              <a:rPr lang="en-US" smtClean="0"/>
              <a:pPr>
                <a:defRPr/>
              </a:pPr>
              <a:t>‹#›</a:t>
            </a:fld>
            <a:endParaRPr lang="en-US"/>
          </a:p>
        </p:txBody>
      </p:sp>
      <p:sp>
        <p:nvSpPr>
          <p:cNvPr id="21" name="Footer Placeholder 20"/>
          <p:cNvSpPr>
            <a:spLocks noGrp="1"/>
          </p:cNvSpPr>
          <p:nvPr>
            <p:ph type="ftr" sz="quarter" idx="16"/>
          </p:nvPr>
        </p:nvSpPr>
        <p:spPr/>
        <p:txBody>
          <a:bodyPr/>
          <a:lstStyle/>
          <a:p>
            <a:pPr>
              <a:defRPr/>
            </a:pPr>
            <a:r>
              <a:rPr lang="en-US"/>
              <a:t>The “Rooster Call”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pPr>
              <a:defRPr/>
            </a:pPr>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pPr>
              <a:defRPr/>
            </a:pPr>
            <a:r>
              <a:rPr lang="en-US"/>
              <a:t>The “Rooster Call”</a:t>
            </a: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pPr>
              <a:defRPr/>
            </a:pPr>
            <a:fld id="{04B0798E-18FA-405A-BBA8-BB823BBECDE2}"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1971675"/>
            <a:ext cx="9148763" cy="1066800"/>
          </a:xfrm>
        </p:spPr>
        <p:txBody>
          <a:bodyPr rtlCol="0">
            <a:normAutofit/>
          </a:bodyPr>
          <a:lstStyle/>
          <a:p>
            <a:pPr algn="ctr">
              <a:buClr>
                <a:schemeClr val="accent6">
                  <a:lumMod val="75000"/>
                </a:schemeClr>
              </a:buClr>
              <a:defRPr/>
            </a:pPr>
            <a:r>
              <a:rPr lang="en-US" sz="4400" b="1" i="0" dirty="0">
                <a:solidFill>
                  <a:srgbClr val="FFFF00"/>
                </a:solidFill>
                <a:latin typeface="Arial" pitchFamily="34" charset="0"/>
                <a:cs typeface="Arial" pitchFamily="34" charset="0"/>
              </a:rPr>
              <a:t>Text: Luke 22:31-34, 55-62</a:t>
            </a:r>
          </a:p>
        </p:txBody>
      </p:sp>
      <p:sp>
        <p:nvSpPr>
          <p:cNvPr id="2050" name="Rectangle 2"/>
          <p:cNvSpPr>
            <a:spLocks noGrp="1" noChangeArrowheads="1"/>
          </p:cNvSpPr>
          <p:nvPr>
            <p:ph type="title"/>
          </p:nvPr>
        </p:nvSpPr>
        <p:spPr>
          <a:xfrm>
            <a:off x="4763" y="562656"/>
            <a:ext cx="9144000" cy="914400"/>
          </a:xfrm>
        </p:spPr>
        <p:txBody>
          <a:bodyPr>
            <a:prstTxWarp prst="textTriangle">
              <a:avLst/>
            </a:prstTxWarp>
            <a:noAutofit/>
          </a:bodyPr>
          <a:lstStyle/>
          <a:p>
            <a:pPr marL="182880" algn="ctr">
              <a:buClr>
                <a:schemeClr val="accent6">
                  <a:lumMod val="75000"/>
                </a:schemeClr>
              </a:buClr>
              <a:defRPr/>
            </a:pPr>
            <a:r>
              <a:rPr lang="en-US" sz="7200" u="sng" dirty="0">
                <a:solidFill>
                  <a:srgbClr val="66FFFF"/>
                </a:solidFill>
                <a:latin typeface="Arial" pitchFamily="34" charset="0"/>
                <a:cs typeface="Arial" pitchFamily="34" charset="0"/>
              </a:rPr>
              <a:t>The "Rooster Call"</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3200400"/>
            <a:ext cx="3975945" cy="35387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8" name="Text Box 8"/>
          <p:cNvSpPr txBox="1">
            <a:spLocks noChangeArrowheads="1"/>
          </p:cNvSpPr>
          <p:nvPr/>
        </p:nvSpPr>
        <p:spPr bwMode="auto">
          <a:xfrm>
            <a:off x="-1" y="2973119"/>
            <a:ext cx="9143999" cy="1077218"/>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Acts 2:36</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36.  "Therefore let all the house of Israel know for certain that God has made Him both Lord and Christ--this Jesus whom you crucified."</a:t>
            </a:r>
          </a:p>
        </p:txBody>
      </p:sp>
      <p:sp>
        <p:nvSpPr>
          <p:cNvPr id="9" name="Text Box 6"/>
          <p:cNvSpPr txBox="1">
            <a:spLocks noChangeArrowheads="1"/>
          </p:cNvSpPr>
          <p:nvPr/>
        </p:nvSpPr>
        <p:spPr bwMode="auto">
          <a:xfrm>
            <a:off x="-1" y="931232"/>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Jews on Pentecost – Acts 2</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Heard Peter’s sermon, and there were among them those who delivered up Jesus.</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Rooster Call: </a:t>
            </a:r>
            <a:r>
              <a:rPr lang="en-US" sz="2000" dirty="0">
                <a:solidFill>
                  <a:schemeClr val="tx2"/>
                </a:solidFill>
                <a:latin typeface="Tahoma" pitchFamily="34" charset="0"/>
                <a:cs typeface="Times New Roman" pitchFamily="18" charset="0"/>
              </a:rPr>
              <a:t>“This Jesus whom you crucified (Lord and Christ)” (Acts 2:36-37)</a:t>
            </a:r>
          </a:p>
        </p:txBody>
      </p:sp>
      <p:pic>
        <p:nvPicPr>
          <p:cNvPr id="10" name="Picture 9">
            <a:extLst>
              <a:ext uri="{FF2B5EF4-FFF2-40B4-BE49-F238E27FC236}">
                <a16:creationId xmlns:a16="http://schemas.microsoft.com/office/drawing/2014/main" id="{FB0B8EF3-7A61-40B7-A46A-954C7F6AED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399" y="4377117"/>
            <a:ext cx="1981200" cy="2480883"/>
          </a:xfrm>
          <a:prstGeom prst="rect">
            <a:avLst/>
          </a:prstGeom>
        </p:spPr>
      </p:pic>
    </p:spTree>
    <p:extLst>
      <p:ext uri="{BB962C8B-B14F-4D97-AF65-F5344CB8AC3E}">
        <p14:creationId xmlns:p14="http://schemas.microsoft.com/office/powerpoint/2010/main" val="30195617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12" name="Text Box 6"/>
          <p:cNvSpPr txBox="1">
            <a:spLocks noChangeArrowheads="1"/>
          </p:cNvSpPr>
          <p:nvPr/>
        </p:nvSpPr>
        <p:spPr bwMode="auto">
          <a:xfrm>
            <a:off x="0" y="917027"/>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King Agrippa II – Acts 26:5, 26-27</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Paul gave his defense before King Agrippa II, and had said the Jews knew he (Paul) was of the strictest sect of the Jews.</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Rooster Call:</a:t>
            </a:r>
            <a:r>
              <a:rPr lang="en-US" sz="2000" dirty="0">
                <a:solidFill>
                  <a:schemeClr val="tx2"/>
                </a:solidFill>
                <a:latin typeface="Tahoma" pitchFamily="34" charset="0"/>
                <a:cs typeface="Times New Roman" pitchFamily="18" charset="0"/>
              </a:rPr>
              <a:t> “King Agrippa, do you believe the Prophets? I know that you do” (Acts 26:27)</a:t>
            </a:r>
          </a:p>
        </p:txBody>
      </p:sp>
      <p:sp>
        <p:nvSpPr>
          <p:cNvPr id="13" name="Text Box 8"/>
          <p:cNvSpPr txBox="1">
            <a:spLocks noChangeArrowheads="1"/>
          </p:cNvSpPr>
          <p:nvPr/>
        </p:nvSpPr>
        <p:spPr bwMode="auto">
          <a:xfrm>
            <a:off x="0" y="3042111"/>
            <a:ext cx="9144000" cy="769441"/>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Acts 26:27</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27.  "King Agrippa, do you believe the Prophets? I know that you do."</a:t>
            </a:r>
          </a:p>
        </p:txBody>
      </p:sp>
      <p:pic>
        <p:nvPicPr>
          <p:cNvPr id="10" name="Picture 9">
            <a:extLst>
              <a:ext uri="{FF2B5EF4-FFF2-40B4-BE49-F238E27FC236}">
                <a16:creationId xmlns:a16="http://schemas.microsoft.com/office/drawing/2014/main" id="{3AD15BD7-214F-474C-ACF3-F5108FFA7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3748" y="3995442"/>
            <a:ext cx="2286000" cy="2862558"/>
          </a:xfrm>
          <a:prstGeom prst="rect">
            <a:avLst/>
          </a:prstGeom>
        </p:spPr>
      </p:pic>
    </p:spTree>
    <p:extLst>
      <p:ext uri="{BB962C8B-B14F-4D97-AF65-F5344CB8AC3E}">
        <p14:creationId xmlns:p14="http://schemas.microsoft.com/office/powerpoint/2010/main" val="3678840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500"/>
                                        <p:tgtEl>
                                          <p:spTgt spid="1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wipe(left)">
                                      <p:cBhvr>
                                        <p:cTn id="16" dur="500"/>
                                        <p:tgtEl>
                                          <p:spTgt spid="12">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9" name="Text Box 6"/>
          <p:cNvSpPr txBox="1">
            <a:spLocks noChangeArrowheads="1"/>
          </p:cNvSpPr>
          <p:nvPr/>
        </p:nvSpPr>
        <p:spPr bwMode="auto">
          <a:xfrm>
            <a:off x="0" y="7620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David – II Sam. 12:7</a:t>
            </a:r>
            <a:endParaRPr lang="en-US" sz="2400" b="1" i="1" dirty="0">
              <a:solidFill>
                <a:srgbClr val="FFFF00"/>
              </a:solidFill>
              <a:latin typeface="Tahoma" pitchFamily="34" charset="0"/>
              <a:cs typeface="Times New Roman" pitchFamily="18" charset="0"/>
            </a:endParaRPr>
          </a:p>
        </p:txBody>
      </p:sp>
      <p:sp>
        <p:nvSpPr>
          <p:cNvPr id="12" name="Text Box 6"/>
          <p:cNvSpPr txBox="1">
            <a:spLocks noChangeArrowheads="1"/>
          </p:cNvSpPr>
          <p:nvPr/>
        </p:nvSpPr>
        <p:spPr bwMode="auto">
          <a:xfrm>
            <a:off x="0" y="1369367"/>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sz="2400" b="1" dirty="0">
                <a:solidFill>
                  <a:srgbClr val="FFFF00"/>
                </a:solidFill>
                <a:latin typeface="Tahoma" pitchFamily="34" charset="0"/>
                <a:cs typeface="Times New Roman" pitchFamily="18" charset="0"/>
              </a:rPr>
              <a:t>Naaman – II Kings 5:13</a:t>
            </a:r>
            <a:endParaRPr lang="en-US" sz="2400" b="1" i="1" dirty="0">
              <a:solidFill>
                <a:srgbClr val="FFFF00"/>
              </a:solidFill>
              <a:latin typeface="Tahoma" pitchFamily="34"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741177"/>
            <a:ext cx="2819401" cy="3530489"/>
          </a:xfrm>
          <a:prstGeom prst="rect">
            <a:avLst/>
          </a:prstGeom>
        </p:spPr>
      </p:pic>
      <p:sp>
        <p:nvSpPr>
          <p:cNvPr id="10" name="Text Box 6"/>
          <p:cNvSpPr txBox="1">
            <a:spLocks noChangeArrowheads="1"/>
          </p:cNvSpPr>
          <p:nvPr/>
        </p:nvSpPr>
        <p:spPr bwMode="auto">
          <a:xfrm>
            <a:off x="0" y="1981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The Prodigal Son – Lk. 15:15-17</a:t>
            </a:r>
            <a:endParaRPr lang="en-US" sz="2400" b="1" i="1" dirty="0">
              <a:solidFill>
                <a:srgbClr val="FFFF00"/>
              </a:solidFill>
              <a:latin typeface="Tahoma" pitchFamily="34" charset="0"/>
              <a:cs typeface="Times New Roman" pitchFamily="18" charset="0"/>
            </a:endParaRPr>
          </a:p>
        </p:txBody>
      </p:sp>
      <p:sp>
        <p:nvSpPr>
          <p:cNvPr id="11" name="Text Box 6"/>
          <p:cNvSpPr txBox="1">
            <a:spLocks noChangeArrowheads="1"/>
          </p:cNvSpPr>
          <p:nvPr/>
        </p:nvSpPr>
        <p:spPr bwMode="auto">
          <a:xfrm>
            <a:off x="0" y="25908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sz="2400" b="1" dirty="0">
                <a:solidFill>
                  <a:srgbClr val="FFFF00"/>
                </a:solidFill>
                <a:latin typeface="Tahoma" pitchFamily="34" charset="0"/>
                <a:cs typeface="Times New Roman" pitchFamily="18" charset="0"/>
              </a:rPr>
              <a:t>Judas – Mt. 27:3</a:t>
            </a:r>
            <a:endParaRPr lang="en-US" sz="2400" b="1" i="1" dirty="0">
              <a:solidFill>
                <a:srgbClr val="FFFF00"/>
              </a:solidFill>
              <a:latin typeface="Tahoma" pitchFamily="34" charset="0"/>
              <a:cs typeface="Times New Roman" pitchFamily="18" charset="0"/>
            </a:endParaRPr>
          </a:p>
        </p:txBody>
      </p:sp>
      <p:sp>
        <p:nvSpPr>
          <p:cNvPr id="14" name="Text Box 6"/>
          <p:cNvSpPr txBox="1">
            <a:spLocks noChangeArrowheads="1"/>
          </p:cNvSpPr>
          <p:nvPr/>
        </p:nvSpPr>
        <p:spPr bwMode="auto">
          <a:xfrm>
            <a:off x="-4916" y="32004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Jews on Pentecost – Acts 2:36-37</a:t>
            </a:r>
            <a:endParaRPr lang="en-US" sz="2400" b="1" i="1" dirty="0">
              <a:solidFill>
                <a:srgbClr val="FFFF00"/>
              </a:solidFill>
              <a:latin typeface="Tahoma" pitchFamily="34" charset="0"/>
              <a:cs typeface="Times New Roman" pitchFamily="18" charset="0"/>
            </a:endParaRPr>
          </a:p>
        </p:txBody>
      </p:sp>
      <p:sp>
        <p:nvSpPr>
          <p:cNvPr id="15" name="Text Box 6"/>
          <p:cNvSpPr txBox="1">
            <a:spLocks noChangeArrowheads="1"/>
          </p:cNvSpPr>
          <p:nvPr/>
        </p:nvSpPr>
        <p:spPr bwMode="auto">
          <a:xfrm>
            <a:off x="-4916" y="38100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King Agrippa II – Acts 26:27</a:t>
            </a:r>
            <a:endParaRPr lang="en-US" sz="2400" b="1" i="1" dirty="0">
              <a:solidFill>
                <a:srgbClr val="FFFF00"/>
              </a:solidFill>
              <a:latin typeface="Tahoma" pitchFamily="34" charset="0"/>
              <a:cs typeface="Times New Roman" pitchFamily="18" charset="0"/>
            </a:endParaRPr>
          </a:p>
        </p:txBody>
      </p:sp>
      <p:sp>
        <p:nvSpPr>
          <p:cNvPr id="16" name="Text Box 7"/>
          <p:cNvSpPr txBox="1">
            <a:spLocks noChangeArrowheads="1"/>
          </p:cNvSpPr>
          <p:nvPr/>
        </p:nvSpPr>
        <p:spPr bwMode="auto">
          <a:xfrm>
            <a:off x="6" y="4805048"/>
            <a:ext cx="9139078" cy="1200329"/>
          </a:xfrm>
          <a:prstGeom prst="rect">
            <a:avLst/>
          </a:prstGeom>
          <a:solidFill>
            <a:schemeClr val="bg2">
              <a:lumMod val="20000"/>
              <a:lumOff val="80000"/>
            </a:schemeClr>
          </a:solidFill>
          <a:ln/>
          <a:scene3d>
            <a:camera prst="orthographicFront"/>
            <a:lightRig rig="threePt" dir="t"/>
          </a:scene3d>
          <a:sp3d>
            <a:bevelT/>
          </a:sp3d>
          <a:extLst/>
        </p:spPr>
        <p:style>
          <a:lnRef idx="1">
            <a:schemeClr val="accent5"/>
          </a:lnRef>
          <a:fillRef idx="3">
            <a:schemeClr val="accent5"/>
          </a:fillRef>
          <a:effectRef idx="2">
            <a:schemeClr val="accent5"/>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002060"/>
                </a:solidFill>
                <a:latin typeface="Tahoma" pitchFamily="34" charset="0"/>
                <a:cs typeface="Times New Roman" pitchFamily="18" charset="0"/>
              </a:rPr>
              <a:t>We may all experience that “rooster call” moment at one</a:t>
            </a:r>
          </a:p>
          <a:p>
            <a:pPr algn="ctr" eaLnBrk="1" hangingPunct="1"/>
            <a:r>
              <a:rPr lang="en-US" sz="2400" b="1" dirty="0">
                <a:solidFill>
                  <a:srgbClr val="002060"/>
                </a:solidFill>
                <a:latin typeface="Tahoma" pitchFamily="34" charset="0"/>
                <a:cs typeface="Times New Roman" pitchFamily="18" charset="0"/>
              </a:rPr>
              <a:t>point in our lives, but what separates us from others is</a:t>
            </a:r>
          </a:p>
          <a:p>
            <a:pPr algn="ctr" eaLnBrk="1" hangingPunct="1"/>
            <a:r>
              <a:rPr lang="en-US" sz="2400" b="1" dirty="0">
                <a:solidFill>
                  <a:srgbClr val="002060"/>
                </a:solidFill>
                <a:latin typeface="Tahoma" pitchFamily="34" charset="0"/>
                <a:cs typeface="Times New Roman" pitchFamily="18" charset="0"/>
              </a:rPr>
              <a:t>how we respond to the truth of what we have done!</a:t>
            </a:r>
          </a:p>
        </p:txBody>
      </p:sp>
    </p:spTree>
    <p:extLst>
      <p:ext uri="{BB962C8B-B14F-4D97-AF65-F5344CB8AC3E}">
        <p14:creationId xmlns:p14="http://schemas.microsoft.com/office/powerpoint/2010/main" val="28220863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629400"/>
            <a:ext cx="3352800" cy="218922"/>
          </a:xfrm>
        </p:spPr>
        <p:txBody>
          <a:bodyPr>
            <a:normAutofit fontScale="92500" lnSpcReduction="10000"/>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540518"/>
          </a:xfrm>
        </p:spPr>
        <p:txBody>
          <a:bodyPr>
            <a:normAutofit fontScale="90000"/>
          </a:bodyPr>
          <a:lstStyle/>
          <a:p>
            <a:pPr>
              <a:buClr>
                <a:schemeClr val="accent6">
                  <a:lumMod val="75000"/>
                </a:schemeClr>
              </a:buClr>
              <a:defRPr/>
            </a:pPr>
            <a:r>
              <a:rPr lang="en-US" sz="3200" b="1" u="sng" dirty="0">
                <a:solidFill>
                  <a:srgbClr val="66FFFF"/>
                </a:solidFill>
                <a:latin typeface="Arial" pitchFamily="34" charset="0"/>
                <a:cs typeface="Arial" pitchFamily="34" charset="0"/>
              </a:rPr>
              <a:t>Proper Response</a:t>
            </a:r>
          </a:p>
        </p:txBody>
      </p:sp>
      <p:graphicFrame>
        <p:nvGraphicFramePr>
          <p:cNvPr id="4" name="Table 3"/>
          <p:cNvGraphicFramePr>
            <a:graphicFrameLocks noGrp="1"/>
          </p:cNvGraphicFramePr>
          <p:nvPr>
            <p:extLst>
              <p:ext uri="{D42A27DB-BD31-4B8C-83A1-F6EECF244321}">
                <p14:modId xmlns:p14="http://schemas.microsoft.com/office/powerpoint/2010/main" val="2099862252"/>
              </p:ext>
            </p:extLst>
          </p:nvPr>
        </p:nvGraphicFramePr>
        <p:xfrm>
          <a:off x="17205" y="574059"/>
          <a:ext cx="9102216" cy="6083703"/>
        </p:xfrm>
        <a:graphic>
          <a:graphicData uri="http://schemas.openxmlformats.org/drawingml/2006/table">
            <a:tbl>
              <a:tblPr firstRow="1" bandRow="1">
                <a:tableStyleId>{5C22544A-7EE6-4342-B048-85BDC9FD1C3A}</a:tableStyleId>
              </a:tblPr>
              <a:tblGrid>
                <a:gridCol w="3034072">
                  <a:extLst>
                    <a:ext uri="{9D8B030D-6E8A-4147-A177-3AD203B41FA5}">
                      <a16:colId xmlns:a16="http://schemas.microsoft.com/office/drawing/2014/main" val="20000"/>
                    </a:ext>
                  </a:extLst>
                </a:gridCol>
                <a:gridCol w="3034072">
                  <a:extLst>
                    <a:ext uri="{9D8B030D-6E8A-4147-A177-3AD203B41FA5}">
                      <a16:colId xmlns:a16="http://schemas.microsoft.com/office/drawing/2014/main" val="20001"/>
                    </a:ext>
                  </a:extLst>
                </a:gridCol>
                <a:gridCol w="3034072">
                  <a:extLst>
                    <a:ext uri="{9D8B030D-6E8A-4147-A177-3AD203B41FA5}">
                      <a16:colId xmlns:a16="http://schemas.microsoft.com/office/drawing/2014/main" val="20002"/>
                    </a:ext>
                  </a:extLst>
                </a:gridCol>
              </a:tblGrid>
              <a:tr h="566747">
                <a:tc>
                  <a:txBody>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Character</a:t>
                      </a:r>
                    </a:p>
                  </a:txBody>
                  <a:tcPr/>
                </a:tc>
                <a:tc>
                  <a:txBody>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Rooster</a:t>
                      </a:r>
                      <a:r>
                        <a:rPr lang="en-US" sz="2000" baseline="0" dirty="0">
                          <a:latin typeface="Tahoma" panose="020B0604030504040204" pitchFamily="34" charset="0"/>
                          <a:ea typeface="Tahoma" panose="020B0604030504040204" pitchFamily="34" charset="0"/>
                          <a:cs typeface="Tahoma" panose="020B0604030504040204" pitchFamily="34" charset="0"/>
                        </a:rPr>
                        <a:t> Call</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Response</a:t>
                      </a:r>
                    </a:p>
                  </a:txBody>
                  <a:tcPr/>
                </a:tc>
                <a:extLst>
                  <a:ext uri="{0D108BD9-81ED-4DB2-BD59-A6C34878D82A}">
                    <a16:rowId xmlns:a16="http://schemas.microsoft.com/office/drawing/2014/main" val="10000"/>
                  </a:ext>
                </a:extLst>
              </a:tr>
              <a:tr h="809838">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David</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II Sam. 12:7</a:t>
                      </a:r>
                    </a:p>
                  </a:txBody>
                  <a:tcPr/>
                </a:tc>
                <a:tc>
                  <a:txBody>
                    <a:bodyPr/>
                    <a:lstStyle/>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r h="809838">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Naaman</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II Kings 5:13</a:t>
                      </a:r>
                    </a:p>
                  </a:txBody>
                  <a:tcPr/>
                </a:tc>
                <a:tc>
                  <a:txBody>
                    <a:bodyPr/>
                    <a:lstStyle/>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2"/>
                  </a:ext>
                </a:extLst>
              </a:tr>
              <a:tr h="809838">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The Prodigal Son</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Lk. 15:15-17</a:t>
                      </a:r>
                    </a:p>
                  </a:txBody>
                  <a:tcPr/>
                </a:tc>
                <a:tc>
                  <a:txBody>
                    <a:bodyPr/>
                    <a:lstStyle/>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3"/>
                  </a:ext>
                </a:extLst>
              </a:tr>
              <a:tr h="530417">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Judas</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Mt. 27:3</a:t>
                      </a:r>
                    </a:p>
                  </a:txBody>
                  <a:tcPr/>
                </a:tc>
                <a:tc>
                  <a:txBody>
                    <a:bodyPr/>
                    <a:lstStyle/>
                    <a:p>
                      <a:pPr algn="ct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4"/>
                  </a:ext>
                </a:extLst>
              </a:tr>
              <a:tr h="1769646">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Jews On Pentecost</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Acts 2:36-37</a:t>
                      </a:r>
                    </a:p>
                  </a:txBody>
                  <a:tcPr/>
                </a:tc>
                <a:tc>
                  <a:txBody>
                    <a:bodyPr/>
                    <a:lstStyle/>
                    <a:p>
                      <a:pPr algn="ct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5"/>
                  </a:ext>
                </a:extLst>
              </a:tr>
              <a:tr h="530417">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King Agrippa II</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Acts 26:27</a:t>
                      </a:r>
                    </a:p>
                  </a:txBody>
                  <a:tcPr/>
                </a:tc>
                <a:tc>
                  <a:txBody>
                    <a:bodyPr/>
                    <a:lstStyle/>
                    <a:p>
                      <a:pPr algn="ct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6"/>
                  </a:ext>
                </a:extLst>
              </a:tr>
            </a:tbl>
          </a:graphicData>
        </a:graphic>
      </p:graphicFrame>
      <p:sp>
        <p:nvSpPr>
          <p:cNvPr id="17" name="Text Box 6"/>
          <p:cNvSpPr txBox="1">
            <a:spLocks noChangeArrowheads="1"/>
          </p:cNvSpPr>
          <p:nvPr/>
        </p:nvSpPr>
        <p:spPr bwMode="auto">
          <a:xfrm>
            <a:off x="6105834" y="1096468"/>
            <a:ext cx="30135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 </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“I have sinned against the LORD” </a:t>
            </a:r>
          </a:p>
          <a:p>
            <a:pPr algn="ct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(II Sam. 12:13) </a:t>
            </a:r>
          </a:p>
        </p:txBody>
      </p:sp>
      <p:sp>
        <p:nvSpPr>
          <p:cNvPr id="18" name="Text Box 6"/>
          <p:cNvSpPr txBox="1">
            <a:spLocks noChangeArrowheads="1"/>
          </p:cNvSpPr>
          <p:nvPr/>
        </p:nvSpPr>
        <p:spPr bwMode="auto">
          <a:xfrm>
            <a:off x="6071421" y="1927465"/>
            <a:ext cx="304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 </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He obeyed God and was cleansed! </a:t>
            </a:r>
          </a:p>
          <a:p>
            <a:pPr algn="ct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(II Kings 5:14-15)</a:t>
            </a:r>
          </a:p>
        </p:txBody>
      </p:sp>
      <p:sp>
        <p:nvSpPr>
          <p:cNvPr id="19" name="Text Box 6"/>
          <p:cNvSpPr txBox="1">
            <a:spLocks noChangeArrowheads="1"/>
          </p:cNvSpPr>
          <p:nvPr/>
        </p:nvSpPr>
        <p:spPr bwMode="auto">
          <a:xfrm>
            <a:off x="6083710" y="2784458"/>
            <a:ext cx="3048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 </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He went to</a:t>
            </a:r>
          </a:p>
          <a:p>
            <a:pPr algn="ct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his father, confessed his sin, and repented!</a:t>
            </a:r>
          </a:p>
          <a:p>
            <a:pPr algn="ct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(Lk. 15:17, 21)</a:t>
            </a:r>
          </a:p>
        </p:txBody>
      </p:sp>
      <p:sp>
        <p:nvSpPr>
          <p:cNvPr id="20" name="Text Box 6"/>
          <p:cNvSpPr txBox="1">
            <a:spLocks noChangeArrowheads="1"/>
          </p:cNvSpPr>
          <p:nvPr/>
        </p:nvSpPr>
        <p:spPr bwMode="auto">
          <a:xfrm>
            <a:off x="6088627" y="4419600"/>
            <a:ext cx="3048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fontAlgn="auto" hangingPunct="1">
              <a:spcBef>
                <a:spcPts val="0"/>
              </a:spcBef>
              <a:spcAft>
                <a:spcPts val="0"/>
              </a:spcAft>
              <a:defRP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 </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From being pricked in their hearts they asked what to do, and when told, they obeyed and were saved, added to the church </a:t>
            </a: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(Acts 2:38-41, 47)</a:t>
            </a:r>
          </a:p>
        </p:txBody>
      </p:sp>
    </p:spTree>
    <p:extLst>
      <p:ext uri="{BB962C8B-B14F-4D97-AF65-F5344CB8AC3E}">
        <p14:creationId xmlns:p14="http://schemas.microsoft.com/office/powerpoint/2010/main" val="1532828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utoUpdateAnimBg="0"/>
      <p:bldP spid="18" grpId="0" autoUpdateAnimBg="0"/>
      <p:bldP spid="19" grpId="0" autoUpdateAnimBg="0"/>
      <p:bldP spid="2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Proper Response</a:t>
            </a:r>
          </a:p>
        </p:txBody>
      </p:sp>
      <p:sp>
        <p:nvSpPr>
          <p:cNvPr id="9" name="Text Box 6"/>
          <p:cNvSpPr txBox="1">
            <a:spLocks noChangeArrowheads="1"/>
          </p:cNvSpPr>
          <p:nvPr/>
        </p:nvSpPr>
        <p:spPr bwMode="auto">
          <a:xfrm>
            <a:off x="0" y="12954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David – II Sam. 12:13</a:t>
            </a:r>
            <a:endParaRPr lang="en-US" sz="2400" b="1" i="1" dirty="0">
              <a:solidFill>
                <a:srgbClr val="FFFF00"/>
              </a:solidFill>
              <a:latin typeface="Tahoma" pitchFamily="34" charset="0"/>
              <a:cs typeface="Times New Roman" pitchFamily="18" charset="0"/>
            </a:endParaRPr>
          </a:p>
        </p:txBody>
      </p:sp>
      <p:sp>
        <p:nvSpPr>
          <p:cNvPr id="12" name="Text Box 6"/>
          <p:cNvSpPr txBox="1">
            <a:spLocks noChangeArrowheads="1"/>
          </p:cNvSpPr>
          <p:nvPr/>
        </p:nvSpPr>
        <p:spPr bwMode="auto">
          <a:xfrm>
            <a:off x="0" y="2044756"/>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sz="2400" b="1" dirty="0">
                <a:solidFill>
                  <a:srgbClr val="FFFF00"/>
                </a:solidFill>
                <a:latin typeface="Tahoma" pitchFamily="34" charset="0"/>
                <a:cs typeface="Times New Roman" pitchFamily="18" charset="0"/>
              </a:rPr>
              <a:t>Naaman – II Kings 5:14-15</a:t>
            </a:r>
            <a:endParaRPr lang="en-US" sz="2400" b="1" i="1" dirty="0">
              <a:solidFill>
                <a:srgbClr val="FFFF00"/>
              </a:solidFill>
              <a:latin typeface="Tahoma" pitchFamily="34"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741177"/>
            <a:ext cx="2819401" cy="3530489"/>
          </a:xfrm>
          <a:prstGeom prst="rect">
            <a:avLst/>
          </a:prstGeom>
        </p:spPr>
      </p:pic>
      <p:sp>
        <p:nvSpPr>
          <p:cNvPr id="10" name="Text Box 6"/>
          <p:cNvSpPr txBox="1">
            <a:spLocks noChangeArrowheads="1"/>
          </p:cNvSpPr>
          <p:nvPr/>
        </p:nvSpPr>
        <p:spPr bwMode="auto">
          <a:xfrm>
            <a:off x="-4916" y="2743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The Prodigal Son – Lk. 15:17, 21</a:t>
            </a:r>
            <a:endParaRPr lang="en-US" sz="2400" b="1" i="1" dirty="0">
              <a:solidFill>
                <a:srgbClr val="FFFF00"/>
              </a:solidFill>
              <a:latin typeface="Tahoma" pitchFamily="34" charset="0"/>
              <a:cs typeface="Times New Roman" pitchFamily="18" charset="0"/>
            </a:endParaRPr>
          </a:p>
        </p:txBody>
      </p:sp>
      <p:sp>
        <p:nvSpPr>
          <p:cNvPr id="14" name="Text Box 6"/>
          <p:cNvSpPr txBox="1">
            <a:spLocks noChangeArrowheads="1"/>
          </p:cNvSpPr>
          <p:nvPr/>
        </p:nvSpPr>
        <p:spPr bwMode="auto">
          <a:xfrm>
            <a:off x="-4916" y="3505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Jews on Pentecost – Acts 2:37-41, 47</a:t>
            </a:r>
            <a:endParaRPr lang="en-US" sz="2400" b="1" i="1" dirty="0">
              <a:solidFill>
                <a:srgbClr val="FFFF00"/>
              </a:solidFill>
              <a:latin typeface="Tahoma" pitchFamily="34" charset="0"/>
              <a:cs typeface="Times New Roman" pitchFamily="18" charset="0"/>
            </a:endParaRPr>
          </a:p>
        </p:txBody>
      </p:sp>
      <p:sp>
        <p:nvSpPr>
          <p:cNvPr id="16" name="Text Box 7"/>
          <p:cNvSpPr txBox="1">
            <a:spLocks noChangeArrowheads="1"/>
          </p:cNvSpPr>
          <p:nvPr/>
        </p:nvSpPr>
        <p:spPr bwMode="auto">
          <a:xfrm>
            <a:off x="6" y="4648200"/>
            <a:ext cx="9139078" cy="1200329"/>
          </a:xfrm>
          <a:prstGeom prst="rect">
            <a:avLst/>
          </a:prstGeom>
          <a:solidFill>
            <a:schemeClr val="bg2">
              <a:lumMod val="20000"/>
              <a:lumOff val="80000"/>
            </a:schemeClr>
          </a:solidFill>
          <a:ln/>
          <a:scene3d>
            <a:camera prst="orthographicFront"/>
            <a:lightRig rig="threePt" dir="t"/>
          </a:scene3d>
          <a:sp3d>
            <a:bevelT/>
          </a:sp3d>
          <a:extLst/>
        </p:spPr>
        <p:style>
          <a:lnRef idx="1">
            <a:schemeClr val="accent5"/>
          </a:lnRef>
          <a:fillRef idx="3">
            <a:schemeClr val="accent5"/>
          </a:fillRef>
          <a:effectRef idx="2">
            <a:schemeClr val="accent5"/>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solidFill>
                  <a:srgbClr val="002060"/>
                </a:solidFill>
                <a:latin typeface="Tahoma" pitchFamily="34" charset="0"/>
                <a:cs typeface="Times New Roman" pitchFamily="18" charset="0"/>
              </a:rPr>
              <a:t>Sometimes it takes “the Rooster Call”</a:t>
            </a:r>
          </a:p>
          <a:p>
            <a:pPr algn="ctr" eaLnBrk="1" hangingPunct="1"/>
            <a:r>
              <a:rPr lang="en-US" sz="3600" b="1" dirty="0">
                <a:solidFill>
                  <a:srgbClr val="002060"/>
                </a:solidFill>
                <a:latin typeface="Tahoma" pitchFamily="34" charset="0"/>
                <a:cs typeface="Times New Roman" pitchFamily="18" charset="0"/>
              </a:rPr>
              <a:t>to wake us up and do what is right! </a:t>
            </a:r>
          </a:p>
        </p:txBody>
      </p:sp>
    </p:spTree>
    <p:extLst>
      <p:ext uri="{BB962C8B-B14F-4D97-AF65-F5344CB8AC3E}">
        <p14:creationId xmlns:p14="http://schemas.microsoft.com/office/powerpoint/2010/main" val="25085130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629400"/>
            <a:ext cx="3352800" cy="218922"/>
          </a:xfrm>
        </p:spPr>
        <p:txBody>
          <a:bodyPr>
            <a:normAutofit fontScale="92500" lnSpcReduction="10000"/>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540518"/>
          </a:xfrm>
        </p:spPr>
        <p:txBody>
          <a:bodyPr>
            <a:normAutofit fontScale="90000"/>
          </a:bodyPr>
          <a:lstStyle/>
          <a:p>
            <a:pPr>
              <a:buClr>
                <a:schemeClr val="accent6">
                  <a:lumMod val="75000"/>
                </a:schemeClr>
              </a:buClr>
              <a:defRPr/>
            </a:pPr>
            <a:r>
              <a:rPr lang="en-US" sz="3200" b="1" u="sng" dirty="0">
                <a:solidFill>
                  <a:srgbClr val="66FFFF"/>
                </a:solidFill>
                <a:latin typeface="Arial" pitchFamily="34" charset="0"/>
                <a:cs typeface="Arial" pitchFamily="34" charset="0"/>
              </a:rPr>
              <a:t>Improper Response</a:t>
            </a:r>
          </a:p>
        </p:txBody>
      </p:sp>
      <p:graphicFrame>
        <p:nvGraphicFramePr>
          <p:cNvPr id="4" name="Table 3"/>
          <p:cNvGraphicFramePr>
            <a:graphicFrameLocks noGrp="1"/>
          </p:cNvGraphicFramePr>
          <p:nvPr>
            <p:extLst>
              <p:ext uri="{D42A27DB-BD31-4B8C-83A1-F6EECF244321}">
                <p14:modId xmlns:p14="http://schemas.microsoft.com/office/powerpoint/2010/main" val="719333284"/>
              </p:ext>
            </p:extLst>
          </p:nvPr>
        </p:nvGraphicFramePr>
        <p:xfrm>
          <a:off x="17205" y="803698"/>
          <a:ext cx="9102216" cy="5555404"/>
        </p:xfrm>
        <a:graphic>
          <a:graphicData uri="http://schemas.openxmlformats.org/drawingml/2006/table">
            <a:tbl>
              <a:tblPr firstRow="1" bandRow="1">
                <a:tableStyleId>{5C22544A-7EE6-4342-B048-85BDC9FD1C3A}</a:tableStyleId>
              </a:tblPr>
              <a:tblGrid>
                <a:gridCol w="3034072">
                  <a:extLst>
                    <a:ext uri="{9D8B030D-6E8A-4147-A177-3AD203B41FA5}">
                      <a16:colId xmlns:a16="http://schemas.microsoft.com/office/drawing/2014/main" val="20000"/>
                    </a:ext>
                  </a:extLst>
                </a:gridCol>
                <a:gridCol w="3034072">
                  <a:extLst>
                    <a:ext uri="{9D8B030D-6E8A-4147-A177-3AD203B41FA5}">
                      <a16:colId xmlns:a16="http://schemas.microsoft.com/office/drawing/2014/main" val="20001"/>
                    </a:ext>
                  </a:extLst>
                </a:gridCol>
                <a:gridCol w="3034072">
                  <a:extLst>
                    <a:ext uri="{9D8B030D-6E8A-4147-A177-3AD203B41FA5}">
                      <a16:colId xmlns:a16="http://schemas.microsoft.com/office/drawing/2014/main" val="20002"/>
                    </a:ext>
                  </a:extLst>
                </a:gridCol>
              </a:tblGrid>
              <a:tr h="566747">
                <a:tc>
                  <a:txBody>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Character</a:t>
                      </a:r>
                    </a:p>
                  </a:txBody>
                  <a:tcPr/>
                </a:tc>
                <a:tc>
                  <a:txBody>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Rooster</a:t>
                      </a:r>
                      <a:r>
                        <a:rPr lang="en-US" sz="2000" baseline="0" dirty="0">
                          <a:latin typeface="Tahoma" panose="020B0604030504040204" pitchFamily="34" charset="0"/>
                          <a:ea typeface="Tahoma" panose="020B0604030504040204" pitchFamily="34" charset="0"/>
                          <a:cs typeface="Tahoma" panose="020B0604030504040204" pitchFamily="34" charset="0"/>
                        </a:rPr>
                        <a:t> Call</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ctr"/>
                      <a:r>
                        <a:rPr lang="en-US" sz="2000" dirty="0">
                          <a:latin typeface="Tahoma" panose="020B0604030504040204" pitchFamily="34" charset="0"/>
                          <a:ea typeface="Tahoma" panose="020B0604030504040204" pitchFamily="34" charset="0"/>
                          <a:cs typeface="Tahoma" panose="020B0604030504040204" pitchFamily="34" charset="0"/>
                        </a:rPr>
                        <a:t>Response</a:t>
                      </a:r>
                    </a:p>
                  </a:txBody>
                  <a:tcPr/>
                </a:tc>
                <a:extLst>
                  <a:ext uri="{0D108BD9-81ED-4DB2-BD59-A6C34878D82A}">
                    <a16:rowId xmlns:a16="http://schemas.microsoft.com/office/drawing/2014/main" val="10000"/>
                  </a:ext>
                </a:extLst>
              </a:tr>
              <a:tr h="535594">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David</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II Sam. 12:7</a:t>
                      </a:r>
                    </a:p>
                  </a:txBody>
                  <a:tcPr/>
                </a:tc>
                <a:tc>
                  <a:txBody>
                    <a:bodyPr/>
                    <a:lstStyle/>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1"/>
                  </a:ext>
                </a:extLst>
              </a:tr>
              <a:tr h="609600">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Naaman</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II Kings 5:13</a:t>
                      </a:r>
                    </a:p>
                  </a:txBody>
                  <a:tcPr/>
                </a:tc>
                <a:tc>
                  <a:txBody>
                    <a:bodyPr/>
                    <a:lstStyle/>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2"/>
                  </a:ext>
                </a:extLst>
              </a:tr>
              <a:tr h="533400">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The Prodigal Son</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Lk. 15:15-17</a:t>
                      </a:r>
                    </a:p>
                  </a:txBody>
                  <a:tcPr/>
                </a:tc>
                <a:tc>
                  <a:txBody>
                    <a:bodyPr/>
                    <a:lstStyle/>
                    <a:p>
                      <a:pPr algn="ctr"/>
                      <a:endPar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3"/>
                  </a:ext>
                </a:extLst>
              </a:tr>
              <a:tr h="362777">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Judas</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Mt. 27:3</a:t>
                      </a:r>
                    </a:p>
                  </a:txBody>
                  <a:tcPr/>
                </a:tc>
                <a:tc>
                  <a:txBody>
                    <a:bodyPr/>
                    <a:lstStyle/>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4"/>
                  </a:ext>
                </a:extLst>
              </a:tr>
              <a:tr h="688783">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Jews On Pentecost</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Acts 2:36-37</a:t>
                      </a:r>
                    </a:p>
                  </a:txBody>
                  <a:tcPr/>
                </a:tc>
                <a:tc>
                  <a:txBody>
                    <a:bodyPr/>
                    <a:lstStyle/>
                    <a:p>
                      <a:pPr algn="ct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5"/>
                  </a:ext>
                </a:extLst>
              </a:tr>
              <a:tr h="530417">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King Agrippa II</a:t>
                      </a:r>
                    </a:p>
                  </a:txBody>
                  <a:tcPr/>
                </a:tc>
                <a:tc>
                  <a:txBody>
                    <a:bodyPr/>
                    <a:lstStyle/>
                    <a:p>
                      <a:pPr algn="ctr"/>
                      <a:r>
                        <a:rPr lang="en-US" sz="1600" b="1" dirty="0">
                          <a:latin typeface="Tahoma" panose="020B0604030504040204" pitchFamily="34" charset="0"/>
                          <a:ea typeface="Tahoma" panose="020B0604030504040204" pitchFamily="34" charset="0"/>
                          <a:cs typeface="Tahoma" panose="020B0604030504040204" pitchFamily="34" charset="0"/>
                        </a:rPr>
                        <a:t>Acts 26:27</a:t>
                      </a:r>
                    </a:p>
                  </a:txBody>
                  <a:tcPr/>
                </a:tc>
                <a:tc>
                  <a:txBody>
                    <a:bodyPr/>
                    <a:lstStyle/>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p>
                      <a:pPr algn="ctr"/>
                      <a:endParaRPr lang="en-US" sz="16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0006"/>
                  </a:ext>
                </a:extLst>
              </a:tr>
            </a:tbl>
          </a:graphicData>
        </a:graphic>
      </p:graphicFrame>
      <p:sp>
        <p:nvSpPr>
          <p:cNvPr id="17" name="Text Box 6"/>
          <p:cNvSpPr txBox="1">
            <a:spLocks noChangeArrowheads="1"/>
          </p:cNvSpPr>
          <p:nvPr/>
        </p:nvSpPr>
        <p:spPr bwMode="auto">
          <a:xfrm>
            <a:off x="6071421" y="1288821"/>
            <a:ext cx="30393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a:t>
            </a:r>
            <a:endParaRPr lang="en-US" sz="1600"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ct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II Sam. 12:13 </a:t>
            </a:r>
          </a:p>
        </p:txBody>
      </p:sp>
      <p:sp>
        <p:nvSpPr>
          <p:cNvPr id="18" name="Text Box 6"/>
          <p:cNvSpPr txBox="1">
            <a:spLocks noChangeArrowheads="1"/>
          </p:cNvSpPr>
          <p:nvPr/>
        </p:nvSpPr>
        <p:spPr bwMode="auto">
          <a:xfrm>
            <a:off x="6071421" y="1873596"/>
            <a:ext cx="304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a:t>
            </a:r>
            <a:r>
              <a:rPr lang="en-US" sz="1600" i="1" dirty="0">
                <a:solidFill>
                  <a:srgbClr val="006600"/>
                </a:solidFill>
                <a:latin typeface="Tahoma" panose="020B0604030504040204" pitchFamily="34" charset="0"/>
                <a:ea typeface="Tahoma" panose="020B0604030504040204" pitchFamily="34" charset="0"/>
                <a:cs typeface="Tahoma" panose="020B0604030504040204" pitchFamily="34" charset="0"/>
              </a:rPr>
              <a:t> </a:t>
            </a:r>
          </a:p>
          <a:p>
            <a:pPr algn="ct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II Kings 5:14-15</a:t>
            </a:r>
          </a:p>
        </p:txBody>
      </p:sp>
      <p:sp>
        <p:nvSpPr>
          <p:cNvPr id="19" name="Text Box 6"/>
          <p:cNvSpPr txBox="1">
            <a:spLocks noChangeArrowheads="1"/>
          </p:cNvSpPr>
          <p:nvPr/>
        </p:nvSpPr>
        <p:spPr bwMode="auto">
          <a:xfrm>
            <a:off x="6071421" y="2488409"/>
            <a:ext cx="304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 </a:t>
            </a:r>
          </a:p>
          <a:p>
            <a:pPr algn="ct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Lk. 15:17, 21</a:t>
            </a:r>
          </a:p>
        </p:txBody>
      </p:sp>
      <p:sp>
        <p:nvSpPr>
          <p:cNvPr id="20" name="Text Box 6"/>
          <p:cNvSpPr txBox="1">
            <a:spLocks noChangeArrowheads="1"/>
          </p:cNvSpPr>
          <p:nvPr/>
        </p:nvSpPr>
        <p:spPr bwMode="auto">
          <a:xfrm>
            <a:off x="6062817" y="4379263"/>
            <a:ext cx="304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fontAlgn="auto" hangingPunct="1">
              <a:spcBef>
                <a:spcPts val="0"/>
              </a:spcBef>
              <a:spcAft>
                <a:spcPts val="0"/>
              </a:spcAft>
              <a:defRPr/>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Proper Response</a:t>
            </a:r>
          </a:p>
          <a:p>
            <a:pPr marL="0" indent="0" algn="ctr" eaLnBrk="1" fontAlgn="auto" hangingPunct="1">
              <a:spcBef>
                <a:spcPts val="0"/>
              </a:spcBef>
              <a:spcAft>
                <a:spcPts val="0"/>
              </a:spcAft>
              <a:defRPr/>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Acts 2:38-41, 47</a:t>
            </a:r>
          </a:p>
        </p:txBody>
      </p:sp>
      <p:sp>
        <p:nvSpPr>
          <p:cNvPr id="9" name="Text Box 6"/>
          <p:cNvSpPr txBox="1">
            <a:spLocks noChangeArrowheads="1"/>
          </p:cNvSpPr>
          <p:nvPr/>
        </p:nvSpPr>
        <p:spPr bwMode="auto">
          <a:xfrm>
            <a:off x="6062817" y="3156589"/>
            <a:ext cx="305660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Improper Response:</a:t>
            </a:r>
            <a:endPar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rPr>
              <a:t>He felt remorse but “went away and hanged himself” </a:t>
            </a:r>
          </a:p>
          <a:p>
            <a:pPr algn="ct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(Mt. 27:3-5; Acts 1:18)</a:t>
            </a:r>
          </a:p>
        </p:txBody>
      </p:sp>
      <p:sp>
        <p:nvSpPr>
          <p:cNvPr id="10" name="Text Box 6"/>
          <p:cNvSpPr txBox="1">
            <a:spLocks noChangeArrowheads="1"/>
          </p:cNvSpPr>
          <p:nvPr/>
        </p:nvSpPr>
        <p:spPr bwMode="auto">
          <a:xfrm>
            <a:off x="6071421" y="5047443"/>
            <a:ext cx="30307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Improper Response:</a:t>
            </a:r>
            <a:endPar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rPr>
              <a:t>“In a short time you will</a:t>
            </a:r>
          </a:p>
          <a:p>
            <a:pPr algn="ctr"/>
            <a:r>
              <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rPr>
              <a:t>persuade me to become a</a:t>
            </a:r>
          </a:p>
          <a:p>
            <a:pPr algn="ctr"/>
            <a:r>
              <a:rPr lang="en-US" sz="1600" dirty="0">
                <a:solidFill>
                  <a:srgbClr val="FF0000"/>
                </a:solidFill>
                <a:latin typeface="Tahoma" panose="020B0604030504040204" pitchFamily="34" charset="0"/>
                <a:ea typeface="Tahoma" panose="020B0604030504040204" pitchFamily="34" charset="0"/>
                <a:cs typeface="Tahoma" panose="020B0604030504040204" pitchFamily="34" charset="0"/>
              </a:rPr>
              <a:t>Christian” (NKJ: “Almost”)</a:t>
            </a:r>
          </a:p>
          <a:p>
            <a:pPr algn="ct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(Acts 26:28)</a:t>
            </a:r>
          </a:p>
        </p:txBody>
      </p:sp>
    </p:spTree>
    <p:extLst>
      <p:ext uri="{BB962C8B-B14F-4D97-AF65-F5344CB8AC3E}">
        <p14:creationId xmlns:p14="http://schemas.microsoft.com/office/powerpoint/2010/main" val="41988342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Improper Response</a:t>
            </a:r>
          </a:p>
        </p:txBody>
      </p:sp>
      <p:sp>
        <p:nvSpPr>
          <p:cNvPr id="9" name="Text Box 6"/>
          <p:cNvSpPr txBox="1">
            <a:spLocks noChangeArrowheads="1"/>
          </p:cNvSpPr>
          <p:nvPr/>
        </p:nvSpPr>
        <p:spPr bwMode="auto">
          <a:xfrm>
            <a:off x="-14748" y="2044756"/>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Judas – Mt. 27:3-5; Acts 1:18</a:t>
            </a:r>
            <a:endParaRPr lang="en-US" sz="2400" b="1" i="1" dirty="0">
              <a:solidFill>
                <a:srgbClr val="FFFF00"/>
              </a:solidFill>
              <a:latin typeface="Tahoma" pitchFamily="34" charset="0"/>
              <a:cs typeface="Times New Roman" pitchFamily="18" charset="0"/>
            </a:endParaRPr>
          </a:p>
        </p:txBody>
      </p:sp>
      <p:sp>
        <p:nvSpPr>
          <p:cNvPr id="12" name="Text Box 6"/>
          <p:cNvSpPr txBox="1">
            <a:spLocks noChangeArrowheads="1"/>
          </p:cNvSpPr>
          <p:nvPr/>
        </p:nvSpPr>
        <p:spPr bwMode="auto">
          <a:xfrm>
            <a:off x="-14748" y="28956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King Agrippa II – Acts 26:28</a:t>
            </a:r>
            <a:endParaRPr lang="en-US" sz="2400" b="1" i="1" dirty="0">
              <a:solidFill>
                <a:srgbClr val="FFFF00"/>
              </a:solidFill>
              <a:latin typeface="Tahoma" pitchFamily="34"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741177"/>
            <a:ext cx="2819401" cy="3530489"/>
          </a:xfrm>
          <a:prstGeom prst="rect">
            <a:avLst/>
          </a:prstGeom>
        </p:spPr>
      </p:pic>
      <p:sp>
        <p:nvSpPr>
          <p:cNvPr id="16" name="Text Box 7"/>
          <p:cNvSpPr txBox="1">
            <a:spLocks noChangeArrowheads="1"/>
          </p:cNvSpPr>
          <p:nvPr/>
        </p:nvSpPr>
        <p:spPr bwMode="auto">
          <a:xfrm>
            <a:off x="17206" y="4495800"/>
            <a:ext cx="9139078" cy="1754326"/>
          </a:xfrm>
          <a:prstGeom prst="rect">
            <a:avLst/>
          </a:prstGeom>
          <a:solidFill>
            <a:schemeClr val="bg2">
              <a:lumMod val="20000"/>
              <a:lumOff val="80000"/>
            </a:schemeClr>
          </a:solidFill>
          <a:ln/>
          <a:scene3d>
            <a:camera prst="orthographicFront"/>
            <a:lightRig rig="threePt" dir="t"/>
          </a:scene3d>
          <a:sp3d>
            <a:bevelT/>
          </a:sp3d>
          <a:extLst/>
        </p:spPr>
        <p:style>
          <a:lnRef idx="1">
            <a:schemeClr val="accent5"/>
          </a:lnRef>
          <a:fillRef idx="3">
            <a:schemeClr val="accent5"/>
          </a:fillRef>
          <a:effectRef idx="2">
            <a:schemeClr val="accent5"/>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solidFill>
                  <a:srgbClr val="002060"/>
                </a:solidFill>
                <a:latin typeface="Tahoma" pitchFamily="34" charset="0"/>
                <a:cs typeface="Times New Roman" pitchFamily="18" charset="0"/>
              </a:rPr>
              <a:t>Some people upon hearing</a:t>
            </a:r>
          </a:p>
          <a:p>
            <a:pPr algn="ctr" eaLnBrk="1" hangingPunct="1"/>
            <a:r>
              <a:rPr lang="en-US" sz="3600" b="1" dirty="0">
                <a:solidFill>
                  <a:srgbClr val="002060"/>
                </a:solidFill>
                <a:latin typeface="Tahoma" pitchFamily="34" charset="0"/>
                <a:cs typeface="Times New Roman" pitchFamily="18" charset="0"/>
              </a:rPr>
              <a:t>“the  Rooster Call” continue</a:t>
            </a:r>
          </a:p>
          <a:p>
            <a:pPr algn="ctr" eaLnBrk="1" hangingPunct="1"/>
            <a:r>
              <a:rPr lang="en-US" sz="3600" b="1" dirty="0">
                <a:solidFill>
                  <a:srgbClr val="002060"/>
                </a:solidFill>
                <a:latin typeface="Tahoma" pitchFamily="34" charset="0"/>
                <a:cs typeface="Times New Roman" pitchFamily="18" charset="0"/>
              </a:rPr>
              <a:t>to sin and make things worse! </a:t>
            </a:r>
          </a:p>
        </p:txBody>
      </p:sp>
    </p:spTree>
    <p:extLst>
      <p:ext uri="{BB962C8B-B14F-4D97-AF65-F5344CB8AC3E}">
        <p14:creationId xmlns:p14="http://schemas.microsoft.com/office/powerpoint/2010/main" val="32002191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4748" y="6548438"/>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Conclusion</a:t>
            </a:r>
          </a:p>
        </p:txBody>
      </p:sp>
      <p:sp>
        <p:nvSpPr>
          <p:cNvPr id="10" name="Text Box 6"/>
          <p:cNvSpPr txBox="1">
            <a:spLocks noChangeArrowheads="1"/>
          </p:cNvSpPr>
          <p:nvPr/>
        </p:nvSpPr>
        <p:spPr bwMode="auto">
          <a:xfrm>
            <a:off x="-9833" y="914400"/>
            <a:ext cx="9144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The lesson of Peter’s rooster call serves as example and</a:t>
            </a:r>
          </a:p>
          <a:p>
            <a:pPr eaLnBrk="1" hangingPunct="1"/>
            <a:r>
              <a:rPr lang="en-US" sz="2400" b="1" dirty="0">
                <a:solidFill>
                  <a:srgbClr val="FFFF00"/>
                </a:solidFill>
                <a:latin typeface="Tahoma" pitchFamily="34" charset="0"/>
                <a:cs typeface="Times New Roman" pitchFamily="18" charset="0"/>
              </a:rPr>
              <a:t>warning to us to not become “overconfident”</a:t>
            </a:r>
          </a:p>
          <a:p>
            <a:pPr>
              <a:buClr>
                <a:schemeClr val="hlink"/>
              </a:buClr>
              <a:buSzPct val="115000"/>
              <a:buFont typeface="Wingdings" pitchFamily="2" charset="2"/>
              <a:buChar char="Ø"/>
            </a:pPr>
            <a:r>
              <a:rPr lang="en-US" sz="2000" b="1" dirty="0">
                <a:latin typeface="Tahoma" pitchFamily="34" charset="0"/>
                <a:cs typeface="Times New Roman" pitchFamily="18" charset="0"/>
              </a:rPr>
              <a:t>Mt. 26:35: </a:t>
            </a:r>
            <a:r>
              <a:rPr lang="en-US" sz="2000" dirty="0">
                <a:latin typeface="Tahoma" pitchFamily="34" charset="0"/>
                <a:cs typeface="Times New Roman" pitchFamily="18" charset="0"/>
              </a:rPr>
              <a:t>Peter not alone in boasting, “All the disciples said the same thing too.”</a:t>
            </a:r>
          </a:p>
          <a:p>
            <a:pPr>
              <a:buClr>
                <a:schemeClr val="hlink"/>
              </a:buClr>
              <a:buSzPct val="115000"/>
              <a:buFont typeface="Wingdings" pitchFamily="2" charset="2"/>
              <a:buChar char="Ø"/>
            </a:pPr>
            <a:r>
              <a:rPr lang="en-US" sz="2000" dirty="0">
                <a:latin typeface="Tahoma" pitchFamily="34" charset="0"/>
                <a:cs typeface="Times New Roman" pitchFamily="18" charset="0"/>
              </a:rPr>
              <a:t>They all fled and deserted Christ too – Mt. 26:56</a:t>
            </a:r>
          </a:p>
        </p:txBody>
      </p:sp>
      <p:sp>
        <p:nvSpPr>
          <p:cNvPr id="5" name="Text Box 6"/>
          <p:cNvSpPr txBox="1">
            <a:spLocks noChangeArrowheads="1"/>
          </p:cNvSpPr>
          <p:nvPr/>
        </p:nvSpPr>
        <p:spPr bwMode="auto">
          <a:xfrm>
            <a:off x="14748" y="2971800"/>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FFFF00"/>
                </a:solidFill>
                <a:latin typeface="Tahoma" pitchFamily="34" charset="0"/>
                <a:cs typeface="Times New Roman" pitchFamily="18" charset="0"/>
              </a:rPr>
              <a:t>Sometimes we don’t recognize or realize the sin we have</a:t>
            </a:r>
          </a:p>
          <a:p>
            <a:pPr algn="ctr" eaLnBrk="1" hangingPunct="1"/>
            <a:r>
              <a:rPr lang="en-US" sz="2400" b="1" dirty="0">
                <a:solidFill>
                  <a:srgbClr val="FFFF00"/>
                </a:solidFill>
                <a:latin typeface="Tahoma" pitchFamily="34" charset="0"/>
                <a:cs typeface="Times New Roman" pitchFamily="18" charset="0"/>
              </a:rPr>
              <a:t>committed, the hurt and pain caused to others, </a:t>
            </a:r>
          </a:p>
          <a:p>
            <a:pPr algn="ctr" eaLnBrk="1" hangingPunct="1"/>
            <a:r>
              <a:rPr lang="en-US" sz="2400" b="1" dirty="0">
                <a:solidFill>
                  <a:srgbClr val="FFFF00"/>
                </a:solidFill>
                <a:latin typeface="Tahoma" pitchFamily="34" charset="0"/>
                <a:cs typeface="Times New Roman" pitchFamily="18" charset="0"/>
              </a:rPr>
              <a:t>discouragement or bad example we have become to </a:t>
            </a:r>
          </a:p>
          <a:p>
            <a:pPr algn="ctr" eaLnBrk="1" hangingPunct="1"/>
            <a:r>
              <a:rPr lang="en-US" sz="2400" b="1" dirty="0">
                <a:solidFill>
                  <a:srgbClr val="FFFF00"/>
                </a:solidFill>
                <a:latin typeface="Tahoma" pitchFamily="34" charset="0"/>
                <a:cs typeface="Times New Roman" pitchFamily="18" charset="0"/>
              </a:rPr>
              <a:t>others, till the rooster crows!</a:t>
            </a:r>
          </a:p>
        </p:txBody>
      </p:sp>
      <p:sp>
        <p:nvSpPr>
          <p:cNvPr id="6" name="Text Box 6"/>
          <p:cNvSpPr txBox="1">
            <a:spLocks noChangeArrowheads="1"/>
          </p:cNvSpPr>
          <p:nvPr/>
        </p:nvSpPr>
        <p:spPr bwMode="auto">
          <a:xfrm>
            <a:off x="-9833" y="4978778"/>
            <a:ext cx="656303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FFFF00"/>
                </a:solidFill>
                <a:latin typeface="Tahoma" pitchFamily="34" charset="0"/>
                <a:cs typeface="Times New Roman" pitchFamily="18" charset="0"/>
              </a:rPr>
              <a:t>We need to hear it and make the changes</a:t>
            </a:r>
          </a:p>
          <a:p>
            <a:pPr algn="ctr" eaLnBrk="1" hangingPunct="1"/>
            <a:r>
              <a:rPr lang="en-US" sz="2400" b="1" dirty="0">
                <a:solidFill>
                  <a:srgbClr val="FFFF00"/>
                </a:solidFill>
                <a:latin typeface="Tahoma" pitchFamily="34" charset="0"/>
                <a:cs typeface="Times New Roman" pitchFamily="18" charset="0"/>
              </a:rPr>
              <a:t>needed to come back to God! </a:t>
            </a:r>
          </a:p>
          <a:p>
            <a:pPr algn="ctr" eaLnBrk="1" hangingPunct="1"/>
            <a:r>
              <a:rPr lang="en-US" sz="2400" b="1" i="1" dirty="0">
                <a:solidFill>
                  <a:srgbClr val="FFFF00"/>
                </a:solidFill>
                <a:latin typeface="Tahoma" pitchFamily="34" charset="0"/>
                <a:cs typeface="Times New Roman" pitchFamily="18" charset="0"/>
              </a:rPr>
              <a:t>(Peter “remembered” – Mt. 26:75)</a:t>
            </a:r>
          </a:p>
        </p:txBody>
      </p:sp>
      <p:pic>
        <p:nvPicPr>
          <p:cNvPr id="8" name="Picture 7">
            <a:extLst>
              <a:ext uri="{FF2B5EF4-FFF2-40B4-BE49-F238E27FC236}">
                <a16:creationId xmlns:a16="http://schemas.microsoft.com/office/drawing/2014/main" id="{83A3C7D1-298A-48EE-AEE6-727ABA30E8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4339332"/>
            <a:ext cx="2580967" cy="2518668"/>
          </a:xfrm>
          <a:prstGeom prst="rect">
            <a:avLst/>
          </a:prstGeom>
        </p:spPr>
      </p:pic>
    </p:spTree>
    <p:extLst>
      <p:ext uri="{BB962C8B-B14F-4D97-AF65-F5344CB8AC3E}">
        <p14:creationId xmlns:p14="http://schemas.microsoft.com/office/powerpoint/2010/main" val="2986235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wipe(left)">
                                      <p:cBhvr>
                                        <p:cTn id="20" dur="500"/>
                                        <p:tgtEl>
                                          <p:spTgt spid="10">
                                            <p:txEl>
                                              <p:pRg st="2" end="2"/>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10">
                                            <p:txEl>
                                              <p:pRg st="3" end="3"/>
                                            </p:txEl>
                                          </p:spTgt>
                                        </p:tgtEl>
                                        <p:attrNameLst>
                                          <p:attrName>style.visibility</p:attrName>
                                        </p:attrNameLst>
                                      </p:cBhvr>
                                      <p:to>
                                        <p:strVal val="visible"/>
                                      </p:to>
                                    </p:set>
                                    <p:animEffect transition="in" filter="wipe(left)">
                                      <p:cBhvr>
                                        <p:cTn id="24" dur="500"/>
                                        <p:tgtEl>
                                          <p:spTgt spid="10">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916" y="6553354"/>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normAutofit/>
          </a:bodyPr>
          <a:lstStyle/>
          <a:p>
            <a:pPr marL="0" indent="0" eaLnBrk="1" fontAlgn="auto" hangingPunct="1">
              <a:spcAft>
                <a:spcPts val="0"/>
              </a:spcAft>
              <a:buClr>
                <a:schemeClr val="accent6">
                  <a:lumMod val="75000"/>
                </a:schemeClr>
              </a:buClr>
              <a:buNone/>
              <a:defRPr/>
            </a:pPr>
            <a:r>
              <a:rPr lang="en-US" sz="3200" b="1" u="sng" dirty="0">
                <a:solidFill>
                  <a:srgbClr val="66FFFF"/>
                </a:solidFill>
                <a:latin typeface="Arial" pitchFamily="34" charset="0"/>
                <a:cs typeface="Arial" pitchFamily="34" charset="0"/>
              </a:rPr>
              <a:t>Conclusion</a:t>
            </a:r>
          </a:p>
        </p:txBody>
      </p:sp>
      <p:sp>
        <p:nvSpPr>
          <p:cNvPr id="8" name="Text Box 6"/>
          <p:cNvSpPr txBox="1">
            <a:spLocks noChangeArrowheads="1"/>
          </p:cNvSpPr>
          <p:nvPr/>
        </p:nvSpPr>
        <p:spPr bwMode="auto">
          <a:xfrm>
            <a:off x="4916" y="762000"/>
            <a:ext cx="91440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Think of the great service Peter rendered God and man </a:t>
            </a:r>
          </a:p>
          <a:p>
            <a:pPr eaLnBrk="1" hangingPunct="1"/>
            <a:r>
              <a:rPr lang="en-US" sz="2400" b="1" dirty="0">
                <a:solidFill>
                  <a:srgbClr val="FFFF00"/>
                </a:solidFill>
                <a:latin typeface="Tahoma" pitchFamily="34" charset="0"/>
                <a:cs typeface="Times New Roman" pitchFamily="18" charset="0"/>
              </a:rPr>
              <a:t>after his “sifting!”</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Peter wept bitterly but came back to stand against a massive crowd on the day of Pentecost and accused them of the Lord’s murder! (Acts 2:14-39)</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Suffered stripes for his preaching of Jesus. (Acts 5:40)</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Preached to the Gentiles first. (Acts 10)</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Suffered imprisonment. (Acts 12)</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Became an elder of the Lord’s church. (I Pet 5:1)</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Ultimately gave his life as a martyr in the service of the Lord. (Jn. 21:18-19; II Pet. 1:14)</a:t>
            </a:r>
          </a:p>
        </p:txBody>
      </p:sp>
      <p:sp>
        <p:nvSpPr>
          <p:cNvPr id="10" name="Text Box 6"/>
          <p:cNvSpPr txBox="1">
            <a:spLocks noChangeArrowheads="1"/>
          </p:cNvSpPr>
          <p:nvPr/>
        </p:nvSpPr>
        <p:spPr bwMode="auto">
          <a:xfrm>
            <a:off x="0" y="4519451"/>
            <a:ext cx="5791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FFFF00"/>
                </a:solidFill>
                <a:latin typeface="Tahoma" pitchFamily="34" charset="0"/>
                <a:cs typeface="Times New Roman" pitchFamily="18" charset="0"/>
              </a:rPr>
              <a:t>Jesus knew Peter would fail, </a:t>
            </a:r>
          </a:p>
          <a:p>
            <a:pPr algn="ctr" eaLnBrk="1" hangingPunct="1"/>
            <a:r>
              <a:rPr lang="en-US" sz="2400" b="1" dirty="0">
                <a:solidFill>
                  <a:srgbClr val="FFFF00"/>
                </a:solidFill>
                <a:latin typeface="Tahoma" pitchFamily="34" charset="0"/>
                <a:cs typeface="Times New Roman" pitchFamily="18" charset="0"/>
              </a:rPr>
              <a:t>but told him to strengthen</a:t>
            </a:r>
          </a:p>
          <a:p>
            <a:pPr algn="ctr" eaLnBrk="1" hangingPunct="1"/>
            <a:r>
              <a:rPr lang="en-US" sz="2400" b="1" dirty="0">
                <a:solidFill>
                  <a:srgbClr val="FFFF00"/>
                </a:solidFill>
                <a:latin typeface="Tahoma" pitchFamily="34" charset="0"/>
                <a:cs typeface="Times New Roman" pitchFamily="18" charset="0"/>
              </a:rPr>
              <a:t>his brothers when he returned! </a:t>
            </a:r>
          </a:p>
          <a:p>
            <a:pPr algn="ctr" eaLnBrk="1" hangingPunct="1"/>
            <a:r>
              <a:rPr lang="en-US" sz="2400" b="1" i="1" dirty="0">
                <a:solidFill>
                  <a:srgbClr val="FFFF00"/>
                </a:solidFill>
                <a:latin typeface="Tahoma" pitchFamily="34" charset="0"/>
                <a:cs typeface="Times New Roman" pitchFamily="18" charset="0"/>
              </a:rPr>
              <a:t>(Lk 22:32)</a:t>
            </a:r>
          </a:p>
        </p:txBody>
      </p:sp>
      <p:pic>
        <p:nvPicPr>
          <p:cNvPr id="6" name="Picture 2">
            <a:extLst>
              <a:ext uri="{FF2B5EF4-FFF2-40B4-BE49-F238E27FC236}">
                <a16:creationId xmlns:a16="http://schemas.microsoft.com/office/drawing/2014/main" id="{CCD228F4-3A35-407B-B708-1AF1AAA214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839408"/>
            <a:ext cx="3352800" cy="3023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97275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wipe(left)">
                                      <p:cBhvr>
                                        <p:cTn id="20" dur="500"/>
                                        <p:tgtEl>
                                          <p:spTgt spid="8">
                                            <p:txEl>
                                              <p:pRg st="2" end="2"/>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wipe(left)">
                                      <p:cBhvr>
                                        <p:cTn id="24" dur="500"/>
                                        <p:tgtEl>
                                          <p:spTgt spid="8">
                                            <p:txEl>
                                              <p:pRg st="3" end="3"/>
                                            </p:txEl>
                                          </p:spTgt>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Effect transition="in" filter="wipe(left)">
                                      <p:cBhvr>
                                        <p:cTn id="28" dur="500"/>
                                        <p:tgtEl>
                                          <p:spTgt spid="8">
                                            <p:txEl>
                                              <p:pRg st="4" end="4"/>
                                            </p:txEl>
                                          </p:spTgt>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8">
                                            <p:txEl>
                                              <p:pRg st="6" end="6"/>
                                            </p:txEl>
                                          </p:spTgt>
                                        </p:tgtEl>
                                        <p:attrNameLst>
                                          <p:attrName>style.visibility</p:attrName>
                                        </p:attrNameLst>
                                      </p:cBhvr>
                                      <p:to>
                                        <p:strVal val="visible"/>
                                      </p:to>
                                    </p:set>
                                    <p:animEffect transition="in" filter="wipe(left)">
                                      <p:cBhvr>
                                        <p:cTn id="36" dur="500"/>
                                        <p:tgtEl>
                                          <p:spTgt spid="8">
                                            <p:txEl>
                                              <p:pRg st="6" end="6"/>
                                            </p:txEl>
                                          </p:spTgt>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8">
                                            <p:txEl>
                                              <p:pRg st="7" end="7"/>
                                            </p:txEl>
                                          </p:spTgt>
                                        </p:tgtEl>
                                        <p:attrNameLst>
                                          <p:attrName>style.visibility</p:attrName>
                                        </p:attrNameLst>
                                      </p:cBhvr>
                                      <p:to>
                                        <p:strVal val="visible"/>
                                      </p:to>
                                    </p:set>
                                    <p:animEffect transition="in" filter="wipe(left)">
                                      <p:cBhvr>
                                        <p:cTn id="40" dur="500"/>
                                        <p:tgtEl>
                                          <p:spTgt spid="8">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916" y="6553354"/>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normAutofit/>
          </a:bodyPr>
          <a:lstStyle/>
          <a:p>
            <a:pPr marL="0" indent="0" eaLnBrk="1" fontAlgn="auto" hangingPunct="1">
              <a:spcAft>
                <a:spcPts val="0"/>
              </a:spcAft>
              <a:buClr>
                <a:schemeClr val="accent6">
                  <a:lumMod val="75000"/>
                </a:schemeClr>
              </a:buClr>
              <a:buNone/>
              <a:defRPr/>
            </a:pPr>
            <a:r>
              <a:rPr lang="en-US" sz="3200" b="1" u="sng" dirty="0">
                <a:solidFill>
                  <a:srgbClr val="66FFFF"/>
                </a:solidFill>
                <a:latin typeface="Arial" pitchFamily="34" charset="0"/>
                <a:cs typeface="Arial" pitchFamily="34" charset="0"/>
              </a:rPr>
              <a:t>Conclusion</a:t>
            </a:r>
          </a:p>
        </p:txBody>
      </p:sp>
      <p:sp>
        <p:nvSpPr>
          <p:cNvPr id="8" name="Text Box 6"/>
          <p:cNvSpPr txBox="1">
            <a:spLocks noChangeArrowheads="1"/>
          </p:cNvSpPr>
          <p:nvPr/>
        </p:nvSpPr>
        <p:spPr bwMode="auto">
          <a:xfrm>
            <a:off x="-22123" y="793713"/>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FFFF00"/>
                </a:solidFill>
                <a:latin typeface="Tahoma" pitchFamily="34" charset="0"/>
                <a:cs typeface="Times New Roman" pitchFamily="18" charset="0"/>
              </a:rPr>
              <a:t>Peter strengthens all of us by letting us know we are </a:t>
            </a:r>
          </a:p>
          <a:p>
            <a:pPr algn="ctr" eaLnBrk="1" hangingPunct="1"/>
            <a:r>
              <a:rPr lang="en-US" sz="2400" b="1" dirty="0">
                <a:solidFill>
                  <a:srgbClr val="FFFF00"/>
                </a:solidFill>
                <a:latin typeface="Tahoma" pitchFamily="34" charset="0"/>
                <a:cs typeface="Times New Roman" pitchFamily="18" charset="0"/>
              </a:rPr>
              <a:t>not alone in our struggles</a:t>
            </a:r>
            <a:endParaRPr lang="en-US" sz="2400" b="1" i="1" dirty="0">
              <a:solidFill>
                <a:srgbClr val="FFFF00"/>
              </a:solidFill>
              <a:latin typeface="Tahoma" pitchFamily="34" charset="0"/>
              <a:cs typeface="Times New Roman" pitchFamily="18" charset="0"/>
            </a:endParaRPr>
          </a:p>
        </p:txBody>
      </p:sp>
      <p:sp>
        <p:nvSpPr>
          <p:cNvPr id="6" name="Text Box 8"/>
          <p:cNvSpPr txBox="1">
            <a:spLocks noChangeArrowheads="1"/>
          </p:cNvSpPr>
          <p:nvPr/>
        </p:nvSpPr>
        <p:spPr bwMode="auto">
          <a:xfrm>
            <a:off x="-22123" y="1774172"/>
            <a:ext cx="9161205" cy="2923877"/>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Pet. 5:8-11</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8.  Be of sober spirit, be on the alert. Your adversary, the devil, prowls around like a roaring lion, seeking someone to devour.</a:t>
            </a:r>
          </a:p>
          <a:p>
            <a:pPr>
              <a:defRPr/>
            </a:pPr>
            <a:r>
              <a:rPr lang="en-US" sz="2000" dirty="0">
                <a:solidFill>
                  <a:srgbClr val="006600"/>
                </a:solidFill>
                <a:latin typeface="Tahoma" pitchFamily="34" charset="0"/>
                <a:cs typeface="Times New Roman" pitchFamily="18" charset="0"/>
              </a:rPr>
              <a:t>9.  But resist him, firm in your faith, knowing that the same experiences of suffering are being accomplished by your brethren who are in the world.</a:t>
            </a:r>
          </a:p>
          <a:p>
            <a:pPr>
              <a:defRPr/>
            </a:pPr>
            <a:r>
              <a:rPr lang="en-US" sz="2000" dirty="0">
                <a:solidFill>
                  <a:srgbClr val="006600"/>
                </a:solidFill>
                <a:latin typeface="Tahoma" pitchFamily="34" charset="0"/>
                <a:cs typeface="Times New Roman" pitchFamily="18" charset="0"/>
              </a:rPr>
              <a:t>10.  After you have suffered for a little while, the God of all grace, who called you to His eternal glory in Christ, will Himself perfect, confirm, strengthen and establish you.</a:t>
            </a:r>
          </a:p>
          <a:p>
            <a:pPr>
              <a:defRPr/>
            </a:pPr>
            <a:r>
              <a:rPr lang="en-US" sz="2000" dirty="0">
                <a:solidFill>
                  <a:srgbClr val="006600"/>
                </a:solidFill>
                <a:latin typeface="Tahoma" pitchFamily="34" charset="0"/>
                <a:cs typeface="Times New Roman" pitchFamily="18" charset="0"/>
              </a:rPr>
              <a:t>11.  To Him be dominion forever and ever. Amen.</a:t>
            </a:r>
          </a:p>
        </p:txBody>
      </p:sp>
      <p:pic>
        <p:nvPicPr>
          <p:cNvPr id="12" name="Picture 11">
            <a:extLst>
              <a:ext uri="{FF2B5EF4-FFF2-40B4-BE49-F238E27FC236}">
                <a16:creationId xmlns:a16="http://schemas.microsoft.com/office/drawing/2014/main" id="{B015E4E9-CFFA-4831-943B-59FCE1E3DD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348" y="4843404"/>
            <a:ext cx="1828800" cy="1966946"/>
          </a:xfrm>
          <a:prstGeom prst="rect">
            <a:avLst/>
          </a:prstGeom>
        </p:spPr>
      </p:pic>
    </p:spTree>
    <p:extLst>
      <p:ext uri="{BB962C8B-B14F-4D97-AF65-F5344CB8AC3E}">
        <p14:creationId xmlns:p14="http://schemas.microsoft.com/office/powerpoint/2010/main" val="18161888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2" presetClass="entr" presetSubtype="2"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6"/>
          </p:nvPr>
        </p:nvSpPr>
        <p:spPr>
          <a:xfrm>
            <a:off x="3" y="6492875"/>
            <a:ext cx="3352800" cy="365125"/>
          </a:xfrm>
        </p:spPr>
        <p:txBody>
          <a:bodyPr/>
          <a:lstStyle/>
          <a:p>
            <a:pPr>
              <a:defRPr/>
            </a:pPr>
            <a:r>
              <a:rPr lang="en-US" dirty="0"/>
              <a:t>The “Rooster Call”</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3200" b="1" u="sng" dirty="0">
                <a:solidFill>
                  <a:srgbClr val="66FFFF"/>
                </a:solidFill>
                <a:latin typeface="Arial" pitchFamily="34" charset="0"/>
                <a:cs typeface="Arial" pitchFamily="34" charset="0"/>
              </a:rPr>
              <a:t>Intro </a:t>
            </a:r>
          </a:p>
        </p:txBody>
      </p:sp>
      <p:sp>
        <p:nvSpPr>
          <p:cNvPr id="12" name="Text Box 6"/>
          <p:cNvSpPr txBox="1">
            <a:spLocks noChangeArrowheads="1"/>
          </p:cNvSpPr>
          <p:nvPr/>
        </p:nvSpPr>
        <p:spPr bwMode="auto">
          <a:xfrm>
            <a:off x="-4918" y="668798"/>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rgbClr val="FFFF00"/>
                </a:solidFill>
                <a:latin typeface="Tahoma" pitchFamily="34" charset="0"/>
                <a:cs typeface="Times New Roman" pitchFamily="18" charset="0"/>
              </a:rPr>
              <a:t>There are times in life where we have that “rooster call </a:t>
            </a:r>
          </a:p>
          <a:p>
            <a:pPr algn="ctr" eaLnBrk="1" hangingPunct="1"/>
            <a:r>
              <a:rPr lang="en-US" sz="2400" b="1" dirty="0">
                <a:solidFill>
                  <a:srgbClr val="FFFF00"/>
                </a:solidFill>
                <a:latin typeface="Tahoma" pitchFamily="34" charset="0"/>
                <a:cs typeface="Times New Roman" pitchFamily="18" charset="0"/>
              </a:rPr>
              <a:t>moment” as Peter did in Lk. 22:55-62! </a:t>
            </a:r>
          </a:p>
        </p:txBody>
      </p:sp>
      <p:sp>
        <p:nvSpPr>
          <p:cNvPr id="8" name="Text Box 8">
            <a:extLst>
              <a:ext uri="{FF2B5EF4-FFF2-40B4-BE49-F238E27FC236}">
                <a16:creationId xmlns:a16="http://schemas.microsoft.com/office/drawing/2014/main" id="{AF9BEC9D-1D8D-4454-B0E8-0AB106590F44}"/>
              </a:ext>
            </a:extLst>
          </p:cNvPr>
          <p:cNvSpPr txBox="1">
            <a:spLocks noChangeArrowheads="1"/>
          </p:cNvSpPr>
          <p:nvPr/>
        </p:nvSpPr>
        <p:spPr bwMode="auto">
          <a:xfrm>
            <a:off x="-4917" y="1600200"/>
            <a:ext cx="9144000" cy="2923877"/>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Lk. 22:31-34</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31.  "Simon, Simon, behold, Satan has demanded permission to sift you like wheat;</a:t>
            </a:r>
          </a:p>
          <a:p>
            <a:pPr>
              <a:defRPr/>
            </a:pPr>
            <a:r>
              <a:rPr lang="en-US" sz="2000" dirty="0">
                <a:solidFill>
                  <a:srgbClr val="006600"/>
                </a:solidFill>
                <a:latin typeface="Tahoma" pitchFamily="34" charset="0"/>
                <a:cs typeface="Times New Roman" pitchFamily="18" charset="0"/>
              </a:rPr>
              <a:t>32.  but I have prayed for you, that your faith may not fail; and you, when once you have turned again, strengthen your brothers."</a:t>
            </a:r>
          </a:p>
          <a:p>
            <a:pPr>
              <a:defRPr/>
            </a:pPr>
            <a:r>
              <a:rPr lang="en-US" sz="2000" dirty="0">
                <a:solidFill>
                  <a:srgbClr val="006600"/>
                </a:solidFill>
                <a:latin typeface="Tahoma" pitchFamily="34" charset="0"/>
                <a:cs typeface="Times New Roman" pitchFamily="18" charset="0"/>
              </a:rPr>
              <a:t>33.  But he said to Him, "Lord, with You I am ready to go both to prison and to death!"</a:t>
            </a:r>
          </a:p>
          <a:p>
            <a:pPr>
              <a:defRPr/>
            </a:pPr>
            <a:r>
              <a:rPr lang="en-US" sz="2000" dirty="0">
                <a:solidFill>
                  <a:srgbClr val="006600"/>
                </a:solidFill>
                <a:latin typeface="Tahoma" pitchFamily="34" charset="0"/>
                <a:cs typeface="Times New Roman" pitchFamily="18" charset="0"/>
              </a:rPr>
              <a:t>34.  And He said, "I say to you, Peter, the rooster will not crow today until you have denied three times that you know Me."</a:t>
            </a:r>
          </a:p>
        </p:txBody>
      </p:sp>
      <p:pic>
        <p:nvPicPr>
          <p:cNvPr id="13" name="Picture 12">
            <a:extLst>
              <a:ext uri="{FF2B5EF4-FFF2-40B4-BE49-F238E27FC236}">
                <a16:creationId xmlns:a16="http://schemas.microsoft.com/office/drawing/2014/main" id="{0906CDA7-B7A2-4246-A331-CBA7C3BE39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7309" y="4786009"/>
            <a:ext cx="2299545" cy="204667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par>
                          <p:cTn id="12" fill="hold">
                            <p:stCondLst>
                              <p:cond delay="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4916" y="6553354"/>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normAutofit/>
          </a:bodyPr>
          <a:lstStyle/>
          <a:p>
            <a:pPr marL="0" indent="0" eaLnBrk="1" fontAlgn="auto" hangingPunct="1">
              <a:spcAft>
                <a:spcPts val="0"/>
              </a:spcAft>
              <a:buClr>
                <a:schemeClr val="accent6">
                  <a:lumMod val="75000"/>
                </a:schemeClr>
              </a:buClr>
              <a:buNone/>
              <a:defRPr/>
            </a:pPr>
            <a:r>
              <a:rPr lang="en-US" sz="3200" b="1" u="sng" dirty="0">
                <a:solidFill>
                  <a:srgbClr val="66FFFF"/>
                </a:solidFill>
                <a:latin typeface="Arial" pitchFamily="34" charset="0"/>
                <a:cs typeface="Arial" pitchFamily="34" charset="0"/>
              </a:rPr>
              <a:t>Conclusion</a:t>
            </a:r>
          </a:p>
        </p:txBody>
      </p:sp>
      <p:sp>
        <p:nvSpPr>
          <p:cNvPr id="9" name="Text Box 6"/>
          <p:cNvSpPr txBox="1">
            <a:spLocks noChangeArrowheads="1"/>
          </p:cNvSpPr>
          <p:nvPr/>
        </p:nvSpPr>
        <p:spPr bwMode="auto">
          <a:xfrm>
            <a:off x="0" y="957933"/>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a:solidFill>
                  <a:srgbClr val="FFFF00"/>
                </a:solidFill>
                <a:latin typeface="Tahoma" pitchFamily="34" charset="0"/>
                <a:cs typeface="Times New Roman" pitchFamily="18" charset="0"/>
              </a:rPr>
              <a:t>For Peter, </a:t>
            </a:r>
            <a:r>
              <a:rPr lang="en-US" sz="2400" b="1" dirty="0">
                <a:solidFill>
                  <a:srgbClr val="FFFF00"/>
                </a:solidFill>
                <a:latin typeface="Tahoma" pitchFamily="34" charset="0"/>
                <a:cs typeface="Times New Roman" pitchFamily="18" charset="0"/>
              </a:rPr>
              <a:t>it took a rooster to wake him up to the state </a:t>
            </a:r>
          </a:p>
          <a:p>
            <a:pPr algn="ctr" eaLnBrk="1" hangingPunct="1"/>
            <a:r>
              <a:rPr lang="en-US" sz="2400" b="1" dirty="0">
                <a:solidFill>
                  <a:srgbClr val="FFFF00"/>
                </a:solidFill>
                <a:latin typeface="Tahoma" pitchFamily="34" charset="0"/>
                <a:cs typeface="Times New Roman" pitchFamily="18" charset="0"/>
              </a:rPr>
              <a:t>he was in (What God saw him as)</a:t>
            </a:r>
          </a:p>
        </p:txBody>
      </p:sp>
      <p:sp>
        <p:nvSpPr>
          <p:cNvPr id="10" name="Text Box 7">
            <a:extLst>
              <a:ext uri="{FF2B5EF4-FFF2-40B4-BE49-F238E27FC236}">
                <a16:creationId xmlns:a16="http://schemas.microsoft.com/office/drawing/2014/main" id="{ECF80B97-A8BA-40E0-933D-5F45FCAB2ACB}"/>
              </a:ext>
            </a:extLst>
          </p:cNvPr>
          <p:cNvSpPr txBox="1">
            <a:spLocks noChangeArrowheads="1"/>
          </p:cNvSpPr>
          <p:nvPr/>
        </p:nvSpPr>
        <p:spPr bwMode="auto">
          <a:xfrm>
            <a:off x="0" y="2286000"/>
            <a:ext cx="9144000" cy="1200329"/>
          </a:xfrm>
          <a:prstGeom prst="rect">
            <a:avLst/>
          </a:prstGeom>
          <a:solidFill>
            <a:srgbClr val="0000FF"/>
          </a:solidFill>
          <a:ln/>
          <a:scene3d>
            <a:camera prst="orthographicFront"/>
            <a:lightRig rig="threePt" dir="t"/>
          </a:scene3d>
          <a:sp3d>
            <a:bevelT/>
          </a:sp3d>
          <a:extLst/>
        </p:spPr>
        <p:style>
          <a:lnRef idx="1">
            <a:schemeClr val="accent5"/>
          </a:lnRef>
          <a:fillRef idx="3">
            <a:schemeClr val="accent5"/>
          </a:fillRef>
          <a:effectRef idx="2">
            <a:schemeClr val="accent5"/>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latin typeface="Tahoma" pitchFamily="34" charset="0"/>
                <a:cs typeface="Times New Roman" pitchFamily="18" charset="0"/>
              </a:rPr>
              <a:t>Have you heard the “Rooster Call”</a:t>
            </a:r>
          </a:p>
          <a:p>
            <a:pPr algn="ctr" eaLnBrk="1" hangingPunct="1"/>
            <a:r>
              <a:rPr lang="en-US" sz="3600" b="1" dirty="0">
                <a:latin typeface="Tahoma" pitchFamily="34" charset="0"/>
                <a:cs typeface="Times New Roman" pitchFamily="18" charset="0"/>
              </a:rPr>
              <a:t>in your life?</a:t>
            </a:r>
          </a:p>
        </p:txBody>
      </p:sp>
      <p:pic>
        <p:nvPicPr>
          <p:cNvPr id="12" name="Picture 11">
            <a:extLst>
              <a:ext uri="{FF2B5EF4-FFF2-40B4-BE49-F238E27FC236}">
                <a16:creationId xmlns:a16="http://schemas.microsoft.com/office/drawing/2014/main" id="{950B5B74-1EE9-4919-A972-9E2EF512B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76" y="3585368"/>
            <a:ext cx="3543300" cy="3272632"/>
          </a:xfrm>
          <a:prstGeom prst="rect">
            <a:avLst/>
          </a:prstGeom>
        </p:spPr>
      </p:pic>
      <p:sp>
        <p:nvSpPr>
          <p:cNvPr id="8" name="Text Box 7">
            <a:extLst>
              <a:ext uri="{FF2B5EF4-FFF2-40B4-BE49-F238E27FC236}">
                <a16:creationId xmlns:a16="http://schemas.microsoft.com/office/drawing/2014/main" id="{36F697C0-D815-4869-920E-8D1F217AFF21}"/>
              </a:ext>
            </a:extLst>
          </p:cNvPr>
          <p:cNvSpPr txBox="1">
            <a:spLocks noChangeArrowheads="1"/>
          </p:cNvSpPr>
          <p:nvPr/>
        </p:nvSpPr>
        <p:spPr bwMode="auto">
          <a:xfrm>
            <a:off x="3612912" y="4898518"/>
            <a:ext cx="5471160" cy="646331"/>
          </a:xfrm>
          <a:prstGeom prst="rect">
            <a:avLst/>
          </a:prstGeom>
          <a:solidFill>
            <a:srgbClr val="0000FF"/>
          </a:solidFill>
          <a:ln/>
          <a:scene3d>
            <a:camera prst="orthographicFront"/>
            <a:lightRig rig="threePt" dir="t"/>
          </a:scene3d>
          <a:sp3d>
            <a:bevelT/>
          </a:sp3d>
          <a:extLst/>
        </p:spPr>
        <p:style>
          <a:lnRef idx="1">
            <a:schemeClr val="accent5"/>
          </a:lnRef>
          <a:fillRef idx="3">
            <a:schemeClr val="accent5"/>
          </a:fillRef>
          <a:effectRef idx="2">
            <a:schemeClr val="accent5"/>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b="1" dirty="0">
                <a:latin typeface="Tahoma" pitchFamily="34" charset="0"/>
                <a:cs typeface="Times New Roman" pitchFamily="18" charset="0"/>
              </a:rPr>
              <a:t>How will you respond?</a:t>
            </a:r>
          </a:p>
        </p:txBody>
      </p:sp>
    </p:spTree>
    <p:extLst>
      <p:ext uri="{BB962C8B-B14F-4D97-AF65-F5344CB8AC3E}">
        <p14:creationId xmlns:p14="http://schemas.microsoft.com/office/powerpoint/2010/main" val="13651383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1500"/>
                            </p:stCondLst>
                            <p:childTnLst>
                              <p:par>
                                <p:cTn id="23" presetID="31"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Hear The Gospel (Jn. 5:24; Rom. 10:17)</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Believe In Christ (Jn. 3:16-18; Jn. 8:24)</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Repent Of Sins (Lk. 13:35; Acts 2:38)</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Confess Christ (Mt. 10:32; Rom. 10:10)</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 Baptized (Mk. 16:16; Acts 22:16)</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1145846962"/>
      </p:ext>
    </p:extLst>
  </p:cSld>
  <p:clrMapOvr>
    <a:masterClrMapping/>
  </p:clrMapOvr>
  <p:transition spd="slow" advTm="2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6"/>
          </p:nvPr>
        </p:nvSpPr>
        <p:spPr>
          <a:xfrm>
            <a:off x="3" y="6492875"/>
            <a:ext cx="3352800" cy="365125"/>
          </a:xfrm>
        </p:spPr>
        <p:txBody>
          <a:bodyPr/>
          <a:lstStyle/>
          <a:p>
            <a:pPr>
              <a:defRPr/>
            </a:pPr>
            <a:r>
              <a:rPr lang="en-US" dirty="0"/>
              <a:t>The “Rooster Call”</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3200" b="1" u="sng" dirty="0">
                <a:solidFill>
                  <a:srgbClr val="66FFFF"/>
                </a:solidFill>
                <a:latin typeface="Arial" pitchFamily="34" charset="0"/>
                <a:cs typeface="Arial" pitchFamily="34" charset="0"/>
              </a:rPr>
              <a:t>Intro </a:t>
            </a:r>
          </a:p>
        </p:txBody>
      </p:sp>
      <p:sp>
        <p:nvSpPr>
          <p:cNvPr id="9" name="Text Box 6"/>
          <p:cNvSpPr txBox="1">
            <a:spLocks noChangeArrowheads="1"/>
          </p:cNvSpPr>
          <p:nvPr/>
        </p:nvSpPr>
        <p:spPr bwMode="auto">
          <a:xfrm>
            <a:off x="3" y="1034306"/>
            <a:ext cx="9143997"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Peter later reveals Satan’s methods of “sifting” </a:t>
            </a:r>
          </a:p>
          <a:p>
            <a:pPr>
              <a:buClr>
                <a:schemeClr val="hlink"/>
              </a:buClr>
              <a:buSzPct val="115000"/>
              <a:buFont typeface="Wingdings" pitchFamily="2" charset="2"/>
              <a:buChar char="Ø"/>
            </a:pPr>
            <a:r>
              <a:rPr lang="en-US" sz="2000" b="1" i="1" dirty="0">
                <a:latin typeface="Tahoma" pitchFamily="34" charset="0"/>
                <a:cs typeface="Times New Roman" pitchFamily="18" charset="0"/>
              </a:rPr>
              <a:t>I Peter 1:6-9: </a:t>
            </a:r>
            <a:r>
              <a:rPr lang="en-US" sz="2000" dirty="0">
                <a:latin typeface="Tahoma" pitchFamily="34" charset="0"/>
                <a:cs typeface="Times New Roman" pitchFamily="18" charset="0"/>
              </a:rPr>
              <a:t>Trials that will test one’s faith. </a:t>
            </a:r>
          </a:p>
          <a:p>
            <a:pPr>
              <a:buClr>
                <a:schemeClr val="hlink"/>
              </a:buClr>
              <a:buSzPct val="115000"/>
              <a:buFont typeface="Wingdings" pitchFamily="2" charset="2"/>
              <a:buChar char="Ø"/>
            </a:pPr>
            <a:r>
              <a:rPr lang="en-US" sz="2000" b="1" i="1" dirty="0">
                <a:latin typeface="Tahoma" pitchFamily="34" charset="0"/>
                <a:cs typeface="Times New Roman" pitchFamily="18" charset="0"/>
              </a:rPr>
              <a:t>I Peter 1:14-16, 2:11</a:t>
            </a:r>
            <a:r>
              <a:rPr lang="en-US" sz="2000" b="1" dirty="0">
                <a:latin typeface="Tahoma" pitchFamily="34" charset="0"/>
                <a:cs typeface="Times New Roman" pitchFamily="18" charset="0"/>
              </a:rPr>
              <a:t>: </a:t>
            </a:r>
            <a:r>
              <a:rPr lang="en-US" sz="2000" dirty="0">
                <a:latin typeface="Tahoma" pitchFamily="34" charset="0"/>
                <a:cs typeface="Times New Roman" pitchFamily="18" charset="0"/>
              </a:rPr>
              <a:t>Lusts of the flesh. </a:t>
            </a:r>
          </a:p>
          <a:p>
            <a:pPr>
              <a:buClr>
                <a:schemeClr val="hlink"/>
              </a:buClr>
              <a:buSzPct val="115000"/>
              <a:buFont typeface="Wingdings" pitchFamily="2" charset="2"/>
              <a:buChar char="Ø"/>
            </a:pPr>
            <a:r>
              <a:rPr lang="en-US" sz="2000" b="1" i="1" dirty="0">
                <a:latin typeface="Tahoma" pitchFamily="34" charset="0"/>
                <a:cs typeface="Times New Roman" pitchFamily="18" charset="0"/>
              </a:rPr>
              <a:t>I Peter 4:1-5: </a:t>
            </a:r>
            <a:r>
              <a:rPr lang="en-US" sz="2000" dirty="0">
                <a:latin typeface="Tahoma" pitchFamily="34" charset="0"/>
                <a:cs typeface="Times New Roman" pitchFamily="18" charset="0"/>
              </a:rPr>
              <a:t>Persecutions: Verbal abuse. </a:t>
            </a:r>
          </a:p>
          <a:p>
            <a:pPr>
              <a:buClr>
                <a:schemeClr val="hlink"/>
              </a:buClr>
              <a:buSzPct val="115000"/>
              <a:buFont typeface="Wingdings" pitchFamily="2" charset="2"/>
              <a:buChar char="Ø"/>
            </a:pPr>
            <a:r>
              <a:rPr lang="en-US" sz="2000" b="1" i="1" dirty="0">
                <a:latin typeface="Tahoma" pitchFamily="34" charset="0"/>
                <a:cs typeface="Times New Roman" pitchFamily="18" charset="0"/>
              </a:rPr>
              <a:t>I Peter 4:12-16: </a:t>
            </a:r>
            <a:r>
              <a:rPr lang="en-US" sz="2000" dirty="0">
                <a:latin typeface="Tahoma" pitchFamily="34" charset="0"/>
                <a:cs typeface="Times New Roman" pitchFamily="18" charset="0"/>
              </a:rPr>
              <a:t>Persecutions: Physical abuse. </a:t>
            </a:r>
          </a:p>
        </p:txBody>
      </p:sp>
      <p:pic>
        <p:nvPicPr>
          <p:cNvPr id="11" name="Picture 10">
            <a:extLst>
              <a:ext uri="{FF2B5EF4-FFF2-40B4-BE49-F238E27FC236}">
                <a16:creationId xmlns:a16="http://schemas.microsoft.com/office/drawing/2014/main" id="{A5B10591-9D0E-4D21-A8CD-1791B5B099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2950859"/>
            <a:ext cx="5755799" cy="3910189"/>
          </a:xfrm>
          <a:prstGeom prst="rect">
            <a:avLst/>
          </a:prstGeom>
        </p:spPr>
      </p:pic>
    </p:spTree>
    <p:extLst>
      <p:ext uri="{BB962C8B-B14F-4D97-AF65-F5344CB8AC3E}">
        <p14:creationId xmlns:p14="http://schemas.microsoft.com/office/powerpoint/2010/main" val="4836045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wipe(left)">
                                      <p:cBhvr>
                                        <p:cTn id="18" dur="500"/>
                                        <p:tgtEl>
                                          <p:spTgt spid="9">
                                            <p:txEl>
                                              <p:pRg st="1" end="1"/>
                                            </p:txEl>
                                          </p:spTgt>
                                        </p:tgtEl>
                                      </p:cBhvr>
                                    </p:animEffect>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wipe(left)">
                                      <p:cBhvr>
                                        <p:cTn id="22" dur="500"/>
                                        <p:tgtEl>
                                          <p:spTgt spid="9">
                                            <p:txEl>
                                              <p:pRg st="2" end="2"/>
                                            </p:txEl>
                                          </p:spTgt>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wipe(left)">
                                      <p:cBhvr>
                                        <p:cTn id="26" dur="500"/>
                                        <p:tgtEl>
                                          <p:spTgt spid="9">
                                            <p:txEl>
                                              <p:pRg st="3" end="3"/>
                                            </p:txEl>
                                          </p:spTgt>
                                        </p:tgtEl>
                                      </p:cBhvr>
                                    </p:animEffect>
                                  </p:childTnLst>
                                </p:cTn>
                              </p:par>
                            </p:childTnLst>
                          </p:cTn>
                        </p:par>
                        <p:par>
                          <p:cTn id="27" fill="hold">
                            <p:stCondLst>
                              <p:cond delay="3000"/>
                            </p:stCondLst>
                            <p:childTnLst>
                              <p:par>
                                <p:cTn id="28" presetID="22" presetClass="entr" presetSubtype="8" fill="hold" nodeType="after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wipe(left)">
                                      <p:cBhvr>
                                        <p:cTn id="3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6"/>
          </p:nvPr>
        </p:nvSpPr>
        <p:spPr>
          <a:xfrm>
            <a:off x="3" y="6492875"/>
            <a:ext cx="3352800" cy="365125"/>
          </a:xfrm>
        </p:spPr>
        <p:txBody>
          <a:bodyPr/>
          <a:lstStyle/>
          <a:p>
            <a:pPr>
              <a:defRPr/>
            </a:pPr>
            <a:r>
              <a:rPr lang="en-US"/>
              <a:t>The “Rooster Call”</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3200" b="1" u="sng" dirty="0">
                <a:solidFill>
                  <a:srgbClr val="66FFFF"/>
                </a:solidFill>
                <a:latin typeface="Arial" pitchFamily="34" charset="0"/>
                <a:cs typeface="Arial" pitchFamily="34" charset="0"/>
              </a:rPr>
              <a:t>Intro </a:t>
            </a:r>
          </a:p>
        </p:txBody>
      </p:sp>
      <p:sp>
        <p:nvSpPr>
          <p:cNvPr id="11" name="Text Box 8"/>
          <p:cNvSpPr txBox="1">
            <a:spLocks noChangeArrowheads="1"/>
          </p:cNvSpPr>
          <p:nvPr/>
        </p:nvSpPr>
        <p:spPr bwMode="auto">
          <a:xfrm>
            <a:off x="0" y="726529"/>
            <a:ext cx="9129247" cy="5693866"/>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Lk. 22:54-62</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54.  Having arrested Him, they led Him away and brought Him to the house of the high priest; but Peter was following at a distance.</a:t>
            </a:r>
          </a:p>
          <a:p>
            <a:pPr>
              <a:defRPr/>
            </a:pPr>
            <a:r>
              <a:rPr lang="en-US" sz="2000" dirty="0">
                <a:solidFill>
                  <a:srgbClr val="006600"/>
                </a:solidFill>
                <a:latin typeface="Tahoma" pitchFamily="34" charset="0"/>
                <a:cs typeface="Times New Roman" pitchFamily="18" charset="0"/>
              </a:rPr>
              <a:t>55.  After they had kindled a fire in the middle of the courtyard and had sat down together, Peter was sitting among them.</a:t>
            </a:r>
          </a:p>
          <a:p>
            <a:pPr>
              <a:defRPr/>
            </a:pPr>
            <a:r>
              <a:rPr lang="en-US" sz="2000" dirty="0">
                <a:solidFill>
                  <a:srgbClr val="006600"/>
                </a:solidFill>
                <a:latin typeface="Tahoma" pitchFamily="34" charset="0"/>
                <a:cs typeface="Times New Roman" pitchFamily="18" charset="0"/>
              </a:rPr>
              <a:t>56.  And a servant-girl, seeing him as he sat in the firelight and looking intently at him, said, "This man was with Him too."</a:t>
            </a:r>
          </a:p>
          <a:p>
            <a:pPr>
              <a:defRPr/>
            </a:pPr>
            <a:r>
              <a:rPr lang="en-US" sz="2000" dirty="0">
                <a:solidFill>
                  <a:srgbClr val="006600"/>
                </a:solidFill>
                <a:latin typeface="Tahoma" pitchFamily="34" charset="0"/>
                <a:cs typeface="Times New Roman" pitchFamily="18" charset="0"/>
              </a:rPr>
              <a:t>57.  But he denied it, saying, "Woman, I do not know Him."</a:t>
            </a:r>
          </a:p>
          <a:p>
            <a:pPr>
              <a:defRPr/>
            </a:pPr>
            <a:r>
              <a:rPr lang="en-US" sz="2000" dirty="0">
                <a:solidFill>
                  <a:srgbClr val="006600"/>
                </a:solidFill>
                <a:latin typeface="Tahoma" pitchFamily="34" charset="0"/>
                <a:cs typeface="Times New Roman" pitchFamily="18" charset="0"/>
              </a:rPr>
              <a:t>58.  A little later, another saw him and said, "You are one of them too!" But Peter said, "Man, I am not!"</a:t>
            </a:r>
          </a:p>
          <a:p>
            <a:pPr>
              <a:defRPr/>
            </a:pPr>
            <a:r>
              <a:rPr lang="en-US" sz="2000" dirty="0">
                <a:solidFill>
                  <a:srgbClr val="006600"/>
                </a:solidFill>
                <a:latin typeface="Tahoma" pitchFamily="34" charset="0"/>
                <a:cs typeface="Times New Roman" pitchFamily="18" charset="0"/>
              </a:rPr>
              <a:t>59.  After about an hour had passed, another man began to insist, saying, "Certainly this man also was with Him, for he is a Galilean too."</a:t>
            </a:r>
          </a:p>
          <a:p>
            <a:pPr>
              <a:defRPr/>
            </a:pPr>
            <a:r>
              <a:rPr lang="en-US" sz="2000" dirty="0">
                <a:solidFill>
                  <a:srgbClr val="006600"/>
                </a:solidFill>
                <a:latin typeface="Tahoma" pitchFamily="34" charset="0"/>
                <a:cs typeface="Times New Roman" pitchFamily="18" charset="0"/>
              </a:rPr>
              <a:t>60.  But Peter said, "Man, I do not know what you are talking about." Immediately, while he was still speaking, a rooster crowed.</a:t>
            </a:r>
          </a:p>
          <a:p>
            <a:pPr>
              <a:defRPr/>
            </a:pPr>
            <a:r>
              <a:rPr lang="en-US" sz="2000" dirty="0">
                <a:solidFill>
                  <a:srgbClr val="006600"/>
                </a:solidFill>
                <a:latin typeface="Tahoma" pitchFamily="34" charset="0"/>
                <a:cs typeface="Times New Roman" pitchFamily="18" charset="0"/>
              </a:rPr>
              <a:t>61.  The Lord turned and looked at Peter. And Peter remembered the word of the Lord, how He had told him, "Before a rooster crows today, you will deny Me three times."</a:t>
            </a:r>
          </a:p>
          <a:p>
            <a:pPr>
              <a:defRPr/>
            </a:pPr>
            <a:r>
              <a:rPr lang="en-US" sz="2000" dirty="0">
                <a:solidFill>
                  <a:srgbClr val="006600"/>
                </a:solidFill>
                <a:latin typeface="Tahoma" pitchFamily="34" charset="0"/>
                <a:cs typeface="Times New Roman" pitchFamily="18" charset="0"/>
              </a:rPr>
              <a:t>62.  And he went out and wept bitterly.</a:t>
            </a:r>
          </a:p>
        </p:txBody>
      </p:sp>
    </p:spTree>
    <p:extLst>
      <p:ext uri="{BB962C8B-B14F-4D97-AF65-F5344CB8AC3E}">
        <p14:creationId xmlns:p14="http://schemas.microsoft.com/office/powerpoint/2010/main" val="11762456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6"/>
          </p:nvPr>
        </p:nvSpPr>
        <p:spPr>
          <a:xfrm>
            <a:off x="3" y="6492875"/>
            <a:ext cx="3352800" cy="365125"/>
          </a:xfrm>
        </p:spPr>
        <p:txBody>
          <a:bodyPr/>
          <a:lstStyle/>
          <a:p>
            <a:pPr>
              <a:defRPr/>
            </a:pPr>
            <a:r>
              <a:rPr lang="en-US"/>
              <a:t>The “Rooster Call”</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3200" b="1" u="sng" dirty="0">
                <a:solidFill>
                  <a:srgbClr val="66FFFF"/>
                </a:solidFill>
                <a:latin typeface="Arial" pitchFamily="34" charset="0"/>
                <a:cs typeface="Arial" pitchFamily="34" charset="0"/>
              </a:rPr>
              <a:t>Intro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3543784"/>
            <a:ext cx="3505200" cy="3237442"/>
          </a:xfrm>
          <a:prstGeom prst="rect">
            <a:avLst/>
          </a:prstGeom>
        </p:spPr>
      </p:pic>
      <p:sp>
        <p:nvSpPr>
          <p:cNvPr id="10" name="Text Box 7"/>
          <p:cNvSpPr txBox="1">
            <a:spLocks noChangeArrowheads="1"/>
          </p:cNvSpPr>
          <p:nvPr/>
        </p:nvSpPr>
        <p:spPr bwMode="auto">
          <a:xfrm>
            <a:off x="3" y="1129421"/>
            <a:ext cx="9144000" cy="1938992"/>
          </a:xfrm>
          <a:prstGeom prst="rect">
            <a:avLst/>
          </a:prstGeom>
          <a:solidFill>
            <a:schemeClr val="bg2">
              <a:lumMod val="20000"/>
              <a:lumOff val="80000"/>
            </a:schemeClr>
          </a:solidFill>
          <a:ln/>
          <a:scene3d>
            <a:camera prst="orthographicFront"/>
            <a:lightRig rig="threePt" dir="t"/>
          </a:scene3d>
          <a:sp3d>
            <a:bevelT/>
          </a:sp3d>
          <a:extLst/>
        </p:spPr>
        <p:style>
          <a:lnRef idx="1">
            <a:schemeClr val="accent5"/>
          </a:lnRef>
          <a:fillRef idx="3">
            <a:schemeClr val="accent5"/>
          </a:fillRef>
          <a:effectRef idx="2">
            <a:schemeClr val="accent5"/>
          </a:effectRef>
          <a:fontRef idx="minor">
            <a:schemeClr val="lt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000" b="1" dirty="0">
                <a:solidFill>
                  <a:srgbClr val="002060"/>
                </a:solidFill>
                <a:latin typeface="Tahoma" pitchFamily="34" charset="0"/>
                <a:cs typeface="Times New Roman" pitchFamily="18" charset="0"/>
              </a:rPr>
              <a:t>It’s important to recognize when the “rooster crows” in our own lives and respond properly!</a:t>
            </a:r>
          </a:p>
        </p:txBody>
      </p:sp>
    </p:spTree>
    <p:extLst>
      <p:ext uri="{BB962C8B-B14F-4D97-AF65-F5344CB8AC3E}">
        <p14:creationId xmlns:p14="http://schemas.microsoft.com/office/powerpoint/2010/main" val="27184283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9" name="Text Box 6"/>
          <p:cNvSpPr txBox="1">
            <a:spLocks noChangeArrowheads="1"/>
          </p:cNvSpPr>
          <p:nvPr/>
        </p:nvSpPr>
        <p:spPr bwMode="auto">
          <a:xfrm>
            <a:off x="17206" y="919505"/>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David – </a:t>
            </a:r>
            <a:r>
              <a:rPr lang="en-US" sz="2400" b="1" i="1" dirty="0">
                <a:solidFill>
                  <a:srgbClr val="FFFF00"/>
                </a:solidFill>
                <a:latin typeface="Tahoma" pitchFamily="34" charset="0"/>
                <a:cs typeface="Times New Roman" pitchFamily="18" charset="0"/>
              </a:rPr>
              <a:t>II Sam. 11-12 </a:t>
            </a:r>
            <a:r>
              <a:rPr lang="en-US" sz="2400" b="1" dirty="0">
                <a:solidFill>
                  <a:srgbClr val="FFFF00"/>
                </a:solidFill>
                <a:latin typeface="Tahoma" pitchFamily="34" charset="0"/>
                <a:cs typeface="Times New Roman" pitchFamily="18" charset="0"/>
              </a:rPr>
              <a:t>(Sin and cover-up with Bathsheba)</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David had committed sin with Bathsheba and continued to sin trying to cover it up.</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Rooster Call: </a:t>
            </a:r>
            <a:r>
              <a:rPr lang="en-US" sz="2000" dirty="0">
                <a:solidFill>
                  <a:schemeClr val="tx2"/>
                </a:solidFill>
                <a:latin typeface="Tahoma" pitchFamily="34" charset="0"/>
                <a:cs typeface="Times New Roman" pitchFamily="18" charset="0"/>
              </a:rPr>
              <a:t>“You are the man!” (II Sam. 12:7).  Secret (II Sam. 12:12) out in the open!</a:t>
            </a:r>
          </a:p>
        </p:txBody>
      </p:sp>
      <p:sp>
        <p:nvSpPr>
          <p:cNvPr id="10" name="Text Box 8">
            <a:extLst>
              <a:ext uri="{FF2B5EF4-FFF2-40B4-BE49-F238E27FC236}">
                <a16:creationId xmlns:a16="http://schemas.microsoft.com/office/drawing/2014/main" id="{D124AC19-DA57-43A8-A718-A7FE0AE61EBC}"/>
              </a:ext>
            </a:extLst>
          </p:cNvPr>
          <p:cNvSpPr txBox="1">
            <a:spLocks noChangeArrowheads="1"/>
          </p:cNvSpPr>
          <p:nvPr/>
        </p:nvSpPr>
        <p:spPr bwMode="auto">
          <a:xfrm>
            <a:off x="-17909" y="2912107"/>
            <a:ext cx="9143999" cy="1384995"/>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II Sam. 12:7</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7.  Nathan then said to David, "You are the man! Thus says the LORD God of Israel, 'It is I who anointed you king over Israel and it is I who delivered you from the hand of Saul.</a:t>
            </a:r>
          </a:p>
        </p:txBody>
      </p:sp>
      <p:pic>
        <p:nvPicPr>
          <p:cNvPr id="11" name="Picture 10">
            <a:extLst>
              <a:ext uri="{FF2B5EF4-FFF2-40B4-BE49-F238E27FC236}">
                <a16:creationId xmlns:a16="http://schemas.microsoft.com/office/drawing/2014/main" id="{35BF6A25-6CDB-4A0C-89F1-1C34DA0274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735" y="4497748"/>
            <a:ext cx="1846710" cy="23124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12" name="Text Box 6"/>
          <p:cNvSpPr txBox="1">
            <a:spLocks noChangeArrowheads="1"/>
          </p:cNvSpPr>
          <p:nvPr/>
        </p:nvSpPr>
        <p:spPr bwMode="auto">
          <a:xfrm>
            <a:off x="17206" y="91440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sz="2400" b="1" dirty="0">
                <a:solidFill>
                  <a:srgbClr val="FFFF00"/>
                </a:solidFill>
                <a:latin typeface="Tahoma" pitchFamily="34" charset="0"/>
                <a:cs typeface="Times New Roman" pitchFamily="18" charset="0"/>
              </a:rPr>
              <a:t>Naaman – II Kings 5:13</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Naaman came to Elisha expecting a show and a miracle! (5:11-12)</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Rooster Call: </a:t>
            </a:r>
            <a:r>
              <a:rPr lang="en-US" sz="2000" dirty="0">
                <a:solidFill>
                  <a:schemeClr val="tx2"/>
                </a:solidFill>
                <a:latin typeface="Tahoma" pitchFamily="34" charset="0"/>
                <a:cs typeface="Times New Roman" pitchFamily="18" charset="0"/>
              </a:rPr>
              <a:t>His servants confronted him with the truth of the matter.</a:t>
            </a:r>
          </a:p>
        </p:txBody>
      </p:sp>
      <p:pic>
        <p:nvPicPr>
          <p:cNvPr id="10" name="Picture 9">
            <a:extLst>
              <a:ext uri="{FF2B5EF4-FFF2-40B4-BE49-F238E27FC236}">
                <a16:creationId xmlns:a16="http://schemas.microsoft.com/office/drawing/2014/main" id="{08EB8CFF-AFF6-42D0-B015-E534D34FF4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1403" y="3778598"/>
            <a:ext cx="2438400" cy="3053395"/>
          </a:xfrm>
          <a:prstGeom prst="rect">
            <a:avLst/>
          </a:prstGeom>
        </p:spPr>
      </p:pic>
      <p:sp>
        <p:nvSpPr>
          <p:cNvPr id="11" name="Text Box 8">
            <a:extLst>
              <a:ext uri="{FF2B5EF4-FFF2-40B4-BE49-F238E27FC236}">
                <a16:creationId xmlns:a16="http://schemas.microsoft.com/office/drawing/2014/main" id="{4B77EA47-68DE-44EF-B866-8D8DEA7B125B}"/>
              </a:ext>
            </a:extLst>
          </p:cNvPr>
          <p:cNvSpPr txBox="1">
            <a:spLocks noChangeArrowheads="1"/>
          </p:cNvSpPr>
          <p:nvPr/>
        </p:nvSpPr>
        <p:spPr bwMode="auto">
          <a:xfrm>
            <a:off x="0" y="2276535"/>
            <a:ext cx="9144000" cy="1384995"/>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II Kings 5:13</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13.  Then his servants came near and spoke to him and said, "My father, had the prophet told you to do some great thing, would you not have done it? How much more then, when he says to you, 'Wash, and be clean'?"</a:t>
            </a:r>
          </a:p>
        </p:txBody>
      </p:sp>
    </p:spTree>
    <p:extLst>
      <p:ext uri="{BB962C8B-B14F-4D97-AF65-F5344CB8AC3E}">
        <p14:creationId xmlns:p14="http://schemas.microsoft.com/office/powerpoint/2010/main" val="7511368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500"/>
                                        <p:tgtEl>
                                          <p:spTgt spid="1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wipe(left)">
                                      <p:cBhvr>
                                        <p:cTn id="16" dur="500"/>
                                        <p:tgtEl>
                                          <p:spTgt spid="12">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9" name="Text Box 6"/>
          <p:cNvSpPr txBox="1">
            <a:spLocks noChangeArrowheads="1"/>
          </p:cNvSpPr>
          <p:nvPr/>
        </p:nvSpPr>
        <p:spPr bwMode="auto">
          <a:xfrm>
            <a:off x="17206" y="803932"/>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rgbClr val="FFFF00"/>
                </a:solidFill>
                <a:latin typeface="Tahoma" pitchFamily="34" charset="0"/>
                <a:cs typeface="Times New Roman" pitchFamily="18" charset="0"/>
              </a:rPr>
              <a:t>The Prodigal Son – Lk. 15:13-17</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Young son squandered his inheritance with “loose living” (Lk. 15:13).</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Rooster Call: </a:t>
            </a:r>
            <a:r>
              <a:rPr lang="en-US" sz="2000" dirty="0">
                <a:solidFill>
                  <a:schemeClr val="tx2"/>
                </a:solidFill>
                <a:latin typeface="Tahoma" pitchFamily="34" charset="0"/>
                <a:cs typeface="Times New Roman" pitchFamily="18" charset="0"/>
              </a:rPr>
              <a:t>A Jew among the swine (unclean animal)! And he </a:t>
            </a:r>
            <a:r>
              <a:rPr lang="en-US" sz="2000" b="1" i="1" u="sng" dirty="0">
                <a:solidFill>
                  <a:schemeClr val="tx2"/>
                </a:solidFill>
                <a:latin typeface="Tahoma" pitchFamily="34" charset="0"/>
                <a:cs typeface="Times New Roman" pitchFamily="18" charset="0"/>
              </a:rPr>
              <a:t>envied</a:t>
            </a:r>
            <a:r>
              <a:rPr lang="en-US" sz="2000" dirty="0">
                <a:solidFill>
                  <a:schemeClr val="tx2"/>
                </a:solidFill>
                <a:latin typeface="Tahoma" pitchFamily="34" charset="0"/>
                <a:cs typeface="Times New Roman" pitchFamily="18" charset="0"/>
              </a:rPr>
              <a:t> their food! (Lk. 15:15-17)</a:t>
            </a:r>
          </a:p>
        </p:txBody>
      </p:sp>
      <p:sp>
        <p:nvSpPr>
          <p:cNvPr id="10" name="Text Box 8">
            <a:extLst>
              <a:ext uri="{FF2B5EF4-FFF2-40B4-BE49-F238E27FC236}">
                <a16:creationId xmlns:a16="http://schemas.microsoft.com/office/drawing/2014/main" id="{F1175BC0-3269-46E4-B14F-4812DD3058B8}"/>
              </a:ext>
            </a:extLst>
          </p:cNvPr>
          <p:cNvSpPr txBox="1">
            <a:spLocks noChangeArrowheads="1"/>
          </p:cNvSpPr>
          <p:nvPr/>
        </p:nvSpPr>
        <p:spPr bwMode="auto">
          <a:xfrm>
            <a:off x="-5443" y="2348709"/>
            <a:ext cx="9143999" cy="2308324"/>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Lk. 15:15-17</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15.  "So he went and hired himself out to one of the citizens of that country, and he sent him into his fields to feed swine.</a:t>
            </a:r>
          </a:p>
          <a:p>
            <a:pPr>
              <a:defRPr/>
            </a:pPr>
            <a:r>
              <a:rPr lang="en-US" sz="2000" dirty="0">
                <a:solidFill>
                  <a:srgbClr val="006600"/>
                </a:solidFill>
                <a:latin typeface="Tahoma" pitchFamily="34" charset="0"/>
                <a:cs typeface="Times New Roman" pitchFamily="18" charset="0"/>
              </a:rPr>
              <a:t>16.  "And he would have gladly filled his stomach with the pods that the swine were eating, and no one was giving anything to him.</a:t>
            </a:r>
          </a:p>
          <a:p>
            <a:pPr>
              <a:defRPr/>
            </a:pPr>
            <a:r>
              <a:rPr lang="en-US" sz="2000" dirty="0">
                <a:solidFill>
                  <a:srgbClr val="006600"/>
                </a:solidFill>
                <a:latin typeface="Tahoma" pitchFamily="34" charset="0"/>
                <a:cs typeface="Times New Roman" pitchFamily="18" charset="0"/>
              </a:rPr>
              <a:t>17.  "But when he came to his senses, he said, 'How many of my father's hired men have more than enough bread, but I am dying here with hunger!</a:t>
            </a:r>
          </a:p>
        </p:txBody>
      </p:sp>
      <p:pic>
        <p:nvPicPr>
          <p:cNvPr id="11" name="Picture 10">
            <a:extLst>
              <a:ext uri="{FF2B5EF4-FFF2-40B4-BE49-F238E27FC236}">
                <a16:creationId xmlns:a16="http://schemas.microsoft.com/office/drawing/2014/main" id="{688C300E-6272-4A8D-AC95-6D58367BA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6959" y="4738002"/>
            <a:ext cx="1659194" cy="2077663"/>
          </a:xfrm>
          <a:prstGeom prst="rect">
            <a:avLst/>
          </a:prstGeom>
        </p:spPr>
      </p:pic>
    </p:spTree>
    <p:extLst>
      <p:ext uri="{BB962C8B-B14F-4D97-AF65-F5344CB8AC3E}">
        <p14:creationId xmlns:p14="http://schemas.microsoft.com/office/powerpoint/2010/main" val="5838153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6"/>
          </p:nvPr>
        </p:nvSpPr>
        <p:spPr>
          <a:xfrm>
            <a:off x="17206" y="6538760"/>
            <a:ext cx="3352800" cy="309562"/>
          </a:xfrm>
        </p:spPr>
        <p:txBody>
          <a:bodyPr/>
          <a:lstStyle/>
          <a:p>
            <a:pPr>
              <a:defRPr/>
            </a:pPr>
            <a:r>
              <a:rPr lang="en-US"/>
              <a:t>The “Rooster Call”</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a:buClr>
                <a:schemeClr val="accent6">
                  <a:lumMod val="75000"/>
                </a:schemeClr>
              </a:buClr>
              <a:defRPr/>
            </a:pPr>
            <a:r>
              <a:rPr lang="en-US" sz="3200" b="1" u="sng" dirty="0">
                <a:solidFill>
                  <a:srgbClr val="66FFFF"/>
                </a:solidFill>
                <a:latin typeface="Arial" pitchFamily="34" charset="0"/>
                <a:cs typeface="Arial" pitchFamily="34" charset="0"/>
              </a:rPr>
              <a:t>The Rooster Call</a:t>
            </a:r>
          </a:p>
        </p:txBody>
      </p:sp>
      <p:sp>
        <p:nvSpPr>
          <p:cNvPr id="12" name="Text Box 6"/>
          <p:cNvSpPr txBox="1">
            <a:spLocks noChangeArrowheads="1"/>
          </p:cNvSpPr>
          <p:nvPr/>
        </p:nvSpPr>
        <p:spPr bwMode="auto">
          <a:xfrm>
            <a:off x="17206" y="1030775"/>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fi-FI" sz="2400" b="1" dirty="0">
                <a:solidFill>
                  <a:srgbClr val="FFFF00"/>
                </a:solidFill>
                <a:latin typeface="Tahoma" pitchFamily="34" charset="0"/>
                <a:cs typeface="Times New Roman" pitchFamily="18" charset="0"/>
              </a:rPr>
              <a:t>Judas – Mt. 27:3</a:t>
            </a:r>
            <a:endParaRPr lang="en-US" sz="2400" b="1" i="1" dirty="0">
              <a:solidFill>
                <a:srgbClr val="FFFF00"/>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 was a friend &amp; Apostle of Jesus and betrayed Him for 30 pieces of silver (Mt. 26:14-15).</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Rooster Call: </a:t>
            </a:r>
            <a:r>
              <a:rPr lang="en-US" sz="2000" dirty="0">
                <a:solidFill>
                  <a:schemeClr val="tx2"/>
                </a:solidFill>
                <a:latin typeface="Tahoma" pitchFamily="34" charset="0"/>
                <a:cs typeface="Times New Roman" pitchFamily="18" charset="0"/>
              </a:rPr>
              <a:t>Judas “saw that He (Jesus) had been condemned” (Mt. 27:3)</a:t>
            </a:r>
          </a:p>
        </p:txBody>
      </p:sp>
      <p:sp>
        <p:nvSpPr>
          <p:cNvPr id="13" name="Text Box 8"/>
          <p:cNvSpPr txBox="1">
            <a:spLocks noChangeArrowheads="1"/>
          </p:cNvSpPr>
          <p:nvPr/>
        </p:nvSpPr>
        <p:spPr bwMode="auto">
          <a:xfrm>
            <a:off x="-9834" y="2801201"/>
            <a:ext cx="9153833" cy="1384995"/>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Mt. 27:3</a:t>
            </a:r>
            <a:endParaRPr lang="en-US" b="1" i="1" dirty="0">
              <a:solidFill>
                <a:srgbClr val="002060"/>
              </a:solidFill>
              <a:latin typeface="Tahoma" pitchFamily="34" charset="0"/>
              <a:cs typeface="Times New Roman" pitchFamily="18" charset="0"/>
            </a:endParaRPr>
          </a:p>
          <a:p>
            <a:pPr>
              <a:defRPr/>
            </a:pPr>
            <a:r>
              <a:rPr lang="en-US" sz="2000" dirty="0">
                <a:solidFill>
                  <a:srgbClr val="006600"/>
                </a:solidFill>
                <a:latin typeface="Tahoma" pitchFamily="34" charset="0"/>
                <a:cs typeface="Times New Roman" pitchFamily="18" charset="0"/>
              </a:rPr>
              <a:t>3.  Then when Judas, who had betrayed Him, saw that He had been condemned, he felt remorse and returned the thirty pieces of silver to the chief priests and elders,</a:t>
            </a:r>
          </a:p>
        </p:txBody>
      </p:sp>
      <p:pic>
        <p:nvPicPr>
          <p:cNvPr id="10" name="Picture 9">
            <a:extLst>
              <a:ext uri="{FF2B5EF4-FFF2-40B4-BE49-F238E27FC236}">
                <a16:creationId xmlns:a16="http://schemas.microsoft.com/office/drawing/2014/main" id="{761D72B9-7A1C-4261-9240-D7D9FBEB39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8048" y="4272020"/>
            <a:ext cx="2057400" cy="2576302"/>
          </a:xfrm>
          <a:prstGeom prst="rect">
            <a:avLst/>
          </a:prstGeom>
        </p:spPr>
      </p:pic>
    </p:spTree>
    <p:extLst>
      <p:ext uri="{BB962C8B-B14F-4D97-AF65-F5344CB8AC3E}">
        <p14:creationId xmlns:p14="http://schemas.microsoft.com/office/powerpoint/2010/main" val="473067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wipe(left)">
                                      <p:cBhvr>
                                        <p:cTn id="11" dur="500"/>
                                        <p:tgtEl>
                                          <p:spTgt spid="1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wipe(left)">
                                      <p:cBhvr>
                                        <p:cTn id="16" dur="500"/>
                                        <p:tgtEl>
                                          <p:spTgt spid="12">
                                            <p:txEl>
                                              <p:pRg st="2" end="2"/>
                                            </p:txEl>
                                          </p:spTgt>
                                        </p:tgtEl>
                                      </p:cBhvr>
                                    </p:animEffect>
                                  </p:childTnLst>
                                </p:cTn>
                              </p:par>
                            </p:childTnLst>
                          </p:cTn>
                        </p:par>
                        <p:par>
                          <p:cTn id="17" fill="hold">
                            <p:stCondLst>
                              <p:cond delay="500"/>
                            </p:stCondLst>
                            <p:childTnLst>
                              <p:par>
                                <p:cTn id="18" presetID="53" presetClass="entr" presetSubtype="16"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7088</TotalTime>
  <Words>2018</Words>
  <Application>Microsoft Office PowerPoint</Application>
  <PresentationFormat>On-screen Show (4:3)</PresentationFormat>
  <Paragraphs>250</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Ameretto</vt:lpstr>
      <vt:lpstr>Arial</vt:lpstr>
      <vt:lpstr>Calisto MT</vt:lpstr>
      <vt:lpstr>Corbel</vt:lpstr>
      <vt:lpstr>Georgia</vt:lpstr>
      <vt:lpstr>Tahoma</vt:lpstr>
      <vt:lpstr>Times New Roman</vt:lpstr>
      <vt:lpstr>Tunga</vt:lpstr>
      <vt:lpstr>Wingdings</vt:lpstr>
      <vt:lpstr>Mylar</vt:lpstr>
      <vt:lpstr>The "Rooster Call"</vt:lpstr>
      <vt:lpstr>Intro </vt:lpstr>
      <vt:lpstr>Intro </vt:lpstr>
      <vt:lpstr>Intro </vt:lpstr>
      <vt:lpstr>Intro </vt:lpstr>
      <vt:lpstr>The Rooster Call</vt:lpstr>
      <vt:lpstr>The Rooster Call</vt:lpstr>
      <vt:lpstr>The Rooster Call</vt:lpstr>
      <vt:lpstr>The Rooster Call</vt:lpstr>
      <vt:lpstr>The Rooster Call</vt:lpstr>
      <vt:lpstr>The Rooster Call</vt:lpstr>
      <vt:lpstr>The Rooster Call</vt:lpstr>
      <vt:lpstr>Proper Response</vt:lpstr>
      <vt:lpstr>Proper Response</vt:lpstr>
      <vt:lpstr>Improper Response</vt:lpstr>
      <vt:lpstr>Improper Response</vt:lpstr>
      <vt:lpstr>Conclusion</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"Rooster Call"</dc:title>
  <dc:subject>11/26/17</dc:subject>
  <dc:creator>DarkWolf</dc:creator>
  <dc:description>Based on an article by Dick Blackford (2009)</dc:description>
  <cp:lastModifiedBy>Nathan Morrison</cp:lastModifiedBy>
  <cp:revision>41</cp:revision>
  <dcterms:created xsi:type="dcterms:W3CDTF">2005-06-04T23:49:02Z</dcterms:created>
  <dcterms:modified xsi:type="dcterms:W3CDTF">2017-11-26T21:52:26Z</dcterms:modified>
</cp:coreProperties>
</file>