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9" r:id="rId1"/>
    <p:sldMasterId id="2147483781" r:id="rId2"/>
    <p:sldMasterId id="2147483793" r:id="rId3"/>
    <p:sldMasterId id="2147483805" r:id="rId4"/>
    <p:sldMasterId id="2147483817" r:id="rId5"/>
    <p:sldMasterId id="2147483829" r:id="rId6"/>
    <p:sldMasterId id="2147483841" r:id="rId7"/>
    <p:sldMasterId id="2147483853" r:id="rId8"/>
    <p:sldMasterId id="2147483865" r:id="rId9"/>
  </p:sldMasterIdLst>
  <p:notesMasterIdLst>
    <p:notesMasterId r:id="rId16"/>
  </p:notesMasterIdLst>
  <p:handoutMasterIdLst>
    <p:handoutMasterId r:id="rId17"/>
  </p:handoutMasterIdLst>
  <p:sldIdLst>
    <p:sldId id="256" r:id="rId10"/>
    <p:sldId id="530" r:id="rId11"/>
    <p:sldId id="528" r:id="rId12"/>
    <p:sldId id="522" r:id="rId13"/>
    <p:sldId id="549" r:id="rId14"/>
    <p:sldId id="490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b="1" kern="1200">
        <a:solidFill>
          <a:srgbClr val="FFFF00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C"/>
    <a:srgbClr val="0000FF"/>
    <a:srgbClr val="FFCCFF"/>
    <a:srgbClr val="FFFF00"/>
    <a:srgbClr val="66FFFF"/>
    <a:srgbClr val="CCFF33"/>
    <a:srgbClr val="FF0066"/>
    <a:srgbClr val="FFFFFF"/>
    <a:srgbClr val="FFCC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09" autoAdjust="0"/>
  </p:normalViewPr>
  <p:slideViewPr>
    <p:cSldViewPr snapToObjects="1">
      <p:cViewPr varScale="1">
        <p:scale>
          <a:sx n="62" d="100"/>
          <a:sy n="62" d="100"/>
        </p:scale>
        <p:origin x="9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190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 Specific Request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Prepared by Nathan L Morrison / 05-14-06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6E1D2F9-EBC0-4DA0-A7E1-CC00D5E192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37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 Specific Request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Prepared by Nathan L Morrison / 05-14-06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3016846-4634-43EF-ACEC-2D17B4E8C0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707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t>A Specific Request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BA1C665-5710-4130-9DD5-BF8B3269C2A7}" type="slidenum">
              <a:rPr lang="en-US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200" dirty="0"/>
              <a:t>By Nathan L Morrison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for Sunday October 22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2017</a:t>
            </a:r>
            <a:endParaRPr lang="en-US" sz="1200" dirty="0"/>
          </a:p>
          <a:p>
            <a:pPr eaLnBrk="1" hangingPunct="1"/>
            <a:r>
              <a:rPr lang="en-US" sz="1200" dirty="0"/>
              <a:t>All Scripture given is from the NASB, unless otherwise stated</a:t>
            </a:r>
          </a:p>
          <a:p>
            <a:pPr eaLnBrk="1" hangingPunct="1"/>
            <a:endParaRPr lang="en-US" sz="10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For further study or if questions, Call: 804-277-1983, or Visit: www.courthousechurchofchrist.com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 Specific Request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Nathan L Morrison / 05-14-06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16846-4634-43EF-ACEC-2D17B4E8C0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48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 Specific Request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Nathan L Morrison / 05-14-06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16846-4634-43EF-ACEC-2D17B4E8C0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95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 Specific Request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Nathan L Morrison / 05-14-06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16846-4634-43EF-ACEC-2D17B4E8C0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48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 Specific Request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Nathan L Morrison / 05-14-06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16846-4634-43EF-ACEC-2D17B4E8C0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48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A56929-04EA-4D56-B721-08B52E09F4C2}" type="slidenum">
              <a:rPr lang="en-US" smtClean="0">
                <a:cs typeface="Arial" pitchFamily="34" charset="0"/>
              </a:rPr>
              <a:pPr/>
              <a:t>6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0F48D-CA39-4A30-899D-CCDCF0AB1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6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A611F-4085-4BBC-A244-5346EB145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4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5183C-689C-4A71-B8A9-6BB94A09F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03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E53D-3509-453C-A08C-60D27CDEA3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98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721DC-1A71-42D8-87C4-7FE5DB8F1B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21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E30AB-6FC8-4CD4-AF5E-F366032CB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52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547FF-4825-4414-8D2B-34D53E01B8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99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70F2D-B070-4C4E-A78A-E426D9EF44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44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D10D8-B33B-4295-AFCE-FD0DB378B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85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9FBDA-DEA2-459B-9954-3CF30E7A3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81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31659-0AA3-4650-A689-510C58BC40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6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BEB07-E1CC-484F-9BBE-EA7D90274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88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9B4F6-AFEC-4D90-B920-2304C3AE26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69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E1880-5455-45A5-8064-05F9C12BBE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72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637F-B98D-4157-B4FB-B819FEBD6F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28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6D5DB-412D-45DE-8DE7-B71ECA54B2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649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12CB-910F-4575-9C81-48C3985A10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300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DF132-A8C7-44AF-A998-8B0A73C679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37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4017D-60A3-4073-BCCE-BA45B4EC50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79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26ECE-22CC-4A40-99C6-877862130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371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2A94A-89DA-40FD-8A75-EDF2135B5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00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9955-2462-4CF9-B200-8BD3EDEA1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9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A8525-0A72-4C05-B223-7EDA2B48B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196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35202-8924-40C7-ABD4-985737036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679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00316-5363-4BF4-9CF9-AF9A42365A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26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2D748-EB44-4250-9FB1-18610B3A3C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971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FE99A-6E87-46E3-BF38-65316CC011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346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C87E7-E2EE-4726-AA6A-9B8E859FC3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12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B03F7-8D69-4E7A-BA8E-0452DA26E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56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591A5-14B7-4CF1-9788-7B21499188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892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A5ADB-6073-4F6B-9C1E-791CCC9704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594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140E2-F6CE-4A02-954D-C1D0551B6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800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F9A48-815E-43ED-8097-484BFEA1CA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3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1AFF3-16D9-4048-963C-74B13CD74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738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B1EC6-579A-4C6B-9933-9380DFA280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864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5683D-D25A-44B4-875B-37BBF5541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469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DBCC2-FA55-4FE4-8EE4-5AE3639606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224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4F2D2-73EB-4ECF-8730-DBE993968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958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5FE1D-780C-4CAB-9C8A-02DAA2A930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277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721E7-84F9-4EB9-8E8A-D2A47F187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716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76A75-0D5A-4190-9A20-AA9DB84C04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381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5ECFE-EE96-4BE6-BEBF-C52F6CA79F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313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5FFD5-B075-4CF9-9CA6-1B048309F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424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6C92C-CCF0-4E2F-A933-26305919BB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3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C8994-46C1-46C4-BBC7-F13DDF24D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757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37DA6-55B7-4163-A939-13ADAB3247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455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10E50-1471-4051-A4D6-E0E59A41D9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503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0743F-9DF2-4003-8AC4-7D99EC969B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843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9831A-302D-408C-8EAE-4201699A6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942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A0CB4-5FE1-4B1F-9A9A-F5A61FE986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206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8B078-E4E5-4711-B1EB-E314BD83DF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018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22208-C23B-4B03-B1F2-EF97A5FA36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418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45E23-8E96-42C1-84C4-15836EE8D2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258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99505-59BC-4875-A217-47650C466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7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0D75E-4B2A-4A8F-BBD3-5B8DA09400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7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B4CC-5D46-473D-ABCA-5FF63C6E6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4043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21EA4-C9EE-464F-B7C4-12F8A2A00D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480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A869C-2927-4CBF-8E56-51EC68CB88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922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7A1B5-F67A-4EFE-9997-A1639ACE8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035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8B901-E75B-4158-B47E-44CB33F287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694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4336-2764-46EE-9E82-304E457CF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85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D6373-21E9-42DB-8DA0-53DE1DE761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94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028C8-EF04-4EDF-9FAA-422D32C0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044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A5B59-17B4-4642-892B-D38A9DFAEA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803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1971F-3D8A-4FD2-8F58-1517A77E81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62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1DF3C-0430-4327-89A5-2AE7CE6732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7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0D3B-95B3-4CAC-81D8-800069D7D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4021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3943D-C69D-4D21-8058-36E75DB798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5792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5AB6D-B133-4FB2-8198-1335F98F1E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619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4957E-BA85-4D4F-9A29-9EAAD88B52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327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95F94-C485-4AF6-8763-05CDC0520C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9406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1A24C-6BD0-4592-883D-CCBBEDF8C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080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6631B-F05E-4C56-A37A-2C921E4593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876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B5CF8-AD1E-4E63-BA5F-58733D573D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8810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0214D-EDE6-4F13-8F28-AFDAEBD096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5346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9EDCB-7AB1-4DBB-B08F-D4CF33A8A2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705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CD990-4C2B-42A0-9E5C-BE53D44EC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0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8A0E2-5A4F-4F36-BA79-F3AA56B017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2858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66406-E161-4845-8415-9589DFA4F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2974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63703-4CA1-4870-B468-2371A0F88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0813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F5BA9-D0B3-45A4-96C6-84ACB10F5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041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51EFE-8498-4863-9222-E0BCBAF52B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2964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FEAB7-5DB9-4FFA-850E-59DA13B4A1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4359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20430-EF63-4AE7-B7A0-0C9B1AEB0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7177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361A-4931-442A-95D4-B3A5B6D624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151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171C7-BCEB-4E4D-BE52-8834A76260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94557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E1A32-5EEC-4587-844E-696508CC95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9451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5E7CC-A340-40FD-A364-6F7ECEFC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4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912B-0483-491E-ABB6-A3E9449F6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2300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D8FD-6A39-4468-971C-CCF3C6477E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0669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62D1D-C7A5-4F2C-9D11-9F9C726491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9948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F0905-BA23-44DB-B96A-383EA77589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5241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05198-1D56-43EF-8997-1D02D872C2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575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1E414-3982-43FF-A555-BF38A4BE8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7605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A70FA-5E0A-437A-972F-6A949FE3D7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2943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6AA6A-2922-4FD2-8E1E-AB2F185F3F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6716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7A2B4-1795-4E40-832A-56C2B8C46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54090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AAAB-5F8D-4FA5-87D5-654C463AB8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7475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F21F9-7F33-4256-85B2-F1F492A1E9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4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419474-60A1-45E7-A891-F9F7ABF5CA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E6E797-7EA4-4BE0-B64C-8FE640348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19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14600"/>
            <a:ext cx="8229600" cy="361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6C8CD2-BBB0-4F0E-A0CE-35F15146F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DD745C-AD9C-4F37-ADEC-69EB112F56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FE35BC-B84D-490E-B6C0-A7A96EEF82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19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14600"/>
            <a:ext cx="8229600" cy="361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194804-5AB9-4CC4-A152-111BCAB417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BED3193-CE87-43DB-9A63-14470DE8D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F803EA-E8A2-4367-A417-A189CCC1C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19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14600"/>
            <a:ext cx="8229600" cy="361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The Kingdom Of God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B7FE20-B6FD-4C62-BB81-2D6BF2AA32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447800"/>
          </a:xfrm>
        </p:spPr>
        <p:txBody>
          <a:bodyPr>
            <a:prstTxWarp prst="textDoubleWave1">
              <a:avLst/>
            </a:prstTxWarp>
          </a:bodyPr>
          <a:lstStyle/>
          <a:p>
            <a:pPr eaLnBrk="1" hangingPunct="1"/>
            <a:r>
              <a:rPr lang="en-US" sz="4000" b="1" u="sng" dirty="0">
                <a:solidFill>
                  <a:srgbClr val="FFC000"/>
                </a:solidFill>
                <a:cs typeface="Times New Roman" pitchFamily="18" charset="0"/>
              </a:rPr>
              <a:t>The Kingdom Of God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" y="1981200"/>
            <a:ext cx="9144001" cy="2819400"/>
          </a:xfrm>
        </p:spPr>
        <p:txBody>
          <a:bodyPr/>
          <a:lstStyle/>
          <a:p>
            <a:pPr eaLnBrk="1" hangingPunct="1"/>
            <a:r>
              <a:rPr lang="en-US" sz="4000" b="1" dirty="0"/>
              <a:t>Text: Heb. 12:28-29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819400"/>
            <a:ext cx="5384800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9832" y="0"/>
            <a:ext cx="9153832" cy="609600"/>
          </a:xfrm>
        </p:spPr>
        <p:txBody>
          <a:bodyPr/>
          <a:lstStyle/>
          <a:p>
            <a:pPr eaLnBrk="1" hangingPunct="1"/>
            <a:r>
              <a:rPr lang="en-US" sz="3600" b="1" u="sng" dirty="0">
                <a:solidFill>
                  <a:srgbClr val="FFC000"/>
                </a:solidFill>
                <a:cs typeface="Times New Roman" pitchFamily="18" charset="0"/>
              </a:rPr>
              <a:t>Intro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1902" y="6553200"/>
            <a:ext cx="4343400" cy="304800"/>
          </a:xfrm>
          <a:noFill/>
        </p:spPr>
        <p:txBody>
          <a:bodyPr/>
          <a:lstStyle>
            <a:lvl1pPr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400" b="0" dirty="0"/>
              <a:t>The Kingdom Of God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9832" y="838200"/>
            <a:ext cx="914686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chemeClr val="tx1"/>
                </a:solidFill>
              </a:rPr>
              <a:t>The Kingdom of God (the church), was foretold long ago and came into power in the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c. on the Day of Pentecost as recorded in </a:t>
            </a:r>
            <a:r>
              <a:rPr lang="en-US" i="1" dirty="0">
                <a:solidFill>
                  <a:schemeClr val="tx1"/>
                </a:solidFill>
              </a:rPr>
              <a:t>Acts 2!</a:t>
            </a:r>
          </a:p>
          <a:p>
            <a:pPr marL="457200" indent="-457200" algn="l">
              <a:buClr>
                <a:schemeClr val="tx2"/>
              </a:buClr>
              <a:buSzPct val="115000"/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Dan. 2:44: </a:t>
            </a:r>
            <a:r>
              <a:rPr lang="en-US" sz="2000" b="0" dirty="0"/>
              <a:t>A Kingdom that would never be destroyed!</a:t>
            </a:r>
          </a:p>
          <a:p>
            <a:pPr marL="457200" indent="-457200" algn="l">
              <a:buClr>
                <a:schemeClr val="tx2"/>
              </a:buClr>
              <a:buSzPct val="115000"/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Mk. 9:1: </a:t>
            </a:r>
            <a:r>
              <a:rPr lang="en-US" sz="2000" b="0" dirty="0"/>
              <a:t>People in Jesus’ time would see it come with power!</a:t>
            </a:r>
          </a:p>
          <a:p>
            <a:pPr marL="457200" indent="-457200" algn="l">
              <a:buClr>
                <a:schemeClr val="tx2"/>
              </a:buClr>
              <a:buSzPct val="115000"/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Acts 2:29-33, 36 (Rev. 22:16): </a:t>
            </a:r>
            <a:r>
              <a:rPr lang="en-US" sz="2000" b="0" dirty="0"/>
              <a:t>Kingdom of God came in power! Jesus is the promised descendant of David and sits at the right hand of God! </a:t>
            </a:r>
          </a:p>
          <a:p>
            <a:pPr marL="457200" indent="-457200" algn="l">
              <a:buClr>
                <a:schemeClr val="tx2"/>
              </a:buClr>
              <a:buSzPct val="115000"/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Acts 10:34-35: </a:t>
            </a:r>
            <a:r>
              <a:rPr lang="en-US" sz="2000" b="0" dirty="0"/>
              <a:t>The Kingdom is open for all who do what is right! </a:t>
            </a:r>
          </a:p>
          <a:p>
            <a:pPr marL="457200" indent="-457200" algn="l">
              <a:buClr>
                <a:schemeClr val="tx2"/>
              </a:buClr>
              <a:buSzPct val="115000"/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Col. 1:13: </a:t>
            </a:r>
            <a:r>
              <a:rPr lang="en-US" sz="2000" b="0" dirty="0"/>
              <a:t>Saints now are rescued “from the domain of darkness, and transferred us to the kingdom of His beloved Son!” </a:t>
            </a:r>
          </a:p>
          <a:p>
            <a:pPr marL="457200" indent="-457200" algn="l">
              <a:buClr>
                <a:schemeClr val="tx2"/>
              </a:buClr>
              <a:buSzPct val="115000"/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Heb. 12:28-29: </a:t>
            </a:r>
            <a:r>
              <a:rPr lang="en-US" sz="2000" b="0" dirty="0"/>
              <a:t>This Kingdom will never be shaken! </a:t>
            </a:r>
            <a:r>
              <a:rPr lang="en-US" sz="2000" b="0" i="1" dirty="0"/>
              <a:t>(As foretold by Daniel – Dan. 2:44)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902" y="4438650"/>
            <a:ext cx="28194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6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0388"/>
          </a:xfrm>
        </p:spPr>
        <p:txBody>
          <a:bodyPr/>
          <a:lstStyle/>
          <a:p>
            <a:pPr eaLnBrk="1" hangingPunct="1"/>
            <a:r>
              <a:rPr lang="en-US" sz="3600" b="1" u="sng" dirty="0">
                <a:solidFill>
                  <a:srgbClr val="FFC000"/>
                </a:solidFill>
                <a:cs typeface="Times New Roman" pitchFamily="18" charset="0"/>
              </a:rPr>
              <a:t>Intro</a:t>
            </a:r>
            <a:endParaRPr lang="en-US" sz="3600" b="1" u="sng" dirty="0">
              <a:solidFill>
                <a:srgbClr val="FFC000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515100"/>
            <a:ext cx="4419600" cy="342900"/>
          </a:xfrm>
          <a:noFill/>
        </p:spPr>
        <p:txBody>
          <a:bodyPr/>
          <a:lstStyle>
            <a:lvl1pPr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400" b="0"/>
              <a:t>The Kingdom Of God</a:t>
            </a:r>
            <a:endParaRPr lang="en-US" sz="1400" b="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1071265"/>
            <a:ext cx="9144000" cy="461665"/>
          </a:xfrm>
          <a:prstGeom prst="rect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makes up a Kingdom?</a:t>
            </a:r>
            <a:endParaRPr lang="en-US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656489"/>
              </p:ext>
            </p:extLst>
          </p:nvPr>
        </p:nvGraphicFramePr>
        <p:xfrm>
          <a:off x="76200" y="2590800"/>
          <a:ext cx="8991600" cy="975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4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0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Four Things Necessary To Constitute</a:t>
                      </a:r>
                      <a:r>
                        <a:rPr lang="en-US" sz="2800" b="1" baseline="0" dirty="0">
                          <a:solidFill>
                            <a:srgbClr val="00000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Kingdom</a:t>
                      </a:r>
                      <a:endParaRPr lang="en-US" sz="2800" b="1" dirty="0">
                        <a:solidFill>
                          <a:srgbClr val="00000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Territory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7374" y="4658069"/>
            <a:ext cx="5486400" cy="830997"/>
          </a:xfrm>
          <a:prstGeom prst="rect">
            <a:avLst/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All four of these criteria are present in the Kingdom of God!</a:t>
            </a:r>
            <a:endParaRPr lang="en-US" b="0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711" y="3810000"/>
            <a:ext cx="3471341" cy="252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66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/>
            <a:r>
              <a:rPr lang="en-US" sz="3600" b="1" u="sng" dirty="0">
                <a:solidFill>
                  <a:srgbClr val="FFC000"/>
                </a:solidFill>
                <a:cs typeface="Times New Roman" pitchFamily="18" charset="0"/>
              </a:rPr>
              <a:t>The Kingdom of God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388013"/>
              </p:ext>
            </p:extLst>
          </p:nvPr>
        </p:nvGraphicFramePr>
        <p:xfrm>
          <a:off x="90948" y="76200"/>
          <a:ext cx="8976852" cy="128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6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4000" u="sng" dirty="0">
                          <a:solidFill>
                            <a:srgbClr val="0000F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</a:t>
                      </a:r>
                      <a:r>
                        <a:rPr lang="en-US" sz="4000" u="sng" baseline="0" dirty="0">
                          <a:solidFill>
                            <a:srgbClr val="0000F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Kingdom of God</a:t>
                      </a:r>
                      <a:endParaRPr lang="en-US" sz="4000" b="1" u="sng" dirty="0">
                        <a:solidFill>
                          <a:srgbClr val="0000F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000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0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0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0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849146"/>
              </p:ext>
            </p:extLst>
          </p:nvPr>
        </p:nvGraphicFramePr>
        <p:xfrm>
          <a:off x="90948" y="1356360"/>
          <a:ext cx="2271252" cy="530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71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the Lord! </a:t>
                      </a:r>
                      <a:r>
                        <a:rPr lang="en-US" b="0" u="none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Jer. 23:5-6 </a:t>
                      </a:r>
                    </a:p>
                    <a:p>
                      <a:pPr algn="ctr"/>
                      <a:r>
                        <a:rPr lang="en-US" b="0" i="1" u="none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2:29-33; Rev. 22:16); </a:t>
                      </a:r>
                      <a:r>
                        <a:rPr lang="en-US" b="0" u="none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Ps. 89:27</a:t>
                      </a:r>
                      <a:r>
                        <a:rPr lang="en-US" b="0" u="none" baseline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0" i="1" u="none" baseline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(Rev. 1:5);</a:t>
                      </a:r>
                      <a:r>
                        <a:rPr lang="en-US" b="0" u="none" baseline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0" u="none" baseline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Tim. 6:15 </a:t>
                      </a:r>
                      <a:r>
                        <a:rPr lang="en-US" b="0" i="1" u="none" baseline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(Rev. 19:6); </a:t>
                      </a:r>
                      <a:r>
                        <a:rPr lang="nl-NL" b="0" u="none" baseline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Mt. 2:2; Lk. 1:31-33; Jn. 18:33-37</a:t>
                      </a:r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 His Throne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Is. 9:6-7; Mt. 2:2 </a:t>
                      </a:r>
                      <a:r>
                        <a:rPr lang="en-US" i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(Jn. 18:33-37); </a:t>
                      </a:r>
                      <a:r>
                        <a:rPr lang="nl-NL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2:22-36; Heb. 1:8; 4:16; 8:1; 12:2</a:t>
                      </a:r>
                      <a:endParaRPr lang="en-US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Now Reigns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2:30-33; I Cor. 15:24-26; Eph. 1:22-23; Col. 1:13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80354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81077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TERRITORY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55222"/>
              </p:ext>
            </p:extLst>
          </p:nvPr>
        </p:nvGraphicFramePr>
        <p:xfrm>
          <a:off x="2362200" y="1356365"/>
          <a:ext cx="2386012" cy="5311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86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85699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the World</a:t>
                      </a:r>
                    </a:p>
                    <a:p>
                      <a:pPr algn="ctr"/>
                      <a:r>
                        <a:rPr lang="en-US" b="0" u="none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Mt. 28:18-20; Mk. 16:15-16</a:t>
                      </a: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0580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Every Nation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Is. 2:2-3 </a:t>
                      </a:r>
                      <a:r>
                        <a:rPr lang="en-US" i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2:4-11); 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Col. 1:5-6; Rom. 16:25-27 </a:t>
                      </a:r>
                      <a:r>
                        <a:rPr lang="en-US" i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(Jude 3)</a:t>
                      </a:r>
                    </a:p>
                    <a:p>
                      <a:pPr algn="ctr"/>
                      <a:r>
                        <a:rPr lang="en-US" baseline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7236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24400" y="822713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SUBJECTS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383330"/>
              </p:ext>
            </p:extLst>
          </p:nvPr>
        </p:nvGraphicFramePr>
        <p:xfrm>
          <a:off x="4724400" y="1358571"/>
          <a:ext cx="2209800" cy="530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Nations</a:t>
                      </a:r>
                    </a:p>
                    <a:p>
                      <a:pPr algn="ctr"/>
                      <a:r>
                        <a:rPr lang="en-US" b="0" u="none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Is. 2:2-3; Acts 10:34-35 </a:t>
                      </a:r>
                      <a:r>
                        <a:rPr lang="en-US" b="0" i="1" u="none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(Mk. 16:15-16)</a:t>
                      </a: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000" b="1" u="sng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Every Creature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Mt. 28:18-20; Mk. 16:15-16; Acts 5:14; 8:12 </a:t>
                      </a:r>
                      <a:r>
                        <a:rPr lang="en-US" i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(2:47)</a:t>
                      </a:r>
                    </a:p>
                    <a:p>
                      <a:pPr marL="0" indent="0" algn="ctr">
                        <a:buNone/>
                      </a:pPr>
                      <a:endParaRPr lang="en-US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Whosoever Will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10:13 </a:t>
                      </a:r>
                      <a:r>
                        <a:rPr lang="en-US" i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2:21, 38; 22:16); </a:t>
                      </a:r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Rev. 22:17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934200" y="799648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LAW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098168"/>
              </p:ext>
            </p:extLst>
          </p:nvPr>
        </p:nvGraphicFramePr>
        <p:xfrm>
          <a:off x="6934200" y="1363631"/>
          <a:ext cx="2133600" cy="530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 of God</a:t>
                      </a:r>
                    </a:p>
                    <a:p>
                      <a:pPr algn="ctr"/>
                      <a:r>
                        <a:rPr lang="en-US" b="0" u="none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Ps. 19:7; Is. 2:3; Js. 2:12; Col. 1:5-6</a:t>
                      </a:r>
                    </a:p>
                    <a:p>
                      <a:pPr algn="ctr"/>
                      <a:endParaRPr lang="en-US" b="0" i="1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b="0" u="none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000" b="1" u="sng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Perfect Law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Jn. 12:48; Js. 1:25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i="1" baseline="0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nl-NL" i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Ps. 19:7; Js. 2:12)</a:t>
                      </a:r>
                    </a:p>
                    <a:p>
                      <a:pPr marL="0" indent="0" algn="ctr">
                        <a:buNone/>
                      </a:pPr>
                      <a:endParaRPr lang="en-US" i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None/>
                      </a:pPr>
                      <a:endParaRPr lang="en-US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All-Sufficient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3:1-7; II Tim. 3:16-17; II Pet. 1:3 </a:t>
                      </a:r>
                      <a:r>
                        <a:rPr lang="en-US" i="1" dirty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(Gal. 1:6-9)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12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600" b="1" u="sng" dirty="0">
                <a:solidFill>
                  <a:srgbClr val="FFC000"/>
                </a:solidFill>
                <a:cs typeface="Times New Roman" pitchFamily="18" charset="0"/>
              </a:rPr>
              <a:t>Conclusion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75884"/>
            <a:ext cx="4343400" cy="291000"/>
          </a:xfrm>
          <a:noFill/>
        </p:spPr>
        <p:txBody>
          <a:bodyPr/>
          <a:lstStyle>
            <a:lvl1pPr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400" b="0"/>
              <a:t>The Kingdom Of God</a:t>
            </a:r>
            <a:endParaRPr lang="en-US" sz="1400" b="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Kingdom of God came with power as foretold and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will never be destroyed!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3266689"/>
            <a:ext cx="5257800" cy="3108543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  <a:extLst/>
        </p:spPr>
        <p:style>
          <a:lnRef idx="0">
            <a:schemeClr val="accent6"/>
          </a:lnRef>
          <a:fillRef idx="1001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00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The Kingdom of God </a:t>
            </a:r>
          </a:p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(the church and Heaven) is </a:t>
            </a:r>
          </a:p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open for all who will</a:t>
            </a:r>
          </a:p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humbly obey and submit to</a:t>
            </a:r>
          </a:p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the King!</a:t>
            </a:r>
          </a:p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(“Whosoever will!” – </a:t>
            </a:r>
          </a:p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KJV: Rev. 22:17)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2057400"/>
            <a:ext cx="9144000" cy="830997"/>
          </a:xfrm>
          <a:prstGeom prst="rect">
            <a:avLst/>
          </a:prstGeom>
          <a:solidFill>
            <a:srgbClr val="FFCCFF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Saints are citizens of this eternal Kingdom! 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(Phil. 3:20; II Pet. 1:11)</a:t>
            </a:r>
            <a:endParaRPr lang="en-US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973" y="3541537"/>
            <a:ext cx="3776027" cy="255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2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5004619"/>
            <a:ext cx="9144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en-US" sz="4600" b="1" u="sng" dirty="0">
                <a:solidFill>
                  <a:srgbClr val="0000FF"/>
                </a:solidFill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Hear The Gospel (Jn. 5:24; Rom. 10:17)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Believe In Christ (Jn. 3:16-18; Jn. 8:24)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Repent Of Sins (Lk. 13:35; Acts 2:38)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Confess Christ (Mt. 10:32; Rom. 10:10)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Baptized (Mk. 16:16; Acts 22:16)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Remain Faithful (Jn. 8:31; Rev. 2:10)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972456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For The Erring Child: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Repent (Acts 8:22), Confess (I Jn. 1:9),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Pray (Acts 8:22)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2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0000">
        <p14:shred/>
      </p:transition>
    </mc:Choice>
    <mc:Fallback xmlns="">
      <p:transition spd="slow" advTm="2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8" grpId="0"/>
    </p:bldLst>
  </p:timing>
</p:sld>
</file>

<file path=ppt/theme/theme1.xml><?xml version="1.0" encoding="utf-8"?>
<a:theme xmlns:a="http://schemas.openxmlformats.org/drawingml/2006/main" name="eye">
  <a:themeElements>
    <a:clrScheme name="eye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ey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000099"/>
      </a:lt1>
      <a:dk2>
        <a:srgbClr val="000099"/>
      </a:dk2>
      <a:lt2>
        <a:srgbClr val="C0C0C0"/>
      </a:lt2>
      <a:accent1>
        <a:srgbClr val="FF3399"/>
      </a:accent1>
      <a:accent2>
        <a:srgbClr val="99CCFF"/>
      </a:accent2>
      <a:accent3>
        <a:srgbClr val="AAAACA"/>
      </a:accent3>
      <a:accent4>
        <a:srgbClr val="000000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">
      <a:dk1>
        <a:srgbClr val="000000"/>
      </a:dk1>
      <a:lt1>
        <a:srgbClr val="000099"/>
      </a:lt1>
      <a:dk2>
        <a:srgbClr val="000099"/>
      </a:dk2>
      <a:lt2>
        <a:srgbClr val="C0C0C0"/>
      </a:lt2>
      <a:accent1>
        <a:srgbClr val="FF3399"/>
      </a:accent1>
      <a:accent2>
        <a:srgbClr val="99CCFF"/>
      </a:accent2>
      <a:accent3>
        <a:srgbClr val="AAAACA"/>
      </a:accent3>
      <a:accent4>
        <a:srgbClr val="000000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olormaster">
  <a:themeElements>
    <a:clrScheme name="">
      <a:dk1>
        <a:srgbClr val="C0C0C0"/>
      </a:dk1>
      <a:lt1>
        <a:srgbClr val="FFFFFF"/>
      </a:lt1>
      <a:dk2>
        <a:srgbClr val="006699"/>
      </a:dk2>
      <a:lt2>
        <a:srgbClr val="CCECFF"/>
      </a:lt2>
      <a:accent1>
        <a:srgbClr val="29A329"/>
      </a:accent1>
      <a:accent2>
        <a:srgbClr val="00FFFF"/>
      </a:accent2>
      <a:accent3>
        <a:srgbClr val="AAB8CA"/>
      </a:accent3>
      <a:accent4>
        <a:srgbClr val="DADADA"/>
      </a:accent4>
      <a:accent5>
        <a:srgbClr val="ACCEAC"/>
      </a:accent5>
      <a:accent6>
        <a:srgbClr val="00E7E7"/>
      </a:accent6>
      <a:hlink>
        <a:srgbClr val="3B6AFF"/>
      </a:hlink>
      <a:folHlink>
        <a:srgbClr val="FF9900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olormaster">
  <a:themeElements>
    <a:clrScheme name="">
      <a:dk1>
        <a:srgbClr val="000000"/>
      </a:dk1>
      <a:lt1>
        <a:srgbClr val="006699"/>
      </a:lt1>
      <a:dk2>
        <a:srgbClr val="003366"/>
      </a:dk2>
      <a:lt2>
        <a:srgbClr val="C0C0C0"/>
      </a:lt2>
      <a:accent1>
        <a:srgbClr val="29A329"/>
      </a:accent1>
      <a:accent2>
        <a:srgbClr val="00FFFF"/>
      </a:accent2>
      <a:accent3>
        <a:srgbClr val="AAB8CA"/>
      </a:accent3>
      <a:accent4>
        <a:srgbClr val="000000"/>
      </a:accent4>
      <a:accent5>
        <a:srgbClr val="ACCEAC"/>
      </a:accent5>
      <a:accent6>
        <a:srgbClr val="00E7E7"/>
      </a:accent6>
      <a:hlink>
        <a:srgbClr val="3B6AFF"/>
      </a:hlink>
      <a:folHlink>
        <a:srgbClr val="FF9900"/>
      </a:folHlink>
    </a:clrScheme>
    <a:fontScheme name="4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olormaster">
  <a:themeElements>
    <a:clrScheme name="">
      <a:dk1>
        <a:srgbClr val="000000"/>
      </a:dk1>
      <a:lt1>
        <a:srgbClr val="006699"/>
      </a:lt1>
      <a:dk2>
        <a:srgbClr val="003366"/>
      </a:dk2>
      <a:lt2>
        <a:srgbClr val="C0C0C0"/>
      </a:lt2>
      <a:accent1>
        <a:srgbClr val="29A329"/>
      </a:accent1>
      <a:accent2>
        <a:srgbClr val="00FFFF"/>
      </a:accent2>
      <a:accent3>
        <a:srgbClr val="AAB8CA"/>
      </a:accent3>
      <a:accent4>
        <a:srgbClr val="000000"/>
      </a:accent4>
      <a:accent5>
        <a:srgbClr val="ACCEAC"/>
      </a:accent5>
      <a:accent6>
        <a:srgbClr val="00E7E7"/>
      </a:accent6>
      <a:hlink>
        <a:srgbClr val="3B6AFF"/>
      </a:hlink>
      <a:folHlink>
        <a:srgbClr val="FF9900"/>
      </a:folHlink>
    </a:clrScheme>
    <a:fontScheme name="5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colormaster">
  <a:themeElements>
    <a:clrScheme name="6_colormaster 3">
      <a:dk1>
        <a:srgbClr val="C0C0C0"/>
      </a:dk1>
      <a:lt1>
        <a:srgbClr val="FFFFFF"/>
      </a:lt1>
      <a:dk2>
        <a:srgbClr val="800000"/>
      </a:dk2>
      <a:lt2>
        <a:srgbClr val="FFCC99"/>
      </a:lt2>
      <a:accent1>
        <a:srgbClr val="FF9900"/>
      </a:accent1>
      <a:accent2>
        <a:srgbClr val="CC0000"/>
      </a:accent2>
      <a:accent3>
        <a:srgbClr val="C0AAAA"/>
      </a:accent3>
      <a:accent4>
        <a:srgbClr val="DADADA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6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colormaster">
  <a:themeElements>
    <a:clrScheme name="">
      <a:dk1>
        <a:srgbClr val="000000"/>
      </a:dk1>
      <a:lt1>
        <a:srgbClr val="800000"/>
      </a:lt1>
      <a:dk2>
        <a:srgbClr val="800000"/>
      </a:dk2>
      <a:lt2>
        <a:srgbClr val="C0C0C0"/>
      </a:lt2>
      <a:accent1>
        <a:srgbClr val="FF9900"/>
      </a:accent1>
      <a:accent2>
        <a:srgbClr val="CC0000"/>
      </a:accent2>
      <a:accent3>
        <a:srgbClr val="C0AAAA"/>
      </a:accent3>
      <a:accent4>
        <a:srgbClr val="000000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7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olormaster">
  <a:themeElements>
    <a:clrScheme name="">
      <a:dk1>
        <a:srgbClr val="000000"/>
      </a:dk1>
      <a:lt1>
        <a:srgbClr val="800000"/>
      </a:lt1>
      <a:dk2>
        <a:srgbClr val="800000"/>
      </a:dk2>
      <a:lt2>
        <a:srgbClr val="C0C0C0"/>
      </a:lt2>
      <a:accent1>
        <a:srgbClr val="FF9900"/>
      </a:accent1>
      <a:accent2>
        <a:srgbClr val="CC0000"/>
      </a:accent2>
      <a:accent3>
        <a:srgbClr val="C0AAAA"/>
      </a:accent3>
      <a:accent4>
        <a:srgbClr val="000000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8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026</Template>
  <TotalTime>5022</TotalTime>
  <Words>701</Words>
  <Application>Microsoft Office PowerPoint</Application>
  <PresentationFormat>On-screen Show (4:3)</PresentationFormat>
  <Paragraphs>105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21" baseType="lpstr">
      <vt:lpstr>Ameretto</vt:lpstr>
      <vt:lpstr>Arial</vt:lpstr>
      <vt:lpstr>Calisto MT</vt:lpstr>
      <vt:lpstr>Tahoma</vt:lpstr>
      <vt:lpstr>Times New Roman</vt:lpstr>
      <vt:lpstr>Wingdings</vt:lpstr>
      <vt:lpstr>eye</vt:lpstr>
      <vt:lpstr>1_colormaster</vt:lpstr>
      <vt:lpstr>2_colormaster</vt:lpstr>
      <vt:lpstr>3_colormaster</vt:lpstr>
      <vt:lpstr>4_colormaster</vt:lpstr>
      <vt:lpstr>5_colormaster</vt:lpstr>
      <vt:lpstr>6_colormaster</vt:lpstr>
      <vt:lpstr>7_colormaster</vt:lpstr>
      <vt:lpstr>8_colormaster</vt:lpstr>
      <vt:lpstr>The Kingdom Of God</vt:lpstr>
      <vt:lpstr>Intro</vt:lpstr>
      <vt:lpstr>Intro</vt:lpstr>
      <vt:lpstr>The Kingdom of God</vt:lpstr>
      <vt:lpstr>Conclusion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Kingdom Of God - Chart</dc:title>
  <dc:subject>10/22/2017</dc:subject>
  <dc:creator>DarkWolf</dc:creator>
  <cp:lastModifiedBy>Nathan Morrison</cp:lastModifiedBy>
  <cp:revision>37</cp:revision>
  <dcterms:created xsi:type="dcterms:W3CDTF">2005-06-04T23:49:02Z</dcterms:created>
  <dcterms:modified xsi:type="dcterms:W3CDTF">2017-10-17T04:44:16Z</dcterms:modified>
</cp:coreProperties>
</file>