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2"/>
  </p:notesMasterIdLst>
  <p:handoutMasterIdLst>
    <p:handoutMasterId r:id="rId23"/>
  </p:handoutMasterIdLst>
  <p:sldIdLst>
    <p:sldId id="256" r:id="rId2"/>
    <p:sldId id="263" r:id="rId3"/>
    <p:sldId id="353" r:id="rId4"/>
    <p:sldId id="369" r:id="rId5"/>
    <p:sldId id="293" r:id="rId6"/>
    <p:sldId id="373" r:id="rId7"/>
    <p:sldId id="371" r:id="rId8"/>
    <p:sldId id="375" r:id="rId9"/>
    <p:sldId id="377" r:id="rId10"/>
    <p:sldId id="398" r:id="rId11"/>
    <p:sldId id="399" r:id="rId12"/>
    <p:sldId id="400" r:id="rId13"/>
    <p:sldId id="401" r:id="rId14"/>
    <p:sldId id="402" r:id="rId15"/>
    <p:sldId id="403" r:id="rId16"/>
    <p:sldId id="411" r:id="rId17"/>
    <p:sldId id="328" r:id="rId18"/>
    <p:sldId id="405" r:id="rId19"/>
    <p:sldId id="407" r:id="rId20"/>
    <p:sldId id="409" r:id="rId21"/>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006600"/>
    <a:srgbClr val="FF0066"/>
    <a:srgbClr val="CCFF33"/>
    <a:srgbClr val="FFFFFF"/>
    <a:srgbClr val="FFCC00"/>
    <a:srgbClr val="66FFFF"/>
    <a:srgbClr val="FF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9" autoAdjust="0"/>
  </p:normalViewPr>
  <p:slideViewPr>
    <p:cSldViewPr snapToObjects="1">
      <p:cViewPr varScale="1">
        <p:scale>
          <a:sx n="57" d="100"/>
          <a:sy n="57" d="100"/>
        </p:scale>
        <p:origin x="87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AF5CDA56-EF14-4549-9997-F15D33D4D2E3}" type="slidenum">
              <a:rPr lang="en-US"/>
              <a:pPr>
                <a:defRPr/>
              </a:pPr>
              <a:t>‹#›</a:t>
            </a:fld>
            <a:endParaRPr lang="en-US"/>
          </a:p>
        </p:txBody>
      </p:sp>
    </p:spTree>
    <p:extLst>
      <p:ext uri="{BB962C8B-B14F-4D97-AF65-F5344CB8AC3E}">
        <p14:creationId xmlns:p14="http://schemas.microsoft.com/office/powerpoint/2010/main" val="3688816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3E536E6D-AC96-4B1F-A881-B0675F2A24F3}" type="slidenum">
              <a:rPr lang="en-US"/>
              <a:pPr>
                <a:defRPr/>
              </a:pPr>
              <a:t>‹#›</a:t>
            </a:fld>
            <a:endParaRPr lang="en-US"/>
          </a:p>
        </p:txBody>
      </p:sp>
    </p:spTree>
    <p:extLst>
      <p:ext uri="{BB962C8B-B14F-4D97-AF65-F5344CB8AC3E}">
        <p14:creationId xmlns:p14="http://schemas.microsoft.com/office/powerpoint/2010/main" val="4159731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 for Sunday PM 05/21/17 @ Courthouse </a:t>
            </a:r>
            <a:r>
              <a:rPr lang="en-US" dirty="0" err="1"/>
              <a:t>CoC</a:t>
            </a:r>
            <a:r>
              <a:rPr lang="en-US" dirty="0"/>
              <a:t> </a:t>
            </a:r>
            <a:r>
              <a:rPr lang="en-US"/>
              <a:t>in Chesterfield, VA</a:t>
            </a:r>
            <a:endParaRPr lang="en-US" dirty="0"/>
          </a:p>
          <a:p>
            <a:pPr eaLnBrk="1" hangingPunct="1"/>
            <a:r>
              <a:rPr lang="en-US" dirty="0"/>
              <a:t>All Scripture given is from NASB unless otherwise stated</a:t>
            </a:r>
          </a:p>
          <a:p>
            <a:pPr eaLnBrk="1" hangingPunct="1"/>
            <a:endParaRPr lang="en-US" dirty="0"/>
          </a:p>
          <a:p>
            <a:pPr eaLnBrk="1" hangingPunct="1"/>
            <a:r>
              <a:rPr lang="en-US" dirty="0"/>
              <a:t>For further study or if questions, Call: 907-252-3708, or Visit: www.frr-churchofchrist-ak.org</a:t>
            </a:r>
          </a:p>
          <a:p>
            <a:pPr eaLnBrk="1" hangingPunct="1"/>
            <a:endParaRPr lang="en-US" dirty="0"/>
          </a:p>
          <a:p>
            <a:pPr eaLnBrk="1" hangingPunct="1"/>
            <a:r>
              <a:rPr lang="en-US" dirty="0"/>
              <a:t>Inspired by “The Last Six Seconds,” a speech given by Lt. Gen. John Kelly, 11/13/10 before the Semper Fi Society in St. Louis, MO about two US Marines involved in an incident on April 22, 2008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Excerpt of “The Last Six Seconds” speech by Lt. Gen. John Kelly, “Six Seconds,” 11/13/10</a:t>
            </a:r>
          </a:p>
          <a:p>
            <a:pPr eaLnBrk="1" hangingPunct="1"/>
            <a:endParaRPr lang="en-US" dirty="0"/>
          </a:p>
          <a:p>
            <a:pPr eaLnBrk="1" hangingPunct="1"/>
            <a:r>
              <a:rPr lang="en-US" dirty="0"/>
              <a:t>http://thebulletproofmonk.blogspot.com/2010/12/last-six-seconds.html</a:t>
            </a:r>
          </a:p>
          <a:p>
            <a:pPr eaLnBrk="1" hangingPunct="1"/>
            <a:endParaRPr lang="en-US" dirty="0"/>
          </a:p>
          <a:p>
            <a:pPr eaLnBrk="1" hangingPunct="1"/>
            <a:r>
              <a:rPr lang="en-US" dirty="0"/>
              <a:t>http://www.cbsnews.com/news/six-seconds-of-iraq-valor-saved-dozens/</a:t>
            </a:r>
          </a:p>
          <a:p>
            <a:pPr eaLnBrk="1" hangingPunct="1"/>
            <a:endParaRPr lang="en-US" dirty="0"/>
          </a:p>
          <a:p>
            <a:pPr eaLnBrk="1" hangingPunct="1"/>
            <a:r>
              <a:rPr lang="en-US" dirty="0"/>
              <a:t>http://articles.latimes.com/2009/feb/21/nation/na-marines21</a:t>
            </a:r>
          </a:p>
          <a:p>
            <a:pPr eaLnBrk="1" hangingPunct="1"/>
            <a:endParaRPr lang="en-US" dirty="0"/>
          </a:p>
          <a:p>
            <a:pPr eaLnBrk="1" hangingPunct="1"/>
            <a:endParaRPr 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2B814174-AF8B-475E-AF13-D890CEB4EA00}" type="slidenum">
              <a:rPr lang="en-US" sz="1200" b="0">
                <a:solidFill>
                  <a:schemeClr val="tx1"/>
                </a:solidFill>
                <a:latin typeface="Times New Roman" pitchFamily="18" charset="0"/>
              </a:rPr>
              <a:pPr eaLnBrk="1" hangingPunct="1"/>
              <a:t>2</a:t>
            </a:fld>
            <a:endParaRPr lang="en-US" sz="1200" b="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DBBCD620-37B7-4D57-BCC4-3D126F12E995}" type="slidenum">
              <a:rPr lang="en-US" sz="1200" b="0">
                <a:solidFill>
                  <a:schemeClr val="tx1"/>
                </a:solidFill>
                <a:latin typeface="Times New Roman" pitchFamily="18" charset="0"/>
              </a:rPr>
              <a:pPr eaLnBrk="1" hangingPunct="1"/>
              <a:t>3</a:t>
            </a:fld>
            <a:endParaRPr lang="en-US" sz="1200" b="0">
              <a:solidFill>
                <a:schemeClr val="tx1"/>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Emphasis in Scripture mine</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85D10779-21F9-4CB2-89FB-36C8CC14B823}" type="slidenum">
              <a:rPr lang="en-US" sz="1200" b="0">
                <a:solidFill>
                  <a:schemeClr val="tx1"/>
                </a:solidFill>
                <a:latin typeface="Times New Roman" pitchFamily="18" charset="0"/>
              </a:rPr>
              <a:pPr eaLnBrk="1" hangingPunct="1"/>
              <a:t>4</a:t>
            </a:fld>
            <a:endParaRPr lang="en-US" sz="1200" b="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20</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65912"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6591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en-US"/>
          </a:p>
        </p:txBody>
      </p:sp>
      <p:sp>
        <p:nvSpPr>
          <p:cNvPr id="27" name="Rectangle 27"/>
          <p:cNvSpPr>
            <a:spLocks noGrp="1" noChangeArrowheads="1"/>
          </p:cNvSpPr>
          <p:nvPr>
            <p:ph type="ftr" sz="quarter" idx="11"/>
          </p:nvPr>
        </p:nvSpPr>
        <p:spPr/>
        <p:txBody>
          <a:bodyPr/>
          <a:lstStyle>
            <a:lvl1pPr>
              <a:defRPr smtClean="0"/>
            </a:lvl1pPr>
          </a:lstStyle>
          <a:p>
            <a:pPr>
              <a:defRPr/>
            </a:pPr>
            <a:r>
              <a:rPr lang="en-US"/>
              <a:t>"They Did Their Duty Into Eternity"</a:t>
            </a:r>
          </a:p>
        </p:txBody>
      </p:sp>
      <p:sp>
        <p:nvSpPr>
          <p:cNvPr id="28" name="Rectangle 28"/>
          <p:cNvSpPr>
            <a:spLocks noGrp="1" noChangeArrowheads="1"/>
          </p:cNvSpPr>
          <p:nvPr>
            <p:ph type="sldNum" sz="quarter" idx="12"/>
          </p:nvPr>
        </p:nvSpPr>
        <p:spPr/>
        <p:txBody>
          <a:bodyPr/>
          <a:lstStyle>
            <a:lvl1pPr>
              <a:defRPr smtClean="0"/>
            </a:lvl1pPr>
          </a:lstStyle>
          <a:p>
            <a:pPr>
              <a:defRPr/>
            </a:pPr>
            <a:fld id="{2C83A682-E156-4C2C-973B-D316328CF88E}" type="slidenum">
              <a:rPr lang="en-US"/>
              <a:pPr>
                <a:defRPr/>
              </a:pPr>
              <a:t>‹#›</a:t>
            </a:fld>
            <a:endParaRPr lang="en-US"/>
          </a:p>
        </p:txBody>
      </p:sp>
    </p:spTree>
    <p:extLst>
      <p:ext uri="{BB962C8B-B14F-4D97-AF65-F5344CB8AC3E}">
        <p14:creationId xmlns:p14="http://schemas.microsoft.com/office/powerpoint/2010/main" val="181393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5" name="Rectangle 27"/>
          <p:cNvSpPr>
            <a:spLocks noGrp="1" noChangeArrowheads="1"/>
          </p:cNvSpPr>
          <p:nvPr>
            <p:ph type="sldNum" sz="quarter" idx="11"/>
          </p:nvPr>
        </p:nvSpPr>
        <p:spPr>
          <a:ln/>
        </p:spPr>
        <p:txBody>
          <a:bodyPr/>
          <a:lstStyle>
            <a:lvl1pPr>
              <a:defRPr/>
            </a:lvl1pPr>
          </a:lstStyle>
          <a:p>
            <a:pPr>
              <a:defRPr/>
            </a:pPr>
            <a:fld id="{3DAD20E9-C4EE-4F56-86A5-E36F47E46BAA}"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808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5" name="Rectangle 27"/>
          <p:cNvSpPr>
            <a:spLocks noGrp="1" noChangeArrowheads="1"/>
          </p:cNvSpPr>
          <p:nvPr>
            <p:ph type="sldNum" sz="quarter" idx="11"/>
          </p:nvPr>
        </p:nvSpPr>
        <p:spPr>
          <a:ln/>
        </p:spPr>
        <p:txBody>
          <a:bodyPr/>
          <a:lstStyle>
            <a:lvl1pPr>
              <a:defRPr/>
            </a:lvl1pPr>
          </a:lstStyle>
          <a:p>
            <a:pPr>
              <a:defRPr/>
            </a:pPr>
            <a:fld id="{2CA2CF3C-FF0A-4D23-93AF-C1DFDF701CD6}"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062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5" name="Rectangle 27"/>
          <p:cNvSpPr>
            <a:spLocks noGrp="1" noChangeArrowheads="1"/>
          </p:cNvSpPr>
          <p:nvPr>
            <p:ph type="sldNum" sz="quarter" idx="11"/>
          </p:nvPr>
        </p:nvSpPr>
        <p:spPr>
          <a:ln/>
        </p:spPr>
        <p:txBody>
          <a:bodyPr/>
          <a:lstStyle>
            <a:lvl1pPr>
              <a:defRPr/>
            </a:lvl1pPr>
          </a:lstStyle>
          <a:p>
            <a:pPr>
              <a:defRPr/>
            </a:pPr>
            <a:fld id="{B0C9E8AC-C019-4F21-B711-AD1B6BA0DF6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505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5" name="Rectangle 27"/>
          <p:cNvSpPr>
            <a:spLocks noGrp="1" noChangeArrowheads="1"/>
          </p:cNvSpPr>
          <p:nvPr>
            <p:ph type="sldNum" sz="quarter" idx="11"/>
          </p:nvPr>
        </p:nvSpPr>
        <p:spPr>
          <a:ln/>
        </p:spPr>
        <p:txBody>
          <a:bodyPr/>
          <a:lstStyle>
            <a:lvl1pPr>
              <a:defRPr/>
            </a:lvl1pPr>
          </a:lstStyle>
          <a:p>
            <a:pPr>
              <a:defRPr/>
            </a:pPr>
            <a:fld id="{059CF9D0-A9F0-4BB4-978A-3B919E62608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2963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6" name="Rectangle 27"/>
          <p:cNvSpPr>
            <a:spLocks noGrp="1" noChangeArrowheads="1"/>
          </p:cNvSpPr>
          <p:nvPr>
            <p:ph type="sldNum" sz="quarter" idx="11"/>
          </p:nvPr>
        </p:nvSpPr>
        <p:spPr>
          <a:ln/>
        </p:spPr>
        <p:txBody>
          <a:bodyPr/>
          <a:lstStyle>
            <a:lvl1pPr>
              <a:defRPr/>
            </a:lvl1pPr>
          </a:lstStyle>
          <a:p>
            <a:pPr>
              <a:defRPr/>
            </a:pPr>
            <a:fld id="{3F4AE65D-3413-4E2C-ADE4-92E56A24B42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4368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8" name="Rectangle 27"/>
          <p:cNvSpPr>
            <a:spLocks noGrp="1" noChangeArrowheads="1"/>
          </p:cNvSpPr>
          <p:nvPr>
            <p:ph type="sldNum" sz="quarter" idx="11"/>
          </p:nvPr>
        </p:nvSpPr>
        <p:spPr>
          <a:ln/>
        </p:spPr>
        <p:txBody>
          <a:bodyPr/>
          <a:lstStyle>
            <a:lvl1pPr>
              <a:defRPr/>
            </a:lvl1pPr>
          </a:lstStyle>
          <a:p>
            <a:pPr>
              <a:defRPr/>
            </a:pPr>
            <a:fld id="{7BD0BBC2-8FA0-46D6-99B6-AA3C20138811}"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948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4" name="Rectangle 27"/>
          <p:cNvSpPr>
            <a:spLocks noGrp="1" noChangeArrowheads="1"/>
          </p:cNvSpPr>
          <p:nvPr>
            <p:ph type="sldNum" sz="quarter" idx="11"/>
          </p:nvPr>
        </p:nvSpPr>
        <p:spPr>
          <a:ln/>
        </p:spPr>
        <p:txBody>
          <a:bodyPr/>
          <a:lstStyle>
            <a:lvl1pPr>
              <a:defRPr/>
            </a:lvl1pPr>
          </a:lstStyle>
          <a:p>
            <a:pPr>
              <a:defRPr/>
            </a:pPr>
            <a:fld id="{D313AA54-BCF1-4FA8-B5B6-C9233C415A71}"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6583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3" name="Rectangle 27"/>
          <p:cNvSpPr>
            <a:spLocks noGrp="1" noChangeArrowheads="1"/>
          </p:cNvSpPr>
          <p:nvPr>
            <p:ph type="sldNum" sz="quarter" idx="11"/>
          </p:nvPr>
        </p:nvSpPr>
        <p:spPr>
          <a:ln/>
        </p:spPr>
        <p:txBody>
          <a:bodyPr/>
          <a:lstStyle>
            <a:lvl1pPr>
              <a:defRPr/>
            </a:lvl1pPr>
          </a:lstStyle>
          <a:p>
            <a:pPr>
              <a:defRPr/>
            </a:pPr>
            <a:fld id="{3174DF28-CE18-47B9-B5F7-197C810113FC}"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3428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6" name="Rectangle 27"/>
          <p:cNvSpPr>
            <a:spLocks noGrp="1" noChangeArrowheads="1"/>
          </p:cNvSpPr>
          <p:nvPr>
            <p:ph type="sldNum" sz="quarter" idx="11"/>
          </p:nvPr>
        </p:nvSpPr>
        <p:spPr>
          <a:ln/>
        </p:spPr>
        <p:txBody>
          <a:bodyPr/>
          <a:lstStyle>
            <a:lvl1pPr>
              <a:defRPr/>
            </a:lvl1pPr>
          </a:lstStyle>
          <a:p>
            <a:pPr>
              <a:defRPr/>
            </a:pPr>
            <a:fld id="{E672DB9D-B646-4BBC-98A6-240EE9604F65}"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93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r>
              <a:rPr lang="en-US"/>
              <a:t>"They Did Their Duty Into Eternity"</a:t>
            </a:r>
          </a:p>
        </p:txBody>
      </p:sp>
      <p:sp>
        <p:nvSpPr>
          <p:cNvPr id="6" name="Rectangle 27"/>
          <p:cNvSpPr>
            <a:spLocks noGrp="1" noChangeArrowheads="1"/>
          </p:cNvSpPr>
          <p:nvPr>
            <p:ph type="sldNum" sz="quarter" idx="11"/>
          </p:nvPr>
        </p:nvSpPr>
        <p:spPr>
          <a:ln/>
        </p:spPr>
        <p:txBody>
          <a:bodyPr/>
          <a:lstStyle>
            <a:lvl1pPr>
              <a:defRPr/>
            </a:lvl1pPr>
          </a:lstStyle>
          <a:p>
            <a:pPr>
              <a:defRPr/>
            </a:pPr>
            <a:fld id="{D1097469-311E-4288-A55B-57D0322027B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324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6486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6486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6486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64870"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6487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6487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6487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6487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6487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6487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64877"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4878"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487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6488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6488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6488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6488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6488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6488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64886"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16488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64888"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4889"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890"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smtClean="0">
                <a:solidFill>
                  <a:schemeClr val="tx1"/>
                </a:solidFill>
                <a:effectLst>
                  <a:outerShdw blurRad="38100" dist="38100" dir="2700000" algn="tl">
                    <a:srgbClr val="000000"/>
                  </a:outerShdw>
                </a:effectLst>
              </a:defRPr>
            </a:lvl1pPr>
          </a:lstStyle>
          <a:p>
            <a:pPr>
              <a:defRPr/>
            </a:pPr>
            <a:r>
              <a:rPr lang="en-US"/>
              <a:t>"They Did Their Duty Into Eternity"</a:t>
            </a:r>
          </a:p>
        </p:txBody>
      </p:sp>
      <p:sp>
        <p:nvSpPr>
          <p:cNvPr id="164891"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smtClean="0">
                <a:solidFill>
                  <a:schemeClr val="tx1"/>
                </a:solidFill>
                <a:effectLst>
                  <a:outerShdw blurRad="38100" dist="38100" dir="2700000" algn="tl">
                    <a:srgbClr val="000000"/>
                  </a:outerShdw>
                </a:effectLst>
              </a:defRPr>
            </a:lvl1pPr>
          </a:lstStyle>
          <a:p>
            <a:pPr>
              <a:defRPr/>
            </a:pPr>
            <a:fld id="{0A18BC29-E808-4756-803C-91AB36CE4C38}" type="slidenum">
              <a:rPr lang="en-US"/>
              <a:pPr>
                <a:defRPr/>
              </a:pPr>
              <a:t>‹#›</a:t>
            </a:fld>
            <a:endParaRPr lang="en-US"/>
          </a:p>
        </p:txBody>
      </p:sp>
      <p:sp>
        <p:nvSpPr>
          <p:cNvPr id="164892"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smtClean="0">
                <a:solidFill>
                  <a:schemeClr val="tx1"/>
                </a:solidFill>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152400"/>
            <a:ext cx="9144000" cy="3505200"/>
          </a:xfrm>
        </p:spPr>
        <p:txBody>
          <a:bodyPr/>
          <a:lstStyle/>
          <a:p>
            <a:pPr eaLnBrk="1" hangingPunct="1">
              <a:defRPr/>
            </a:pPr>
            <a:br>
              <a:rPr lang="en-US" sz="4000" b="1" u="sng" dirty="0">
                <a:solidFill>
                  <a:srgbClr val="FFC000"/>
                </a:solidFill>
                <a:cs typeface="Times New Roman" pitchFamily="18" charset="0"/>
              </a:rPr>
            </a:br>
            <a:r>
              <a:rPr lang="en-US" sz="4000" b="1" u="sng" dirty="0">
                <a:solidFill>
                  <a:srgbClr val="FFC000"/>
                </a:solidFill>
                <a:cs typeface="Times New Roman" pitchFamily="18" charset="0"/>
              </a:rPr>
              <a:t>“They Did Their Duty </a:t>
            </a:r>
            <a:br>
              <a:rPr lang="en-US" sz="4000" b="1" u="sng" dirty="0">
                <a:solidFill>
                  <a:srgbClr val="FFC000"/>
                </a:solidFill>
                <a:cs typeface="Times New Roman" pitchFamily="18" charset="0"/>
              </a:rPr>
            </a:br>
            <a:r>
              <a:rPr lang="en-US" sz="4000" b="1" u="sng" dirty="0">
                <a:solidFill>
                  <a:srgbClr val="FFC000"/>
                </a:solidFill>
                <a:cs typeface="Times New Roman" pitchFamily="18" charset="0"/>
              </a:rPr>
              <a:t>Into Eternity”</a:t>
            </a:r>
            <a:br>
              <a:rPr lang="en-US" sz="2800" dirty="0"/>
            </a:br>
            <a:br>
              <a:rPr lang="en-US" sz="2800" dirty="0"/>
            </a:br>
            <a:r>
              <a:rPr lang="en-US" sz="2800" b="1" dirty="0">
                <a:solidFill>
                  <a:srgbClr val="FFFF00"/>
                </a:solidFill>
              </a:rPr>
              <a:t>Text: </a:t>
            </a:r>
            <a:r>
              <a:rPr lang="en-US" sz="2800" b="1" dirty="0">
                <a:solidFill>
                  <a:srgbClr val="FFFF00"/>
                </a:solidFill>
                <a:cs typeface="Times New Roman" pitchFamily="18" charset="0"/>
              </a:rPr>
              <a:t>Heb. 10:34-39</a:t>
            </a:r>
            <a:br>
              <a:rPr lang="en-US" sz="2800" b="1" dirty="0">
                <a:solidFill>
                  <a:srgbClr val="FFFF00"/>
                </a:solidFill>
                <a:cs typeface="Times New Roman" pitchFamily="18" charset="0"/>
              </a:rPr>
            </a:br>
            <a:br>
              <a:rPr lang="en-US" sz="2800" b="1" dirty="0">
                <a:solidFill>
                  <a:srgbClr val="FFFF00"/>
                </a:solidFill>
                <a:cs typeface="Times New Roman" pitchFamily="18" charset="0"/>
              </a:rPr>
            </a:br>
            <a:br>
              <a:rPr lang="en-US" sz="2800" b="1" dirty="0">
                <a:solidFill>
                  <a:schemeClr val="tx1"/>
                </a:solidFill>
                <a:cs typeface="Times New Roman" pitchFamily="18" charset="0"/>
              </a:rPr>
            </a:br>
            <a:br>
              <a:rPr lang="en-US" sz="2800" b="1" dirty="0">
                <a:solidFill>
                  <a:schemeClr val="tx1"/>
                </a:solidFill>
                <a:cs typeface="Times New Roman" pitchFamily="18" charset="0"/>
              </a:rPr>
            </a:br>
            <a:br>
              <a:rPr lang="en-US" sz="2800" b="1" dirty="0">
                <a:solidFill>
                  <a:schemeClr val="tx1"/>
                </a:solidFill>
              </a:rPr>
            </a:br>
            <a:endParaRPr lang="en-US" sz="2800" b="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8566" y="2438400"/>
            <a:ext cx="3646867" cy="38740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Know the Word of God</a:t>
            </a:r>
          </a:p>
        </p:txBody>
      </p:sp>
      <p:sp>
        <p:nvSpPr>
          <p:cNvPr id="12292" name="Text Box 3"/>
          <p:cNvSpPr txBox="1">
            <a:spLocks noChangeArrowheads="1"/>
          </p:cNvSpPr>
          <p:nvPr/>
        </p:nvSpPr>
        <p:spPr bwMode="auto">
          <a:xfrm>
            <a:off x="0" y="13716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II Cor. 10:3-4:</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chemeClr val="tx1"/>
                </a:solidFill>
              </a:rPr>
              <a:t>Our weapons are not carnal (fleshly), but are spiritual – and powerful!</a:t>
            </a:r>
          </a:p>
        </p:txBody>
      </p:sp>
      <p:sp>
        <p:nvSpPr>
          <p:cNvPr id="12293" name="Text Box 14"/>
          <p:cNvSpPr txBox="1">
            <a:spLocks noChangeArrowheads="1"/>
          </p:cNvSpPr>
          <p:nvPr/>
        </p:nvSpPr>
        <p:spPr bwMode="auto">
          <a:xfrm>
            <a:off x="0" y="609600"/>
            <a:ext cx="9144000" cy="338138"/>
          </a:xfrm>
          <a:prstGeom prst="rect">
            <a:avLst/>
          </a:prstGeom>
          <a:solidFill>
            <a:srgbClr val="006600"/>
          </a:solidFill>
          <a:ln/>
        </p:spPr>
        <p:style>
          <a:lnRef idx="0">
            <a:schemeClr val="dk1"/>
          </a:lnRef>
          <a:fillRef idx="3">
            <a:schemeClr val="dk1"/>
          </a:fillRef>
          <a:effectRef idx="3">
            <a:schemeClr val="dk1"/>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sz="1600" b="0" dirty="0">
                <a:solidFill>
                  <a:srgbClr val="FFFFCC"/>
                </a:solidFill>
              </a:rPr>
              <a:t>The two Marines fired their weapons with accuracy in the last remaining seconds they had.</a:t>
            </a:r>
          </a:p>
        </p:txBody>
      </p:sp>
      <p:sp>
        <p:nvSpPr>
          <p:cNvPr id="7" name="Text Box 3"/>
          <p:cNvSpPr txBox="1">
            <a:spLocks noChangeArrowheads="1"/>
          </p:cNvSpPr>
          <p:nvPr/>
        </p:nvSpPr>
        <p:spPr bwMode="auto">
          <a:xfrm>
            <a:off x="0" y="2551906"/>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When opportunities open, we should be prepared and</a:t>
            </a:r>
          </a:p>
          <a:p>
            <a:pPr algn="l" eaLnBrk="1" hangingPunct="1"/>
            <a:r>
              <a:rPr lang="en-US" dirty="0">
                <a:solidFill>
                  <a:srgbClr val="FFFF00"/>
                </a:solidFill>
              </a:rPr>
              <a:t>ready in the knowledge of the word!</a:t>
            </a:r>
            <a:endParaRPr lang="en-US" sz="2800" dirty="0">
              <a:solidFill>
                <a:srgbClr val="FFFF00"/>
              </a:solidFill>
            </a:endParaRPr>
          </a:p>
          <a:p>
            <a:pPr algn="l">
              <a:buClr>
                <a:schemeClr val="accent1"/>
              </a:buClr>
              <a:buSzPct val="115000"/>
              <a:buFont typeface="Wingdings" pitchFamily="2" charset="2"/>
              <a:buChar char="Ø"/>
            </a:pPr>
            <a:r>
              <a:rPr lang="en-US" sz="2000" dirty="0">
                <a:solidFill>
                  <a:schemeClr val="tx1"/>
                </a:solidFill>
              </a:rPr>
              <a:t>I Pet. 3:15: </a:t>
            </a:r>
            <a:r>
              <a:rPr lang="en-US" sz="2000" b="0" dirty="0">
                <a:solidFill>
                  <a:schemeClr val="tx1"/>
                </a:solidFill>
              </a:rPr>
              <a:t>Be ready to give defense to anyone who asks!</a:t>
            </a:r>
          </a:p>
          <a:p>
            <a:pPr algn="l">
              <a:buClr>
                <a:schemeClr val="accent1"/>
              </a:buClr>
              <a:buSzPct val="115000"/>
              <a:buFont typeface="Wingdings" pitchFamily="2" charset="2"/>
              <a:buChar char="Ø"/>
            </a:pPr>
            <a:r>
              <a:rPr lang="en-US" sz="2000" b="0" dirty="0">
                <a:solidFill>
                  <a:schemeClr val="tx1"/>
                </a:solidFill>
              </a:rPr>
              <a:t>That requires knowledge of God’s word and being ready when the moment comes.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777" y="4191000"/>
            <a:ext cx="3168445" cy="2236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Know the Word of God</a:t>
            </a:r>
          </a:p>
        </p:txBody>
      </p:sp>
      <p:sp>
        <p:nvSpPr>
          <p:cNvPr id="13316" name="Text Box 3"/>
          <p:cNvSpPr txBox="1">
            <a:spLocks noChangeArrowheads="1"/>
          </p:cNvSpPr>
          <p:nvPr/>
        </p:nvSpPr>
        <p:spPr bwMode="auto">
          <a:xfrm>
            <a:off x="0" y="1434405"/>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Shield of Faith – Eph. 6:16</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chemeClr val="tx1"/>
                </a:solidFill>
              </a:rPr>
              <a:t>The Roman shield was as feared as the weapons they used, and with them they withstood great armies, and advanced the empire.</a:t>
            </a:r>
          </a:p>
          <a:p>
            <a:pPr algn="l">
              <a:buClr>
                <a:schemeClr val="accent1"/>
              </a:buClr>
              <a:buSzPct val="115000"/>
              <a:buFont typeface="Wingdings" pitchFamily="2" charset="2"/>
              <a:buChar char="Ø"/>
            </a:pPr>
            <a:r>
              <a:rPr lang="en-US" sz="2000" b="0" dirty="0">
                <a:solidFill>
                  <a:schemeClr val="tx1"/>
                </a:solidFill>
              </a:rPr>
              <a:t>We are to have a conquering faith – I Jn. 5:4 </a:t>
            </a:r>
          </a:p>
        </p:txBody>
      </p:sp>
      <p:sp>
        <p:nvSpPr>
          <p:cNvPr id="13317" name="Text Box 14"/>
          <p:cNvSpPr txBox="1">
            <a:spLocks noChangeArrowheads="1"/>
          </p:cNvSpPr>
          <p:nvPr/>
        </p:nvSpPr>
        <p:spPr bwMode="auto">
          <a:xfrm>
            <a:off x="0" y="609600"/>
            <a:ext cx="9144000" cy="5842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sz="1600" dirty="0">
                <a:solidFill>
                  <a:srgbClr val="002060"/>
                </a:solidFill>
              </a:rPr>
              <a:t>Eph. 6:16: </a:t>
            </a:r>
            <a:r>
              <a:rPr lang="en-US" sz="1600" b="0" dirty="0">
                <a:solidFill>
                  <a:srgbClr val="002060"/>
                </a:solidFill>
              </a:rPr>
              <a:t>in addition to all, taking up the shield of faith with which you will be able to extinguish all the flaming arrows of the evil one.</a:t>
            </a:r>
          </a:p>
        </p:txBody>
      </p:sp>
      <p:pic>
        <p:nvPicPr>
          <p:cNvPr id="13318" name="Picture 5" descr="C:\Documents and Settings\DarkWolf\Application Data\Microsoft\Media Catalog\Downloaded Clips\cl3b\j01494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19400"/>
            <a:ext cx="21193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Oval 9"/>
          <p:cNvSpPr>
            <a:spLocks noChangeArrowheads="1"/>
          </p:cNvSpPr>
          <p:nvPr/>
        </p:nvSpPr>
        <p:spPr bwMode="auto">
          <a:xfrm>
            <a:off x="1066800" y="4800600"/>
            <a:ext cx="1371600" cy="2057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Text Box 3"/>
          <p:cNvSpPr txBox="1">
            <a:spLocks noChangeArrowheads="1"/>
          </p:cNvSpPr>
          <p:nvPr/>
        </p:nvSpPr>
        <p:spPr bwMode="auto">
          <a:xfrm>
            <a:off x="2514600" y="2946115"/>
            <a:ext cx="6629400" cy="1384995"/>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indent="-457200" algn="l">
              <a:defRPr/>
            </a:pPr>
            <a:r>
              <a:rPr lang="en-US" dirty="0">
                <a:solidFill>
                  <a:srgbClr val="7030A0"/>
                </a:solidFill>
              </a:rPr>
              <a:t>I Jn. 5:4</a:t>
            </a:r>
          </a:p>
          <a:p>
            <a:pPr marL="457200" indent="-457200" algn="l" eaLnBrk="0" hangingPunct="0">
              <a:buClr>
                <a:schemeClr val="accent1"/>
              </a:buClr>
              <a:buSzPct val="115000"/>
              <a:buFont typeface="Wingdings" pitchFamily="2" charset="2"/>
              <a:buNone/>
              <a:defRPr/>
            </a:pPr>
            <a:r>
              <a:rPr lang="en-US" sz="2000" b="0" dirty="0">
                <a:solidFill>
                  <a:srgbClr val="002060"/>
                </a:solidFill>
              </a:rPr>
              <a:t>4.  For whatever is born of God overcomes the world; and this is the victory that has overcome the world--our faith.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798" y="4419600"/>
            <a:ext cx="1611410" cy="23256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Know the Word of God</a:t>
            </a:r>
          </a:p>
        </p:txBody>
      </p:sp>
      <p:sp>
        <p:nvSpPr>
          <p:cNvPr id="14340" name="Text Box 3"/>
          <p:cNvSpPr txBox="1">
            <a:spLocks noChangeArrowheads="1"/>
          </p:cNvSpPr>
          <p:nvPr/>
        </p:nvSpPr>
        <p:spPr bwMode="auto">
          <a:xfrm>
            <a:off x="0" y="1434405"/>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Helmet of Salvation – Eph. 6:17</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chemeClr val="tx1"/>
                </a:solidFill>
              </a:rPr>
              <a:t>No matter how armored a soldier was, without a helmet, he was vulnerable.</a:t>
            </a:r>
          </a:p>
          <a:p>
            <a:pPr algn="l">
              <a:buClr>
                <a:schemeClr val="accent1"/>
              </a:buClr>
              <a:buSzPct val="115000"/>
              <a:buFont typeface="Wingdings" pitchFamily="2" charset="2"/>
              <a:buChar char="Ø"/>
            </a:pPr>
            <a:r>
              <a:rPr lang="en-US" sz="2000" b="0" dirty="0">
                <a:solidFill>
                  <a:schemeClr val="tx1"/>
                </a:solidFill>
              </a:rPr>
              <a:t>We are to take this helmet from God—it is our salvation – Eph. 2:8-9 </a:t>
            </a:r>
          </a:p>
        </p:txBody>
      </p:sp>
      <p:sp>
        <p:nvSpPr>
          <p:cNvPr id="14341" name="Text Box 14"/>
          <p:cNvSpPr txBox="1">
            <a:spLocks noChangeArrowheads="1"/>
          </p:cNvSpPr>
          <p:nvPr/>
        </p:nvSpPr>
        <p:spPr bwMode="auto">
          <a:xfrm>
            <a:off x="0" y="609600"/>
            <a:ext cx="9144000" cy="338138"/>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sz="1600" dirty="0">
                <a:solidFill>
                  <a:srgbClr val="002060"/>
                </a:solidFill>
              </a:rPr>
              <a:t>Eph. 6:17: </a:t>
            </a:r>
            <a:r>
              <a:rPr lang="en-US" sz="1600" b="0" dirty="0">
                <a:solidFill>
                  <a:srgbClr val="002060"/>
                </a:solidFill>
              </a:rPr>
              <a:t>And take THE HELMET OF SALVATION…</a:t>
            </a:r>
          </a:p>
        </p:txBody>
      </p:sp>
      <p:pic>
        <p:nvPicPr>
          <p:cNvPr id="14342" name="Picture 5" descr="C:\Documents and Settings\DarkWolf\Application Data\Microsoft\Media Catalog\Downloaded Clips\cl3b\j01494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19400"/>
            <a:ext cx="21193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Oval 6"/>
          <p:cNvSpPr>
            <a:spLocks noChangeArrowheads="1"/>
          </p:cNvSpPr>
          <p:nvPr/>
        </p:nvSpPr>
        <p:spPr bwMode="auto">
          <a:xfrm>
            <a:off x="533400" y="3581400"/>
            <a:ext cx="990600" cy="762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Text Box 3"/>
          <p:cNvSpPr txBox="1">
            <a:spLocks noChangeArrowheads="1"/>
          </p:cNvSpPr>
          <p:nvPr/>
        </p:nvSpPr>
        <p:spPr bwMode="auto">
          <a:xfrm>
            <a:off x="2507226" y="3048000"/>
            <a:ext cx="6629400" cy="1384995"/>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indent="-457200" algn="l">
              <a:defRPr/>
            </a:pPr>
            <a:r>
              <a:rPr lang="en-US" dirty="0">
                <a:solidFill>
                  <a:srgbClr val="7030A0"/>
                </a:solidFill>
              </a:rPr>
              <a:t>Eph. 2:8-9</a:t>
            </a:r>
          </a:p>
          <a:p>
            <a:pPr marL="457200" indent="-457200" algn="l" eaLnBrk="0" hangingPunct="0">
              <a:buClr>
                <a:schemeClr val="accent1"/>
              </a:buClr>
              <a:buSzPct val="115000"/>
              <a:buFont typeface="Wingdings" pitchFamily="2" charset="2"/>
              <a:buNone/>
              <a:defRPr/>
            </a:pPr>
            <a:r>
              <a:rPr lang="en-US" sz="2000" b="0" dirty="0">
                <a:solidFill>
                  <a:srgbClr val="002060"/>
                </a:solidFill>
              </a:rPr>
              <a:t>8.  For by grace you have been saved through faith; and that not of yourselves, it is the gift of God;</a:t>
            </a:r>
          </a:p>
          <a:p>
            <a:pPr marL="457200" indent="-457200" algn="l" eaLnBrk="0" hangingPunct="0">
              <a:buClr>
                <a:schemeClr val="accent1"/>
              </a:buClr>
              <a:buSzPct val="115000"/>
              <a:buFont typeface="Wingdings" pitchFamily="2" charset="2"/>
              <a:buNone/>
              <a:defRPr/>
            </a:pPr>
            <a:r>
              <a:rPr lang="en-US" sz="2000" b="0" dirty="0">
                <a:solidFill>
                  <a:srgbClr val="002060"/>
                </a:solidFill>
              </a:rPr>
              <a:t>9.  not as a result of works, so that no one may boast.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648200"/>
            <a:ext cx="2108200" cy="2108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Know the Word of God</a:t>
            </a:r>
          </a:p>
        </p:txBody>
      </p:sp>
      <p:sp>
        <p:nvSpPr>
          <p:cNvPr id="15364" name="Text Box 3"/>
          <p:cNvSpPr txBox="1">
            <a:spLocks noChangeArrowheads="1"/>
          </p:cNvSpPr>
          <p:nvPr/>
        </p:nvSpPr>
        <p:spPr bwMode="auto">
          <a:xfrm>
            <a:off x="0" y="12954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Sword of the Spirit – Eph. 6:17</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chemeClr val="tx1"/>
                </a:solidFill>
              </a:rPr>
              <a:t>Roman soldiers were deadly with their weapons; their swords were feared.</a:t>
            </a:r>
          </a:p>
          <a:p>
            <a:pPr algn="l">
              <a:buClr>
                <a:schemeClr val="accent1"/>
              </a:buClr>
              <a:buSzPct val="115000"/>
              <a:buFont typeface="Wingdings" pitchFamily="2" charset="2"/>
              <a:buChar char="Ø"/>
            </a:pPr>
            <a:r>
              <a:rPr lang="en-US" sz="2000" b="0" dirty="0">
                <a:solidFill>
                  <a:schemeClr val="tx1"/>
                </a:solidFill>
              </a:rPr>
              <a:t>We are to be trained with our “Sword” – II Tim. 2:15</a:t>
            </a:r>
          </a:p>
        </p:txBody>
      </p:sp>
      <p:sp>
        <p:nvSpPr>
          <p:cNvPr id="15365" name="Text Box 14"/>
          <p:cNvSpPr txBox="1">
            <a:spLocks noChangeArrowheads="1"/>
          </p:cNvSpPr>
          <p:nvPr/>
        </p:nvSpPr>
        <p:spPr bwMode="auto">
          <a:xfrm>
            <a:off x="0" y="609600"/>
            <a:ext cx="9144000" cy="338138"/>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sz="1600" dirty="0">
                <a:solidFill>
                  <a:srgbClr val="002060"/>
                </a:solidFill>
              </a:rPr>
              <a:t>Eph. 6:17: </a:t>
            </a:r>
            <a:r>
              <a:rPr lang="en-US" sz="1600" b="0" dirty="0">
                <a:solidFill>
                  <a:srgbClr val="002060"/>
                </a:solidFill>
              </a:rPr>
              <a:t>… and the sword of the Spirit, which is the word of God.</a:t>
            </a:r>
          </a:p>
        </p:txBody>
      </p:sp>
      <p:pic>
        <p:nvPicPr>
          <p:cNvPr id="15366" name="Picture 5" descr="C:\Documents and Settings\DarkWolf\Application Data\Microsoft\Media Catalog\Downloaded Clips\cl3b\j01494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19400"/>
            <a:ext cx="21193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Oval 5"/>
          <p:cNvSpPr>
            <a:spLocks noChangeArrowheads="1"/>
          </p:cNvSpPr>
          <p:nvPr/>
        </p:nvSpPr>
        <p:spPr bwMode="auto">
          <a:xfrm>
            <a:off x="457200" y="4800600"/>
            <a:ext cx="838200" cy="1219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8" name="Text Box 3"/>
          <p:cNvSpPr txBox="1">
            <a:spLocks noChangeArrowheads="1"/>
          </p:cNvSpPr>
          <p:nvPr/>
        </p:nvSpPr>
        <p:spPr bwMode="auto">
          <a:xfrm>
            <a:off x="1524000" y="2590800"/>
            <a:ext cx="7620000" cy="1692771"/>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Heb. 4:12</a:t>
            </a:r>
            <a:endParaRPr lang="en-US" sz="2800" dirty="0">
              <a:solidFill>
                <a:srgbClr val="7030A0"/>
              </a:solidFill>
            </a:endParaRPr>
          </a:p>
          <a:p>
            <a:pPr>
              <a:buClr>
                <a:schemeClr val="accent1"/>
              </a:buClr>
              <a:buSzPct val="115000"/>
              <a:buFont typeface="Wingdings" pitchFamily="2" charset="2"/>
              <a:buNone/>
            </a:pPr>
            <a:r>
              <a:rPr lang="en-US" sz="2000" b="0" dirty="0">
                <a:solidFill>
                  <a:srgbClr val="002060"/>
                </a:solidFill>
              </a:rPr>
              <a:t>For the word of God is living and active and sharper than any two-edged sword, and piercing as far as the division of soul and spirit, of both joints and marrow, and able to judge the thoughts and intentions of the heart.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419600"/>
            <a:ext cx="2305050" cy="2305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
                                        <p:tgtEl>
                                          <p:spTgt spid="1536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Know the Word of God</a:t>
            </a:r>
          </a:p>
        </p:txBody>
      </p:sp>
      <p:sp>
        <p:nvSpPr>
          <p:cNvPr id="134147" name="Text Box 3"/>
          <p:cNvSpPr txBox="1">
            <a:spLocks noChangeArrowheads="1"/>
          </p:cNvSpPr>
          <p:nvPr/>
        </p:nvSpPr>
        <p:spPr bwMode="auto">
          <a:xfrm>
            <a:off x="0" y="941388"/>
            <a:ext cx="9144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We need to know the word of God and be able to use it to</a:t>
            </a:r>
          </a:p>
          <a:p>
            <a:pPr algn="l" eaLnBrk="1" hangingPunct="1"/>
            <a:r>
              <a:rPr lang="en-US" dirty="0">
                <a:solidFill>
                  <a:srgbClr val="FFFF00"/>
                </a:solidFill>
              </a:rPr>
              <a:t>teach!</a:t>
            </a:r>
            <a:endParaRPr lang="en-US" sz="2800" dirty="0">
              <a:solidFill>
                <a:srgbClr val="FFFF00"/>
              </a:solidFill>
            </a:endParaRPr>
          </a:p>
          <a:p>
            <a:pPr algn="l">
              <a:buClr>
                <a:schemeClr val="accent1"/>
              </a:buClr>
              <a:buSzPct val="115000"/>
              <a:buFont typeface="Wingdings" pitchFamily="2" charset="2"/>
              <a:buChar char="Ø"/>
            </a:pPr>
            <a:r>
              <a:rPr lang="en-US" sz="2000" dirty="0">
                <a:solidFill>
                  <a:schemeClr val="tx1"/>
                </a:solidFill>
              </a:rPr>
              <a:t>II Tim. 4:2: </a:t>
            </a:r>
            <a:r>
              <a:rPr lang="en-US" sz="2000" b="0" dirty="0">
                <a:solidFill>
                  <a:schemeClr val="tx1"/>
                </a:solidFill>
              </a:rPr>
              <a:t>“Be ready in season and out of season…”</a:t>
            </a:r>
          </a:p>
        </p:txBody>
      </p:sp>
      <p:sp>
        <p:nvSpPr>
          <p:cNvPr id="9" name="Text Box 6"/>
          <p:cNvSpPr txBox="1">
            <a:spLocks noChangeArrowheads="1"/>
          </p:cNvSpPr>
          <p:nvPr/>
        </p:nvSpPr>
        <p:spPr bwMode="auto">
          <a:xfrm>
            <a:off x="0" y="2081213"/>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dirty="0">
                <a:solidFill>
                  <a:schemeClr val="tx1"/>
                </a:solidFill>
              </a:rPr>
              <a:t>Acts 17:11; Eph. 6:18: </a:t>
            </a:r>
            <a:r>
              <a:rPr lang="en-US" sz="2000" b="0" dirty="0">
                <a:solidFill>
                  <a:schemeClr val="tx1"/>
                </a:solidFill>
              </a:rPr>
              <a:t>Study the word “daily” and pray often!</a:t>
            </a:r>
          </a:p>
        </p:txBody>
      </p:sp>
      <p:sp>
        <p:nvSpPr>
          <p:cNvPr id="11" name="Text Box 6"/>
          <p:cNvSpPr txBox="1">
            <a:spLocks noChangeArrowheads="1"/>
          </p:cNvSpPr>
          <p:nvPr/>
        </p:nvSpPr>
        <p:spPr bwMode="auto">
          <a:xfrm>
            <a:off x="0" y="2481263"/>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dirty="0">
                <a:solidFill>
                  <a:schemeClr val="tx1"/>
                </a:solidFill>
              </a:rPr>
              <a:t>II Pet. 3:18: </a:t>
            </a:r>
            <a:r>
              <a:rPr lang="en-US" sz="2000" b="0" dirty="0">
                <a:solidFill>
                  <a:schemeClr val="tx1"/>
                </a:solidFill>
              </a:rPr>
              <a:t>“Grow in the grace and knowledge of our Lord.”</a:t>
            </a:r>
          </a:p>
        </p:txBody>
      </p:sp>
      <p:sp>
        <p:nvSpPr>
          <p:cNvPr id="12" name="Text Box 7"/>
          <p:cNvSpPr txBox="1">
            <a:spLocks noChangeArrowheads="1"/>
          </p:cNvSpPr>
          <p:nvPr/>
        </p:nvSpPr>
        <p:spPr bwMode="auto">
          <a:xfrm>
            <a:off x="0" y="3999697"/>
            <a:ext cx="7543800" cy="83099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It’s not enough to be armed but must know</a:t>
            </a:r>
          </a:p>
          <a:p>
            <a:pPr eaLnBrk="1" hangingPunct="1"/>
            <a:r>
              <a:rPr lang="en-US" dirty="0"/>
              <a:t>how to use the “Sword of the Spirit!”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81263"/>
            <a:ext cx="1376516" cy="386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fade">
                                      <p:cBhvr>
                                        <p:cTn id="7" dur="500"/>
                                        <p:tgtEl>
                                          <p:spTgt spid="1341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4147">
                                            <p:txEl>
                                              <p:pRg st="1" end="1"/>
                                            </p:txEl>
                                          </p:spTgt>
                                        </p:tgtEl>
                                        <p:attrNameLst>
                                          <p:attrName>style.visibility</p:attrName>
                                        </p:attrNameLst>
                                      </p:cBhvr>
                                      <p:to>
                                        <p:strVal val="visible"/>
                                      </p:to>
                                    </p:set>
                                    <p:animEffect transition="in" filter="fade">
                                      <p:cBhvr>
                                        <p:cTn id="10" dur="500"/>
                                        <p:tgtEl>
                                          <p:spTgt spid="134147">
                                            <p:txEl>
                                              <p:pRg st="1" end="1"/>
                                            </p:txEl>
                                          </p:spTgt>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Effect transition="in" filter="fade">
                                      <p:cBhvr>
                                        <p:cTn id="16" dur="500"/>
                                        <p:tgtEl>
                                          <p:spTgt spid="307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4147">
                                            <p:txEl>
                                              <p:pRg st="2" end="2"/>
                                            </p:txEl>
                                          </p:spTgt>
                                        </p:tgtEl>
                                        <p:attrNameLst>
                                          <p:attrName>style.visibility</p:attrName>
                                        </p:attrNameLst>
                                      </p:cBhvr>
                                      <p:to>
                                        <p:strVal val="visible"/>
                                      </p:to>
                                    </p:set>
                                    <p:animEffect transition="in" filter="wipe(left)">
                                      <p:cBhvr>
                                        <p:cTn id="20" dur="500"/>
                                        <p:tgtEl>
                                          <p:spTgt spid="13414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Remain Faithful Till Death</a:t>
            </a:r>
          </a:p>
        </p:txBody>
      </p:sp>
      <p:sp>
        <p:nvSpPr>
          <p:cNvPr id="134147" name="Text Box 3"/>
          <p:cNvSpPr txBox="1">
            <a:spLocks noChangeArrowheads="1"/>
          </p:cNvSpPr>
          <p:nvPr/>
        </p:nvSpPr>
        <p:spPr bwMode="auto">
          <a:xfrm>
            <a:off x="0" y="12192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Rev. 2:10</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chemeClr val="tx1"/>
                </a:solidFill>
              </a:rPr>
              <a:t>Christ knew the church at Smyrna was suffering and told them it would get worse, but their duty: “Remain faithful until death.”</a:t>
            </a:r>
          </a:p>
        </p:txBody>
      </p:sp>
      <p:sp>
        <p:nvSpPr>
          <p:cNvPr id="17413" name="Text Box 14"/>
          <p:cNvSpPr txBox="1">
            <a:spLocks noChangeArrowheads="1"/>
          </p:cNvSpPr>
          <p:nvPr/>
        </p:nvSpPr>
        <p:spPr bwMode="auto">
          <a:xfrm>
            <a:off x="0" y="609600"/>
            <a:ext cx="9144000" cy="338138"/>
          </a:xfrm>
          <a:prstGeom prst="rect">
            <a:avLst/>
          </a:prstGeom>
          <a:solidFill>
            <a:srgbClr val="006600"/>
          </a:solidFill>
          <a:ln/>
        </p:spPr>
        <p:style>
          <a:lnRef idx="0">
            <a:schemeClr val="dk1"/>
          </a:lnRef>
          <a:fillRef idx="3">
            <a:schemeClr val="dk1"/>
          </a:fillRef>
          <a:effectRef idx="3">
            <a:schemeClr val="dk1"/>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sz="1600" b="0" dirty="0">
                <a:solidFill>
                  <a:srgbClr val="FFFFCC"/>
                </a:solidFill>
              </a:rPr>
              <a:t>The Two Marines “did their duty into eternity” not letting any unauthorized personnel pass.</a:t>
            </a:r>
          </a:p>
        </p:txBody>
      </p:sp>
      <p:sp>
        <p:nvSpPr>
          <p:cNvPr id="10" name="Text Box 3"/>
          <p:cNvSpPr txBox="1">
            <a:spLocks noChangeArrowheads="1"/>
          </p:cNvSpPr>
          <p:nvPr/>
        </p:nvSpPr>
        <p:spPr bwMode="auto">
          <a:xfrm>
            <a:off x="0" y="26670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II Tim. 2:1-6; 4:5</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chemeClr val="tx1"/>
                </a:solidFill>
              </a:rPr>
              <a:t>Paul told Timothy, “Suffer hardship with me, as a good soldier of Christ Jesus.”</a:t>
            </a:r>
          </a:p>
          <a:p>
            <a:pPr algn="l">
              <a:buClr>
                <a:schemeClr val="accent1"/>
              </a:buClr>
              <a:buSzPct val="115000"/>
              <a:buFont typeface="Wingdings" pitchFamily="2" charset="2"/>
              <a:buChar char="Ø"/>
            </a:pPr>
            <a:r>
              <a:rPr lang="en-US" sz="2000" b="0" dirty="0">
                <a:solidFill>
                  <a:schemeClr val="tx1"/>
                </a:solidFill>
              </a:rPr>
              <a:t>He also told him, “Do the work of an evangelist, fulfill your ministry.”</a:t>
            </a:r>
          </a:p>
        </p:txBody>
      </p:sp>
      <p:sp>
        <p:nvSpPr>
          <p:cNvPr id="13" name="Text Box 3"/>
          <p:cNvSpPr txBox="1">
            <a:spLocks noChangeArrowheads="1"/>
          </p:cNvSpPr>
          <p:nvPr/>
        </p:nvSpPr>
        <p:spPr bwMode="auto">
          <a:xfrm>
            <a:off x="0" y="44196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II Tim. 4:6-8 </a:t>
            </a:r>
            <a:r>
              <a:rPr lang="en-US" i="1" dirty="0">
                <a:solidFill>
                  <a:srgbClr val="FFFF00"/>
                </a:solidFill>
              </a:rPr>
              <a:t>(Mt. 10:32-33)</a:t>
            </a:r>
            <a:endParaRPr lang="en-US" sz="2800" i="1" dirty="0">
              <a:solidFill>
                <a:srgbClr val="FFFF00"/>
              </a:solidFill>
            </a:endParaRPr>
          </a:p>
          <a:p>
            <a:pPr algn="l">
              <a:buClr>
                <a:schemeClr val="accent1"/>
              </a:buClr>
              <a:buSzPct val="115000"/>
              <a:buFont typeface="Wingdings" pitchFamily="2" charset="2"/>
              <a:buChar char="Ø"/>
            </a:pPr>
            <a:r>
              <a:rPr lang="en-US" sz="2000" b="0" dirty="0">
                <a:solidFill>
                  <a:schemeClr val="tx1"/>
                </a:solidFill>
              </a:rPr>
              <a:t>Paul was able to say, “I have fought the good fight, I have finished the course, I have kept the faith.” </a:t>
            </a:r>
            <a:r>
              <a:rPr lang="en-US" sz="2000" b="0" i="1" dirty="0">
                <a:solidFill>
                  <a:schemeClr val="tx1"/>
                </a:solidFill>
              </a:rPr>
              <a:t>(I have done my duty)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fade">
                                      <p:cBhvr>
                                        <p:cTn id="7" dur="500"/>
                                        <p:tgtEl>
                                          <p:spTgt spid="134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Remain Faithful Till Death</a:t>
            </a:r>
          </a:p>
        </p:txBody>
      </p:sp>
      <p:sp>
        <p:nvSpPr>
          <p:cNvPr id="14" name="Text Box 7"/>
          <p:cNvSpPr txBox="1">
            <a:spLocks noChangeArrowheads="1"/>
          </p:cNvSpPr>
          <p:nvPr/>
        </p:nvSpPr>
        <p:spPr bwMode="auto">
          <a:xfrm>
            <a:off x="0" y="5638800"/>
            <a:ext cx="9144000" cy="830263"/>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In our faithful walk with God we are not to turn aside,</a:t>
            </a:r>
          </a:p>
          <a:p>
            <a:pPr eaLnBrk="1" hangingPunct="1"/>
            <a:r>
              <a:rPr lang="en-US" dirty="0"/>
              <a:t>turn back, but be “faithful till death!”</a:t>
            </a:r>
          </a:p>
        </p:txBody>
      </p:sp>
      <p:sp>
        <p:nvSpPr>
          <p:cNvPr id="9" name="Text Box 3"/>
          <p:cNvSpPr txBox="1">
            <a:spLocks noChangeArrowheads="1"/>
          </p:cNvSpPr>
          <p:nvPr/>
        </p:nvSpPr>
        <p:spPr bwMode="auto">
          <a:xfrm>
            <a:off x="0" y="685800"/>
            <a:ext cx="9144000" cy="3847207"/>
          </a:xfrm>
          <a:prstGeom prst="rect">
            <a:avLst/>
          </a:prstGeom>
          <a:solidFill>
            <a:schemeClr val="accent1">
              <a:lumMod val="20000"/>
              <a:lumOff val="80000"/>
            </a:schemeClr>
          </a:solidFill>
          <a:ln w="9525">
            <a:solidFill>
              <a:schemeClr val="accent1"/>
            </a:solidFill>
            <a:miter lim="800000"/>
            <a:headEnd/>
            <a:tailEnd/>
          </a:ln>
          <a:effectLst/>
        </p:spPr>
        <p:txBody>
          <a:bodyPr>
            <a:spAutoFit/>
          </a:bodyPr>
          <a:lstStyle/>
          <a:p>
            <a:pPr marL="457200" indent="-457200" algn="l">
              <a:defRPr/>
            </a:pPr>
            <a:r>
              <a:rPr lang="en-US" dirty="0">
                <a:solidFill>
                  <a:srgbClr val="7030A0"/>
                </a:solidFill>
              </a:rPr>
              <a:t>Mt. 25:21, 23, 34 (NKJ)</a:t>
            </a:r>
          </a:p>
          <a:p>
            <a:pPr marL="457200" indent="-457200" algn="l" eaLnBrk="0" hangingPunct="0">
              <a:buClr>
                <a:schemeClr val="accent1"/>
              </a:buClr>
              <a:buSzPct val="115000"/>
              <a:buFont typeface="Wingdings" pitchFamily="2" charset="2"/>
              <a:buNone/>
              <a:defRPr/>
            </a:pPr>
            <a:r>
              <a:rPr lang="en-US" sz="2000" b="0" dirty="0">
                <a:solidFill>
                  <a:srgbClr val="002060"/>
                </a:solidFill>
              </a:rPr>
              <a:t>21.  His lord said to him, 'Well done, good and faithful servant; you were faithful over a few things, I will make you ruler over many things. Enter into the joy of your lord.'</a:t>
            </a:r>
          </a:p>
          <a:p>
            <a:pPr marL="457200" indent="-457200" algn="l" eaLnBrk="0" hangingPunct="0">
              <a:buClr>
                <a:schemeClr val="accent1"/>
              </a:buClr>
              <a:buSzPct val="115000"/>
              <a:buFont typeface="Wingdings" pitchFamily="2" charset="2"/>
              <a:buNone/>
              <a:defRPr/>
            </a:pPr>
            <a:endParaRPr lang="en-US" sz="2000" b="0" dirty="0">
              <a:solidFill>
                <a:srgbClr val="002060"/>
              </a:solidFill>
            </a:endParaRPr>
          </a:p>
          <a:p>
            <a:pPr marL="457200" indent="-457200" algn="l" eaLnBrk="0" hangingPunct="0">
              <a:buClr>
                <a:schemeClr val="accent1"/>
              </a:buClr>
              <a:buSzPct val="115000"/>
              <a:buFont typeface="Wingdings" pitchFamily="2" charset="2"/>
              <a:buNone/>
              <a:defRPr/>
            </a:pPr>
            <a:r>
              <a:rPr lang="en-US" sz="2000" b="0" dirty="0">
                <a:solidFill>
                  <a:srgbClr val="002060"/>
                </a:solidFill>
              </a:rPr>
              <a:t>23.  His lord said to him, 'Well done, good and faithful servant; you have been faithful over a few things, I will make you ruler over many things. Enter into the joy of your lord.'</a:t>
            </a:r>
          </a:p>
          <a:p>
            <a:pPr marL="457200" indent="-457200" algn="l" eaLnBrk="0" hangingPunct="0">
              <a:buClr>
                <a:schemeClr val="accent1"/>
              </a:buClr>
              <a:buSzPct val="115000"/>
              <a:buFont typeface="Wingdings" pitchFamily="2" charset="2"/>
              <a:buNone/>
              <a:defRPr/>
            </a:pPr>
            <a:endParaRPr lang="en-US" sz="2000" b="0" dirty="0">
              <a:solidFill>
                <a:srgbClr val="002060"/>
              </a:solidFill>
            </a:endParaRPr>
          </a:p>
          <a:p>
            <a:pPr marL="457200" indent="-457200" algn="l" eaLnBrk="0" hangingPunct="0">
              <a:buClr>
                <a:schemeClr val="accent1"/>
              </a:buClr>
              <a:buSzPct val="115000"/>
              <a:buFont typeface="Wingdings" pitchFamily="2" charset="2"/>
              <a:buNone/>
              <a:defRPr/>
            </a:pPr>
            <a:r>
              <a:rPr lang="en-US" sz="2000" b="0" dirty="0">
                <a:solidFill>
                  <a:srgbClr val="002060"/>
                </a:solidFill>
              </a:rPr>
              <a:t>34</a:t>
            </a:r>
            <a:r>
              <a:rPr lang="en-US" sz="2000" b="0">
                <a:solidFill>
                  <a:srgbClr val="002060"/>
                </a:solidFill>
              </a:rPr>
              <a:t>.  Then </a:t>
            </a:r>
            <a:r>
              <a:rPr lang="en-US" sz="2000" b="0" dirty="0">
                <a:solidFill>
                  <a:srgbClr val="002060"/>
                </a:solidFill>
              </a:rPr>
              <a:t>the King will say to those on His right hand, 'Come, you blessed of My Father, inherit the kingdom prepared for you from the foundation of the </a:t>
            </a:r>
            <a:r>
              <a:rPr lang="en-US" sz="2000" b="0">
                <a:solidFill>
                  <a:srgbClr val="002060"/>
                </a:solidFill>
              </a:rPr>
              <a:t>world:</a:t>
            </a:r>
            <a:endParaRPr lang="en-US" sz="2000" b="0" dirty="0">
              <a:solidFill>
                <a:srgbClr val="002060"/>
              </a:solidFill>
            </a:endParaRPr>
          </a:p>
        </p:txBody>
      </p:sp>
      <p:sp>
        <p:nvSpPr>
          <p:cNvPr id="11" name="Text Box 3"/>
          <p:cNvSpPr txBox="1">
            <a:spLocks noChangeArrowheads="1"/>
          </p:cNvSpPr>
          <p:nvPr/>
        </p:nvSpPr>
        <p:spPr bwMode="auto">
          <a:xfrm>
            <a:off x="-2458" y="4724400"/>
            <a:ext cx="9144000" cy="830263"/>
          </a:xfrm>
          <a:prstGeom prst="rect">
            <a:avLst/>
          </a:prstGeom>
          <a:solidFill>
            <a:srgbClr val="FFCCFF"/>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Those who do “their duty into eternity” will inherit</a:t>
            </a:r>
          </a:p>
          <a:p>
            <a:pPr eaLnBrk="1" hangingPunct="1"/>
            <a:r>
              <a:rPr lang="en-US" dirty="0">
                <a:solidFill>
                  <a:srgbClr val="FF0000"/>
                </a:solidFill>
              </a:rPr>
              <a:t>Heaven! (Rev. 21:7)</a:t>
            </a:r>
          </a:p>
        </p:txBody>
      </p:sp>
    </p:spTree>
    <p:extLst>
      <p:ext uri="{BB962C8B-B14F-4D97-AF65-F5344CB8AC3E}">
        <p14:creationId xmlns:p14="http://schemas.microsoft.com/office/powerpoint/2010/main" val="23744876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3124200" y="6515100"/>
            <a:ext cx="2895600" cy="228600"/>
          </a:xfrm>
        </p:spPr>
        <p:txBody>
          <a:bodyPr/>
          <a:lstStyle/>
          <a:p>
            <a:pPr>
              <a:defRPr/>
            </a:pPr>
            <a:r>
              <a:rPr lang="en-US"/>
              <a:t>"They Did Their Duty Into Eternity"</a:t>
            </a:r>
            <a:endParaRPr lang="en-US" dirty="0"/>
          </a:p>
        </p:txBody>
      </p:sp>
      <p:sp>
        <p:nvSpPr>
          <p:cNvPr id="176130" name="Rectangle 2"/>
          <p:cNvSpPr>
            <a:spLocks noGrp="1" noChangeArrowheads="1"/>
          </p:cNvSpPr>
          <p:nvPr>
            <p:ph type="title"/>
          </p:nvPr>
        </p:nvSpPr>
        <p:spPr>
          <a:xfrm>
            <a:off x="0" y="0"/>
            <a:ext cx="9144000" cy="609600"/>
          </a:xfrm>
        </p:spPr>
        <p:txBody>
          <a:bodyPr/>
          <a:lstStyle/>
          <a:p>
            <a:pPr eaLnBrk="1" hangingPunct="1">
              <a:defRPr/>
            </a:pPr>
            <a:r>
              <a:rPr lang="en-US" sz="3200" b="1" u="sng" dirty="0">
                <a:solidFill>
                  <a:srgbClr val="FFC000"/>
                </a:solidFill>
                <a:cs typeface="Times New Roman" pitchFamily="18" charset="0"/>
              </a:rPr>
              <a:t>Conclusion </a:t>
            </a:r>
          </a:p>
        </p:txBody>
      </p:sp>
      <p:sp>
        <p:nvSpPr>
          <p:cNvPr id="176131" name="Text Box 3"/>
          <p:cNvSpPr txBox="1">
            <a:spLocks noChangeArrowheads="1"/>
          </p:cNvSpPr>
          <p:nvPr/>
        </p:nvSpPr>
        <p:spPr bwMode="auto">
          <a:xfrm>
            <a:off x="0" y="100647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As Christians we all come from different backgrounds </a:t>
            </a:r>
          </a:p>
          <a:p>
            <a:pPr eaLnBrk="1" hangingPunct="1"/>
            <a:r>
              <a:rPr lang="en-US" i="1" dirty="0">
                <a:solidFill>
                  <a:srgbClr val="FFFF00"/>
                </a:solidFill>
              </a:rPr>
              <a:t>(Eph. 2; 3:4-7)</a:t>
            </a:r>
            <a:r>
              <a:rPr lang="en-US" dirty="0">
                <a:solidFill>
                  <a:srgbClr val="FFFF00"/>
                </a:solidFill>
              </a:rPr>
              <a:t> and stand together united in one mind and</a:t>
            </a:r>
          </a:p>
          <a:p>
            <a:pPr eaLnBrk="1" hangingPunct="1"/>
            <a:r>
              <a:rPr lang="en-US" dirty="0">
                <a:solidFill>
                  <a:srgbClr val="FFFF00"/>
                </a:solidFill>
              </a:rPr>
              <a:t>one purpose </a:t>
            </a:r>
            <a:r>
              <a:rPr lang="en-US" i="1" dirty="0">
                <a:solidFill>
                  <a:srgbClr val="FFFF00"/>
                </a:solidFill>
              </a:rPr>
              <a:t>(I Cor. 1:10)</a:t>
            </a:r>
            <a:endParaRPr lang="en-US" dirty="0">
              <a:solidFill>
                <a:srgbClr val="FFFF00"/>
              </a:solidFill>
            </a:endParaRPr>
          </a:p>
        </p:txBody>
      </p:sp>
      <p:sp>
        <p:nvSpPr>
          <p:cNvPr id="9" name="Text Box 3"/>
          <p:cNvSpPr txBox="1">
            <a:spLocks noChangeArrowheads="1"/>
          </p:cNvSpPr>
          <p:nvPr/>
        </p:nvSpPr>
        <p:spPr bwMode="auto">
          <a:xfrm>
            <a:off x="0" y="2514600"/>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We will give an account to God whether or not we stood</a:t>
            </a:r>
          </a:p>
          <a:p>
            <a:pPr algn="l" eaLnBrk="1" hangingPunct="1"/>
            <a:r>
              <a:rPr lang="en-US" dirty="0">
                <a:solidFill>
                  <a:srgbClr val="FFFF00"/>
                </a:solidFill>
              </a:rPr>
              <a:t>our ground, knew His word, and remained faithful till </a:t>
            </a:r>
          </a:p>
          <a:p>
            <a:pPr algn="l" eaLnBrk="1" hangingPunct="1"/>
            <a:r>
              <a:rPr lang="en-US" dirty="0">
                <a:solidFill>
                  <a:srgbClr val="FFFF00"/>
                </a:solidFill>
              </a:rPr>
              <a:t>death</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chemeClr val="tx1"/>
                </a:solidFill>
              </a:rPr>
              <a:t>We walk by faith (Rom. 1:17) to be “faithful till death” and “not shrink back!”</a:t>
            </a:r>
          </a:p>
          <a:p>
            <a:pPr algn="l">
              <a:buClr>
                <a:schemeClr val="accent1"/>
              </a:buClr>
              <a:buSzPct val="115000"/>
              <a:buFont typeface="Wingdings" pitchFamily="2" charset="2"/>
              <a:buChar char="Ø"/>
            </a:pPr>
            <a:r>
              <a:rPr lang="en-US" sz="2000" b="0" dirty="0">
                <a:solidFill>
                  <a:schemeClr val="tx1"/>
                </a:solidFill>
              </a:rPr>
              <a:t>We must “stand firm” and "earnestly contend for the faith" </a:t>
            </a:r>
            <a:r>
              <a:rPr lang="en-US" sz="2000" b="0" i="1" dirty="0">
                <a:solidFill>
                  <a:schemeClr val="tx1"/>
                </a:solidFill>
              </a:rPr>
              <a:t>(Eph. 6:13; Jude 3)</a:t>
            </a:r>
          </a:p>
          <a:p>
            <a:pPr algn="l">
              <a:buClr>
                <a:schemeClr val="accent1"/>
              </a:buClr>
              <a:buSzPct val="115000"/>
              <a:buFont typeface="Wingdings" pitchFamily="2" charset="2"/>
              <a:buChar char="Ø"/>
            </a:pPr>
            <a:r>
              <a:rPr lang="en-US" sz="2000" b="0" dirty="0">
                <a:solidFill>
                  <a:schemeClr val="tx1"/>
                </a:solidFill>
              </a:rPr>
              <a:t>God said He is not pleased with the one who shrinks back – </a:t>
            </a:r>
            <a:r>
              <a:rPr lang="en-US" sz="2000" b="0" i="1" dirty="0">
                <a:solidFill>
                  <a:schemeClr val="tx1"/>
                </a:solidFill>
              </a:rPr>
              <a:t>Heb. 10:38; Lk. 9:62</a:t>
            </a:r>
            <a:endParaRPr lang="en-US" sz="2000" b="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fade">
                                      <p:cBhvr>
                                        <p:cTn id="7" dur="500"/>
                                        <p:tgtEl>
                                          <p:spTgt spid="176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wipe(left)">
                                      <p:cBhvr>
                                        <p:cTn id="26" dur="500"/>
                                        <p:tgtEl>
                                          <p:spTgt spid="9">
                                            <p:txEl>
                                              <p:pRg st="4" end="4"/>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wipe(left)">
                                      <p:cBhvr>
                                        <p:cTn id="3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3124200" y="6515100"/>
            <a:ext cx="2895600" cy="228600"/>
          </a:xfrm>
        </p:spPr>
        <p:txBody>
          <a:bodyPr/>
          <a:lstStyle/>
          <a:p>
            <a:pPr>
              <a:defRPr/>
            </a:pPr>
            <a:r>
              <a:rPr lang="en-US"/>
              <a:t>"They Did Their Duty Into Eternity"</a:t>
            </a:r>
            <a:endParaRPr lang="en-US" dirty="0"/>
          </a:p>
        </p:txBody>
      </p:sp>
      <p:sp>
        <p:nvSpPr>
          <p:cNvPr id="176130" name="Rectangle 2"/>
          <p:cNvSpPr>
            <a:spLocks noGrp="1" noChangeArrowheads="1"/>
          </p:cNvSpPr>
          <p:nvPr>
            <p:ph type="title"/>
          </p:nvPr>
        </p:nvSpPr>
        <p:spPr>
          <a:xfrm>
            <a:off x="0" y="0"/>
            <a:ext cx="9144000" cy="609600"/>
          </a:xfrm>
        </p:spPr>
        <p:txBody>
          <a:bodyPr/>
          <a:lstStyle/>
          <a:p>
            <a:pPr eaLnBrk="1" hangingPunct="1">
              <a:defRPr/>
            </a:pPr>
            <a:r>
              <a:rPr lang="en-US" sz="3200" b="1" u="sng" dirty="0">
                <a:solidFill>
                  <a:srgbClr val="FFC000"/>
                </a:solidFill>
                <a:cs typeface="Times New Roman" pitchFamily="18" charset="0"/>
              </a:rPr>
              <a:t>Conclusion </a:t>
            </a:r>
          </a:p>
        </p:txBody>
      </p:sp>
      <p:sp>
        <p:nvSpPr>
          <p:cNvPr id="176131" name="Text Box 3"/>
          <p:cNvSpPr txBox="1">
            <a:spLocks noChangeArrowheads="1"/>
          </p:cNvSpPr>
          <p:nvPr/>
        </p:nvSpPr>
        <p:spPr bwMode="auto">
          <a:xfrm>
            <a:off x="0" y="6858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Our reward in Heaven is not perishable but an eternal</a:t>
            </a:r>
          </a:p>
          <a:p>
            <a:pPr eaLnBrk="1" hangingPunct="1"/>
            <a:r>
              <a:rPr lang="en-US" dirty="0">
                <a:solidFill>
                  <a:srgbClr val="FFFF00"/>
                </a:solidFill>
              </a:rPr>
              <a:t>reward! (I Cor. 9:25; I Pet. 1:3-4)</a:t>
            </a:r>
          </a:p>
        </p:txBody>
      </p:sp>
      <p:sp>
        <p:nvSpPr>
          <p:cNvPr id="6" name="Text Box 3"/>
          <p:cNvSpPr txBox="1">
            <a:spLocks noChangeArrowheads="1"/>
          </p:cNvSpPr>
          <p:nvPr/>
        </p:nvSpPr>
        <p:spPr bwMode="auto">
          <a:xfrm>
            <a:off x="0" y="41148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Paul was able to comfort Timothy saying he had fought</a:t>
            </a:r>
          </a:p>
          <a:p>
            <a:pPr eaLnBrk="1" hangingPunct="1"/>
            <a:r>
              <a:rPr lang="en-US" dirty="0">
                <a:solidFill>
                  <a:srgbClr val="FFFF00"/>
                </a:solidFill>
              </a:rPr>
              <a:t>the fight, he had finished the course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6550" y="1546752"/>
            <a:ext cx="3390900" cy="2445687"/>
          </a:xfrm>
          <a:prstGeom prst="rect">
            <a:avLst/>
          </a:prstGeom>
        </p:spPr>
      </p:pic>
      <p:sp>
        <p:nvSpPr>
          <p:cNvPr id="9" name="Text Box 3"/>
          <p:cNvSpPr txBox="1">
            <a:spLocks noChangeArrowheads="1"/>
          </p:cNvSpPr>
          <p:nvPr/>
        </p:nvSpPr>
        <p:spPr bwMode="auto">
          <a:xfrm>
            <a:off x="0" y="5181600"/>
            <a:ext cx="9144000" cy="830263"/>
          </a:xfrm>
          <a:prstGeom prst="rect">
            <a:avLst/>
          </a:prstGeom>
          <a:solidFill>
            <a:srgbClr val="FFCCFF"/>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0000"/>
                </a:solidFill>
              </a:rPr>
              <a:t>Can it be said of us? </a:t>
            </a:r>
          </a:p>
          <a:p>
            <a:pPr eaLnBrk="1" hangingPunct="1"/>
            <a:r>
              <a:rPr lang="en-US" dirty="0">
                <a:solidFill>
                  <a:srgbClr val="FF0000"/>
                </a:solidFill>
              </a:rPr>
              <a:t>(Up to this point in our lives?)</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fade">
                                      <p:cBhvr>
                                        <p:cTn id="7" dur="500"/>
                                        <p:tgtEl>
                                          <p:spTgt spid="1761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P spid="6"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3124200" y="6629400"/>
            <a:ext cx="2895600" cy="228600"/>
          </a:xfrm>
        </p:spPr>
        <p:txBody>
          <a:bodyPr/>
          <a:lstStyle/>
          <a:p>
            <a:pPr>
              <a:defRPr/>
            </a:pPr>
            <a:r>
              <a:rPr lang="en-US"/>
              <a:t>"They Did Their Duty Into Eternity"</a:t>
            </a:r>
            <a:endParaRPr lang="en-US" dirty="0"/>
          </a:p>
        </p:txBody>
      </p:sp>
      <p:sp>
        <p:nvSpPr>
          <p:cNvPr id="176130" name="Rectangle 2"/>
          <p:cNvSpPr>
            <a:spLocks noGrp="1" noChangeArrowheads="1"/>
          </p:cNvSpPr>
          <p:nvPr>
            <p:ph type="title"/>
          </p:nvPr>
        </p:nvSpPr>
        <p:spPr>
          <a:xfrm>
            <a:off x="0" y="0"/>
            <a:ext cx="9144000" cy="609600"/>
          </a:xfrm>
        </p:spPr>
        <p:txBody>
          <a:bodyPr/>
          <a:lstStyle/>
          <a:p>
            <a:pPr eaLnBrk="1" hangingPunct="1">
              <a:defRPr/>
            </a:pPr>
            <a:r>
              <a:rPr lang="en-US" sz="3200" b="1" u="sng" dirty="0">
                <a:solidFill>
                  <a:srgbClr val="FFC000"/>
                </a:solidFill>
                <a:cs typeface="Times New Roman" pitchFamily="18" charset="0"/>
              </a:rPr>
              <a:t>Conclusion </a:t>
            </a:r>
          </a:p>
        </p:txBody>
      </p:sp>
      <p:sp>
        <p:nvSpPr>
          <p:cNvPr id="176131" name="Text Box 3"/>
          <p:cNvSpPr txBox="1">
            <a:spLocks noChangeArrowheads="1"/>
          </p:cNvSpPr>
          <p:nvPr/>
        </p:nvSpPr>
        <p:spPr bwMode="auto">
          <a:xfrm>
            <a:off x="-14748" y="8382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In the final tally, it should be said of all saints that they</a:t>
            </a:r>
          </a:p>
          <a:p>
            <a:pPr eaLnBrk="1" hangingPunct="1"/>
            <a:r>
              <a:rPr lang="en-US" dirty="0">
                <a:solidFill>
                  <a:srgbClr val="FFFF00"/>
                </a:solidFill>
              </a:rPr>
              <a:t>lived their lives unwaveringly, not shrinking back, used</a:t>
            </a:r>
          </a:p>
          <a:p>
            <a:pPr eaLnBrk="1" hangingPunct="1"/>
            <a:r>
              <a:rPr lang="en-US" dirty="0">
                <a:solidFill>
                  <a:srgbClr val="FFFF00"/>
                </a:solidFill>
              </a:rPr>
              <a:t>their spiritual weapons and did “their duty into eternity!”</a:t>
            </a:r>
          </a:p>
        </p:txBody>
      </p:sp>
      <p:sp>
        <p:nvSpPr>
          <p:cNvPr id="6" name="Text Box 7"/>
          <p:cNvSpPr txBox="1">
            <a:spLocks noChangeArrowheads="1"/>
          </p:cNvSpPr>
          <p:nvPr/>
        </p:nvSpPr>
        <p:spPr bwMode="auto">
          <a:xfrm>
            <a:off x="-12290" y="2362200"/>
            <a:ext cx="9144000" cy="1200150"/>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“We are not of those who shrink back to destruction, but of those who have faith to the preserving of the soul!” (Heb. 10:39)</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066580"/>
            <a:ext cx="3429000" cy="25628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189702"/>
            <a:ext cx="3415863" cy="23165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281" y="4666803"/>
            <a:ext cx="2317438" cy="1362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fade">
                                      <p:cBhvr>
                                        <p:cTn id="7" dur="500"/>
                                        <p:tgtEl>
                                          <p:spTgt spid="17613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000"/>
                            </p:stCondLst>
                            <p:childTnLst>
                              <p:par>
                                <p:cTn id="29" presetID="31"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a:xfrm>
            <a:off x="3124200" y="6553200"/>
            <a:ext cx="2895600" cy="304800"/>
          </a:xfrm>
        </p:spPr>
        <p:txBody>
          <a:bodyPr/>
          <a:lstStyle/>
          <a:p>
            <a:pPr>
              <a:defRPr/>
            </a:pPr>
            <a:r>
              <a:rPr lang="en-US" dirty="0"/>
              <a:t>"They Did Their Duty Into Eternity"</a:t>
            </a:r>
          </a:p>
        </p:txBody>
      </p:sp>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rgbClr val="FFC000"/>
                </a:solidFill>
                <a:cs typeface="Times New Roman" pitchFamily="18" charset="0"/>
              </a:rPr>
              <a:t>Intro </a:t>
            </a:r>
          </a:p>
        </p:txBody>
      </p:sp>
      <p:sp>
        <p:nvSpPr>
          <p:cNvPr id="4100" name="Text Box 49"/>
          <p:cNvSpPr txBox="1">
            <a:spLocks noChangeArrowheads="1"/>
          </p:cNvSpPr>
          <p:nvPr/>
        </p:nvSpPr>
        <p:spPr bwMode="auto">
          <a:xfrm>
            <a:off x="0" y="636639"/>
            <a:ext cx="9144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“The Last Six Seconds” by Lt. Gen. John Kelly</a:t>
            </a:r>
            <a:endParaRPr lang="en-US" sz="2800" dirty="0">
              <a:solidFill>
                <a:schemeClr val="tx1"/>
              </a:solidFill>
            </a:endParaRPr>
          </a:p>
          <a:p>
            <a:pPr algn="l">
              <a:buClr>
                <a:schemeClr val="accent1"/>
              </a:buClr>
              <a:buSzPct val="115000"/>
              <a:buFont typeface="Wingdings" pitchFamily="2" charset="2"/>
              <a:buChar char="Ø"/>
            </a:pPr>
            <a:r>
              <a:rPr lang="en-US" sz="2000" b="0" dirty="0">
                <a:solidFill>
                  <a:schemeClr val="tx1"/>
                </a:solidFill>
              </a:rPr>
              <a:t>Two Corporals in the U.S. Marines (from different backgrounds) assigned to guard a gate and told, “Let no unauthorized personnel or vehicle pass.”</a:t>
            </a:r>
          </a:p>
          <a:p>
            <a:pPr algn="l">
              <a:buClr>
                <a:schemeClr val="accent1"/>
              </a:buClr>
              <a:buSzPct val="115000"/>
              <a:buFont typeface="Wingdings" pitchFamily="2" charset="2"/>
              <a:buChar char="Ø"/>
            </a:pPr>
            <a:r>
              <a:rPr lang="en-US" sz="2000" b="0" dirty="0">
                <a:solidFill>
                  <a:schemeClr val="tx1"/>
                </a:solidFill>
              </a:rPr>
              <a:t>Suicide bomber in truck barreled down on their position.</a:t>
            </a:r>
          </a:p>
          <a:p>
            <a:pPr algn="l">
              <a:buClr>
                <a:schemeClr val="accent1"/>
              </a:buClr>
              <a:buSzPct val="115000"/>
              <a:buFont typeface="Wingdings" pitchFamily="2" charset="2"/>
              <a:buChar char="Ø"/>
            </a:pPr>
            <a:r>
              <a:rPr lang="en-US" sz="2000" b="0" dirty="0">
                <a:solidFill>
                  <a:schemeClr val="tx1"/>
                </a:solidFill>
              </a:rPr>
              <a:t>They stood their ground, fired their weapons, and did “their duty into eternity” as the truck exploded killing them but saving the 150 lives inside the complex.</a:t>
            </a:r>
          </a:p>
          <a:p>
            <a:pPr algn="l">
              <a:buClr>
                <a:schemeClr val="accent1"/>
              </a:buClr>
              <a:buSzPct val="115000"/>
              <a:buFont typeface="Wingdings" pitchFamily="2" charset="2"/>
              <a:buChar char="Ø"/>
            </a:pPr>
            <a:r>
              <a:rPr lang="en-US" sz="2000" b="0" dirty="0">
                <a:solidFill>
                  <a:schemeClr val="tx1"/>
                </a:solidFill>
              </a:rPr>
              <a:t>Incident caught on film and records “the last six seconds” of their lives.</a:t>
            </a:r>
          </a:p>
          <a:p>
            <a:pPr algn="l">
              <a:buClr>
                <a:schemeClr val="accent1"/>
              </a:buClr>
              <a:buSzPct val="115000"/>
              <a:buFont typeface="Wingdings" pitchFamily="2" charset="2"/>
              <a:buChar char="Ø"/>
            </a:pPr>
            <a:r>
              <a:rPr lang="en-US" sz="2000" b="0" dirty="0">
                <a:solidFill>
                  <a:schemeClr val="tx1"/>
                </a:solidFill>
              </a:rPr>
              <a:t>They were awarded The Navy Cross on 02/20/2009 (CBS News, L.A. Times).</a:t>
            </a:r>
          </a:p>
        </p:txBody>
      </p:sp>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969" y="4038599"/>
            <a:ext cx="2981325" cy="22860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90481" y="4052323"/>
            <a:ext cx="1785617" cy="2269819"/>
            <a:chOff x="590481" y="4052323"/>
            <a:chExt cx="1785617" cy="2269819"/>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052323"/>
              <a:ext cx="998074" cy="1992820"/>
            </a:xfrm>
            <a:prstGeom prst="rect">
              <a:avLst/>
            </a:prstGeom>
          </p:spPr>
        </p:pic>
        <p:sp>
          <p:nvSpPr>
            <p:cNvPr id="4" name="TextBox 3"/>
            <p:cNvSpPr txBox="1"/>
            <p:nvPr/>
          </p:nvSpPr>
          <p:spPr>
            <a:xfrm>
              <a:off x="590481" y="6045143"/>
              <a:ext cx="1785617" cy="276999"/>
            </a:xfrm>
            <a:prstGeom prst="rect">
              <a:avLst/>
            </a:prstGeom>
            <a:solidFill>
              <a:schemeClr val="tx1"/>
            </a:solidFill>
          </p:spPr>
          <p:txBody>
            <a:bodyPr wrap="none" rtlCol="0">
              <a:spAutoFit/>
            </a:bodyPr>
            <a:lstStyle/>
            <a:p>
              <a:r>
                <a:rPr lang="en-US" sz="1200" b="0" dirty="0">
                  <a:solidFill>
                    <a:schemeClr val="accent6"/>
                  </a:solidFill>
                </a:rPr>
                <a:t>U.S. Navy Cross (Front)</a:t>
              </a:r>
            </a:p>
          </p:txBody>
        </p:sp>
      </p:grpSp>
      <p:grpSp>
        <p:nvGrpSpPr>
          <p:cNvPr id="6" name="Group 5"/>
          <p:cNvGrpSpPr/>
          <p:nvPr/>
        </p:nvGrpSpPr>
        <p:grpSpPr>
          <a:xfrm>
            <a:off x="6528472" y="4052324"/>
            <a:ext cx="1968359" cy="2269817"/>
            <a:chOff x="6528472" y="4052324"/>
            <a:chExt cx="1968359" cy="2269817"/>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5340" y="4052324"/>
              <a:ext cx="1014620" cy="1992818"/>
            </a:xfrm>
            <a:prstGeom prst="rect">
              <a:avLst/>
            </a:prstGeom>
          </p:spPr>
        </p:pic>
        <p:sp>
          <p:nvSpPr>
            <p:cNvPr id="9" name="TextBox 8"/>
            <p:cNvSpPr txBox="1"/>
            <p:nvPr/>
          </p:nvSpPr>
          <p:spPr>
            <a:xfrm>
              <a:off x="6528472" y="6045142"/>
              <a:ext cx="1968359" cy="276999"/>
            </a:xfrm>
            <a:prstGeom prst="rect">
              <a:avLst/>
            </a:prstGeom>
            <a:solidFill>
              <a:schemeClr val="tx1"/>
            </a:solidFill>
          </p:spPr>
          <p:txBody>
            <a:bodyPr wrap="none" rtlCol="0">
              <a:spAutoFit/>
            </a:bodyPr>
            <a:lstStyle/>
            <a:p>
              <a:r>
                <a:rPr lang="en-US" sz="1200" b="0" dirty="0">
                  <a:solidFill>
                    <a:schemeClr val="accent6"/>
                  </a:solidFill>
                </a:rPr>
                <a:t>U.S. Navy Cross (Reverse)</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animEffect transition="in" filter="wipe(left)">
                                      <p:cBhvr>
                                        <p:cTn id="11" dur="500"/>
                                        <p:tgtEl>
                                          <p:spTgt spid="4100">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100">
                                            <p:txEl>
                                              <p:pRg st="2" end="2"/>
                                            </p:txEl>
                                          </p:spTgt>
                                        </p:tgtEl>
                                        <p:attrNameLst>
                                          <p:attrName>style.visibility</p:attrName>
                                        </p:attrNameLst>
                                      </p:cBhvr>
                                      <p:to>
                                        <p:strVal val="visible"/>
                                      </p:to>
                                    </p:set>
                                    <p:animEffect transition="in" filter="wipe(left)">
                                      <p:cBhvr>
                                        <p:cTn id="21" dur="500"/>
                                        <p:tgtEl>
                                          <p:spTgt spid="4100">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100">
                                            <p:txEl>
                                              <p:pRg st="3" end="3"/>
                                            </p:txEl>
                                          </p:spTgt>
                                        </p:tgtEl>
                                        <p:attrNameLst>
                                          <p:attrName>style.visibility</p:attrName>
                                        </p:attrNameLst>
                                      </p:cBhvr>
                                      <p:to>
                                        <p:strVal val="visible"/>
                                      </p:to>
                                    </p:set>
                                    <p:animEffect transition="in" filter="wipe(left)">
                                      <p:cBhvr>
                                        <p:cTn id="25" dur="500"/>
                                        <p:tgtEl>
                                          <p:spTgt spid="4100">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100">
                                            <p:txEl>
                                              <p:pRg st="4" end="4"/>
                                            </p:txEl>
                                          </p:spTgt>
                                        </p:tgtEl>
                                        <p:attrNameLst>
                                          <p:attrName>style.visibility</p:attrName>
                                        </p:attrNameLst>
                                      </p:cBhvr>
                                      <p:to>
                                        <p:strVal val="visible"/>
                                      </p:to>
                                    </p:set>
                                    <p:animEffect transition="in" filter="wipe(left)">
                                      <p:cBhvr>
                                        <p:cTn id="29" dur="500"/>
                                        <p:tgtEl>
                                          <p:spTgt spid="410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100">
                                            <p:txEl>
                                              <p:pRg st="5" end="5"/>
                                            </p:txEl>
                                          </p:spTgt>
                                        </p:tgtEl>
                                        <p:attrNameLst>
                                          <p:attrName>style.visibility</p:attrName>
                                        </p:attrNameLst>
                                      </p:cBhvr>
                                      <p:to>
                                        <p:strVal val="visible"/>
                                      </p:to>
                                    </p:set>
                                    <p:animEffect transition="in" filter="wipe(left)">
                                      <p:cBhvr>
                                        <p:cTn id="34" dur="500"/>
                                        <p:tgtEl>
                                          <p:spTgt spid="4100">
                                            <p:txEl>
                                              <p:pRg st="5" end="5"/>
                                            </p:txEl>
                                          </p:spTgt>
                                        </p:tgtEl>
                                      </p:cBhvr>
                                    </p:animEffect>
                                  </p:childTnLst>
                                </p:cTn>
                              </p:par>
                            </p:childTnLst>
                          </p:cTn>
                        </p:par>
                        <p:par>
                          <p:cTn id="35" fill="hold">
                            <p:stCondLst>
                              <p:cond delay="500"/>
                            </p:stCondLst>
                            <p:childTnLst>
                              <p:par>
                                <p:cTn id="36" presetID="31"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par>
                          <p:cTn id="42" fill="hold">
                            <p:stCondLst>
                              <p:cond delay="1500"/>
                            </p:stCondLst>
                            <p:childTnLst>
                              <p:par>
                                <p:cTn id="43" presetID="31"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a:t>
            </a:r>
            <a:r>
              <a:rPr lang="en-US" sz="4000" b="1" u="sng">
                <a:solidFill>
                  <a:srgbClr val="0000FF"/>
                </a:solidFill>
                <a:effectLst>
                  <a:outerShdw blurRad="38100" dist="38100" dir="2700000" algn="tl">
                    <a:srgbClr val="FFFFFF"/>
                  </a:outerShdw>
                </a:effectLst>
                <a:latin typeface="Calisto MT" pitchFamily="18" charset="0"/>
              </a:rPr>
              <a:t>Erring Saint:</a:t>
            </a:r>
            <a:r>
              <a:rPr lang="en-US" sz="4000" b="1">
                <a:solidFill>
                  <a:srgbClr val="0000FF"/>
                </a:solidFill>
                <a:effectLst>
                  <a:outerShdw blurRad="38100" dist="38100" dir="2700000" algn="tl">
                    <a:srgbClr val="FFFFFF"/>
                  </a:outerShdw>
                </a:effectLst>
                <a:latin typeface="Calisto MT" pitchFamily="18" charset="0"/>
              </a:rPr>
              <a:t> </a:t>
            </a:r>
            <a:endParaRPr lang="en-US" sz="4000" b="1" dirty="0">
              <a:solidFill>
                <a:srgbClr val="0000FF"/>
              </a:solidFill>
              <a:effectLst>
                <a:outerShdw blurRad="38100" dist="38100" dir="2700000" algn="tl">
                  <a:srgbClr val="FFFFFF"/>
                </a:outerShdw>
              </a:effectLst>
              <a:latin typeface="Calisto MT" pitchFamily="18" charset="0"/>
            </a:endParaRP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3405220242"/>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endParaRPr lang="en-US" dirty="0"/>
          </a:p>
        </p:txBody>
      </p:sp>
      <p:sp>
        <p:nvSpPr>
          <p:cNvPr id="201730"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rgbClr val="FFC000"/>
                </a:solidFill>
                <a:cs typeface="Times New Roman" pitchFamily="18" charset="0"/>
              </a:rPr>
              <a:t>Intro </a:t>
            </a:r>
          </a:p>
        </p:txBody>
      </p:sp>
      <p:sp>
        <p:nvSpPr>
          <p:cNvPr id="5124" name="Text Box 49"/>
          <p:cNvSpPr txBox="1">
            <a:spLocks noChangeArrowheads="1"/>
          </p:cNvSpPr>
          <p:nvPr/>
        </p:nvSpPr>
        <p:spPr bwMode="auto">
          <a:xfrm>
            <a:off x="0" y="12192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As Christians, we may not have to physically exemplify</a:t>
            </a:r>
          </a:p>
          <a:p>
            <a:pPr eaLnBrk="1" hangingPunct="1"/>
            <a:r>
              <a:rPr lang="en-US" dirty="0">
                <a:solidFill>
                  <a:srgbClr val="FFFF00"/>
                </a:solidFill>
              </a:rPr>
              <a:t>the valor of those two men, but saints are warriors and </a:t>
            </a:r>
          </a:p>
          <a:p>
            <a:pPr eaLnBrk="1" hangingPunct="1"/>
            <a:r>
              <a:rPr lang="en-US" dirty="0">
                <a:solidFill>
                  <a:srgbClr val="FFFF00"/>
                </a:solidFill>
              </a:rPr>
              <a:t>are to have the same “warrior spirit” of not “shrinking</a:t>
            </a:r>
          </a:p>
          <a:p>
            <a:pPr eaLnBrk="1" hangingPunct="1"/>
            <a:r>
              <a:rPr lang="en-US" dirty="0">
                <a:solidFill>
                  <a:srgbClr val="FFFF00"/>
                </a:solidFill>
              </a:rPr>
              <a:t>back!”</a:t>
            </a:r>
            <a:endParaRPr lang="en-US" sz="2800" dirty="0">
              <a:solidFill>
                <a:srgbClr val="FFFF00"/>
              </a:solidFill>
            </a:endParaRPr>
          </a:p>
        </p:txBody>
      </p:sp>
      <p:pic>
        <p:nvPicPr>
          <p:cNvPr id="6" name="Picture 2" descr="Z:\Users\Morrisoncave\Documents\Religion Media\Roman_Centurion-Art_John-Wi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49" y="2971800"/>
            <a:ext cx="4914902"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endParaRPr lang="en-US" dirty="0"/>
          </a:p>
        </p:txBody>
      </p:sp>
      <p:sp>
        <p:nvSpPr>
          <p:cNvPr id="201730" name="Rectangle 2"/>
          <p:cNvSpPr>
            <a:spLocks noGrp="1" noChangeArrowheads="1"/>
          </p:cNvSpPr>
          <p:nvPr>
            <p:ph type="title"/>
          </p:nvPr>
        </p:nvSpPr>
        <p:spPr>
          <a:xfrm>
            <a:off x="0" y="0"/>
            <a:ext cx="9144000" cy="609600"/>
          </a:xfrm>
        </p:spPr>
        <p:txBody>
          <a:bodyPr/>
          <a:lstStyle/>
          <a:p>
            <a:pPr eaLnBrk="1" hangingPunct="1">
              <a:defRPr/>
            </a:pPr>
            <a:r>
              <a:rPr lang="en-US" sz="3400" b="1" u="sng" dirty="0">
                <a:solidFill>
                  <a:srgbClr val="FFC000"/>
                </a:solidFill>
                <a:cs typeface="Times New Roman" pitchFamily="18" charset="0"/>
              </a:rPr>
              <a:t>Intro </a:t>
            </a:r>
          </a:p>
        </p:txBody>
      </p:sp>
      <p:sp>
        <p:nvSpPr>
          <p:cNvPr id="9" name="Text Box 49"/>
          <p:cNvSpPr txBox="1">
            <a:spLocks noChangeArrowheads="1"/>
          </p:cNvSpPr>
          <p:nvPr/>
        </p:nvSpPr>
        <p:spPr bwMode="auto">
          <a:xfrm>
            <a:off x="0" y="685800"/>
            <a:ext cx="9144000" cy="4154984"/>
          </a:xfrm>
          <a:prstGeom prst="rect">
            <a:avLst/>
          </a:prstGeom>
          <a:solidFill>
            <a:schemeClr val="accent1">
              <a:lumMod val="20000"/>
              <a:lumOff val="80000"/>
            </a:schemeClr>
          </a:solidFill>
          <a:ln w="9525">
            <a:solidFill>
              <a:schemeClr val="accent1"/>
            </a:solidFill>
            <a:miter lim="800000"/>
            <a:headEnd/>
            <a:tailEnd/>
          </a:ln>
          <a:effectLst/>
        </p:spPr>
        <p:txBody>
          <a:bodyPr>
            <a:spAutoFit/>
          </a:bodyPr>
          <a:lstStyle/>
          <a:p>
            <a:pPr marL="457200" indent="-457200" algn="l">
              <a:defRPr/>
            </a:pPr>
            <a:r>
              <a:rPr lang="en-US" dirty="0">
                <a:solidFill>
                  <a:srgbClr val="7030A0"/>
                </a:solidFill>
              </a:rPr>
              <a:t>Heb. 10:34-39</a:t>
            </a:r>
          </a:p>
          <a:p>
            <a:pPr marL="400050" indent="-400050" algn="l">
              <a:defRPr/>
            </a:pPr>
            <a:r>
              <a:rPr lang="en-US" sz="2000" b="0" dirty="0">
                <a:solidFill>
                  <a:srgbClr val="002060"/>
                </a:solidFill>
              </a:rPr>
              <a:t>34.  For you showed sympathy to the prisoners and accepted joyfully the seizure of your property, knowing that you have for yourselves a better possession and a lasting one.</a:t>
            </a:r>
          </a:p>
          <a:p>
            <a:pPr marL="457200" indent="-457200" algn="l">
              <a:defRPr/>
            </a:pPr>
            <a:r>
              <a:rPr lang="en-US" sz="2000" b="0" dirty="0">
                <a:solidFill>
                  <a:srgbClr val="002060"/>
                </a:solidFill>
              </a:rPr>
              <a:t>35.  Therefore, do not throw away your confidence, which has a great reward.</a:t>
            </a:r>
          </a:p>
          <a:p>
            <a:pPr marL="400050" indent="-400050" algn="l">
              <a:defRPr/>
            </a:pPr>
            <a:r>
              <a:rPr lang="en-US" sz="2000" b="0" dirty="0">
                <a:solidFill>
                  <a:srgbClr val="002060"/>
                </a:solidFill>
              </a:rPr>
              <a:t>36.  For you have need of endurance, so that when you have done the will of God, you may receive what was promised.</a:t>
            </a:r>
          </a:p>
          <a:p>
            <a:pPr marL="457200" indent="-457200" algn="l">
              <a:defRPr/>
            </a:pPr>
            <a:r>
              <a:rPr lang="en-US" sz="2000" b="0" dirty="0">
                <a:solidFill>
                  <a:srgbClr val="002060"/>
                </a:solidFill>
              </a:rPr>
              <a:t>37.  FOR YET IN A VERY LITTLE WHILE, HE WHO IS COMING WILL COME, AND WILL NOT DELAY.</a:t>
            </a:r>
          </a:p>
          <a:p>
            <a:pPr marL="400050" indent="-400050" algn="l">
              <a:defRPr/>
            </a:pPr>
            <a:r>
              <a:rPr lang="en-US" sz="2000" b="0" dirty="0">
                <a:solidFill>
                  <a:srgbClr val="002060"/>
                </a:solidFill>
              </a:rPr>
              <a:t>38.  BUT MY RIGHTEOUS ONE SHALL LIVE BY FAITH; AND IF HE SHRINKS BACK, MY SOUL HAS NO PLEASURE IN HIM. </a:t>
            </a:r>
          </a:p>
          <a:p>
            <a:pPr marL="400050" indent="-400050" algn="l">
              <a:defRPr/>
            </a:pPr>
            <a:r>
              <a:rPr lang="en-US" sz="2000" b="0" dirty="0">
                <a:solidFill>
                  <a:srgbClr val="002060"/>
                </a:solidFill>
              </a:rPr>
              <a:t>39.  But </a:t>
            </a:r>
            <a:r>
              <a:rPr lang="en-US" sz="2000" i="1" u="sng" cap="all" dirty="0">
                <a:ln w="9000" cmpd="sng">
                  <a:solidFill>
                    <a:schemeClr val="accent4">
                      <a:shade val="50000"/>
                      <a:satMod val="120000"/>
                    </a:schemeClr>
                  </a:solidFill>
                  <a:prstDash val="solid"/>
                </a:ln>
                <a:solidFill>
                  <a:schemeClr val="bg1">
                    <a:lumMod val="60000"/>
                    <a:lumOff val="40000"/>
                  </a:schemeClr>
                </a:solidFill>
                <a:effectLst>
                  <a:glow rad="228600">
                    <a:schemeClr val="accent3">
                      <a:satMod val="175000"/>
                      <a:alpha val="40000"/>
                    </a:schemeClr>
                  </a:glow>
                  <a:reflection blurRad="12700" stA="28000" endPos="45000" dist="1000" dir="5400000" sy="-100000" algn="bl" rotWithShape="0"/>
                </a:effectLst>
              </a:rPr>
              <a:t>we are not of those who shrink back</a:t>
            </a:r>
            <a:r>
              <a:rPr 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3">
                      <a:satMod val="175000"/>
                      <a:alpha val="40000"/>
                    </a:schemeClr>
                  </a:glow>
                  <a:reflection blurRad="12700" stA="28000" endPos="45000" dist="1000" dir="5400000" sy="-100000" algn="bl" rotWithShape="0"/>
                </a:effectLst>
              </a:rPr>
              <a:t> </a:t>
            </a:r>
            <a:r>
              <a:rPr lang="en-US" sz="2000" b="0" dirty="0">
                <a:solidFill>
                  <a:srgbClr val="002060"/>
                </a:solidFill>
              </a:rPr>
              <a:t>to destruction, but of those who have faith to the preserving of the soul.</a:t>
            </a:r>
          </a:p>
        </p:txBody>
      </p:sp>
      <p:sp>
        <p:nvSpPr>
          <p:cNvPr id="5" name="Text Box 8"/>
          <p:cNvSpPr txBox="1">
            <a:spLocks noChangeArrowheads="1"/>
          </p:cNvSpPr>
          <p:nvPr/>
        </p:nvSpPr>
        <p:spPr bwMode="auto">
          <a:xfrm>
            <a:off x="0" y="5029200"/>
            <a:ext cx="9144000" cy="1200150"/>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It should be said of us in summary of our lives (not just 6 seconds) that we stood our ground, used our (spiritual) weapons, and did our “duty into eternity!”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Stand Firm</a:t>
            </a:r>
          </a:p>
        </p:txBody>
      </p:sp>
      <p:sp>
        <p:nvSpPr>
          <p:cNvPr id="134147" name="Text Box 3"/>
          <p:cNvSpPr txBox="1">
            <a:spLocks noChangeArrowheads="1"/>
          </p:cNvSpPr>
          <p:nvPr/>
        </p:nvSpPr>
        <p:spPr bwMode="auto">
          <a:xfrm>
            <a:off x="0" y="1371600"/>
            <a:ext cx="9144000" cy="1077218"/>
          </a:xfrm>
          <a:prstGeom prst="rect">
            <a:avLst/>
          </a:prstGeom>
          <a:noFill/>
          <a:ln w="9525">
            <a:noFill/>
            <a:miter lim="800000"/>
            <a:headEnd/>
            <a:tailEnd/>
          </a:ln>
          <a:effectLst/>
        </p:spPr>
        <p:txBody>
          <a:bodyPr>
            <a:spAutoFit/>
          </a:bodyPr>
          <a:lstStyle/>
          <a:p>
            <a:pPr marL="457200" indent="-457200" algn="l">
              <a:defRPr/>
            </a:pPr>
            <a:r>
              <a:rPr lang="en-US" dirty="0">
                <a:solidFill>
                  <a:srgbClr val="FFFF00"/>
                </a:solidFill>
              </a:rPr>
              <a:t>Heb. 10:36-39: Not to “shrink back”</a:t>
            </a:r>
            <a:endParaRPr lang="en-US" sz="2800" dirty="0">
              <a:solidFill>
                <a:srgbClr val="FFFF00"/>
              </a:solidFill>
            </a:endParaRPr>
          </a:p>
          <a:p>
            <a:pPr marL="457200" indent="-457200" algn="l" eaLnBrk="0" hangingPunct="0">
              <a:buClr>
                <a:schemeClr val="accent1"/>
              </a:buClr>
              <a:buSzPct val="115000"/>
              <a:buFont typeface="Wingdings" pitchFamily="2" charset="2"/>
              <a:buChar char="Ø"/>
              <a:defRPr/>
            </a:pPr>
            <a:r>
              <a:rPr lang="en-US" sz="2000" b="0" dirty="0">
                <a:solidFill>
                  <a:schemeClr val="tx1"/>
                </a:solidFill>
              </a:rPr>
              <a:t>Saints are to have endurance, to be able to stand firm, not “shrinking back.”</a:t>
            </a:r>
          </a:p>
        </p:txBody>
      </p:sp>
      <p:sp>
        <p:nvSpPr>
          <p:cNvPr id="7173" name="Text Box 14"/>
          <p:cNvSpPr txBox="1">
            <a:spLocks noChangeArrowheads="1"/>
          </p:cNvSpPr>
          <p:nvPr/>
        </p:nvSpPr>
        <p:spPr bwMode="auto">
          <a:xfrm>
            <a:off x="0" y="609600"/>
            <a:ext cx="9144000" cy="338138"/>
          </a:xfrm>
          <a:prstGeom prst="rect">
            <a:avLst/>
          </a:prstGeom>
          <a:solidFill>
            <a:srgbClr val="006600"/>
          </a:solidFill>
          <a:ln/>
        </p:spPr>
        <p:style>
          <a:lnRef idx="0">
            <a:schemeClr val="dk1"/>
          </a:lnRef>
          <a:fillRef idx="3">
            <a:schemeClr val="dk1"/>
          </a:fillRef>
          <a:effectRef idx="3">
            <a:schemeClr val="dk1"/>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sz="1600" b="0" dirty="0">
                <a:solidFill>
                  <a:srgbClr val="FFFFCC"/>
                </a:solidFill>
              </a:rPr>
              <a:t>The two Marines “never hesitated, stepped back, stepped aside, or even shifted their weight.”</a:t>
            </a:r>
          </a:p>
        </p:txBody>
      </p:sp>
      <p:sp>
        <p:nvSpPr>
          <p:cNvPr id="6" name="Text Box 3"/>
          <p:cNvSpPr txBox="1">
            <a:spLocks noChangeArrowheads="1"/>
          </p:cNvSpPr>
          <p:nvPr/>
        </p:nvSpPr>
        <p:spPr bwMode="auto">
          <a:xfrm>
            <a:off x="-12290" y="2590800"/>
            <a:ext cx="9144000" cy="1692771"/>
          </a:xfrm>
          <a:prstGeom prst="rect">
            <a:avLst/>
          </a:prstGeom>
          <a:solidFill>
            <a:schemeClr val="accent1">
              <a:lumMod val="20000"/>
              <a:lumOff val="80000"/>
            </a:schemeClr>
          </a:solidFill>
          <a:ln w="9525">
            <a:solidFill>
              <a:schemeClr val="accent1"/>
            </a:solidFill>
            <a:miter lim="800000"/>
            <a:headEnd/>
            <a:tailEnd/>
          </a:ln>
          <a:effectLst/>
        </p:spPr>
        <p:txBody>
          <a:bodyPr>
            <a:spAutoFit/>
          </a:bodyPr>
          <a:lstStyle/>
          <a:p>
            <a:pPr marL="457200" indent="-457200" algn="l">
              <a:defRPr/>
            </a:pPr>
            <a:r>
              <a:rPr lang="en-US" dirty="0">
                <a:solidFill>
                  <a:srgbClr val="7030A0"/>
                </a:solidFill>
              </a:rPr>
              <a:t>Js. 1:2-4</a:t>
            </a:r>
          </a:p>
          <a:p>
            <a:pPr marL="457200" indent="-457200" algn="l" eaLnBrk="0" hangingPunct="0">
              <a:buClr>
                <a:schemeClr val="accent1"/>
              </a:buClr>
              <a:buSzPct val="115000"/>
              <a:buFont typeface="Wingdings" pitchFamily="2" charset="2"/>
              <a:buNone/>
              <a:defRPr/>
            </a:pPr>
            <a:r>
              <a:rPr lang="en-US" sz="2000" b="0" dirty="0">
                <a:solidFill>
                  <a:srgbClr val="002060"/>
                </a:solidFill>
              </a:rPr>
              <a:t>2.  Consider it all joy, my brethren, when you encounter various trials,</a:t>
            </a:r>
          </a:p>
          <a:p>
            <a:pPr marL="457200" indent="-457200" algn="l" eaLnBrk="0" hangingPunct="0">
              <a:buClr>
                <a:schemeClr val="accent1"/>
              </a:buClr>
              <a:buSzPct val="115000"/>
              <a:buFont typeface="Wingdings" pitchFamily="2" charset="2"/>
              <a:buNone/>
              <a:defRPr/>
            </a:pPr>
            <a:r>
              <a:rPr lang="en-US" sz="2000" b="0" dirty="0">
                <a:solidFill>
                  <a:srgbClr val="002060"/>
                </a:solidFill>
              </a:rPr>
              <a:t>3.  knowing that the testing of your faith produces endurance.</a:t>
            </a:r>
          </a:p>
          <a:p>
            <a:pPr marL="457200" indent="-457200" algn="l" eaLnBrk="0" hangingPunct="0">
              <a:buClr>
                <a:schemeClr val="accent1"/>
              </a:buClr>
              <a:buSzPct val="115000"/>
              <a:buFont typeface="Wingdings" pitchFamily="2" charset="2"/>
              <a:buNone/>
              <a:defRPr/>
            </a:pPr>
            <a:r>
              <a:rPr lang="en-US" sz="2000" b="0" dirty="0">
                <a:solidFill>
                  <a:srgbClr val="002060"/>
                </a:solidFill>
              </a:rPr>
              <a:t>4.  And let endurance have its perfect result, so that you may be perfect and complete, lacking in nothing.</a:t>
            </a:r>
          </a:p>
        </p:txBody>
      </p:sp>
      <p:sp>
        <p:nvSpPr>
          <p:cNvPr id="7" name="Text Box 3"/>
          <p:cNvSpPr txBox="1">
            <a:spLocks noChangeArrowheads="1"/>
          </p:cNvSpPr>
          <p:nvPr/>
        </p:nvSpPr>
        <p:spPr bwMode="auto">
          <a:xfrm>
            <a:off x="0" y="4495800"/>
            <a:ext cx="9144000" cy="1384995"/>
          </a:xfrm>
          <a:prstGeom prst="rect">
            <a:avLst/>
          </a:prstGeom>
          <a:noFill/>
          <a:ln w="9525">
            <a:noFill/>
            <a:miter lim="800000"/>
            <a:headEnd/>
            <a:tailEnd/>
          </a:ln>
          <a:effectLst/>
        </p:spPr>
        <p:txBody>
          <a:bodyPr>
            <a:spAutoFit/>
          </a:bodyPr>
          <a:lstStyle/>
          <a:p>
            <a:pPr marL="457200" indent="-457200" algn="l">
              <a:defRPr/>
            </a:pPr>
            <a:r>
              <a:rPr lang="en-US" dirty="0">
                <a:solidFill>
                  <a:srgbClr val="FFFF00"/>
                </a:solidFill>
              </a:rPr>
              <a:t>Heb. 10:36-39: Not to “shrink back”</a:t>
            </a:r>
            <a:endParaRPr lang="en-US" sz="2800" dirty="0">
              <a:solidFill>
                <a:srgbClr val="FFFF00"/>
              </a:solidFill>
            </a:endParaRPr>
          </a:p>
          <a:p>
            <a:pPr marL="457200" indent="-457200" algn="l" eaLnBrk="0" hangingPunct="0">
              <a:buClr>
                <a:schemeClr val="accent1"/>
              </a:buClr>
              <a:buSzPct val="115000"/>
              <a:buFont typeface="Wingdings" pitchFamily="2" charset="2"/>
              <a:buChar char="Ø"/>
              <a:defRPr/>
            </a:pPr>
            <a:r>
              <a:rPr lang="en-US" sz="2000" dirty="0">
                <a:solidFill>
                  <a:schemeClr val="tx1"/>
                </a:solidFill>
              </a:rPr>
              <a:t>Joshua</a:t>
            </a:r>
            <a:r>
              <a:rPr lang="en-US" sz="2000" b="0" dirty="0">
                <a:solidFill>
                  <a:schemeClr val="tx1"/>
                </a:solidFill>
              </a:rPr>
              <a:t> is an example (Josh. 1:7)…</a:t>
            </a:r>
          </a:p>
          <a:p>
            <a:pPr marL="457200" indent="-457200" algn="l" eaLnBrk="0" hangingPunct="0">
              <a:buClr>
                <a:schemeClr val="accent1"/>
              </a:buClr>
              <a:buSzPct val="115000"/>
              <a:buFont typeface="Wingdings" pitchFamily="2" charset="2"/>
              <a:buChar char="Ø"/>
              <a:defRPr/>
            </a:pPr>
            <a:r>
              <a:rPr lang="en-US" sz="2000" dirty="0">
                <a:solidFill>
                  <a:schemeClr val="tx1"/>
                </a:solidFill>
              </a:rPr>
              <a:t>King David </a:t>
            </a:r>
            <a:r>
              <a:rPr lang="en-US" sz="2000" b="0" dirty="0">
                <a:solidFill>
                  <a:schemeClr val="tx1"/>
                </a:solidFill>
              </a:rPr>
              <a:t>was used as an </a:t>
            </a:r>
            <a:r>
              <a:rPr lang="en-US" sz="2000" b="0">
                <a:solidFill>
                  <a:schemeClr val="tx1"/>
                </a:solidFill>
              </a:rPr>
              <a:t>example (II </a:t>
            </a:r>
            <a:r>
              <a:rPr lang="en-US" sz="2000" b="0" dirty="0">
                <a:solidFill>
                  <a:schemeClr val="tx1"/>
                </a:solidFill>
              </a:rPr>
              <a:t>Kings 22:2: Josiah) of one who does not “turn aside to the right or to the left.”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fade">
                                      <p:cBhvr>
                                        <p:cTn id="7" dur="500"/>
                                        <p:tgtEl>
                                          <p:spTgt spid="1341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Stand Firm</a:t>
            </a:r>
          </a:p>
        </p:txBody>
      </p:sp>
      <p:sp>
        <p:nvSpPr>
          <p:cNvPr id="7" name="Text Box 49"/>
          <p:cNvSpPr txBox="1">
            <a:spLocks noChangeArrowheads="1"/>
          </p:cNvSpPr>
          <p:nvPr/>
        </p:nvSpPr>
        <p:spPr bwMode="auto">
          <a:xfrm>
            <a:off x="0" y="609600"/>
            <a:ext cx="9144000" cy="2923877"/>
          </a:xfrm>
          <a:prstGeom prst="rect">
            <a:avLst/>
          </a:prstGeom>
          <a:solidFill>
            <a:schemeClr val="accent1">
              <a:lumMod val="20000"/>
              <a:lumOff val="80000"/>
            </a:schemeClr>
          </a:solidFill>
          <a:ln w="9525">
            <a:solidFill>
              <a:schemeClr val="accent1"/>
            </a:solidFill>
            <a:miter lim="800000"/>
            <a:headEnd/>
            <a:tailEnd/>
          </a:ln>
          <a:effectLst/>
        </p:spPr>
        <p:txBody>
          <a:bodyPr>
            <a:spAutoFit/>
          </a:bodyPr>
          <a:lstStyle/>
          <a:p>
            <a:pPr marL="457200" indent="-457200" algn="l">
              <a:defRPr/>
            </a:pPr>
            <a:r>
              <a:rPr lang="en-US" dirty="0">
                <a:solidFill>
                  <a:srgbClr val="7030A0"/>
                </a:solidFill>
              </a:rPr>
              <a:t>Eph. 6:10-13</a:t>
            </a:r>
          </a:p>
          <a:p>
            <a:pPr marL="400050" indent="-400050" algn="l">
              <a:defRPr/>
            </a:pPr>
            <a:r>
              <a:rPr lang="en-US" sz="2000" b="0" dirty="0">
                <a:solidFill>
                  <a:srgbClr val="002060"/>
                </a:solidFill>
              </a:rPr>
              <a:t>10.  Finally, be strong in the Lord and in the strength of His might.</a:t>
            </a:r>
          </a:p>
          <a:p>
            <a:pPr marL="400050" indent="-400050" algn="l">
              <a:defRPr/>
            </a:pPr>
            <a:r>
              <a:rPr lang="en-US" sz="2000" b="0" dirty="0">
                <a:solidFill>
                  <a:srgbClr val="002060"/>
                </a:solidFill>
              </a:rPr>
              <a:t>11.  Put on the full armor of God, so that you will be able to stand firm against the schemes of the devil.</a:t>
            </a:r>
          </a:p>
          <a:p>
            <a:pPr marL="400050" indent="-400050" algn="l">
              <a:defRPr/>
            </a:pPr>
            <a:r>
              <a:rPr lang="en-US" sz="2000" b="0" dirty="0">
                <a:solidFill>
                  <a:srgbClr val="002060"/>
                </a:solidFill>
              </a:rPr>
              <a:t>12.  For our struggle is not against flesh and blood, but against the rulers, against the powers, against the world forces of this darkness, against the spiritual forces of wickedness in the heavenly places.</a:t>
            </a:r>
          </a:p>
          <a:p>
            <a:pPr marL="400050" indent="-400050" algn="l">
              <a:defRPr/>
            </a:pPr>
            <a:r>
              <a:rPr lang="en-US" sz="2000" b="0" dirty="0">
                <a:solidFill>
                  <a:srgbClr val="002060"/>
                </a:solidFill>
              </a:rPr>
              <a:t>13.  Therefore, take up the full armor of God, so that you will be able to resist in the evil day, and having done everything, to stand firm.</a:t>
            </a:r>
          </a:p>
        </p:txBody>
      </p:sp>
      <p:sp>
        <p:nvSpPr>
          <p:cNvPr id="9" name="Text Box 3"/>
          <p:cNvSpPr txBox="1">
            <a:spLocks noChangeArrowheads="1"/>
          </p:cNvSpPr>
          <p:nvPr/>
        </p:nvSpPr>
        <p:spPr bwMode="auto">
          <a:xfrm>
            <a:off x="0" y="3657600"/>
            <a:ext cx="54864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The armor of God is given to help</a:t>
            </a:r>
          </a:p>
          <a:p>
            <a:pPr algn="l" eaLnBrk="1" hangingPunct="1"/>
            <a:r>
              <a:rPr lang="en-US" dirty="0">
                <a:solidFill>
                  <a:srgbClr val="FFFF00"/>
                </a:solidFill>
              </a:rPr>
              <a:t>the Saint “stand firm”</a:t>
            </a:r>
            <a:endParaRPr lang="en-US" sz="2800" dirty="0">
              <a:solidFill>
                <a:srgbClr val="FFFF00"/>
              </a:solidFill>
            </a:endParaRPr>
          </a:p>
          <a:p>
            <a:pPr algn="l">
              <a:buClr>
                <a:schemeClr val="accent1"/>
              </a:buClr>
              <a:buSzPct val="115000"/>
              <a:buFont typeface="Wingdings" pitchFamily="2" charset="2"/>
              <a:buChar char="Ø"/>
            </a:pPr>
            <a:r>
              <a:rPr lang="en-US" sz="2000" dirty="0">
                <a:solidFill>
                  <a:schemeClr val="tx1"/>
                </a:solidFill>
              </a:rPr>
              <a:t>Ex. 15:3: </a:t>
            </a:r>
            <a:r>
              <a:rPr lang="en-US" sz="2000" b="0" dirty="0">
                <a:solidFill>
                  <a:schemeClr val="tx1"/>
                </a:solidFill>
              </a:rPr>
              <a:t>God is a Warrior! His children are Warriors!</a:t>
            </a:r>
          </a:p>
          <a:p>
            <a:pPr algn="l">
              <a:buClr>
                <a:schemeClr val="accent1"/>
              </a:buClr>
              <a:buSzPct val="115000"/>
              <a:buFont typeface="Wingdings" pitchFamily="2" charset="2"/>
              <a:buChar char="Ø"/>
            </a:pPr>
            <a:r>
              <a:rPr lang="en-US" sz="2000" b="0" dirty="0">
                <a:solidFill>
                  <a:schemeClr val="tx1"/>
                </a:solidFill>
              </a:rPr>
              <a:t>The saint is to stand against the schemes of the devil! (I Cor. 15:58)</a:t>
            </a:r>
          </a:p>
          <a:p>
            <a:pPr algn="l">
              <a:buClr>
                <a:schemeClr val="accent1"/>
              </a:buClr>
              <a:buSzPct val="115000"/>
              <a:buFont typeface="Wingdings" pitchFamily="2" charset="2"/>
              <a:buChar char="Ø"/>
            </a:pPr>
            <a:r>
              <a:rPr lang="en-US" sz="2000" dirty="0">
                <a:solidFill>
                  <a:schemeClr val="tx1"/>
                </a:solidFill>
              </a:rPr>
              <a:t>Eph. 6:13:</a:t>
            </a:r>
            <a:r>
              <a:rPr lang="en-US" sz="2000" b="0" dirty="0">
                <a:solidFill>
                  <a:schemeClr val="tx1"/>
                </a:solidFill>
              </a:rPr>
              <a:t> In the moment of “evil” the saint is to be prepared to resist, “having done everything, to stand firm.”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3942" y="4258818"/>
            <a:ext cx="3655142" cy="1782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Stand Firm</a:t>
            </a:r>
          </a:p>
        </p:txBody>
      </p:sp>
      <p:sp>
        <p:nvSpPr>
          <p:cNvPr id="9220" name="Text Box 3"/>
          <p:cNvSpPr txBox="1">
            <a:spLocks noChangeArrowheads="1"/>
          </p:cNvSpPr>
          <p:nvPr/>
        </p:nvSpPr>
        <p:spPr bwMode="auto">
          <a:xfrm>
            <a:off x="0" y="1401097"/>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Belt of Truth – Eph. 6:14</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chemeClr val="tx1"/>
                </a:solidFill>
              </a:rPr>
              <a:t>This was not an ornament—it bound the other pieces together and gave the soldier freedom of movement.</a:t>
            </a:r>
          </a:p>
          <a:p>
            <a:pPr algn="l">
              <a:buClr>
                <a:schemeClr val="accent1"/>
              </a:buClr>
              <a:buSzPct val="115000"/>
              <a:buFont typeface="Wingdings" pitchFamily="2" charset="2"/>
              <a:buChar char="Ø"/>
            </a:pPr>
            <a:r>
              <a:rPr lang="en-US" sz="2000" b="0" dirty="0">
                <a:solidFill>
                  <a:schemeClr val="tx1"/>
                </a:solidFill>
              </a:rPr>
              <a:t>The center of our armor is truth – Jn. 17:17 </a:t>
            </a:r>
          </a:p>
        </p:txBody>
      </p:sp>
      <p:sp>
        <p:nvSpPr>
          <p:cNvPr id="9221" name="Text Box 14"/>
          <p:cNvSpPr txBox="1">
            <a:spLocks noChangeArrowheads="1"/>
          </p:cNvSpPr>
          <p:nvPr/>
        </p:nvSpPr>
        <p:spPr bwMode="auto">
          <a:xfrm>
            <a:off x="0" y="609600"/>
            <a:ext cx="9144000" cy="338138"/>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sz="1600" dirty="0">
                <a:solidFill>
                  <a:srgbClr val="002060"/>
                </a:solidFill>
              </a:rPr>
              <a:t>Eph. 6:14: </a:t>
            </a:r>
            <a:r>
              <a:rPr lang="en-US" sz="1600" b="0" dirty="0">
                <a:solidFill>
                  <a:srgbClr val="002060"/>
                </a:solidFill>
              </a:rPr>
              <a:t>Stand firm therefore, HAVING GIRDED YOUR LOINS WITH TRUTH…</a:t>
            </a:r>
          </a:p>
        </p:txBody>
      </p:sp>
      <p:pic>
        <p:nvPicPr>
          <p:cNvPr id="9222" name="Picture 5" descr="C:\Documents and Settings\DarkWolf\Application Data\Microsoft\Media Catalog\Downloaded Clips\cl3b\j01494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19400"/>
            <a:ext cx="21193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Oval 8"/>
          <p:cNvSpPr>
            <a:spLocks noChangeArrowheads="1"/>
          </p:cNvSpPr>
          <p:nvPr/>
        </p:nvSpPr>
        <p:spPr bwMode="auto">
          <a:xfrm>
            <a:off x="533400" y="4876800"/>
            <a:ext cx="990600" cy="533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Text Box 3"/>
          <p:cNvSpPr txBox="1">
            <a:spLocks noChangeArrowheads="1"/>
          </p:cNvSpPr>
          <p:nvPr/>
        </p:nvSpPr>
        <p:spPr bwMode="auto">
          <a:xfrm>
            <a:off x="2514600" y="3124200"/>
            <a:ext cx="6629400" cy="769441"/>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indent="-457200" algn="l">
              <a:defRPr/>
            </a:pPr>
            <a:r>
              <a:rPr lang="en-US" dirty="0">
                <a:solidFill>
                  <a:srgbClr val="7030A0"/>
                </a:solidFill>
              </a:rPr>
              <a:t>Jn. 17:17</a:t>
            </a:r>
          </a:p>
          <a:p>
            <a:pPr marL="457200" indent="-457200" algn="l" eaLnBrk="0" hangingPunct="0">
              <a:buClr>
                <a:schemeClr val="accent1"/>
              </a:buClr>
              <a:buSzPct val="115000"/>
              <a:buFont typeface="Wingdings" pitchFamily="2" charset="2"/>
              <a:buNone/>
              <a:defRPr/>
            </a:pPr>
            <a:r>
              <a:rPr lang="en-US" sz="2000" b="0" dirty="0">
                <a:solidFill>
                  <a:srgbClr val="002060"/>
                </a:solidFill>
              </a:rPr>
              <a:t>17.  "Sanctify them in the truth; Your word is truth.</a:t>
            </a:r>
          </a:p>
        </p:txBody>
      </p:sp>
      <p:pic>
        <p:nvPicPr>
          <p:cNvPr id="2050" name="Picture 2" descr="Z:\Users\Morrisoncave\Documents\Religion Media\Roman Armor_Be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079631"/>
            <a:ext cx="1517246" cy="2661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Stand Firm</a:t>
            </a:r>
          </a:p>
        </p:txBody>
      </p:sp>
      <p:sp>
        <p:nvSpPr>
          <p:cNvPr id="10244" name="Text Box 3"/>
          <p:cNvSpPr txBox="1">
            <a:spLocks noChangeArrowheads="1"/>
          </p:cNvSpPr>
          <p:nvPr/>
        </p:nvSpPr>
        <p:spPr bwMode="auto">
          <a:xfrm>
            <a:off x="0" y="15240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Breastplate of Righteousness – Eph. 6:14</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chemeClr val="tx1"/>
                </a:solidFill>
              </a:rPr>
              <a:t>The breastplate was used to protect the heart and vital organs from attack.</a:t>
            </a:r>
          </a:p>
          <a:p>
            <a:pPr algn="l">
              <a:buClr>
                <a:schemeClr val="accent1"/>
              </a:buClr>
              <a:buSzPct val="115000"/>
              <a:buFont typeface="Wingdings" pitchFamily="2" charset="2"/>
              <a:buChar char="Ø"/>
            </a:pPr>
            <a:r>
              <a:rPr lang="en-US" sz="2000" b="0" dirty="0">
                <a:solidFill>
                  <a:schemeClr val="tx1"/>
                </a:solidFill>
              </a:rPr>
              <a:t>Our lives are to be righteous as defense against evil – I Pet. 2:12 </a:t>
            </a:r>
          </a:p>
        </p:txBody>
      </p:sp>
      <p:sp>
        <p:nvSpPr>
          <p:cNvPr id="10245" name="Text Box 14"/>
          <p:cNvSpPr txBox="1">
            <a:spLocks noChangeArrowheads="1"/>
          </p:cNvSpPr>
          <p:nvPr/>
        </p:nvSpPr>
        <p:spPr bwMode="auto">
          <a:xfrm>
            <a:off x="0" y="609600"/>
            <a:ext cx="9144000" cy="338138"/>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sz="1600" dirty="0">
                <a:solidFill>
                  <a:srgbClr val="002060"/>
                </a:solidFill>
              </a:rPr>
              <a:t>Eph. 6:14: </a:t>
            </a:r>
            <a:r>
              <a:rPr lang="en-US" sz="1600" b="0" dirty="0">
                <a:solidFill>
                  <a:srgbClr val="002060"/>
                </a:solidFill>
              </a:rPr>
              <a:t>… and HAVING PUT ON THE BREASTPLATE OF RIGHTEOUSNESS,</a:t>
            </a:r>
          </a:p>
        </p:txBody>
      </p:sp>
      <p:pic>
        <p:nvPicPr>
          <p:cNvPr id="10246" name="Picture 5" descr="C:\Documents and Settings\DarkWolf\Application Data\Microsoft\Media Catalog\Downloaded Clips\cl3b\j01494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19400"/>
            <a:ext cx="21193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Oval 6"/>
          <p:cNvSpPr>
            <a:spLocks noChangeArrowheads="1"/>
          </p:cNvSpPr>
          <p:nvPr/>
        </p:nvSpPr>
        <p:spPr bwMode="auto">
          <a:xfrm>
            <a:off x="381000" y="4191000"/>
            <a:ext cx="1295400" cy="990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Text Box 3"/>
          <p:cNvSpPr txBox="1">
            <a:spLocks noChangeArrowheads="1"/>
          </p:cNvSpPr>
          <p:nvPr/>
        </p:nvSpPr>
        <p:spPr bwMode="auto">
          <a:xfrm>
            <a:off x="2362200" y="3124200"/>
            <a:ext cx="4419600" cy="2616101"/>
          </a:xfrm>
          <a:prstGeom prst="rect">
            <a:avLst/>
          </a:prstGeom>
          <a:solidFill>
            <a:schemeClr val="accent1">
              <a:lumMod val="20000"/>
              <a:lumOff val="80000"/>
            </a:schemeClr>
          </a:solidFill>
          <a:ln w="9525">
            <a:solidFill>
              <a:schemeClr val="accent1"/>
            </a:solidFill>
            <a:miter lim="800000"/>
            <a:headEnd/>
            <a:tailEnd/>
          </a:ln>
          <a:effectLst/>
        </p:spPr>
        <p:txBody>
          <a:bodyPr wrap="square">
            <a:spAutoFit/>
          </a:bodyPr>
          <a:lstStyle/>
          <a:p>
            <a:pPr marL="457200" indent="-457200" algn="l">
              <a:defRPr/>
            </a:pPr>
            <a:r>
              <a:rPr lang="en-US" dirty="0">
                <a:solidFill>
                  <a:srgbClr val="7030A0"/>
                </a:solidFill>
              </a:rPr>
              <a:t>I Pet. 2:12</a:t>
            </a:r>
          </a:p>
          <a:p>
            <a:pPr marL="457200" indent="-457200" algn="l">
              <a:defRPr/>
            </a:pPr>
            <a:r>
              <a:rPr lang="en-US" sz="2000" b="0" dirty="0">
                <a:solidFill>
                  <a:srgbClr val="002060"/>
                </a:solidFill>
              </a:rPr>
              <a:t>12.  Keep your behavior excellent among the Gentiles, so that in the thing in which they slander you as evildoers, they may because of your good deeds, as they observe them, glorify God in the day of visitation.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711" y="3382443"/>
            <a:ext cx="2126327" cy="2099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500"/>
                                        <p:tgtEl>
                                          <p:spTgt spid="102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200" y="6553200"/>
            <a:ext cx="2895600" cy="304800"/>
          </a:xfrm>
        </p:spPr>
        <p:txBody>
          <a:bodyPr/>
          <a:lstStyle/>
          <a:p>
            <a:pPr>
              <a:defRPr/>
            </a:pPr>
            <a:r>
              <a:rPr lang="en-US"/>
              <a:t>"They Did Their Duty Into Eternity"</a:t>
            </a:r>
          </a:p>
        </p:txBody>
      </p:sp>
      <p:sp>
        <p:nvSpPr>
          <p:cNvPr id="134146" name="Rectangle 2"/>
          <p:cNvSpPr>
            <a:spLocks noGrp="1" noChangeArrowheads="1"/>
          </p:cNvSpPr>
          <p:nvPr>
            <p:ph type="title"/>
          </p:nvPr>
        </p:nvSpPr>
        <p:spPr>
          <a:xfrm>
            <a:off x="0" y="0"/>
            <a:ext cx="9144000" cy="609600"/>
          </a:xfrm>
        </p:spPr>
        <p:txBody>
          <a:bodyPr/>
          <a:lstStyle/>
          <a:p>
            <a:pPr algn="r" eaLnBrk="1" hangingPunct="1">
              <a:defRPr/>
            </a:pPr>
            <a:r>
              <a:rPr lang="en-US" sz="3200" b="1" u="sng" dirty="0">
                <a:solidFill>
                  <a:srgbClr val="FFC000"/>
                </a:solidFill>
                <a:cs typeface="Times New Roman" pitchFamily="18" charset="0"/>
              </a:rPr>
              <a:t>Stand Firm</a:t>
            </a:r>
          </a:p>
        </p:txBody>
      </p:sp>
      <p:sp>
        <p:nvSpPr>
          <p:cNvPr id="134147" name="Text Box 3"/>
          <p:cNvSpPr txBox="1">
            <a:spLocks noChangeArrowheads="1"/>
          </p:cNvSpPr>
          <p:nvPr/>
        </p:nvSpPr>
        <p:spPr bwMode="auto">
          <a:xfrm>
            <a:off x="9832" y="1434405"/>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FFFF00"/>
                </a:solidFill>
              </a:rPr>
              <a:t>Feet Shod – Eph. 6:15</a:t>
            </a:r>
            <a:endParaRPr lang="en-US" sz="2800" dirty="0">
              <a:solidFill>
                <a:srgbClr val="FFFF00"/>
              </a:solidFill>
            </a:endParaRPr>
          </a:p>
          <a:p>
            <a:pPr algn="l">
              <a:buClr>
                <a:schemeClr val="accent1"/>
              </a:buClr>
              <a:buSzPct val="115000"/>
              <a:buFont typeface="Wingdings" pitchFamily="2" charset="2"/>
              <a:buChar char="Ø"/>
            </a:pPr>
            <a:r>
              <a:rPr lang="en-US" sz="2000" b="0" dirty="0">
                <a:solidFill>
                  <a:schemeClr val="tx1"/>
                </a:solidFill>
              </a:rPr>
              <a:t>Roman soldiers wore cleats on their sandals that made it easy to grind in, and difficult to walk backwards.</a:t>
            </a:r>
          </a:p>
          <a:p>
            <a:pPr algn="l">
              <a:buClr>
                <a:schemeClr val="accent1"/>
              </a:buClr>
              <a:buSzPct val="115000"/>
              <a:buFont typeface="Wingdings" pitchFamily="2" charset="2"/>
              <a:buChar char="Ø"/>
            </a:pPr>
            <a:r>
              <a:rPr lang="en-US" sz="2000" b="0" dirty="0">
                <a:solidFill>
                  <a:schemeClr val="tx1"/>
                </a:solidFill>
              </a:rPr>
              <a:t>Our footing must be supplied by the gospel of peace – Rom. 10:15 </a:t>
            </a:r>
          </a:p>
        </p:txBody>
      </p:sp>
      <p:sp>
        <p:nvSpPr>
          <p:cNvPr id="11269" name="Text Box 14"/>
          <p:cNvSpPr txBox="1">
            <a:spLocks noChangeArrowheads="1"/>
          </p:cNvSpPr>
          <p:nvPr/>
        </p:nvSpPr>
        <p:spPr bwMode="auto">
          <a:xfrm>
            <a:off x="0" y="609600"/>
            <a:ext cx="9144000" cy="338138"/>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buClr>
                <a:schemeClr val="accent1"/>
              </a:buClr>
              <a:buSzPct val="115000"/>
            </a:pPr>
            <a:r>
              <a:rPr lang="en-US" sz="1600" dirty="0">
                <a:solidFill>
                  <a:srgbClr val="002060"/>
                </a:solidFill>
              </a:rPr>
              <a:t>Eph. 6:15: </a:t>
            </a:r>
            <a:r>
              <a:rPr lang="en-US" sz="1600" b="0" dirty="0">
                <a:solidFill>
                  <a:srgbClr val="002060"/>
                </a:solidFill>
              </a:rPr>
              <a:t>and having shod YOUR FEET WITH THE PREPARATION OF THE GOSPEL OF PEACE;</a:t>
            </a:r>
          </a:p>
        </p:txBody>
      </p:sp>
      <p:pic>
        <p:nvPicPr>
          <p:cNvPr id="11270" name="Picture 5" descr="C:\Documents and Settings\DarkWolf\Application Data\Microsoft\Media Catalog\Downloaded Clips\cl3b\j01494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19400"/>
            <a:ext cx="21193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Oval 5"/>
          <p:cNvSpPr>
            <a:spLocks noChangeArrowheads="1"/>
          </p:cNvSpPr>
          <p:nvPr/>
        </p:nvSpPr>
        <p:spPr bwMode="auto">
          <a:xfrm>
            <a:off x="457200" y="6172200"/>
            <a:ext cx="1143000" cy="685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Text Box 7"/>
          <p:cNvSpPr txBox="1">
            <a:spLocks noChangeArrowheads="1"/>
          </p:cNvSpPr>
          <p:nvPr/>
        </p:nvSpPr>
        <p:spPr bwMode="auto">
          <a:xfrm>
            <a:off x="1447800" y="3276600"/>
            <a:ext cx="7678994" cy="83099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t>Saints are to be prepared for battle &amp; “be strong</a:t>
            </a:r>
          </a:p>
          <a:p>
            <a:pPr eaLnBrk="1" hangingPunct="1"/>
            <a:r>
              <a:rPr lang="en-US" dirty="0"/>
              <a:t>in the Lord and in the strength of His might!”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503604"/>
            <a:ext cx="2040194" cy="23421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fade">
                                      <p:cBhvr>
                                        <p:cTn id="7" dur="500"/>
                                        <p:tgtEl>
                                          <p:spTgt spid="1341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10" grpId="0" animBg="1"/>
    </p:bldLst>
  </p:timing>
</p:sld>
</file>

<file path=ppt/theme/theme1.xml><?xml version="1.0" encoding="utf-8"?>
<a:theme xmlns:a="http://schemas.openxmlformats.org/drawingml/2006/main" name="Curtain Call">
  <a:themeElements>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Theater design template</Template>
  <TotalTime>3165</TotalTime>
  <Words>2372</Words>
  <Application>Microsoft Office PowerPoint</Application>
  <PresentationFormat>On-screen Show (4:3)</PresentationFormat>
  <Paragraphs>193</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Ameretto</vt:lpstr>
      <vt:lpstr>Arial</vt:lpstr>
      <vt:lpstr>Calisto MT</vt:lpstr>
      <vt:lpstr>Tahoma</vt:lpstr>
      <vt:lpstr>Times New Roman</vt:lpstr>
      <vt:lpstr>Wingdings</vt:lpstr>
      <vt:lpstr>Curtain Call</vt:lpstr>
      <vt:lpstr> “They Did Their Duty  Into Eternity”  Text: Heb. 10:34-39     </vt:lpstr>
      <vt:lpstr>Intro </vt:lpstr>
      <vt:lpstr>Intro </vt:lpstr>
      <vt:lpstr>Intro </vt:lpstr>
      <vt:lpstr>Stand Firm</vt:lpstr>
      <vt:lpstr>Stand Firm</vt:lpstr>
      <vt:lpstr>Stand Firm</vt:lpstr>
      <vt:lpstr>Stand Firm</vt:lpstr>
      <vt:lpstr>Stand Firm</vt:lpstr>
      <vt:lpstr>Know the Word of God</vt:lpstr>
      <vt:lpstr>Know the Word of God</vt:lpstr>
      <vt:lpstr>Know the Word of God</vt:lpstr>
      <vt:lpstr>Know the Word of God</vt:lpstr>
      <vt:lpstr>Know the Word of God</vt:lpstr>
      <vt:lpstr>Remain Faithful Till Death</vt:lpstr>
      <vt:lpstr>Remain Faithful Till Death</vt:lpstr>
      <vt:lpstr>Conclusion </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 Did Their Duty Into Eternity"</dc:title>
  <dc:subject>05/21/17</dc:subject>
  <dc:creator>DarkWolf</dc:creator>
  <dc:description>Presented at the Courthouse CoC 05/21/17 - Inspired by “The Last Six Seconds,” a speech given by Lt. Gen. John Kelly, 11/13/10 before the Semper Fi Society in St. Louis, MO about two US Marines involved in an incident on April 22, 2008</dc:description>
  <cp:lastModifiedBy>IDEA</cp:lastModifiedBy>
  <cp:revision>20</cp:revision>
  <dcterms:created xsi:type="dcterms:W3CDTF">2005-06-04T23:49:02Z</dcterms:created>
  <dcterms:modified xsi:type="dcterms:W3CDTF">2017-05-10T01:46:43Z</dcterms:modified>
</cp:coreProperties>
</file>