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1" r:id="rId1"/>
  </p:sldMasterIdLst>
  <p:notesMasterIdLst>
    <p:notesMasterId r:id="rId19"/>
  </p:notesMasterIdLst>
  <p:handoutMasterIdLst>
    <p:handoutMasterId r:id="rId20"/>
  </p:handoutMasterIdLst>
  <p:sldIdLst>
    <p:sldId id="256" r:id="rId2"/>
    <p:sldId id="486" r:id="rId3"/>
    <p:sldId id="542" r:id="rId4"/>
    <p:sldId id="540" r:id="rId5"/>
    <p:sldId id="420" r:id="rId6"/>
    <p:sldId id="335" r:id="rId7"/>
    <p:sldId id="525" r:id="rId8"/>
    <p:sldId id="534" r:id="rId9"/>
    <p:sldId id="536" r:id="rId10"/>
    <p:sldId id="537" r:id="rId11"/>
    <p:sldId id="546" r:id="rId12"/>
    <p:sldId id="544" r:id="rId13"/>
    <p:sldId id="538" r:id="rId14"/>
    <p:sldId id="550" r:id="rId15"/>
    <p:sldId id="529" r:id="rId16"/>
    <p:sldId id="548" r:id="rId17"/>
    <p:sldId id="439"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CC"/>
    <a:srgbClr val="006600"/>
    <a:srgbClr val="FF0066"/>
    <a:srgbClr val="FFFFFF"/>
    <a:srgbClr val="FFCC00"/>
    <a:srgbClr val="66FFFF"/>
    <a:srgbClr val="CCFF33"/>
    <a:srgbClr val="FFFF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410" autoAdjust="0"/>
  </p:normalViewPr>
  <p:slideViewPr>
    <p:cSldViewPr snapToObjects="1">
      <p:cViewPr varScale="1">
        <p:scale>
          <a:sx n="62" d="100"/>
          <a:sy n="62" d="100"/>
        </p:scale>
        <p:origin x="42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4" d="100"/>
          <a:sy n="54" d="100"/>
        </p:scale>
        <p:origin x="-19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r>
              <a:rPr lang="en-US"/>
              <a:t>A Specific Request</a:t>
            </a:r>
          </a:p>
        </p:txBody>
      </p:sp>
      <p:sp>
        <p:nvSpPr>
          <p:cNvPr id="2253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r>
              <a:rPr lang="en-US"/>
              <a:t>Prepared by Nathan L Morrison / 05-14-06</a:t>
            </a:r>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83D35438-DCBD-452B-9E39-EEDED133224A}" type="slidenum">
              <a:rPr lang="en-US"/>
              <a:pPr>
                <a:defRPr/>
              </a:pPr>
              <a:t>‹#›</a:t>
            </a:fld>
            <a:endParaRPr lang="en-US"/>
          </a:p>
        </p:txBody>
      </p:sp>
    </p:spTree>
    <p:extLst>
      <p:ext uri="{BB962C8B-B14F-4D97-AF65-F5344CB8AC3E}">
        <p14:creationId xmlns:p14="http://schemas.microsoft.com/office/powerpoint/2010/main" val="3679471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r>
              <a:rPr lang="en-US"/>
              <a:t>A Specific Request</a:t>
            </a:r>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r>
              <a:rPr lang="en-US"/>
              <a:t>Prepared by Nathan L Morrison / 05-14-06</a:t>
            </a: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ABB457A0-0CEB-4730-895F-EC7742178854}" type="slidenum">
              <a:rPr lang="en-US"/>
              <a:pPr>
                <a:defRPr/>
              </a:pPr>
              <a:t>‹#›</a:t>
            </a:fld>
            <a:endParaRPr lang="en-US"/>
          </a:p>
        </p:txBody>
      </p:sp>
    </p:spTree>
    <p:extLst>
      <p:ext uri="{BB962C8B-B14F-4D97-AF65-F5344CB8AC3E}">
        <p14:creationId xmlns:p14="http://schemas.microsoft.com/office/powerpoint/2010/main" val="3166216835"/>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2531"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253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6CFFC8A-ADCB-4871-90E4-4569F7C04C85}" type="slidenum">
              <a:rPr lang="en-US" smtClean="0">
                <a:latin typeface="Times New Roman" pitchFamily="18" charset="0"/>
              </a:rPr>
              <a:pPr eaLnBrk="1" hangingPunct="1"/>
              <a:t>1</a:t>
            </a:fld>
            <a:endParaRPr lang="en-US">
              <a:latin typeface="Times New Roman" pitchFamily="18" charset="0"/>
            </a:endParaRPr>
          </a:p>
        </p:txBody>
      </p:sp>
      <p:sp>
        <p:nvSpPr>
          <p:cNvPr id="22533" name="Rectangle 2"/>
          <p:cNvSpPr>
            <a:spLocks noGrp="1" noRot="1" noChangeAspect="1" noChangeArrowheads="1" noTextEdit="1"/>
          </p:cNvSpPr>
          <p:nvPr>
            <p:ph type="sldImg"/>
          </p:nvPr>
        </p:nvSpPr>
        <p:spPr>
          <a:ln/>
        </p:spPr>
      </p:sp>
      <p:sp>
        <p:nvSpPr>
          <p:cNvPr id="22534" name="Rectangle 3"/>
          <p:cNvSpPr>
            <a:spLocks noGrp="1" noChangeArrowheads="1"/>
          </p:cNvSpPr>
          <p:nvPr>
            <p:ph type="body" idx="1"/>
          </p:nvPr>
        </p:nvSpPr>
        <p:spPr>
          <a:noFill/>
        </p:spPr>
        <p:txBody>
          <a:bodyPr/>
          <a:lstStyle/>
          <a:p>
            <a:pPr eaLnBrk="1" hangingPunct="1"/>
            <a:r>
              <a:rPr lang="en-US" dirty="0"/>
              <a:t>By Nathan L Morrison</a:t>
            </a:r>
          </a:p>
          <a:p>
            <a:pPr eaLnBrk="1" hangingPunct="1"/>
            <a:r>
              <a:rPr lang="en-US" dirty="0"/>
              <a:t>All Scripture given is from NASB unless otherwise stated</a:t>
            </a:r>
          </a:p>
          <a:p>
            <a:pPr eaLnBrk="1" hangingPunct="1"/>
            <a:endParaRPr lang="en-US" dirty="0"/>
          </a:p>
          <a:p>
            <a:pPr eaLnBrk="1" hangingPunct="1"/>
            <a:r>
              <a:rPr lang="en-US" dirty="0"/>
              <a:t>“Send The Light” hymn by Charles H Gabriel </a:t>
            </a:r>
          </a:p>
          <a:p>
            <a:pPr eaLnBrk="1" hangingPunct="1"/>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For further study or if questions, Call: 804-277-1983, or Visit: www.courthousechurchofchrist.com</a:t>
            </a:r>
          </a:p>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10</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11</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1155589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12</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3650943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13</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14</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1511688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15</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16</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2077706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A56929-04EA-4D56-B721-08B52E09F4C2}" type="slidenum">
              <a:rPr lang="en-US" smtClean="0">
                <a:cs typeface="Arial" pitchFamily="34" charset="0"/>
              </a:rPr>
              <a:pPr/>
              <a:t>17</a:t>
            </a:fld>
            <a:endParaRPr lang="en-US">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2</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r>
              <a:rPr lang="en-US" b="1" dirty="0"/>
              <a:t>Sources:</a:t>
            </a:r>
          </a:p>
          <a:p>
            <a:pPr eaLnBrk="1" hangingPunct="1"/>
            <a:endParaRPr lang="en-US" b="1" dirty="0"/>
          </a:p>
          <a:p>
            <a:pPr marL="228600" indent="-228600" eaLnBrk="1" hangingPunct="1">
              <a:buAutoNum type="arabicPeriod"/>
            </a:pPr>
            <a:r>
              <a:rPr lang="en-US" b="0" dirty="0"/>
              <a:t>Burnette Chapel church of Christ Shooting in Antioch, TN (September 24th, 2017): 1 Killed, 7 Injured:</a:t>
            </a:r>
          </a:p>
          <a:p>
            <a:pPr marL="228600" indent="-228600" eaLnBrk="1" hangingPunct="1">
              <a:buAutoNum type="alphaLcPeriod"/>
            </a:pPr>
            <a:r>
              <a:rPr lang="en-US" b="0" dirty="0"/>
              <a:t>http://www.tennessean.com/story/news/crime/2017/09/25/how-nashville-church-shooting-burnette-chapel-church-christ-unfolded-timeline/700049001/ </a:t>
            </a:r>
          </a:p>
          <a:p>
            <a:pPr marL="228600" indent="-228600" eaLnBrk="1" hangingPunct="1">
              <a:buAutoNum type="alphaLcPeriod" startAt="2"/>
            </a:pPr>
            <a:r>
              <a:rPr lang="en-US" b="0" dirty="0"/>
              <a:t>http://www.nydailynews.com/news/crime/church-shooter-referenced-revenge-dylann-roof-massacre-article-1.3531505</a:t>
            </a:r>
          </a:p>
          <a:p>
            <a:pPr eaLnBrk="1" hangingPunct="1"/>
            <a:endParaRPr lang="en-US" b="0" dirty="0"/>
          </a:p>
          <a:p>
            <a:pPr marL="228600" indent="-228600" eaLnBrk="1" hangingPunct="1">
              <a:buAutoNum type="arabicPeriod" startAt="2"/>
            </a:pPr>
            <a:r>
              <a:rPr lang="en-US" b="0" dirty="0"/>
              <a:t>Route 91 Harvest Festival Shooting (Massacre) from the Mandalay Bay Hotel, Las Vegas, NV (October 1st, 2017): 59 Killed, 500+ Injured:</a:t>
            </a:r>
          </a:p>
          <a:p>
            <a:pPr marL="228600" indent="-228600" eaLnBrk="1" hangingPunct="1">
              <a:buAutoNum type="alphaLcPeriod"/>
            </a:pPr>
            <a:r>
              <a:rPr lang="en-US" b="0" dirty="0"/>
              <a:t>http://theboot.com/route-91-harvest-festival-shooting/</a:t>
            </a:r>
          </a:p>
          <a:p>
            <a:pPr eaLnBrk="1" hangingPunct="1"/>
            <a:r>
              <a:rPr lang="en-US" b="0" dirty="0"/>
              <a:t>b.   http://www.billboard.com/articles/news/7981940/las-vegas-shooting-route-91-harvest-festival-shooter-dead</a:t>
            </a:r>
          </a:p>
          <a:p>
            <a:pPr marL="228600" indent="-228600" eaLnBrk="1" hangingPunct="1">
              <a:buAutoNum type="alphaLcPeriod" startAt="3"/>
            </a:pPr>
            <a:r>
              <a:rPr lang="en-US" b="0" dirty="0"/>
              <a:t>https://www.usatoday.com/story/life/music/2017/10/03/las-vegas-shooting-route-91-harvest-festival-completely-devastated-over-sundays-violence/726414001/</a:t>
            </a:r>
          </a:p>
          <a:p>
            <a:pPr marL="228600" indent="-228600" eaLnBrk="1" hangingPunct="1">
              <a:buAutoNum type="alphaLcPeriod" startAt="4"/>
            </a:pPr>
            <a:r>
              <a:rPr lang="en-US" b="0" dirty="0"/>
              <a:t>http://abcnews.go.com/US/las-vegas-massacre/story?id=50246458</a:t>
            </a:r>
          </a:p>
          <a:p>
            <a:pPr marL="228600" indent="-228600" eaLnBrk="1" hangingPunct="1">
              <a:buAutoNum type="alphaLcPeriod" startAt="4"/>
            </a:pPr>
            <a:r>
              <a:rPr lang="en-US" b="0" dirty="0"/>
              <a:t>http://www.msn.com/en-us/news/us/girlfriend-of-las-vegas-gunman-says-she-had-no-idea-he-was-planning-attack/ar-AAsSWGd?li=BBnb7Kz</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3</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r>
              <a:rPr lang="en-US" b="1" dirty="0"/>
              <a:t>Sources:</a:t>
            </a:r>
          </a:p>
          <a:p>
            <a:pPr eaLnBrk="1" hangingPunct="1"/>
            <a:endParaRPr lang="en-US" b="1" dirty="0"/>
          </a:p>
          <a:p>
            <a:pPr marL="228600" indent="-228600" eaLnBrk="1" hangingPunct="1">
              <a:buAutoNum type="arabicPeriod"/>
            </a:pPr>
            <a:r>
              <a:rPr lang="en-US" b="0" dirty="0"/>
              <a:t>Burnette Chapel church of Christ Shooting in Antioch, TN (September 24th, 2017): 1 Killed, 7 Injured:</a:t>
            </a:r>
          </a:p>
          <a:p>
            <a:pPr marL="228600" indent="-228600" eaLnBrk="1" hangingPunct="1">
              <a:buAutoNum type="alphaLcPeriod"/>
            </a:pPr>
            <a:r>
              <a:rPr lang="en-US" b="0" dirty="0"/>
              <a:t>http://www.tennessean.com/story/news/crime/2017/09/25/how-nashville-church-shooting-burnette-chapel-church-christ-unfolded-timeline/700049001/ </a:t>
            </a:r>
          </a:p>
          <a:p>
            <a:pPr marL="228600" indent="-228600" eaLnBrk="1" hangingPunct="1">
              <a:buAutoNum type="alphaLcPeriod" startAt="2"/>
            </a:pPr>
            <a:r>
              <a:rPr lang="en-US" b="0" dirty="0"/>
              <a:t>http://www.nydailynews.com/news/crime/church-shooter-referenced-revenge-dylann-roof-massacre-article-1.3531505</a:t>
            </a:r>
          </a:p>
          <a:p>
            <a:pPr eaLnBrk="1" hangingPunct="1"/>
            <a:endParaRPr lang="en-US" b="0" dirty="0"/>
          </a:p>
          <a:p>
            <a:pPr marL="228600" indent="-228600" eaLnBrk="1" hangingPunct="1">
              <a:buAutoNum type="arabicPeriod" startAt="2"/>
            </a:pPr>
            <a:r>
              <a:rPr lang="en-US" b="0" dirty="0"/>
              <a:t>Route 91 Harvest Festival Shooting (Massacre) from the Mandalay Bay Hotel, Las Vegas, NV (October 1st, 2017): 59 Killed, 500+ Injured:</a:t>
            </a:r>
          </a:p>
          <a:p>
            <a:pPr marL="228600" indent="-228600" eaLnBrk="1" hangingPunct="1">
              <a:buAutoNum type="alphaLcPeriod"/>
            </a:pPr>
            <a:r>
              <a:rPr lang="en-US" b="0" dirty="0"/>
              <a:t>http://theboot.com/route-91-harvest-festival-shooting/</a:t>
            </a:r>
          </a:p>
          <a:p>
            <a:pPr eaLnBrk="1" hangingPunct="1"/>
            <a:r>
              <a:rPr lang="en-US" b="0" dirty="0"/>
              <a:t>b.   http://www.billboard.com/articles/news/7981940/las-vegas-shooting-route-91-harvest-festival-shooter-dead</a:t>
            </a:r>
          </a:p>
          <a:p>
            <a:pPr marL="228600" indent="-228600" eaLnBrk="1" hangingPunct="1">
              <a:buAutoNum type="alphaLcPeriod" startAt="3"/>
            </a:pPr>
            <a:r>
              <a:rPr lang="en-US" b="0" dirty="0"/>
              <a:t>https://www.usatoday.com/story/life/music/2017/10/03/las-vegas-shooting-route-91-harvest-festival-completely-devastated-over-sundays-violence/726414001/</a:t>
            </a:r>
          </a:p>
          <a:p>
            <a:pPr marL="228600" indent="-228600" eaLnBrk="1" hangingPunct="1">
              <a:buAutoNum type="alphaLcPeriod" startAt="4"/>
            </a:pPr>
            <a:r>
              <a:rPr lang="en-US" b="0" dirty="0"/>
              <a:t>http://abcnews.go.com/US/las-vegas-massacre/story?id=50246458</a:t>
            </a:r>
          </a:p>
          <a:p>
            <a:pPr marL="228600" indent="-228600" eaLnBrk="1" hangingPunct="1">
              <a:buAutoNum type="alphaLcPeriod" startAt="4"/>
            </a:pPr>
            <a:r>
              <a:rPr lang="en-US" b="0" dirty="0"/>
              <a:t>http://www.msn.com/en-us/news/us/girlfriend-of-las-vegas-gunman-says-she-had-no-idea-he-was-planning-attack/ar-AAsSWGd?li=BBnb7Kz</a:t>
            </a:r>
          </a:p>
        </p:txBody>
      </p:sp>
    </p:spTree>
    <p:extLst>
      <p:ext uri="{BB962C8B-B14F-4D97-AF65-F5344CB8AC3E}">
        <p14:creationId xmlns:p14="http://schemas.microsoft.com/office/powerpoint/2010/main" val="2291964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4</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3537067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3555"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355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6C2432-7625-4D60-A795-B491AE24B3B8}" type="slidenum">
              <a:rPr lang="en-US" smtClean="0">
                <a:latin typeface="Times New Roman" pitchFamily="18" charset="0"/>
              </a:rPr>
              <a:pPr eaLnBrk="1" hangingPunct="1"/>
              <a:t>5</a:t>
            </a:fld>
            <a:endParaRPr lang="en-US">
              <a:latin typeface="Times New Roman" pitchFamily="18" charset="0"/>
            </a:endParaRPr>
          </a:p>
        </p:txBody>
      </p:sp>
      <p:sp>
        <p:nvSpPr>
          <p:cNvPr id="23557" name="Rectangle 2"/>
          <p:cNvSpPr>
            <a:spLocks noGrp="1" noRot="1" noChangeAspect="1" noChangeArrowheads="1" noTextEdit="1"/>
          </p:cNvSpPr>
          <p:nvPr>
            <p:ph type="sldImg"/>
          </p:nvPr>
        </p:nvSpPr>
        <p:spPr>
          <a:ln/>
        </p:spPr>
      </p:sp>
      <p:sp>
        <p:nvSpPr>
          <p:cNvPr id="23558" name="Rectangle 3"/>
          <p:cNvSpPr>
            <a:spLocks noGrp="1" noChangeArrowheads="1"/>
          </p:cNvSpPr>
          <p:nvPr>
            <p:ph type="body" idx="1"/>
          </p:nvPr>
        </p:nvSpPr>
        <p:spPr>
          <a:noFill/>
        </p:spPr>
        <p:txBody>
          <a:bodyPr/>
          <a:lstStyle/>
          <a:p>
            <a:pPr eaLnBrk="1" hangingPunct="1"/>
            <a:r>
              <a:rPr lang="en-US" dirty="0"/>
              <a:t>Read the article on </a:t>
            </a:r>
            <a:r>
              <a:rPr lang="en-US" sz="1200" kern="1200" dirty="0">
                <a:solidFill>
                  <a:schemeClr val="tx1"/>
                </a:solidFill>
                <a:effectLst/>
                <a:latin typeface="Times New Roman" pitchFamily="18" charset="0"/>
                <a:ea typeface="+mn-ea"/>
                <a:cs typeface="+mn-cs"/>
              </a:rPr>
              <a:t>Charles H Gabriel</a:t>
            </a:r>
          </a:p>
          <a:p>
            <a:pPr eaLnBrk="1" hangingPunct="1"/>
            <a:endParaRPr lang="en-US" dirty="0"/>
          </a:p>
          <a:p>
            <a:pPr eaLnBrk="1" hangingPunct="1"/>
            <a:r>
              <a:rPr lang="en-US" dirty="0"/>
              <a:t>Sources:</a:t>
            </a:r>
          </a:p>
          <a:p>
            <a:pPr eaLnBrk="1" hangingPunct="1"/>
            <a:r>
              <a:rPr lang="en-US" dirty="0"/>
              <a:t>https://groups.yahoo.com/neo/groups/hymnoftheday/conversations/messages/496</a:t>
            </a:r>
          </a:p>
          <a:p>
            <a:pPr eaLnBrk="1" hangingPunct="1"/>
            <a:r>
              <a:rPr lang="en-US" dirty="0"/>
              <a:t>http://en.wikipedia.org/wiki/Charles_H._Gabriel</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6</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7</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8</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9</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5" name="Rectangle 4"/>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en-US"/>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smtClean="0"/>
            </a:lvl1pPr>
          </a:lstStyle>
          <a:p>
            <a:pPr>
              <a:defRPr/>
            </a:pPr>
            <a:r>
              <a:rPr lang="en-US"/>
              <a:t>“Send The Light”</a:t>
            </a:r>
          </a:p>
        </p:txBody>
      </p:sp>
      <p:sp>
        <p:nvSpPr>
          <p:cNvPr id="10" name="Slide Number Placeholder 5"/>
          <p:cNvSpPr>
            <a:spLocks noGrp="1"/>
          </p:cNvSpPr>
          <p:nvPr>
            <p:ph type="sldNum" sz="quarter" idx="12"/>
          </p:nvPr>
        </p:nvSpPr>
        <p:spPr/>
        <p:txBody>
          <a:bodyPr/>
          <a:lstStyle>
            <a:lvl1pPr>
              <a:defRPr/>
            </a:lvl1pPr>
          </a:lstStyle>
          <a:p>
            <a:pPr>
              <a:defRPr/>
            </a:pPr>
            <a:fld id="{B7671442-D263-4E57-8794-6D8B84C3E12E}" type="slidenum">
              <a:rPr lang="en-US"/>
              <a:pPr>
                <a:defRPr/>
              </a:pPr>
              <a:t>‹#›</a:t>
            </a:fld>
            <a:endParaRPr lang="en-US"/>
          </a:p>
        </p:txBody>
      </p:sp>
    </p:spTree>
    <p:extLst>
      <p:ext uri="{BB962C8B-B14F-4D97-AF65-F5344CB8AC3E}">
        <p14:creationId xmlns:p14="http://schemas.microsoft.com/office/powerpoint/2010/main" val="3808521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“Send The Light”</a:t>
            </a:r>
          </a:p>
        </p:txBody>
      </p:sp>
      <p:sp>
        <p:nvSpPr>
          <p:cNvPr id="6" name="Slide Number Placeholder 5"/>
          <p:cNvSpPr>
            <a:spLocks noGrp="1"/>
          </p:cNvSpPr>
          <p:nvPr>
            <p:ph type="sldNum" sz="quarter" idx="12"/>
          </p:nvPr>
        </p:nvSpPr>
        <p:spPr/>
        <p:txBody>
          <a:bodyPr/>
          <a:lstStyle>
            <a:lvl1pPr>
              <a:defRPr/>
            </a:lvl1pPr>
          </a:lstStyle>
          <a:p>
            <a:pPr>
              <a:defRPr/>
            </a:pPr>
            <a:fld id="{E538610F-BE18-4CA2-AB88-48EB84BB551A}" type="slidenum">
              <a:rPr lang="en-US"/>
              <a:pPr>
                <a:defRPr/>
              </a:pPr>
              <a:t>‹#›</a:t>
            </a:fld>
            <a:endParaRPr lang="en-US"/>
          </a:p>
        </p:txBody>
      </p:sp>
    </p:spTree>
    <p:extLst>
      <p:ext uri="{BB962C8B-B14F-4D97-AF65-F5344CB8AC3E}">
        <p14:creationId xmlns:p14="http://schemas.microsoft.com/office/powerpoint/2010/main" val="682092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“Send The Light”</a:t>
            </a:r>
          </a:p>
        </p:txBody>
      </p:sp>
      <p:sp>
        <p:nvSpPr>
          <p:cNvPr id="6" name="Slide Number Placeholder 5"/>
          <p:cNvSpPr>
            <a:spLocks noGrp="1"/>
          </p:cNvSpPr>
          <p:nvPr>
            <p:ph type="sldNum" sz="quarter" idx="12"/>
          </p:nvPr>
        </p:nvSpPr>
        <p:spPr/>
        <p:txBody>
          <a:bodyPr/>
          <a:lstStyle>
            <a:lvl1pPr>
              <a:defRPr/>
            </a:lvl1pPr>
          </a:lstStyle>
          <a:p>
            <a:pPr>
              <a:defRPr/>
            </a:pPr>
            <a:fld id="{1B0A3452-29A0-44AD-BE32-40D6AEBC7410}" type="slidenum">
              <a:rPr lang="en-US"/>
              <a:pPr>
                <a:defRPr/>
              </a:pPr>
              <a:t>‹#›</a:t>
            </a:fld>
            <a:endParaRPr lang="en-US"/>
          </a:p>
        </p:txBody>
      </p:sp>
    </p:spTree>
    <p:extLst>
      <p:ext uri="{BB962C8B-B14F-4D97-AF65-F5344CB8AC3E}">
        <p14:creationId xmlns:p14="http://schemas.microsoft.com/office/powerpoint/2010/main" val="643882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pPr>
              <a:defRPr/>
            </a:pPr>
            <a:endParaRPr lang="en-US"/>
          </a:p>
        </p:txBody>
      </p:sp>
      <p:sp>
        <p:nvSpPr>
          <p:cNvPr id="5" name="Footer Placeholder 4"/>
          <p:cNvSpPr>
            <a:spLocks noGrp="1"/>
          </p:cNvSpPr>
          <p:nvPr>
            <p:ph type="ftr" sz="quarter" idx="15"/>
          </p:nvPr>
        </p:nvSpPr>
        <p:spPr/>
        <p:txBody>
          <a:bodyPr/>
          <a:lstStyle>
            <a:lvl1pPr>
              <a:defRPr/>
            </a:lvl1pPr>
          </a:lstStyle>
          <a:p>
            <a:pPr>
              <a:defRPr/>
            </a:pPr>
            <a:r>
              <a:rPr lang="en-US"/>
              <a:t>“Send The Light”</a:t>
            </a:r>
          </a:p>
        </p:txBody>
      </p:sp>
      <p:sp>
        <p:nvSpPr>
          <p:cNvPr id="6" name="Slide Number Placeholder 5"/>
          <p:cNvSpPr>
            <a:spLocks noGrp="1"/>
          </p:cNvSpPr>
          <p:nvPr>
            <p:ph type="sldNum" sz="quarter" idx="16"/>
          </p:nvPr>
        </p:nvSpPr>
        <p:spPr/>
        <p:txBody>
          <a:bodyPr/>
          <a:lstStyle>
            <a:lvl1pPr>
              <a:defRPr/>
            </a:lvl1pPr>
          </a:lstStyle>
          <a:p>
            <a:pPr>
              <a:defRPr/>
            </a:pPr>
            <a:fld id="{4CF1D40F-CDE9-4878-9B49-DEF543D30983}" type="slidenum">
              <a:rPr lang="en-US"/>
              <a:pPr>
                <a:defRPr/>
              </a:pPr>
              <a:t>‹#›</a:t>
            </a:fld>
            <a:endParaRPr lang="en-US"/>
          </a:p>
        </p:txBody>
      </p:sp>
    </p:spTree>
    <p:extLst>
      <p:ext uri="{BB962C8B-B14F-4D97-AF65-F5344CB8AC3E}">
        <p14:creationId xmlns:p14="http://schemas.microsoft.com/office/powerpoint/2010/main" val="1263452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5" name="Rectangle 4"/>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smtClean="0"/>
            </a:lvl1pPr>
          </a:lstStyle>
          <a:p>
            <a:pPr>
              <a:defRPr/>
            </a:pPr>
            <a:r>
              <a:rPr lang="en-US"/>
              <a:t>“Send The Light”</a:t>
            </a:r>
          </a:p>
        </p:txBody>
      </p:sp>
      <p:sp>
        <p:nvSpPr>
          <p:cNvPr id="10" name="Slide Number Placeholder 5"/>
          <p:cNvSpPr>
            <a:spLocks noGrp="1"/>
          </p:cNvSpPr>
          <p:nvPr>
            <p:ph type="sldNum" sz="quarter" idx="12"/>
          </p:nvPr>
        </p:nvSpPr>
        <p:spPr/>
        <p:txBody>
          <a:bodyPr/>
          <a:lstStyle>
            <a:lvl1pPr>
              <a:defRPr/>
            </a:lvl1pPr>
          </a:lstStyle>
          <a:p>
            <a:pPr>
              <a:defRPr/>
            </a:pPr>
            <a:fld id="{B96EB038-009F-4C6B-B703-04AD144E7BF9}" type="slidenum">
              <a:rPr lang="en-US"/>
              <a:pPr>
                <a:defRPr/>
              </a:pPr>
              <a:t>‹#›</a:t>
            </a:fld>
            <a:endParaRPr lang="en-US"/>
          </a:p>
        </p:txBody>
      </p:sp>
    </p:spTree>
    <p:extLst>
      <p:ext uri="{BB962C8B-B14F-4D97-AF65-F5344CB8AC3E}">
        <p14:creationId xmlns:p14="http://schemas.microsoft.com/office/powerpoint/2010/main" val="2496421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5"/>
          </p:nvPr>
        </p:nvSpPr>
        <p:spPr/>
        <p:txBody>
          <a:bodyPr/>
          <a:lstStyle>
            <a:lvl1pPr>
              <a:defRPr/>
            </a:lvl1pPr>
          </a:lstStyle>
          <a:p>
            <a:pPr>
              <a:defRPr/>
            </a:pPr>
            <a:endParaRPr lang="en-US"/>
          </a:p>
        </p:txBody>
      </p:sp>
      <p:sp>
        <p:nvSpPr>
          <p:cNvPr id="6" name="Footer Placeholder 4"/>
          <p:cNvSpPr>
            <a:spLocks noGrp="1"/>
          </p:cNvSpPr>
          <p:nvPr>
            <p:ph type="ftr" sz="quarter" idx="16"/>
          </p:nvPr>
        </p:nvSpPr>
        <p:spPr/>
        <p:txBody>
          <a:bodyPr/>
          <a:lstStyle>
            <a:lvl1pPr>
              <a:defRPr/>
            </a:lvl1pPr>
          </a:lstStyle>
          <a:p>
            <a:pPr>
              <a:defRPr/>
            </a:pPr>
            <a:r>
              <a:rPr lang="en-US"/>
              <a:t>“Send The Light”</a:t>
            </a:r>
          </a:p>
        </p:txBody>
      </p:sp>
      <p:sp>
        <p:nvSpPr>
          <p:cNvPr id="7" name="Slide Number Placeholder 5"/>
          <p:cNvSpPr>
            <a:spLocks noGrp="1"/>
          </p:cNvSpPr>
          <p:nvPr>
            <p:ph type="sldNum" sz="quarter" idx="17"/>
          </p:nvPr>
        </p:nvSpPr>
        <p:spPr/>
        <p:txBody>
          <a:bodyPr/>
          <a:lstStyle>
            <a:lvl1pPr>
              <a:defRPr/>
            </a:lvl1pPr>
          </a:lstStyle>
          <a:p>
            <a:pPr>
              <a:defRPr/>
            </a:pPr>
            <a:fld id="{6E659E4D-00B4-481C-AB13-19EB45667ED9}" type="slidenum">
              <a:rPr lang="en-US"/>
              <a:pPr>
                <a:defRPr/>
              </a:pPr>
              <a:t>‹#›</a:t>
            </a:fld>
            <a:endParaRPr lang="en-US"/>
          </a:p>
        </p:txBody>
      </p:sp>
    </p:spTree>
    <p:extLst>
      <p:ext uri="{BB962C8B-B14F-4D97-AF65-F5344CB8AC3E}">
        <p14:creationId xmlns:p14="http://schemas.microsoft.com/office/powerpoint/2010/main" val="1449111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“Send The Light”</a:t>
            </a:r>
          </a:p>
        </p:txBody>
      </p:sp>
      <p:sp>
        <p:nvSpPr>
          <p:cNvPr id="9" name="Slide Number Placeholder 5"/>
          <p:cNvSpPr>
            <a:spLocks noGrp="1"/>
          </p:cNvSpPr>
          <p:nvPr>
            <p:ph type="sldNum" sz="quarter" idx="12"/>
          </p:nvPr>
        </p:nvSpPr>
        <p:spPr/>
        <p:txBody>
          <a:bodyPr/>
          <a:lstStyle>
            <a:lvl1pPr>
              <a:defRPr/>
            </a:lvl1pPr>
          </a:lstStyle>
          <a:p>
            <a:pPr>
              <a:defRPr/>
            </a:pPr>
            <a:fld id="{4BC5EFCD-9C6C-4147-B06A-DCF40698C362}" type="slidenum">
              <a:rPr lang="en-US"/>
              <a:pPr>
                <a:defRPr/>
              </a:pPr>
              <a:t>‹#›</a:t>
            </a:fld>
            <a:endParaRPr lang="en-US"/>
          </a:p>
        </p:txBody>
      </p:sp>
    </p:spTree>
    <p:extLst>
      <p:ext uri="{BB962C8B-B14F-4D97-AF65-F5344CB8AC3E}">
        <p14:creationId xmlns:p14="http://schemas.microsoft.com/office/powerpoint/2010/main" val="1700301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“Send The Light”</a:t>
            </a:r>
          </a:p>
        </p:txBody>
      </p:sp>
      <p:sp>
        <p:nvSpPr>
          <p:cNvPr id="5" name="Slide Number Placeholder 5"/>
          <p:cNvSpPr>
            <a:spLocks noGrp="1"/>
          </p:cNvSpPr>
          <p:nvPr>
            <p:ph type="sldNum" sz="quarter" idx="12"/>
          </p:nvPr>
        </p:nvSpPr>
        <p:spPr/>
        <p:txBody>
          <a:bodyPr/>
          <a:lstStyle>
            <a:lvl1pPr>
              <a:defRPr/>
            </a:lvl1pPr>
          </a:lstStyle>
          <a:p>
            <a:pPr>
              <a:defRPr/>
            </a:pPr>
            <a:fld id="{E309DE35-FD20-4B5F-B8A9-510BB00B70F7}" type="slidenum">
              <a:rPr lang="en-US"/>
              <a:pPr>
                <a:defRPr/>
              </a:pPr>
              <a:t>‹#›</a:t>
            </a:fld>
            <a:endParaRPr lang="en-US"/>
          </a:p>
        </p:txBody>
      </p:sp>
    </p:spTree>
    <p:extLst>
      <p:ext uri="{BB962C8B-B14F-4D97-AF65-F5344CB8AC3E}">
        <p14:creationId xmlns:p14="http://schemas.microsoft.com/office/powerpoint/2010/main" val="268165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“Send The Light”</a:t>
            </a:r>
          </a:p>
        </p:txBody>
      </p:sp>
      <p:sp>
        <p:nvSpPr>
          <p:cNvPr id="4" name="Slide Number Placeholder 5"/>
          <p:cNvSpPr>
            <a:spLocks noGrp="1"/>
          </p:cNvSpPr>
          <p:nvPr>
            <p:ph type="sldNum" sz="quarter" idx="12"/>
          </p:nvPr>
        </p:nvSpPr>
        <p:spPr/>
        <p:txBody>
          <a:bodyPr/>
          <a:lstStyle>
            <a:lvl1pPr>
              <a:defRPr/>
            </a:lvl1pPr>
          </a:lstStyle>
          <a:p>
            <a:pPr>
              <a:defRPr/>
            </a:pPr>
            <a:fld id="{00ABDCCD-7977-4C8B-AA80-4E1BC3994A0A}" type="slidenum">
              <a:rPr lang="en-US"/>
              <a:pPr>
                <a:defRPr/>
              </a:pPr>
              <a:t>‹#›</a:t>
            </a:fld>
            <a:endParaRPr lang="en-US"/>
          </a:p>
        </p:txBody>
      </p:sp>
    </p:spTree>
    <p:extLst>
      <p:ext uri="{BB962C8B-B14F-4D97-AF65-F5344CB8AC3E}">
        <p14:creationId xmlns:p14="http://schemas.microsoft.com/office/powerpoint/2010/main" val="3849399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“Send The Light”</a:t>
            </a:r>
          </a:p>
        </p:txBody>
      </p:sp>
      <p:sp>
        <p:nvSpPr>
          <p:cNvPr id="7" name="Slide Number Placeholder 5"/>
          <p:cNvSpPr>
            <a:spLocks noGrp="1"/>
          </p:cNvSpPr>
          <p:nvPr>
            <p:ph type="sldNum" sz="quarter" idx="12"/>
          </p:nvPr>
        </p:nvSpPr>
        <p:spPr/>
        <p:txBody>
          <a:bodyPr/>
          <a:lstStyle>
            <a:lvl1pPr>
              <a:defRPr/>
            </a:lvl1pPr>
          </a:lstStyle>
          <a:p>
            <a:pPr>
              <a:defRPr/>
            </a:pPr>
            <a:fld id="{CDDFA57C-8961-4C81-B634-71EE8D25A6E3}" type="slidenum">
              <a:rPr lang="en-US"/>
              <a:pPr>
                <a:defRPr/>
              </a:pPr>
              <a:t>‹#›</a:t>
            </a:fld>
            <a:endParaRPr lang="en-US"/>
          </a:p>
        </p:txBody>
      </p:sp>
    </p:spTree>
    <p:extLst>
      <p:ext uri="{BB962C8B-B14F-4D97-AF65-F5344CB8AC3E}">
        <p14:creationId xmlns:p14="http://schemas.microsoft.com/office/powerpoint/2010/main" val="220065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6" name="Rectangle 5"/>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7" name="Rectangle 6"/>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8" name="Oval 7"/>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en-US"/>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smtClean="0"/>
            </a:lvl1pPr>
          </a:lstStyle>
          <a:p>
            <a:pPr>
              <a:defRPr/>
            </a:pPr>
            <a:r>
              <a:rPr lang="en-US"/>
              <a:t>“Send The Light”</a:t>
            </a:r>
          </a:p>
        </p:txBody>
      </p:sp>
      <p:sp>
        <p:nvSpPr>
          <p:cNvPr id="11" name="Slide Number Placeholder 6"/>
          <p:cNvSpPr>
            <a:spLocks noGrp="1"/>
          </p:cNvSpPr>
          <p:nvPr>
            <p:ph type="sldNum" sz="quarter" idx="12"/>
          </p:nvPr>
        </p:nvSpPr>
        <p:spPr/>
        <p:txBody>
          <a:bodyPr/>
          <a:lstStyle>
            <a:lvl1pPr>
              <a:defRPr/>
            </a:lvl1pPr>
          </a:lstStyle>
          <a:p>
            <a:pPr>
              <a:defRPr/>
            </a:pPr>
            <a:fld id="{91B7F478-5094-4801-A65A-CD2212D39FC7}" type="slidenum">
              <a:rPr lang="en-US"/>
              <a:pPr>
                <a:defRPr/>
              </a:pPr>
              <a:t>‹#›</a:t>
            </a:fld>
            <a:endParaRPr lang="en-US"/>
          </a:p>
        </p:txBody>
      </p:sp>
    </p:spTree>
    <p:extLst>
      <p:ext uri="{BB962C8B-B14F-4D97-AF65-F5344CB8AC3E}">
        <p14:creationId xmlns:p14="http://schemas.microsoft.com/office/powerpoint/2010/main" val="1581892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eaLnBrk="0" hangingPunct="0">
              <a:defRPr sz="1100" b="1">
                <a:solidFill>
                  <a:schemeClr val="tx1">
                    <a:lumMod val="50000"/>
                    <a:lumOff val="50000"/>
                  </a:schemeClr>
                </a:solidFill>
                <a:cs typeface="+mn-cs"/>
              </a:defRPr>
            </a:lvl1pPr>
          </a:lstStyle>
          <a:p>
            <a:pPr>
              <a:defRPr/>
            </a:pPr>
            <a:endParaRPr lang="en-US"/>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eaLnBrk="0" hangingPunct="0">
              <a:defRPr sz="1100" b="1" smtClean="0">
                <a:solidFill>
                  <a:schemeClr val="tx1">
                    <a:lumMod val="50000"/>
                    <a:lumOff val="50000"/>
                  </a:schemeClr>
                </a:solidFill>
                <a:cs typeface="+mn-cs"/>
              </a:defRPr>
            </a:lvl1pPr>
          </a:lstStyle>
          <a:p>
            <a:pPr>
              <a:defRPr/>
            </a:pPr>
            <a:r>
              <a:rPr lang="en-US"/>
              <a:t>“Send The Light”</a:t>
            </a: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eaLnBrk="0" hangingPunct="0">
              <a:defRPr sz="1200" b="1">
                <a:solidFill>
                  <a:schemeClr val="tx1">
                    <a:lumMod val="50000"/>
                    <a:lumOff val="50000"/>
                  </a:schemeClr>
                </a:solidFill>
                <a:cs typeface="+mn-cs"/>
              </a:defRPr>
            </a:lvl1pPr>
          </a:lstStyle>
          <a:p>
            <a:pPr>
              <a:defRPr/>
            </a:pPr>
            <a:fld id="{F9E30777-CF0B-4E0A-871B-B8F88C650BD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8" r:id="rId1"/>
    <p:sldLayoutId id="2147483740" r:id="rId2"/>
    <p:sldLayoutId id="2147483749" r:id="rId3"/>
    <p:sldLayoutId id="2147483741" r:id="rId4"/>
    <p:sldLayoutId id="2147483742" r:id="rId5"/>
    <p:sldLayoutId id="2147483743" r:id="rId6"/>
    <p:sldLayoutId id="2147483744" r:id="rId7"/>
    <p:sldLayoutId id="2147483745" r:id="rId8"/>
    <p:sldLayoutId id="2147483750" r:id="rId9"/>
    <p:sldLayoutId id="2147483746" r:id="rId10"/>
    <p:sldLayoutId id="2147483747" r:id="rId11"/>
  </p:sldLayoutIdLst>
  <p:hf sldNum="0" hdr="0" dt="0"/>
  <p:txStyles>
    <p:title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4762" y="2438400"/>
            <a:ext cx="9148762" cy="1066800"/>
          </a:xfrm>
        </p:spPr>
        <p:txBody>
          <a:bodyPr rtlCol="0">
            <a:normAutofit/>
          </a:bodyPr>
          <a:lstStyle/>
          <a:p>
            <a:pPr algn="ctr" eaLnBrk="1" fontAlgn="auto" hangingPunct="1">
              <a:buClr>
                <a:schemeClr val="accent6">
                  <a:lumMod val="75000"/>
                </a:schemeClr>
              </a:buClr>
              <a:defRPr/>
            </a:pPr>
            <a:r>
              <a:rPr lang="en-US" sz="4800" b="1" dirty="0">
                <a:solidFill>
                  <a:schemeClr val="accent1"/>
                </a:solidFill>
                <a:latin typeface="Arial" pitchFamily="34" charset="0"/>
                <a:cs typeface="Arial" pitchFamily="34" charset="0"/>
              </a:rPr>
              <a:t>Text: II Cor. 4:6</a:t>
            </a:r>
            <a:endParaRPr lang="en-US" sz="4800" b="1" dirty="0">
              <a:latin typeface="Arial" pitchFamily="34" charset="0"/>
              <a:cs typeface="Arial" pitchFamily="34" charset="0"/>
            </a:endParaRPr>
          </a:p>
        </p:txBody>
      </p:sp>
      <p:sp>
        <p:nvSpPr>
          <p:cNvPr id="2050" name="Rectangle 2"/>
          <p:cNvSpPr>
            <a:spLocks noGrp="1" noChangeArrowheads="1"/>
          </p:cNvSpPr>
          <p:nvPr>
            <p:ph type="ctrTitle"/>
          </p:nvPr>
        </p:nvSpPr>
        <p:spPr>
          <a:xfrm>
            <a:off x="-4762" y="533400"/>
            <a:ext cx="9154270" cy="1371600"/>
          </a:xfrm>
        </p:spPr>
        <p:txBody>
          <a:bodyPr>
            <a:prstTxWarp prst="textCanUp">
              <a:avLst/>
            </a:prstTxWarp>
          </a:bodyPr>
          <a:lstStyle/>
          <a:p>
            <a:pPr marL="182880" indent="0" algn="ctr" eaLnBrk="1" fontAlgn="auto" hangingPunct="1">
              <a:spcAft>
                <a:spcPts val="0"/>
              </a:spcAft>
              <a:buClr>
                <a:schemeClr val="accent6">
                  <a:lumMod val="75000"/>
                </a:schemeClr>
              </a:buClr>
              <a:buNone/>
              <a:defRPr/>
            </a:pPr>
            <a:r>
              <a:rPr lang="en-US" sz="8000" u="sng" dirty="0">
                <a:solidFill>
                  <a:schemeClr val="tx1"/>
                </a:solidFill>
                <a:effectLst>
                  <a:glow rad="101600">
                    <a:srgbClr val="FFFF00">
                      <a:alpha val="60000"/>
                    </a:srgbClr>
                  </a:glow>
                  <a:reflection blurRad="6350" stA="55000" endA="300" endPos="45500" dir="5400000" sy="-100000" algn="bl" rotWithShape="0"/>
                </a:effectLst>
                <a:latin typeface="Arial" pitchFamily="34" charset="0"/>
                <a:cs typeface="Arial" pitchFamily="34" charset="0"/>
              </a:rPr>
              <a:t>“Send The Light”</a:t>
            </a:r>
          </a:p>
        </p:txBody>
      </p:sp>
      <p:pic>
        <p:nvPicPr>
          <p:cNvPr id="3" name="Picture 2">
            <a:extLst>
              <a:ext uri="{FF2B5EF4-FFF2-40B4-BE49-F238E27FC236}">
                <a16:creationId xmlns:a16="http://schemas.microsoft.com/office/drawing/2014/main" id="{C9C9590B-B463-4DE3-BE75-2ACF263AF3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9319" y="3242052"/>
            <a:ext cx="4800600" cy="36004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44D20E-C526-41B5-8257-F03327F4D6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9999" y="3375771"/>
            <a:ext cx="2336292" cy="3500310"/>
          </a:xfrm>
          <a:prstGeom prst="rect">
            <a:avLst/>
          </a:prstGeom>
        </p:spPr>
      </p:pic>
      <p:sp>
        <p:nvSpPr>
          <p:cNvPr id="7" name="Footer Placeholder 4"/>
          <p:cNvSpPr>
            <a:spLocks noGrp="1"/>
          </p:cNvSpPr>
          <p:nvPr>
            <p:ph type="ftr" sz="quarter" idx="15"/>
          </p:nvPr>
        </p:nvSpPr>
        <p:spPr>
          <a:xfrm>
            <a:off x="-20944" y="6548438"/>
            <a:ext cx="3352800" cy="309562"/>
          </a:xfrm>
        </p:spPr>
        <p:txBody>
          <a:bodyPr/>
          <a:lstStyle/>
          <a:p>
            <a:pPr>
              <a:defRPr/>
            </a:pPr>
            <a:r>
              <a:rPr lang="en-US"/>
              <a:t>“Send The Light”</a:t>
            </a:r>
            <a:endParaRPr lang="en-US" dirty="0"/>
          </a:p>
        </p:txBody>
      </p:sp>
      <p:sp>
        <p:nvSpPr>
          <p:cNvPr id="157698" name="Rectangle 1026"/>
          <p:cNvSpPr>
            <a:spLocks noGrp="1" noChangeArrowheads="1"/>
          </p:cNvSpPr>
          <p:nvPr>
            <p:ph type="title"/>
          </p:nvPr>
        </p:nvSpPr>
        <p:spPr>
          <a:xfrm>
            <a:off x="-2458" y="-7118"/>
            <a:ext cx="9161206" cy="616718"/>
          </a:xfrm>
        </p:spPr>
        <p:txBody>
          <a:bodyPr/>
          <a:lstStyle/>
          <a:p>
            <a:pPr marL="0" indent="0" eaLnBrk="1" fontAlgn="auto" hangingPunct="1">
              <a:spcAft>
                <a:spcPts val="0"/>
              </a:spcAft>
              <a:buClr>
                <a:schemeClr val="accent6">
                  <a:lumMod val="75000"/>
                </a:schemeClr>
              </a:buClr>
              <a:buNone/>
              <a:defRPr/>
            </a:pPr>
            <a:r>
              <a:rPr lang="en-US" sz="2800" u="sng" dirty="0">
                <a:solidFill>
                  <a:schemeClr val="tx1"/>
                </a:solidFill>
                <a:latin typeface="Arial" pitchFamily="34" charset="0"/>
                <a:cs typeface="Arial" pitchFamily="34" charset="0"/>
              </a:rPr>
              <a:t>Pray</a:t>
            </a:r>
          </a:p>
        </p:txBody>
      </p:sp>
      <p:sp>
        <p:nvSpPr>
          <p:cNvPr id="5" name="Text Box 3"/>
          <p:cNvSpPr txBox="1">
            <a:spLocks noChangeArrowheads="1"/>
          </p:cNvSpPr>
          <p:nvPr/>
        </p:nvSpPr>
        <p:spPr bwMode="auto">
          <a:xfrm>
            <a:off x="69465" y="533400"/>
            <a:ext cx="8991600" cy="584775"/>
          </a:xfrm>
          <a:prstGeom prst="rect">
            <a:avLst/>
          </a:prstGeom>
          <a:solidFill>
            <a:schemeClr val="bg2">
              <a:lumMod val="90000"/>
            </a:schemeClr>
          </a:solidFill>
          <a:ln w="28575">
            <a:solidFill>
              <a:schemeClr val="bg2">
                <a:lumMod val="50000"/>
              </a:schemeClr>
            </a:solidFill>
          </a:ln>
          <a:effectLst/>
          <a:extLst/>
        </p:spPr>
        <p:txBody>
          <a:bodyPr>
            <a:spAutoFit/>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sz="1600" dirty="0">
                <a:solidFill>
                  <a:srgbClr val="002060"/>
                </a:solidFill>
                <a:latin typeface="Tahoma" pitchFamily="34" charset="0"/>
                <a:cs typeface="Times New Roman" pitchFamily="18" charset="0"/>
              </a:rPr>
              <a:t>“Let us pray that grace may everywhere abound; Send the light! Send the light! And a Christ-like</a:t>
            </a:r>
          </a:p>
          <a:p>
            <a:pPr algn="ctr">
              <a:defRPr/>
            </a:pPr>
            <a:r>
              <a:rPr lang="en-US" sz="1600" dirty="0">
                <a:solidFill>
                  <a:srgbClr val="002060"/>
                </a:solidFill>
                <a:latin typeface="Tahoma" pitchFamily="34" charset="0"/>
                <a:cs typeface="Times New Roman" pitchFamily="18" charset="0"/>
              </a:rPr>
              <a:t>spirit everywhere be found; Send the light! Send the light!”</a:t>
            </a:r>
          </a:p>
        </p:txBody>
      </p:sp>
      <p:sp>
        <p:nvSpPr>
          <p:cNvPr id="10" name="Text Box 8"/>
          <p:cNvSpPr txBox="1">
            <a:spLocks noChangeArrowheads="1"/>
          </p:cNvSpPr>
          <p:nvPr/>
        </p:nvSpPr>
        <p:spPr bwMode="auto">
          <a:xfrm>
            <a:off x="-2459" y="2908102"/>
            <a:ext cx="9146457" cy="1077218"/>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defRPr/>
            </a:pPr>
            <a:r>
              <a:rPr lang="en-US" b="1" dirty="0">
                <a:solidFill>
                  <a:srgbClr val="002060"/>
                </a:solidFill>
                <a:latin typeface="Tahoma" pitchFamily="34" charset="0"/>
                <a:cs typeface="Times New Roman" pitchFamily="18" charset="0"/>
              </a:rPr>
              <a:t>Rom. 10:1</a:t>
            </a:r>
            <a:endParaRPr lang="en-US" b="1" i="1" dirty="0">
              <a:solidFill>
                <a:srgbClr val="002060"/>
              </a:solidFill>
              <a:latin typeface="Tahoma" pitchFamily="34" charset="0"/>
              <a:cs typeface="Times New Roman" pitchFamily="18" charset="0"/>
            </a:endParaRPr>
          </a:p>
          <a:p>
            <a:pPr>
              <a:defRPr/>
            </a:pPr>
            <a:r>
              <a:rPr lang="en-US" sz="2000" dirty="0">
                <a:solidFill>
                  <a:srgbClr val="006600"/>
                </a:solidFill>
                <a:latin typeface="Tahoma" pitchFamily="34" charset="0"/>
                <a:cs typeface="Times New Roman" pitchFamily="18" charset="0"/>
              </a:rPr>
              <a:t>1.  Brethren, my heart's desire and my prayer to God for them is for their salvation.</a:t>
            </a:r>
          </a:p>
        </p:txBody>
      </p:sp>
      <p:sp>
        <p:nvSpPr>
          <p:cNvPr id="11" name="Text Box 5"/>
          <p:cNvSpPr txBox="1">
            <a:spLocks noChangeArrowheads="1"/>
          </p:cNvSpPr>
          <p:nvPr/>
        </p:nvSpPr>
        <p:spPr bwMode="auto">
          <a:xfrm>
            <a:off x="-9832" y="1422202"/>
            <a:ext cx="915874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chemeClr val="accent1"/>
                </a:solidFill>
                <a:latin typeface="Tahoma" pitchFamily="34" charset="0"/>
                <a:cs typeface="Times New Roman" pitchFamily="18" charset="0"/>
              </a:rPr>
              <a:t>Rom. 10:1:</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God's people should pray, especially for those who are lost! (Paul prayed for the Jews to come to the knowledge of God and obey – 10:2)</a:t>
            </a:r>
          </a:p>
        </p:txBody>
      </p:sp>
    </p:spTree>
    <p:extLst>
      <p:ext uri="{BB962C8B-B14F-4D97-AF65-F5344CB8AC3E}">
        <p14:creationId xmlns:p14="http://schemas.microsoft.com/office/powerpoint/2010/main" val="9026703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DF8056-D0B7-4150-962E-048FBF53C9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5022551"/>
            <a:ext cx="2743200" cy="1832873"/>
          </a:xfrm>
          <a:prstGeom prst="rect">
            <a:avLst/>
          </a:prstGeom>
        </p:spPr>
      </p:pic>
      <p:sp>
        <p:nvSpPr>
          <p:cNvPr id="7" name="Footer Placeholder 4"/>
          <p:cNvSpPr>
            <a:spLocks noGrp="1"/>
          </p:cNvSpPr>
          <p:nvPr>
            <p:ph type="ftr" sz="quarter" idx="15"/>
          </p:nvPr>
        </p:nvSpPr>
        <p:spPr>
          <a:xfrm>
            <a:off x="-20944" y="6548438"/>
            <a:ext cx="3352800" cy="309562"/>
          </a:xfrm>
        </p:spPr>
        <p:txBody>
          <a:bodyPr/>
          <a:lstStyle/>
          <a:p>
            <a:pPr>
              <a:defRPr/>
            </a:pPr>
            <a:r>
              <a:rPr lang="en-US"/>
              <a:t>“Send The Light”</a:t>
            </a:r>
            <a:endParaRPr lang="en-US" dirty="0"/>
          </a:p>
        </p:txBody>
      </p:sp>
      <p:sp>
        <p:nvSpPr>
          <p:cNvPr id="157698" name="Rectangle 1026"/>
          <p:cNvSpPr>
            <a:spLocks noGrp="1" noChangeArrowheads="1"/>
          </p:cNvSpPr>
          <p:nvPr>
            <p:ph type="title"/>
          </p:nvPr>
        </p:nvSpPr>
        <p:spPr>
          <a:xfrm>
            <a:off x="-2458" y="-7118"/>
            <a:ext cx="9161206" cy="616718"/>
          </a:xfrm>
        </p:spPr>
        <p:txBody>
          <a:bodyPr/>
          <a:lstStyle/>
          <a:p>
            <a:pPr marL="0" indent="0" eaLnBrk="1" fontAlgn="auto" hangingPunct="1">
              <a:spcAft>
                <a:spcPts val="0"/>
              </a:spcAft>
              <a:buClr>
                <a:schemeClr val="accent6">
                  <a:lumMod val="75000"/>
                </a:schemeClr>
              </a:buClr>
              <a:buNone/>
              <a:defRPr/>
            </a:pPr>
            <a:r>
              <a:rPr lang="en-US" sz="2800" u="sng" dirty="0">
                <a:solidFill>
                  <a:schemeClr val="tx1"/>
                </a:solidFill>
                <a:latin typeface="Arial" pitchFamily="34" charset="0"/>
                <a:cs typeface="Arial" pitchFamily="34" charset="0"/>
              </a:rPr>
              <a:t>Pray</a:t>
            </a:r>
          </a:p>
        </p:txBody>
      </p:sp>
      <p:sp>
        <p:nvSpPr>
          <p:cNvPr id="5" name="Text Box 3"/>
          <p:cNvSpPr txBox="1">
            <a:spLocks noChangeArrowheads="1"/>
          </p:cNvSpPr>
          <p:nvPr/>
        </p:nvSpPr>
        <p:spPr bwMode="auto">
          <a:xfrm>
            <a:off x="69465" y="533400"/>
            <a:ext cx="8991600" cy="584775"/>
          </a:xfrm>
          <a:prstGeom prst="rect">
            <a:avLst/>
          </a:prstGeom>
          <a:solidFill>
            <a:schemeClr val="bg2">
              <a:lumMod val="90000"/>
            </a:schemeClr>
          </a:solidFill>
          <a:ln w="28575">
            <a:solidFill>
              <a:schemeClr val="bg2">
                <a:lumMod val="50000"/>
              </a:schemeClr>
            </a:solidFill>
          </a:ln>
          <a:effectLst/>
          <a:extLst/>
        </p:spPr>
        <p:txBody>
          <a:bodyPr>
            <a:spAutoFit/>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sz="1600" dirty="0">
                <a:solidFill>
                  <a:srgbClr val="002060"/>
                </a:solidFill>
                <a:latin typeface="Tahoma" pitchFamily="34" charset="0"/>
                <a:cs typeface="Times New Roman" pitchFamily="18" charset="0"/>
              </a:rPr>
              <a:t>“Let us pray that grace may everywhere abound; Send the light! Send the light! And a Christ-like</a:t>
            </a:r>
          </a:p>
          <a:p>
            <a:pPr algn="ctr">
              <a:defRPr/>
            </a:pPr>
            <a:r>
              <a:rPr lang="en-US" sz="1600" dirty="0">
                <a:solidFill>
                  <a:srgbClr val="002060"/>
                </a:solidFill>
                <a:latin typeface="Tahoma" pitchFamily="34" charset="0"/>
                <a:cs typeface="Times New Roman" pitchFamily="18" charset="0"/>
              </a:rPr>
              <a:t>spirit everywhere be found; Send the light! Send the light!”</a:t>
            </a:r>
          </a:p>
        </p:txBody>
      </p:sp>
      <p:sp>
        <p:nvSpPr>
          <p:cNvPr id="12" name="Text Box 5"/>
          <p:cNvSpPr txBox="1">
            <a:spLocks noChangeArrowheads="1"/>
          </p:cNvSpPr>
          <p:nvPr/>
        </p:nvSpPr>
        <p:spPr bwMode="auto">
          <a:xfrm>
            <a:off x="-9830" y="1474664"/>
            <a:ext cx="915383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chemeClr val="accent1"/>
                </a:solidFill>
                <a:latin typeface="Tahoma" pitchFamily="34" charset="0"/>
                <a:cs typeface="Times New Roman" pitchFamily="18" charset="0"/>
              </a:rPr>
              <a:t>Rom. 5:15-21; 6:1-2:</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We should pray that through the preaching of the gospel grace may everywhere abound &amp; for opportunities to teach (“open doors”)</a:t>
            </a:r>
          </a:p>
        </p:txBody>
      </p:sp>
      <p:sp>
        <p:nvSpPr>
          <p:cNvPr id="13" name="Text Box 8">
            <a:extLst>
              <a:ext uri="{FF2B5EF4-FFF2-40B4-BE49-F238E27FC236}">
                <a16:creationId xmlns:a16="http://schemas.microsoft.com/office/drawing/2014/main" id="{791D8D34-F192-4DA2-B66F-736B18EC1A77}"/>
              </a:ext>
            </a:extLst>
          </p:cNvPr>
          <p:cNvSpPr txBox="1">
            <a:spLocks noChangeArrowheads="1"/>
          </p:cNvSpPr>
          <p:nvPr/>
        </p:nvSpPr>
        <p:spPr bwMode="auto">
          <a:xfrm>
            <a:off x="-20944" y="2908371"/>
            <a:ext cx="9179692" cy="2308324"/>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defRPr/>
            </a:pPr>
            <a:r>
              <a:rPr lang="en-US" b="1" dirty="0">
                <a:solidFill>
                  <a:srgbClr val="002060"/>
                </a:solidFill>
                <a:latin typeface="Tahoma" pitchFamily="34" charset="0"/>
                <a:cs typeface="Times New Roman" pitchFamily="18" charset="0"/>
              </a:rPr>
              <a:t>Col. 4:2-4</a:t>
            </a:r>
            <a:endParaRPr lang="en-US" b="1" i="1" dirty="0">
              <a:solidFill>
                <a:srgbClr val="002060"/>
              </a:solidFill>
              <a:latin typeface="Tahoma" pitchFamily="34" charset="0"/>
              <a:cs typeface="Times New Roman" pitchFamily="18" charset="0"/>
            </a:endParaRPr>
          </a:p>
          <a:p>
            <a:pPr>
              <a:defRPr/>
            </a:pPr>
            <a:r>
              <a:rPr lang="en-US" sz="2000" dirty="0">
                <a:solidFill>
                  <a:srgbClr val="006600"/>
                </a:solidFill>
                <a:latin typeface="Tahoma" pitchFamily="34" charset="0"/>
                <a:cs typeface="Times New Roman" pitchFamily="18" charset="0"/>
              </a:rPr>
              <a:t>2.  Devote yourselves to prayer, keeping alert in it with an attitude of thanksgiving;</a:t>
            </a:r>
          </a:p>
          <a:p>
            <a:pPr>
              <a:defRPr/>
            </a:pPr>
            <a:r>
              <a:rPr lang="en-US" sz="2000" dirty="0">
                <a:solidFill>
                  <a:srgbClr val="006600"/>
                </a:solidFill>
                <a:latin typeface="Tahoma" pitchFamily="34" charset="0"/>
                <a:cs typeface="Times New Roman" pitchFamily="18" charset="0"/>
              </a:rPr>
              <a:t>3.  praying at the same time for us as well, that God will open up to us a door for the word, so that we may speak forth the mystery of Christ, for which I have also been imprisoned;</a:t>
            </a:r>
          </a:p>
          <a:p>
            <a:pPr>
              <a:defRPr/>
            </a:pPr>
            <a:r>
              <a:rPr lang="en-US" sz="2000" dirty="0">
                <a:solidFill>
                  <a:srgbClr val="006600"/>
                </a:solidFill>
                <a:latin typeface="Tahoma" pitchFamily="34" charset="0"/>
                <a:cs typeface="Times New Roman" pitchFamily="18" charset="0"/>
              </a:rPr>
              <a:t>4.  that I may make it clear in the way I ought to speak.</a:t>
            </a:r>
          </a:p>
        </p:txBody>
      </p:sp>
    </p:spTree>
    <p:extLst>
      <p:ext uri="{BB962C8B-B14F-4D97-AF65-F5344CB8AC3E}">
        <p14:creationId xmlns:p14="http://schemas.microsoft.com/office/powerpoint/2010/main" val="9810448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par>
                          <p:cTn id="10" fill="hold">
                            <p:stCondLst>
                              <p:cond delay="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20944" y="6548438"/>
            <a:ext cx="3352800" cy="309562"/>
          </a:xfrm>
        </p:spPr>
        <p:txBody>
          <a:bodyPr/>
          <a:lstStyle/>
          <a:p>
            <a:pPr>
              <a:defRPr/>
            </a:pPr>
            <a:r>
              <a:rPr lang="en-US"/>
              <a:t>“Send The Light”</a:t>
            </a:r>
            <a:endParaRPr lang="en-US" dirty="0"/>
          </a:p>
        </p:txBody>
      </p:sp>
      <p:sp>
        <p:nvSpPr>
          <p:cNvPr id="157698" name="Rectangle 1026"/>
          <p:cNvSpPr>
            <a:spLocks noGrp="1" noChangeArrowheads="1"/>
          </p:cNvSpPr>
          <p:nvPr>
            <p:ph type="title"/>
          </p:nvPr>
        </p:nvSpPr>
        <p:spPr>
          <a:xfrm>
            <a:off x="-2458" y="-7118"/>
            <a:ext cx="9161206" cy="616718"/>
          </a:xfrm>
        </p:spPr>
        <p:txBody>
          <a:bodyPr/>
          <a:lstStyle/>
          <a:p>
            <a:pPr marL="0" indent="0" eaLnBrk="1" fontAlgn="auto" hangingPunct="1">
              <a:spcAft>
                <a:spcPts val="0"/>
              </a:spcAft>
              <a:buClr>
                <a:schemeClr val="accent6">
                  <a:lumMod val="75000"/>
                </a:schemeClr>
              </a:buClr>
              <a:buNone/>
              <a:defRPr/>
            </a:pPr>
            <a:r>
              <a:rPr lang="en-US" sz="2800" u="sng" dirty="0">
                <a:solidFill>
                  <a:schemeClr val="tx1"/>
                </a:solidFill>
                <a:latin typeface="Arial" pitchFamily="34" charset="0"/>
                <a:cs typeface="Arial" pitchFamily="34" charset="0"/>
              </a:rPr>
              <a:t>Pray</a:t>
            </a:r>
          </a:p>
        </p:txBody>
      </p:sp>
      <p:sp>
        <p:nvSpPr>
          <p:cNvPr id="5" name="Text Box 3"/>
          <p:cNvSpPr txBox="1">
            <a:spLocks noChangeArrowheads="1"/>
          </p:cNvSpPr>
          <p:nvPr/>
        </p:nvSpPr>
        <p:spPr bwMode="auto">
          <a:xfrm>
            <a:off x="69465" y="533400"/>
            <a:ext cx="8991600" cy="584775"/>
          </a:xfrm>
          <a:prstGeom prst="rect">
            <a:avLst/>
          </a:prstGeom>
          <a:solidFill>
            <a:schemeClr val="bg2">
              <a:lumMod val="90000"/>
            </a:schemeClr>
          </a:solidFill>
          <a:ln w="28575">
            <a:solidFill>
              <a:schemeClr val="bg2">
                <a:lumMod val="50000"/>
              </a:schemeClr>
            </a:solidFill>
          </a:ln>
          <a:effectLst/>
          <a:extLst/>
        </p:spPr>
        <p:txBody>
          <a:bodyPr>
            <a:spAutoFit/>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sz="1600" dirty="0">
                <a:solidFill>
                  <a:srgbClr val="002060"/>
                </a:solidFill>
                <a:latin typeface="Tahoma" pitchFamily="34" charset="0"/>
                <a:cs typeface="Times New Roman" pitchFamily="18" charset="0"/>
              </a:rPr>
              <a:t>“Let us pray that grace may everywhere abound; Send the light! Send the light! And a Christ-like</a:t>
            </a:r>
          </a:p>
          <a:p>
            <a:pPr algn="ctr">
              <a:defRPr/>
            </a:pPr>
            <a:r>
              <a:rPr lang="en-US" sz="1600" dirty="0">
                <a:solidFill>
                  <a:srgbClr val="002060"/>
                </a:solidFill>
                <a:latin typeface="Tahoma" pitchFamily="34" charset="0"/>
                <a:cs typeface="Times New Roman" pitchFamily="18" charset="0"/>
              </a:rPr>
              <a:t>spirit everywhere be found; Send the light! Send the light!”</a:t>
            </a:r>
          </a:p>
        </p:txBody>
      </p:sp>
      <p:sp>
        <p:nvSpPr>
          <p:cNvPr id="14" name="Text Box 5"/>
          <p:cNvSpPr txBox="1">
            <a:spLocks noChangeArrowheads="1"/>
          </p:cNvSpPr>
          <p:nvPr/>
        </p:nvSpPr>
        <p:spPr bwMode="auto">
          <a:xfrm>
            <a:off x="-20944" y="1610122"/>
            <a:ext cx="916494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chemeClr val="accent1"/>
                </a:solidFill>
                <a:latin typeface="Tahoma" pitchFamily="34" charset="0"/>
                <a:cs typeface="Times New Roman" pitchFamily="18" charset="0"/>
              </a:rPr>
              <a:t>Rom. 8:9; Titus 2:11-14:</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We should also pray that as the gospel is preached a Christ-like spirit will be found.</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2089" y="2573040"/>
            <a:ext cx="3998877" cy="3484860"/>
          </a:xfrm>
          <a:prstGeom prst="rect">
            <a:avLst/>
          </a:prstGeom>
        </p:spPr>
      </p:pic>
      <p:sp>
        <p:nvSpPr>
          <p:cNvPr id="6" name="TextBox 5"/>
          <p:cNvSpPr txBox="1"/>
          <p:nvPr/>
        </p:nvSpPr>
        <p:spPr>
          <a:xfrm>
            <a:off x="3886200" y="2944867"/>
            <a:ext cx="1894998" cy="468839"/>
          </a:xfrm>
          <a:prstGeom prst="rect">
            <a:avLst/>
          </a:prstGeom>
          <a:noFill/>
        </p:spPr>
        <p:txBody>
          <a:bodyPr wrap="none" rtlCol="0">
            <a:prstTxWarp prst="textArchUp">
              <a:avLst/>
            </a:prstTxWarp>
            <a:spAutoFit/>
          </a:bodyPr>
          <a:lstStyle/>
          <a:p>
            <a:r>
              <a:rPr lang="en-US" sz="2000" b="1" dirty="0"/>
              <a:t>Titus 2:11-14</a:t>
            </a:r>
          </a:p>
        </p:txBody>
      </p:sp>
      <p:sp>
        <p:nvSpPr>
          <p:cNvPr id="15" name="Text Box 7"/>
          <p:cNvSpPr txBox="1">
            <a:spLocks noChangeArrowheads="1"/>
          </p:cNvSpPr>
          <p:nvPr/>
        </p:nvSpPr>
        <p:spPr bwMode="auto">
          <a:xfrm>
            <a:off x="-20944" y="5642401"/>
            <a:ext cx="915629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latin typeface="Tahoma" pitchFamily="34" charset="0"/>
                <a:cs typeface="Times New Roman" pitchFamily="18" charset="0"/>
              </a:rPr>
              <a:t>As we “Send the Light,” let us pray hearts will be opened</a:t>
            </a:r>
          </a:p>
          <a:p>
            <a:pPr algn="ctr" eaLnBrk="1" hangingPunct="1"/>
            <a:r>
              <a:rPr lang="en-US" sz="2400" b="1" dirty="0">
                <a:latin typeface="Tahoma" pitchFamily="34" charset="0"/>
                <a:cs typeface="Times New Roman" pitchFamily="18" charset="0"/>
              </a:rPr>
              <a:t>to the truth and that they will obey!</a:t>
            </a:r>
            <a:endParaRPr lang="en-US" sz="2400" b="1" i="1" dirty="0">
              <a:latin typeface="Tahoma" pitchFamily="34" charset="0"/>
              <a:cs typeface="Times New Roman" pitchFamily="18" charset="0"/>
            </a:endParaRPr>
          </a:p>
        </p:txBody>
      </p:sp>
    </p:spTree>
    <p:extLst>
      <p:ext uri="{BB962C8B-B14F-4D97-AF65-F5344CB8AC3E}">
        <p14:creationId xmlns:p14="http://schemas.microsoft.com/office/powerpoint/2010/main" val="26324826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20944" y="6548438"/>
            <a:ext cx="3352800" cy="309562"/>
          </a:xfrm>
        </p:spPr>
        <p:txBody>
          <a:bodyPr/>
          <a:lstStyle/>
          <a:p>
            <a:pPr>
              <a:defRPr/>
            </a:pPr>
            <a:r>
              <a:rPr lang="en-US"/>
              <a:t>“Send The Light”</a:t>
            </a:r>
            <a:endParaRPr lang="en-US" dirty="0"/>
          </a:p>
        </p:txBody>
      </p:sp>
      <p:sp>
        <p:nvSpPr>
          <p:cNvPr id="157698" name="Rectangle 1026"/>
          <p:cNvSpPr>
            <a:spLocks noGrp="1" noChangeArrowheads="1"/>
          </p:cNvSpPr>
          <p:nvPr>
            <p:ph type="title"/>
          </p:nvPr>
        </p:nvSpPr>
        <p:spPr>
          <a:xfrm>
            <a:off x="-2458" y="-7118"/>
            <a:ext cx="9161206" cy="616718"/>
          </a:xfrm>
        </p:spPr>
        <p:txBody>
          <a:bodyPr/>
          <a:lstStyle/>
          <a:p>
            <a:pPr marL="0" indent="0" eaLnBrk="1" fontAlgn="auto" hangingPunct="1">
              <a:spcAft>
                <a:spcPts val="0"/>
              </a:spcAft>
              <a:buClr>
                <a:schemeClr val="accent6">
                  <a:lumMod val="75000"/>
                </a:schemeClr>
              </a:buClr>
              <a:buNone/>
              <a:defRPr/>
            </a:pPr>
            <a:r>
              <a:rPr lang="en-US" sz="2800" u="sng" dirty="0">
                <a:solidFill>
                  <a:schemeClr val="tx1"/>
                </a:solidFill>
                <a:latin typeface="Arial" pitchFamily="34" charset="0"/>
                <a:cs typeface="Arial" pitchFamily="34" charset="0"/>
              </a:rPr>
              <a:t>Not Grow Weary</a:t>
            </a:r>
          </a:p>
        </p:txBody>
      </p:sp>
      <p:sp>
        <p:nvSpPr>
          <p:cNvPr id="5" name="Text Box 3"/>
          <p:cNvSpPr txBox="1">
            <a:spLocks noChangeArrowheads="1"/>
          </p:cNvSpPr>
          <p:nvPr/>
        </p:nvSpPr>
        <p:spPr bwMode="auto">
          <a:xfrm>
            <a:off x="69465" y="533400"/>
            <a:ext cx="8991600" cy="584775"/>
          </a:xfrm>
          <a:prstGeom prst="rect">
            <a:avLst/>
          </a:prstGeom>
          <a:solidFill>
            <a:schemeClr val="bg2">
              <a:lumMod val="90000"/>
            </a:schemeClr>
          </a:solidFill>
          <a:ln w="28575">
            <a:solidFill>
              <a:schemeClr val="bg2">
                <a:lumMod val="50000"/>
              </a:schemeClr>
            </a:solidFill>
          </a:ln>
          <a:effectLst/>
          <a:extLst/>
        </p:spPr>
        <p:txBody>
          <a:bodyPr>
            <a:spAutoFit/>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sz="1600" dirty="0">
                <a:solidFill>
                  <a:srgbClr val="002060"/>
                </a:solidFill>
                <a:latin typeface="Tahoma" pitchFamily="34" charset="0"/>
                <a:cs typeface="Times New Roman" pitchFamily="18" charset="0"/>
              </a:rPr>
              <a:t>“Let us not grow weary in the work of love; Send the light! Send the light! Let us gather jewels</a:t>
            </a:r>
          </a:p>
          <a:p>
            <a:pPr algn="ctr">
              <a:defRPr/>
            </a:pPr>
            <a:r>
              <a:rPr lang="en-US" sz="1600" dirty="0">
                <a:solidFill>
                  <a:srgbClr val="002060"/>
                </a:solidFill>
                <a:latin typeface="Tahoma" pitchFamily="34" charset="0"/>
                <a:cs typeface="Times New Roman" pitchFamily="18" charset="0"/>
              </a:rPr>
              <a:t>for a crown above; Send the light! Send the light!”</a:t>
            </a:r>
          </a:p>
        </p:txBody>
      </p:sp>
      <p:sp>
        <p:nvSpPr>
          <p:cNvPr id="10" name="Text Box 8"/>
          <p:cNvSpPr txBox="1">
            <a:spLocks noChangeArrowheads="1"/>
          </p:cNvSpPr>
          <p:nvPr/>
        </p:nvSpPr>
        <p:spPr bwMode="auto">
          <a:xfrm>
            <a:off x="-2459" y="1336490"/>
            <a:ext cx="9146457" cy="1692771"/>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defRPr/>
            </a:pPr>
            <a:r>
              <a:rPr lang="en-US" b="1" dirty="0">
                <a:solidFill>
                  <a:srgbClr val="002060"/>
                </a:solidFill>
                <a:latin typeface="Tahoma" pitchFamily="34" charset="0"/>
                <a:cs typeface="Times New Roman" pitchFamily="18" charset="0"/>
              </a:rPr>
              <a:t>Gal. 6:9-10</a:t>
            </a:r>
            <a:endParaRPr lang="en-US" b="1" i="1" dirty="0">
              <a:solidFill>
                <a:srgbClr val="002060"/>
              </a:solidFill>
              <a:latin typeface="Tahoma" pitchFamily="34" charset="0"/>
              <a:cs typeface="Times New Roman" pitchFamily="18" charset="0"/>
            </a:endParaRPr>
          </a:p>
          <a:p>
            <a:pPr>
              <a:defRPr/>
            </a:pPr>
            <a:r>
              <a:rPr lang="en-US" sz="2000" dirty="0">
                <a:solidFill>
                  <a:srgbClr val="006600"/>
                </a:solidFill>
                <a:latin typeface="Tahoma" pitchFamily="34" charset="0"/>
                <a:cs typeface="Times New Roman" pitchFamily="18" charset="0"/>
              </a:rPr>
              <a:t>9.  Let us not lose heart in doing good, for in due time we will reap if we do not grow weary.</a:t>
            </a:r>
          </a:p>
          <a:p>
            <a:pPr>
              <a:defRPr/>
            </a:pPr>
            <a:r>
              <a:rPr lang="en-US" sz="2000" dirty="0">
                <a:solidFill>
                  <a:srgbClr val="006600"/>
                </a:solidFill>
                <a:latin typeface="Tahoma" pitchFamily="34" charset="0"/>
                <a:cs typeface="Times New Roman" pitchFamily="18" charset="0"/>
              </a:rPr>
              <a:t>10.  So then, while we have opportunity, let us do good to all people, and especially to those who are of the household of the faith.</a:t>
            </a:r>
          </a:p>
        </p:txBody>
      </p:sp>
      <p:sp>
        <p:nvSpPr>
          <p:cNvPr id="11" name="Text Box 5"/>
          <p:cNvSpPr txBox="1">
            <a:spLocks noChangeArrowheads="1"/>
          </p:cNvSpPr>
          <p:nvPr/>
        </p:nvSpPr>
        <p:spPr bwMode="auto">
          <a:xfrm>
            <a:off x="2458" y="3187253"/>
            <a:ext cx="915874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chemeClr val="accent1"/>
                </a:solidFill>
                <a:latin typeface="Tahoma" pitchFamily="34" charset="0"/>
                <a:cs typeface="Times New Roman" pitchFamily="18" charset="0"/>
              </a:rPr>
              <a:t>Gal. 6:9-10; II Tim. 2:24-26:</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In the work of sending the light, we must not grow </a:t>
            </a:r>
          </a:p>
          <a:p>
            <a:pPr marL="457200" lvl="1" indent="0">
              <a:buClr>
                <a:schemeClr val="hlink"/>
              </a:buClr>
              <a:buSzPct val="115000"/>
            </a:pPr>
            <a:r>
              <a:rPr lang="en-US" sz="2000" dirty="0">
                <a:solidFill>
                  <a:schemeClr val="tx2"/>
                </a:solidFill>
                <a:latin typeface="Tahoma" pitchFamily="34" charset="0"/>
                <a:cs typeface="Times New Roman" pitchFamily="18" charset="0"/>
              </a:rPr>
              <a:t>weary!</a:t>
            </a:r>
          </a:p>
        </p:txBody>
      </p:sp>
      <p:sp>
        <p:nvSpPr>
          <p:cNvPr id="12" name="Text Box 5"/>
          <p:cNvSpPr txBox="1">
            <a:spLocks noChangeArrowheads="1"/>
          </p:cNvSpPr>
          <p:nvPr/>
        </p:nvSpPr>
        <p:spPr bwMode="auto">
          <a:xfrm>
            <a:off x="13929" y="4481273"/>
            <a:ext cx="694403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chemeClr val="accent1"/>
                </a:solidFill>
                <a:latin typeface="Tahoma" pitchFamily="34" charset="0"/>
                <a:cs typeface="Times New Roman" pitchFamily="18" charset="0"/>
              </a:rPr>
              <a:t>I Tim. 2:3-4; II Pet. 3:9:</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Don’t grow weary – We are gathering up God's “jewels” </a:t>
            </a:r>
          </a:p>
        </p:txBody>
      </p:sp>
      <p:sp>
        <p:nvSpPr>
          <p:cNvPr id="14" name="Text Box 5"/>
          <p:cNvSpPr txBox="1">
            <a:spLocks noChangeArrowheads="1"/>
          </p:cNvSpPr>
          <p:nvPr/>
        </p:nvSpPr>
        <p:spPr bwMode="auto">
          <a:xfrm>
            <a:off x="-20944" y="5467517"/>
            <a:ext cx="695514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chemeClr val="accent1"/>
                </a:solidFill>
                <a:latin typeface="Tahoma" pitchFamily="34" charset="0"/>
                <a:cs typeface="Times New Roman" pitchFamily="18" charset="0"/>
              </a:rPr>
              <a:t>Phil. 4:1:</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The “jewels” we gather will also be our joy and crown.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3322605"/>
            <a:ext cx="2227006" cy="2518541"/>
          </a:xfrm>
          <a:prstGeom prst="rect">
            <a:avLst/>
          </a:prstGeom>
        </p:spPr>
      </p:pic>
    </p:spTree>
    <p:extLst>
      <p:ext uri="{BB962C8B-B14F-4D97-AF65-F5344CB8AC3E}">
        <p14:creationId xmlns:p14="http://schemas.microsoft.com/office/powerpoint/2010/main" val="190626272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20944" y="6548438"/>
            <a:ext cx="3352800" cy="309562"/>
          </a:xfrm>
        </p:spPr>
        <p:txBody>
          <a:bodyPr/>
          <a:lstStyle/>
          <a:p>
            <a:pPr>
              <a:defRPr/>
            </a:pPr>
            <a:r>
              <a:rPr lang="en-US"/>
              <a:t>“Send The Light”</a:t>
            </a:r>
            <a:endParaRPr lang="en-US" dirty="0"/>
          </a:p>
        </p:txBody>
      </p:sp>
      <p:sp>
        <p:nvSpPr>
          <p:cNvPr id="157698" name="Rectangle 1026"/>
          <p:cNvSpPr>
            <a:spLocks noGrp="1" noChangeArrowheads="1"/>
          </p:cNvSpPr>
          <p:nvPr>
            <p:ph type="title"/>
          </p:nvPr>
        </p:nvSpPr>
        <p:spPr>
          <a:xfrm>
            <a:off x="-2458" y="-7118"/>
            <a:ext cx="9161206" cy="616718"/>
          </a:xfrm>
        </p:spPr>
        <p:txBody>
          <a:bodyPr/>
          <a:lstStyle/>
          <a:p>
            <a:pPr marL="0" indent="0" eaLnBrk="1" fontAlgn="auto" hangingPunct="1">
              <a:spcAft>
                <a:spcPts val="0"/>
              </a:spcAft>
              <a:buClr>
                <a:schemeClr val="accent6">
                  <a:lumMod val="75000"/>
                </a:schemeClr>
              </a:buClr>
              <a:buNone/>
              <a:defRPr/>
            </a:pPr>
            <a:r>
              <a:rPr lang="en-US" sz="2800" u="sng" dirty="0">
                <a:solidFill>
                  <a:schemeClr val="tx1"/>
                </a:solidFill>
                <a:latin typeface="Arial" pitchFamily="34" charset="0"/>
                <a:cs typeface="Arial" pitchFamily="34" charset="0"/>
              </a:rPr>
              <a:t>Not Grow Weary</a:t>
            </a:r>
          </a:p>
        </p:txBody>
      </p:sp>
      <p:sp>
        <p:nvSpPr>
          <p:cNvPr id="5" name="Text Box 3"/>
          <p:cNvSpPr txBox="1">
            <a:spLocks noChangeArrowheads="1"/>
          </p:cNvSpPr>
          <p:nvPr/>
        </p:nvSpPr>
        <p:spPr bwMode="auto">
          <a:xfrm>
            <a:off x="69465" y="533400"/>
            <a:ext cx="8991600" cy="584775"/>
          </a:xfrm>
          <a:prstGeom prst="rect">
            <a:avLst/>
          </a:prstGeom>
          <a:solidFill>
            <a:schemeClr val="bg2">
              <a:lumMod val="90000"/>
            </a:schemeClr>
          </a:solidFill>
          <a:ln w="28575">
            <a:solidFill>
              <a:schemeClr val="bg2">
                <a:lumMod val="50000"/>
              </a:schemeClr>
            </a:solidFill>
          </a:ln>
          <a:effectLst/>
          <a:extLst/>
        </p:spPr>
        <p:txBody>
          <a:bodyPr>
            <a:spAutoFit/>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sz="1600" dirty="0">
                <a:solidFill>
                  <a:srgbClr val="002060"/>
                </a:solidFill>
                <a:latin typeface="Tahoma" pitchFamily="34" charset="0"/>
                <a:cs typeface="Times New Roman" pitchFamily="18" charset="0"/>
              </a:rPr>
              <a:t>“Let us not grow weary in the work of love; Send the light! Send the light! Let us gather jewels</a:t>
            </a:r>
          </a:p>
          <a:p>
            <a:pPr algn="ctr">
              <a:defRPr/>
            </a:pPr>
            <a:r>
              <a:rPr lang="en-US" sz="1600" dirty="0">
                <a:solidFill>
                  <a:srgbClr val="002060"/>
                </a:solidFill>
                <a:latin typeface="Tahoma" pitchFamily="34" charset="0"/>
                <a:cs typeface="Times New Roman" pitchFamily="18" charset="0"/>
              </a:rPr>
              <a:t>for a crown above; Send the light! Send the light!”</a:t>
            </a:r>
          </a:p>
        </p:txBody>
      </p:sp>
      <p:sp>
        <p:nvSpPr>
          <p:cNvPr id="13" name="Text Box 5"/>
          <p:cNvSpPr txBox="1">
            <a:spLocks noChangeArrowheads="1"/>
          </p:cNvSpPr>
          <p:nvPr/>
        </p:nvSpPr>
        <p:spPr bwMode="auto">
          <a:xfrm>
            <a:off x="-20944" y="1476360"/>
            <a:ext cx="916494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chemeClr val="accent1"/>
                </a:solidFill>
                <a:latin typeface="Tahoma" pitchFamily="34" charset="0"/>
                <a:cs typeface="Times New Roman" pitchFamily="18" charset="0"/>
              </a:rPr>
              <a:t>Mt. 6:19-21; Heb. 12:1-3; Col. </a:t>
            </a:r>
            <a:r>
              <a:rPr lang="en-US" sz="2400" b="1">
                <a:solidFill>
                  <a:schemeClr val="accent1"/>
                </a:solidFill>
                <a:latin typeface="Tahoma" pitchFamily="34" charset="0"/>
                <a:cs typeface="Times New Roman" pitchFamily="18" charset="0"/>
              </a:rPr>
              <a:t>3:1-3:</a:t>
            </a:r>
            <a:endParaRPr lang="en-US" sz="2400" b="1" dirty="0">
              <a:solidFill>
                <a:schemeClr val="accent1"/>
              </a:solidFill>
              <a:latin typeface="Tahoma" pitchFamily="34" charset="0"/>
              <a:cs typeface="Times New Roman" pitchFamily="18" charset="0"/>
            </a:endParaRP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Seek the treasures of Heaven, not of earth!</a:t>
            </a:r>
          </a:p>
        </p:txBody>
      </p:sp>
      <p:sp>
        <p:nvSpPr>
          <p:cNvPr id="16" name="Text Box 7"/>
          <p:cNvSpPr txBox="1">
            <a:spLocks noChangeArrowheads="1"/>
          </p:cNvSpPr>
          <p:nvPr/>
        </p:nvSpPr>
        <p:spPr bwMode="auto">
          <a:xfrm>
            <a:off x="-20944" y="5751785"/>
            <a:ext cx="915629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latin typeface="Tahoma" pitchFamily="34" charset="0"/>
                <a:cs typeface="Times New Roman" pitchFamily="18" charset="0"/>
              </a:rPr>
              <a:t>Let us not grow weary and lose heart, but continue</a:t>
            </a:r>
          </a:p>
          <a:p>
            <a:pPr algn="ctr" eaLnBrk="1" hangingPunct="1"/>
            <a:r>
              <a:rPr lang="en-US" sz="2400" b="1" dirty="0">
                <a:latin typeface="Tahoma" pitchFamily="34" charset="0"/>
                <a:cs typeface="Times New Roman" pitchFamily="18" charset="0"/>
              </a:rPr>
              <a:t>to “Send the Light!”</a:t>
            </a:r>
            <a:endParaRPr lang="en-US" sz="2400" b="1" i="1" dirty="0">
              <a:latin typeface="Tahoma" pitchFamily="34" charset="0"/>
              <a:cs typeface="Times New Roman" pitchFamily="18" charset="0"/>
            </a:endParaRPr>
          </a:p>
        </p:txBody>
      </p:sp>
      <p:pic>
        <p:nvPicPr>
          <p:cNvPr id="4" name="Picture 3">
            <a:extLst>
              <a:ext uri="{FF2B5EF4-FFF2-40B4-BE49-F238E27FC236}">
                <a16:creationId xmlns:a16="http://schemas.microsoft.com/office/drawing/2014/main" id="{F1FFA253-2F6B-4A3B-B3AF-AD58835778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5456" y="2346003"/>
            <a:ext cx="5867400" cy="3300413"/>
          </a:xfrm>
          <a:prstGeom prst="rect">
            <a:avLst/>
          </a:prstGeom>
        </p:spPr>
      </p:pic>
    </p:spTree>
    <p:extLst>
      <p:ext uri="{BB962C8B-B14F-4D97-AF65-F5344CB8AC3E}">
        <p14:creationId xmlns:p14="http://schemas.microsoft.com/office/powerpoint/2010/main" val="258461233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16" presetClass="entr" presetSubtype="21"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20944" y="6548438"/>
            <a:ext cx="3352800" cy="309562"/>
          </a:xfrm>
        </p:spPr>
        <p:txBody>
          <a:bodyPr/>
          <a:lstStyle/>
          <a:p>
            <a:pPr>
              <a:defRPr/>
            </a:pPr>
            <a:r>
              <a:rPr lang="en-US"/>
              <a:t>“Send The Light”</a:t>
            </a:r>
            <a:endParaRPr lang="en-US" dirty="0"/>
          </a:p>
        </p:txBody>
      </p:sp>
      <p:sp>
        <p:nvSpPr>
          <p:cNvPr id="157698" name="Rectangle 1026"/>
          <p:cNvSpPr>
            <a:spLocks noGrp="1" noChangeArrowheads="1"/>
          </p:cNvSpPr>
          <p:nvPr>
            <p:ph type="title"/>
          </p:nvPr>
        </p:nvSpPr>
        <p:spPr>
          <a:xfrm>
            <a:off x="-2458" y="-7118"/>
            <a:ext cx="9161206" cy="616718"/>
          </a:xfrm>
        </p:spPr>
        <p:txBody>
          <a:bodyPr/>
          <a:lstStyle/>
          <a:p>
            <a:pPr marL="0" indent="0" eaLnBrk="1" fontAlgn="auto" hangingPunct="1">
              <a:spcAft>
                <a:spcPts val="0"/>
              </a:spcAft>
              <a:buClr>
                <a:schemeClr val="accent6">
                  <a:lumMod val="75000"/>
                </a:schemeClr>
              </a:buClr>
              <a:buNone/>
              <a:defRPr/>
            </a:pPr>
            <a:r>
              <a:rPr lang="en-US" sz="2800" u="sng" dirty="0">
                <a:solidFill>
                  <a:schemeClr val="tx1"/>
                </a:solidFill>
                <a:latin typeface="Arial" pitchFamily="34" charset="0"/>
                <a:cs typeface="Arial" pitchFamily="34" charset="0"/>
              </a:rPr>
              <a:t>Conclusion</a:t>
            </a:r>
          </a:p>
        </p:txBody>
      </p:sp>
      <p:sp>
        <p:nvSpPr>
          <p:cNvPr id="5" name="Text Box 3"/>
          <p:cNvSpPr txBox="1">
            <a:spLocks noChangeArrowheads="1"/>
          </p:cNvSpPr>
          <p:nvPr/>
        </p:nvSpPr>
        <p:spPr bwMode="auto">
          <a:xfrm>
            <a:off x="97879" y="742166"/>
            <a:ext cx="8991600" cy="584775"/>
          </a:xfrm>
          <a:prstGeom prst="rect">
            <a:avLst/>
          </a:prstGeom>
          <a:solidFill>
            <a:schemeClr val="bg2">
              <a:lumMod val="90000"/>
            </a:schemeClr>
          </a:solidFill>
          <a:ln w="28575">
            <a:solidFill>
              <a:schemeClr val="bg2">
                <a:lumMod val="50000"/>
              </a:schemeClr>
            </a:solidFill>
          </a:ln>
          <a:effectLst/>
          <a:extLst/>
        </p:spPr>
        <p:txBody>
          <a:bodyPr>
            <a:spAutoFit/>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sz="1600" dirty="0">
                <a:solidFill>
                  <a:srgbClr val="002060"/>
                </a:solidFill>
                <a:latin typeface="Tahoma" pitchFamily="34" charset="0"/>
                <a:cs typeface="Times New Roman" pitchFamily="18" charset="0"/>
              </a:rPr>
              <a:t>“Send the light! the blessed gospel light! Let it shine from shore to shore. Send the light! </a:t>
            </a:r>
          </a:p>
          <a:p>
            <a:pPr algn="ctr">
              <a:defRPr/>
            </a:pPr>
            <a:r>
              <a:rPr lang="en-US" sz="1600" dirty="0">
                <a:solidFill>
                  <a:srgbClr val="002060"/>
                </a:solidFill>
                <a:latin typeface="Tahoma" pitchFamily="34" charset="0"/>
                <a:cs typeface="Times New Roman" pitchFamily="18" charset="0"/>
              </a:rPr>
              <a:t>the blessed gospel light! Let it shine forevermore.”</a:t>
            </a:r>
          </a:p>
        </p:txBody>
      </p:sp>
      <p:sp>
        <p:nvSpPr>
          <p:cNvPr id="8" name="Text Box 5"/>
          <p:cNvSpPr txBox="1">
            <a:spLocks noChangeArrowheads="1"/>
          </p:cNvSpPr>
          <p:nvPr/>
        </p:nvSpPr>
        <p:spPr bwMode="auto">
          <a:xfrm>
            <a:off x="-29985" y="2044283"/>
            <a:ext cx="9164944" cy="830997"/>
          </a:xfrm>
          <a:prstGeom prst="rect">
            <a:avLst/>
          </a:prstGeom>
          <a:solidFill>
            <a:srgbClr val="FFCCCC"/>
          </a:solidFill>
          <a:ln/>
          <a:extLst/>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rgbClr val="FF0000"/>
                </a:solidFill>
                <a:latin typeface="Tahoma" pitchFamily="34" charset="0"/>
                <a:cs typeface="Times New Roman" pitchFamily="18" charset="0"/>
              </a:rPr>
              <a:t>Evil cannot be legislated out, because it is a heart </a:t>
            </a:r>
          </a:p>
          <a:p>
            <a:pPr algn="ctr" eaLnBrk="1" hangingPunct="1"/>
            <a:r>
              <a:rPr lang="en-US" sz="2400" b="1" dirty="0">
                <a:solidFill>
                  <a:srgbClr val="FF0000"/>
                </a:solidFill>
                <a:latin typeface="Tahoma" pitchFamily="34" charset="0"/>
                <a:cs typeface="Times New Roman" pitchFamily="18" charset="0"/>
              </a:rPr>
              <a:t>problem!</a:t>
            </a:r>
          </a:p>
        </p:txBody>
      </p:sp>
      <p:pic>
        <p:nvPicPr>
          <p:cNvPr id="3" name="Picture 2">
            <a:extLst>
              <a:ext uri="{FF2B5EF4-FFF2-40B4-BE49-F238E27FC236}">
                <a16:creationId xmlns:a16="http://schemas.microsoft.com/office/drawing/2014/main" id="{415336A2-0979-4140-ADD1-4A362E700C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4437" y="3027880"/>
            <a:ext cx="4518483" cy="3799123"/>
          </a:xfrm>
          <a:prstGeom prst="rect">
            <a:avLst/>
          </a:prstGeom>
        </p:spPr>
      </p:pic>
    </p:spTree>
    <p:extLst>
      <p:ext uri="{BB962C8B-B14F-4D97-AF65-F5344CB8AC3E}">
        <p14:creationId xmlns:p14="http://schemas.microsoft.com/office/powerpoint/2010/main" val="319047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20944" y="6548438"/>
            <a:ext cx="3352800" cy="309562"/>
          </a:xfrm>
        </p:spPr>
        <p:txBody>
          <a:bodyPr/>
          <a:lstStyle/>
          <a:p>
            <a:pPr>
              <a:defRPr/>
            </a:pPr>
            <a:r>
              <a:rPr lang="en-US"/>
              <a:t>“Send The Light”</a:t>
            </a:r>
            <a:endParaRPr lang="en-US" dirty="0"/>
          </a:p>
        </p:txBody>
      </p:sp>
      <p:sp>
        <p:nvSpPr>
          <p:cNvPr id="157698" name="Rectangle 1026"/>
          <p:cNvSpPr>
            <a:spLocks noGrp="1" noChangeArrowheads="1"/>
          </p:cNvSpPr>
          <p:nvPr>
            <p:ph type="title"/>
          </p:nvPr>
        </p:nvSpPr>
        <p:spPr>
          <a:xfrm>
            <a:off x="-2458" y="-7118"/>
            <a:ext cx="9161206" cy="616718"/>
          </a:xfrm>
        </p:spPr>
        <p:txBody>
          <a:bodyPr/>
          <a:lstStyle/>
          <a:p>
            <a:pPr marL="0" indent="0" eaLnBrk="1" fontAlgn="auto" hangingPunct="1">
              <a:spcAft>
                <a:spcPts val="0"/>
              </a:spcAft>
              <a:buClr>
                <a:schemeClr val="accent6">
                  <a:lumMod val="75000"/>
                </a:schemeClr>
              </a:buClr>
              <a:buNone/>
              <a:defRPr/>
            </a:pPr>
            <a:r>
              <a:rPr lang="en-US" sz="2800" u="sng" dirty="0">
                <a:solidFill>
                  <a:schemeClr val="tx1"/>
                </a:solidFill>
                <a:latin typeface="Arial" pitchFamily="34" charset="0"/>
                <a:cs typeface="Arial" pitchFamily="34" charset="0"/>
              </a:rPr>
              <a:t>Conclusion</a:t>
            </a:r>
          </a:p>
        </p:txBody>
      </p:sp>
      <p:sp>
        <p:nvSpPr>
          <p:cNvPr id="10" name="Text Box 7"/>
          <p:cNvSpPr txBox="1">
            <a:spLocks noChangeArrowheads="1"/>
          </p:cNvSpPr>
          <p:nvPr/>
        </p:nvSpPr>
        <p:spPr bwMode="auto">
          <a:xfrm>
            <a:off x="-20944" y="652217"/>
            <a:ext cx="9179692" cy="830997"/>
          </a:xfrm>
          <a:prstGeom prst="rect">
            <a:avLst/>
          </a:prstGeom>
          <a:ln/>
          <a:scene3d>
            <a:camera prst="orthographicFront"/>
            <a:lightRig rig="threePt" dir="t"/>
          </a:scene3d>
          <a:sp3d>
            <a:bevelT w="165100" prst="coolSlant"/>
          </a:sp3d>
          <a:extLst/>
        </p:spPr>
        <p:style>
          <a:lnRef idx="1">
            <a:schemeClr val="accent3"/>
          </a:lnRef>
          <a:fillRef idx="2">
            <a:schemeClr val="accent3"/>
          </a:fillRef>
          <a:effectRef idx="1">
            <a:schemeClr val="accent3"/>
          </a:effectRef>
          <a:fontRef idx="minor">
            <a:schemeClr val="dk1"/>
          </a:fontRef>
        </p:style>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rgbClr val="006600"/>
                </a:solidFill>
                <a:latin typeface="Tahoma" pitchFamily="34" charset="0"/>
                <a:cs typeface="Times New Roman" pitchFamily="18" charset="0"/>
              </a:rPr>
              <a:t>The gospel can change hearts and transform lives! </a:t>
            </a:r>
          </a:p>
          <a:p>
            <a:pPr algn="ctr" eaLnBrk="1" hangingPunct="1"/>
            <a:r>
              <a:rPr lang="en-US" sz="2400" b="1" dirty="0">
                <a:solidFill>
                  <a:srgbClr val="006600"/>
                </a:solidFill>
                <a:latin typeface="Tahoma" pitchFamily="34" charset="0"/>
                <a:cs typeface="Times New Roman" pitchFamily="18" charset="0"/>
              </a:rPr>
              <a:t>“Send the Light!”</a:t>
            </a:r>
            <a:endParaRPr lang="en-US" sz="2400" b="1" i="1" dirty="0">
              <a:solidFill>
                <a:srgbClr val="006600"/>
              </a:solidFill>
              <a:latin typeface="Tahoma" pitchFamily="34" charset="0"/>
              <a:cs typeface="Times New Roman" pitchFamily="18" charset="0"/>
            </a:endParaRPr>
          </a:p>
        </p:txBody>
      </p:sp>
      <p:sp>
        <p:nvSpPr>
          <p:cNvPr id="11" name="Text Box 8"/>
          <p:cNvSpPr txBox="1">
            <a:spLocks noChangeArrowheads="1"/>
          </p:cNvSpPr>
          <p:nvPr/>
        </p:nvSpPr>
        <p:spPr bwMode="auto">
          <a:xfrm>
            <a:off x="-2458" y="2016443"/>
            <a:ext cx="6007509" cy="3847207"/>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defRPr/>
            </a:pPr>
            <a:r>
              <a:rPr lang="en-US" b="1" dirty="0">
                <a:solidFill>
                  <a:srgbClr val="002060"/>
                </a:solidFill>
                <a:latin typeface="Tahoma" pitchFamily="34" charset="0"/>
                <a:cs typeface="Times New Roman" pitchFamily="18" charset="0"/>
              </a:rPr>
              <a:t>I Cor. 6:9-11</a:t>
            </a:r>
            <a:endParaRPr lang="en-US" b="1" i="1" dirty="0">
              <a:solidFill>
                <a:srgbClr val="002060"/>
              </a:solidFill>
              <a:latin typeface="Tahoma" pitchFamily="34" charset="0"/>
              <a:cs typeface="Times New Roman" pitchFamily="18" charset="0"/>
            </a:endParaRPr>
          </a:p>
          <a:p>
            <a:pPr>
              <a:defRPr/>
            </a:pPr>
            <a:r>
              <a:rPr lang="en-US" sz="2000" dirty="0">
                <a:solidFill>
                  <a:srgbClr val="006600"/>
                </a:solidFill>
                <a:latin typeface="Tahoma" pitchFamily="34" charset="0"/>
                <a:cs typeface="Times New Roman" pitchFamily="18" charset="0"/>
              </a:rPr>
              <a:t>9.  Or do you not know that the unrighteous will not inherit the kingdom of God? Do not be deceived; neither fornicators, nor idolaters, nor adulterers, nor effeminate, nor homosexuals,</a:t>
            </a:r>
          </a:p>
          <a:p>
            <a:pPr>
              <a:defRPr/>
            </a:pPr>
            <a:r>
              <a:rPr lang="en-US" sz="2000" dirty="0">
                <a:solidFill>
                  <a:srgbClr val="006600"/>
                </a:solidFill>
                <a:latin typeface="Tahoma" pitchFamily="34" charset="0"/>
                <a:cs typeface="Times New Roman" pitchFamily="18" charset="0"/>
              </a:rPr>
              <a:t>10.  nor thieves, nor the covetous, nor drunkards, nor revilers, nor swindlers, will inherit the kingdom of God.</a:t>
            </a:r>
          </a:p>
          <a:p>
            <a:pPr>
              <a:defRPr/>
            </a:pPr>
            <a:r>
              <a:rPr lang="en-US" sz="2000" dirty="0">
                <a:solidFill>
                  <a:srgbClr val="006600"/>
                </a:solidFill>
                <a:latin typeface="Tahoma" pitchFamily="34" charset="0"/>
                <a:cs typeface="Times New Roman" pitchFamily="18" charset="0"/>
              </a:rPr>
              <a:t>11.  </a:t>
            </a:r>
            <a:r>
              <a:rPr lang="en-US" sz="2000" b="1" u="sng" cap="all" dirty="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latin typeface="Tahoma" pitchFamily="34" charset="0"/>
                <a:cs typeface="Times New Roman" pitchFamily="18" charset="0"/>
              </a:rPr>
              <a:t>Such were some of you</a:t>
            </a:r>
            <a:r>
              <a:rPr lang="en-US" sz="2000" dirty="0">
                <a:solidFill>
                  <a:srgbClr val="006600"/>
                </a:solidFill>
                <a:latin typeface="Tahoma" pitchFamily="34" charset="0"/>
                <a:cs typeface="Times New Roman" pitchFamily="18" charset="0"/>
              </a:rPr>
              <a:t>; but you were </a:t>
            </a:r>
            <a:r>
              <a:rPr lang="en-US" sz="2000" b="1" u="sng" cap="all" dirty="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latin typeface="Tahoma" pitchFamily="34" charset="0"/>
                <a:cs typeface="Times New Roman" pitchFamily="18" charset="0"/>
              </a:rPr>
              <a:t>washed</a:t>
            </a:r>
            <a:r>
              <a:rPr lang="en-US" sz="2000" dirty="0">
                <a:solidFill>
                  <a:srgbClr val="006600"/>
                </a:solidFill>
                <a:latin typeface="Tahoma" pitchFamily="34" charset="0"/>
                <a:cs typeface="Times New Roman" pitchFamily="18" charset="0"/>
              </a:rPr>
              <a:t>, but you were </a:t>
            </a:r>
            <a:r>
              <a:rPr lang="en-US" sz="2000" b="1" u="sng" cap="all" dirty="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latin typeface="Tahoma" pitchFamily="34" charset="0"/>
                <a:cs typeface="Times New Roman" pitchFamily="18" charset="0"/>
              </a:rPr>
              <a:t>sanctified</a:t>
            </a:r>
            <a:r>
              <a:rPr lang="en-US" sz="2000" dirty="0">
                <a:solidFill>
                  <a:srgbClr val="006600"/>
                </a:solidFill>
                <a:latin typeface="Tahoma" pitchFamily="34" charset="0"/>
                <a:cs typeface="Times New Roman" pitchFamily="18" charset="0"/>
              </a:rPr>
              <a:t>, but you were </a:t>
            </a:r>
            <a:r>
              <a:rPr lang="en-US" sz="2000" b="1" u="sng" cap="all" dirty="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latin typeface="Tahoma" pitchFamily="34" charset="0"/>
                <a:cs typeface="Times New Roman" pitchFamily="18" charset="0"/>
              </a:rPr>
              <a:t>justified</a:t>
            </a:r>
            <a:r>
              <a:rPr lang="en-US" sz="2000" dirty="0">
                <a:solidFill>
                  <a:srgbClr val="006600"/>
                </a:solidFill>
                <a:latin typeface="Tahoma" pitchFamily="34" charset="0"/>
                <a:cs typeface="Times New Roman" pitchFamily="18" charset="0"/>
              </a:rPr>
              <a:t> in the name of the Lord Jesus Christ and in the Spirit of our God.</a:t>
            </a:r>
          </a:p>
        </p:txBody>
      </p:sp>
      <p:pic>
        <p:nvPicPr>
          <p:cNvPr id="3" name="Picture 2">
            <a:extLst>
              <a:ext uri="{FF2B5EF4-FFF2-40B4-BE49-F238E27FC236}">
                <a16:creationId xmlns:a16="http://schemas.microsoft.com/office/drawing/2014/main" id="{A2B89032-76B0-4CAF-B5C6-E0B87A17DC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1" y="1960036"/>
            <a:ext cx="2970014" cy="3960019"/>
          </a:xfrm>
          <a:prstGeom prst="rect">
            <a:avLst/>
          </a:prstGeom>
        </p:spPr>
      </p:pic>
    </p:spTree>
    <p:extLst>
      <p:ext uri="{BB962C8B-B14F-4D97-AF65-F5344CB8AC3E}">
        <p14:creationId xmlns:p14="http://schemas.microsoft.com/office/powerpoint/2010/main" val="240313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Hear The Gospel (Jn. 5:24; Rom. 10:17)</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Believe In Christ (Jn. 3:16-18; Jn. 8:24)</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Repent Of Sins (Lk. 13:35; Acts 2:38)</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Confess Christ (Mt. 10:32; Rom. 10:10)</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Be Baptized (Mk. 16:16; Acts 22:16)</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144000" cy="1692771"/>
          </a:xfrm>
          <a:prstGeom prst="rect">
            <a:avLst/>
          </a:prstGeom>
          <a:noFill/>
          <a:ln w="9525">
            <a:noFill/>
            <a:miter lim="800000"/>
            <a:headEnd/>
            <a:tailEnd/>
          </a:ln>
          <a:effectLst/>
        </p:spPr>
        <p:txBody>
          <a:bodyPr wrap="square">
            <a:spAutoFit/>
          </a:bodyPr>
          <a:lstStyle/>
          <a:p>
            <a:pPr algn="ctr" fontAlgn="auto">
              <a:spcBef>
                <a:spcPts val="0"/>
              </a:spcBef>
              <a:spcAft>
                <a:spcPts val="0"/>
              </a:spcAft>
              <a:buNone/>
              <a:defRPr/>
            </a:pPr>
            <a:r>
              <a:rPr lang="en-US" sz="4000" b="1" u="sng" dirty="0">
                <a:solidFill>
                  <a:srgbClr val="0000FF"/>
                </a:solidFill>
                <a:effectLst>
                  <a:outerShdw blurRad="38100" dist="38100" dir="2700000" algn="tl">
                    <a:srgbClr val="FFFFFF"/>
                  </a:outerShdw>
                </a:effectLst>
                <a:latin typeface="Calisto MT" pitchFamily="18" charset="0"/>
              </a:rPr>
              <a:t>For The Erring Child:</a:t>
            </a:r>
            <a:r>
              <a:rPr lang="en-US" sz="4000" b="1" dirty="0">
                <a:solidFill>
                  <a:srgbClr val="0000FF"/>
                </a:solidFill>
                <a:effectLst>
                  <a:outerShdw blurRad="38100" dist="38100" dir="2700000" algn="tl">
                    <a:srgbClr val="FFFFFF"/>
                  </a:outerShdw>
                </a:effectLst>
                <a:latin typeface="Calisto MT" pitchFamily="18" charset="0"/>
              </a:rPr>
              <a:t> </a:t>
            </a:r>
          </a:p>
          <a:p>
            <a:pPr algn="ctr" fontAlgn="auto">
              <a:spcBef>
                <a:spcPts val="0"/>
              </a:spcBef>
              <a:spcAft>
                <a:spcPts val="0"/>
              </a:spcAft>
              <a:buNone/>
              <a:defRPr/>
            </a:pPr>
            <a:r>
              <a:rPr lang="en-US" sz="3200" b="1" dirty="0">
                <a:solidFill>
                  <a:schemeClr val="tx1"/>
                </a:solidFill>
                <a:latin typeface="Arial" pitchFamily="34" charset="0"/>
                <a:cs typeface="Arial" pitchFamily="34" charset="0"/>
              </a:rPr>
              <a:t>Repent (Acts 8:22), Confess (I Jn. 1:9),</a:t>
            </a:r>
          </a:p>
          <a:p>
            <a:pPr algn="ctr" fontAlgn="auto">
              <a:spcBef>
                <a:spcPts val="0"/>
              </a:spcBef>
              <a:spcAft>
                <a:spcPts val="0"/>
              </a:spcAft>
              <a:buNone/>
              <a:defRPr/>
            </a:pPr>
            <a:r>
              <a:rPr lang="en-US" sz="3200" b="1" dirty="0">
                <a:solidFill>
                  <a:schemeClr val="tx1"/>
                </a:solidFill>
                <a:latin typeface="Arial" pitchFamily="34" charset="0"/>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2672577531"/>
      </p:ext>
    </p:extLst>
  </p:cSld>
  <p:clrMapOvr>
    <a:masterClrMapping/>
  </p:clrMapOvr>
  <p:transition spd="slow" advTm="2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2000"/>
                                        <p:tgtEl>
                                          <p:spTgt spid="6147">
                                            <p:txEl>
                                              <p:pRg st="0" end="0"/>
                                            </p:txEl>
                                          </p:spTgt>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2000"/>
                                        <p:tgtEl>
                                          <p:spTgt spid="6147">
                                            <p:txEl>
                                              <p:pRg st="1" end="1"/>
                                            </p:txEl>
                                          </p:spTgt>
                                        </p:tgtEl>
                                      </p:cBhvr>
                                    </p:animEffect>
                                  </p:childTnLst>
                                </p:cTn>
                              </p:par>
                            </p:childTnLst>
                          </p:cTn>
                        </p:par>
                        <p:par>
                          <p:cTn id="12" fill="hold">
                            <p:stCondLst>
                              <p:cond delay="4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2000"/>
                                        <p:tgtEl>
                                          <p:spTgt spid="6147">
                                            <p:txEl>
                                              <p:pRg st="2" end="2"/>
                                            </p:txEl>
                                          </p:spTgt>
                                        </p:tgtEl>
                                      </p:cBhvr>
                                    </p:animEffect>
                                  </p:childTnLst>
                                </p:cTn>
                              </p:par>
                            </p:childTnLst>
                          </p:cTn>
                        </p:par>
                        <p:par>
                          <p:cTn id="16" fill="hold">
                            <p:stCondLst>
                              <p:cond delay="6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2000"/>
                                        <p:tgtEl>
                                          <p:spTgt spid="6147">
                                            <p:txEl>
                                              <p:pRg st="3" end="3"/>
                                            </p:txEl>
                                          </p:spTgt>
                                        </p:tgtEl>
                                      </p:cBhvr>
                                    </p:animEffect>
                                  </p:childTnLst>
                                </p:cTn>
                              </p:par>
                            </p:childTnLst>
                          </p:cTn>
                        </p:par>
                        <p:par>
                          <p:cTn id="20" fill="hold">
                            <p:stCondLst>
                              <p:cond delay="8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2000"/>
                                        <p:tgtEl>
                                          <p:spTgt spid="6147">
                                            <p:txEl>
                                              <p:pRg st="4" end="4"/>
                                            </p:txEl>
                                          </p:spTgt>
                                        </p:tgtEl>
                                      </p:cBhvr>
                                    </p:animEffect>
                                  </p:childTnLst>
                                </p:cTn>
                              </p:par>
                            </p:childTnLst>
                          </p:cTn>
                        </p:par>
                        <p:par>
                          <p:cTn id="24" fill="hold">
                            <p:stCondLst>
                              <p:cond delay="10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2000"/>
                                        <p:tgtEl>
                                          <p:spTgt spid="6147">
                                            <p:txEl>
                                              <p:pRg st="5" end="5"/>
                                            </p:txEl>
                                          </p:spTgt>
                                        </p:tgtEl>
                                      </p:cBhvr>
                                    </p:animEffect>
                                  </p:childTnLst>
                                </p:cTn>
                              </p:par>
                            </p:childTnLst>
                          </p:cTn>
                        </p:par>
                        <p:par>
                          <p:cTn id="28" fill="hold">
                            <p:stCondLst>
                              <p:cond delay="12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14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F90166D-220D-46FE-B96F-A1D9DE86F5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20596">
            <a:off x="4751771" y="1763490"/>
            <a:ext cx="4376284" cy="3282213"/>
          </a:xfrm>
          <a:prstGeom prst="rect">
            <a:avLst/>
          </a:prstGeom>
        </p:spPr>
      </p:pic>
      <p:sp>
        <p:nvSpPr>
          <p:cNvPr id="7" name="Footer Placeholder 4"/>
          <p:cNvSpPr>
            <a:spLocks noGrp="1"/>
          </p:cNvSpPr>
          <p:nvPr>
            <p:ph type="ftr" sz="quarter" idx="15"/>
          </p:nvPr>
        </p:nvSpPr>
        <p:spPr>
          <a:xfrm>
            <a:off x="-20944" y="6548438"/>
            <a:ext cx="3352800" cy="309562"/>
          </a:xfrm>
        </p:spPr>
        <p:txBody>
          <a:bodyPr/>
          <a:lstStyle/>
          <a:p>
            <a:pPr>
              <a:defRPr/>
            </a:pPr>
            <a:r>
              <a:rPr lang="en-US"/>
              <a:t>“Send The Light”</a:t>
            </a:r>
            <a:endParaRPr lang="en-US" dirty="0"/>
          </a:p>
        </p:txBody>
      </p:sp>
      <p:sp>
        <p:nvSpPr>
          <p:cNvPr id="157698" name="Rectangle 1026"/>
          <p:cNvSpPr>
            <a:spLocks noGrp="1" noChangeArrowheads="1"/>
          </p:cNvSpPr>
          <p:nvPr>
            <p:ph type="title"/>
          </p:nvPr>
        </p:nvSpPr>
        <p:spPr>
          <a:xfrm>
            <a:off x="-2458" y="-7118"/>
            <a:ext cx="9161206" cy="616718"/>
          </a:xfrm>
        </p:spPr>
        <p:txBody>
          <a:bodyPr/>
          <a:lstStyle/>
          <a:p>
            <a:pPr marL="0" indent="0" eaLnBrk="1" fontAlgn="auto" hangingPunct="1">
              <a:spcAft>
                <a:spcPts val="0"/>
              </a:spcAft>
              <a:buClr>
                <a:schemeClr val="accent6">
                  <a:lumMod val="75000"/>
                </a:schemeClr>
              </a:buClr>
              <a:buNone/>
              <a:defRPr/>
            </a:pPr>
            <a:r>
              <a:rPr lang="en-US" sz="2800" u="sng" dirty="0">
                <a:solidFill>
                  <a:schemeClr val="tx1"/>
                </a:solidFill>
                <a:latin typeface="Arial" pitchFamily="34" charset="0"/>
                <a:cs typeface="Arial" pitchFamily="34" charset="0"/>
              </a:rPr>
              <a:t>Intro</a:t>
            </a:r>
          </a:p>
        </p:txBody>
      </p:sp>
      <p:sp>
        <p:nvSpPr>
          <p:cNvPr id="13" name="Text Box 5"/>
          <p:cNvSpPr txBox="1">
            <a:spLocks noChangeArrowheads="1"/>
          </p:cNvSpPr>
          <p:nvPr/>
        </p:nvSpPr>
        <p:spPr bwMode="auto">
          <a:xfrm>
            <a:off x="-2458" y="533400"/>
            <a:ext cx="916120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chemeClr val="accent1"/>
                </a:solidFill>
                <a:latin typeface="Tahoma" pitchFamily="34" charset="0"/>
                <a:cs typeface="Times New Roman" pitchFamily="18" charset="0"/>
              </a:rPr>
              <a:t>Current events highlight the evil and immoral choices mankind continues to make! (Darkness)</a:t>
            </a:r>
          </a:p>
        </p:txBody>
      </p:sp>
      <p:sp>
        <p:nvSpPr>
          <p:cNvPr id="3" name="TextBox 2">
            <a:extLst>
              <a:ext uri="{FF2B5EF4-FFF2-40B4-BE49-F238E27FC236}">
                <a16:creationId xmlns:a16="http://schemas.microsoft.com/office/drawing/2014/main" id="{9F1938C2-4617-42F0-B656-29000B73A71E}"/>
              </a:ext>
            </a:extLst>
          </p:cNvPr>
          <p:cNvSpPr txBox="1"/>
          <p:nvPr/>
        </p:nvSpPr>
        <p:spPr>
          <a:xfrm>
            <a:off x="-20944" y="6056057"/>
            <a:ext cx="9164944" cy="646331"/>
          </a:xfrm>
          <a:prstGeom prst="rect">
            <a:avLst/>
          </a:prstGeom>
          <a:noFill/>
        </p:spPr>
        <p:txBody>
          <a:bodyPr wrap="square" rtlCol="0">
            <a:spAutoFit/>
          </a:bodyPr>
          <a:lstStyle/>
          <a:p>
            <a:pPr algn="ctr"/>
            <a:r>
              <a:rPr lang="en-US" b="1" dirty="0"/>
              <a:t>Burnette Chapel church of Christ Shooting in Antioch, TN (September 24th, 2017): 1 Killed, 7 Injured</a:t>
            </a:r>
            <a:endParaRPr lang="en-US" dirty="0"/>
          </a:p>
        </p:txBody>
      </p:sp>
      <p:pic>
        <p:nvPicPr>
          <p:cNvPr id="8" name="Picture 7">
            <a:extLst>
              <a:ext uri="{FF2B5EF4-FFF2-40B4-BE49-F238E27FC236}">
                <a16:creationId xmlns:a16="http://schemas.microsoft.com/office/drawing/2014/main" id="{59ABC6B7-68FE-4E09-AE42-261CF5A514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033301">
            <a:off x="232951" y="2066178"/>
            <a:ext cx="4636544" cy="3477408"/>
          </a:xfrm>
          <a:prstGeom prst="rect">
            <a:avLst/>
          </a:prstGeom>
        </p:spPr>
      </p:pic>
    </p:spTree>
    <p:extLst>
      <p:ext uri="{BB962C8B-B14F-4D97-AF65-F5344CB8AC3E}">
        <p14:creationId xmlns:p14="http://schemas.microsoft.com/office/powerpoint/2010/main" val="19780360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3"/>
                                        </p:tgtEl>
                                        <p:attrNameLst>
                                          <p:attrName>style.visibility</p:attrName>
                                        </p:attrNameLst>
                                      </p:cBhvr>
                                      <p:to>
                                        <p:strVal val="visible"/>
                                      </p:to>
                                    </p:set>
                                  </p:childTnLst>
                                </p:cTn>
                              </p:par>
                            </p:childTnLst>
                          </p:cTn>
                        </p:par>
                        <p:par>
                          <p:cTn id="7" fill="hold">
                            <p:stCondLst>
                              <p:cond delay="500"/>
                            </p:stCondLst>
                            <p:childTnLst>
                              <p:par>
                                <p:cTn id="8" presetID="10"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 calcmode="lin" valueType="num">
                                      <p:cBhvr>
                                        <p:cTn id="23" dur="1000" fill="hold"/>
                                        <p:tgtEl>
                                          <p:spTgt spid="10"/>
                                        </p:tgtEl>
                                        <p:attrNameLst>
                                          <p:attrName>style.rotation</p:attrName>
                                        </p:attrNameLst>
                                      </p:cBhvr>
                                      <p:tavLst>
                                        <p:tav tm="0">
                                          <p:val>
                                            <p:fltVal val="90"/>
                                          </p:val>
                                        </p:tav>
                                        <p:tav tm="100000">
                                          <p:val>
                                            <p:fltVal val="0"/>
                                          </p:val>
                                        </p:tav>
                                      </p:tavLst>
                                    </p:anim>
                                    <p:animEffect transition="in" filter="fade">
                                      <p:cBhvr>
                                        <p:cTn id="2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8557FE5-907B-4F1A-9ECC-21DFC79E50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3346">
            <a:off x="5305463" y="2700146"/>
            <a:ext cx="4954038" cy="3078580"/>
          </a:xfrm>
          <a:prstGeom prst="rect">
            <a:avLst/>
          </a:prstGeom>
        </p:spPr>
      </p:pic>
      <p:pic>
        <p:nvPicPr>
          <p:cNvPr id="11" name="Picture 10">
            <a:extLst>
              <a:ext uri="{FF2B5EF4-FFF2-40B4-BE49-F238E27FC236}">
                <a16:creationId xmlns:a16="http://schemas.microsoft.com/office/drawing/2014/main" id="{958A3971-CA4D-4F9F-A1FA-87ED8B4B1F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47903">
            <a:off x="-168043" y="2531122"/>
            <a:ext cx="4093018" cy="3069763"/>
          </a:xfrm>
          <a:prstGeom prst="rect">
            <a:avLst/>
          </a:prstGeom>
        </p:spPr>
      </p:pic>
      <p:sp>
        <p:nvSpPr>
          <p:cNvPr id="7" name="Footer Placeholder 4"/>
          <p:cNvSpPr>
            <a:spLocks noGrp="1"/>
          </p:cNvSpPr>
          <p:nvPr>
            <p:ph type="ftr" sz="quarter" idx="15"/>
          </p:nvPr>
        </p:nvSpPr>
        <p:spPr>
          <a:xfrm>
            <a:off x="-20944" y="6548438"/>
            <a:ext cx="3352800" cy="309562"/>
          </a:xfrm>
        </p:spPr>
        <p:txBody>
          <a:bodyPr/>
          <a:lstStyle/>
          <a:p>
            <a:pPr>
              <a:defRPr/>
            </a:pPr>
            <a:r>
              <a:rPr lang="en-US"/>
              <a:t>“Send The Light”</a:t>
            </a:r>
            <a:endParaRPr lang="en-US" dirty="0"/>
          </a:p>
        </p:txBody>
      </p:sp>
      <p:sp>
        <p:nvSpPr>
          <p:cNvPr id="157698" name="Rectangle 1026"/>
          <p:cNvSpPr>
            <a:spLocks noGrp="1" noChangeArrowheads="1"/>
          </p:cNvSpPr>
          <p:nvPr>
            <p:ph type="title"/>
          </p:nvPr>
        </p:nvSpPr>
        <p:spPr>
          <a:xfrm>
            <a:off x="-2458" y="-7118"/>
            <a:ext cx="9161206" cy="616718"/>
          </a:xfrm>
        </p:spPr>
        <p:txBody>
          <a:bodyPr/>
          <a:lstStyle/>
          <a:p>
            <a:pPr marL="0" indent="0" eaLnBrk="1" fontAlgn="auto" hangingPunct="1">
              <a:spcAft>
                <a:spcPts val="0"/>
              </a:spcAft>
              <a:buClr>
                <a:schemeClr val="accent6">
                  <a:lumMod val="75000"/>
                </a:schemeClr>
              </a:buClr>
              <a:buNone/>
              <a:defRPr/>
            </a:pPr>
            <a:r>
              <a:rPr lang="en-US" sz="2800" u="sng" dirty="0">
                <a:solidFill>
                  <a:schemeClr val="tx1"/>
                </a:solidFill>
                <a:latin typeface="Arial" pitchFamily="34" charset="0"/>
                <a:cs typeface="Arial" pitchFamily="34" charset="0"/>
              </a:rPr>
              <a:t>Intro</a:t>
            </a:r>
          </a:p>
        </p:txBody>
      </p:sp>
      <p:sp>
        <p:nvSpPr>
          <p:cNvPr id="13" name="Text Box 5"/>
          <p:cNvSpPr txBox="1">
            <a:spLocks noChangeArrowheads="1"/>
          </p:cNvSpPr>
          <p:nvPr/>
        </p:nvSpPr>
        <p:spPr bwMode="auto">
          <a:xfrm>
            <a:off x="-2458" y="533400"/>
            <a:ext cx="916120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chemeClr val="accent1"/>
                </a:solidFill>
                <a:latin typeface="Tahoma" pitchFamily="34" charset="0"/>
                <a:cs typeface="Times New Roman" pitchFamily="18" charset="0"/>
              </a:rPr>
              <a:t>Current events highlight the evil and immoral choices mankind continues to make! (Darkness)</a:t>
            </a:r>
          </a:p>
        </p:txBody>
      </p:sp>
      <p:sp>
        <p:nvSpPr>
          <p:cNvPr id="3" name="TextBox 2">
            <a:extLst>
              <a:ext uri="{FF2B5EF4-FFF2-40B4-BE49-F238E27FC236}">
                <a16:creationId xmlns:a16="http://schemas.microsoft.com/office/drawing/2014/main" id="{9F1938C2-4617-42F0-B656-29000B73A71E}"/>
              </a:ext>
            </a:extLst>
          </p:cNvPr>
          <p:cNvSpPr txBox="1"/>
          <p:nvPr/>
        </p:nvSpPr>
        <p:spPr>
          <a:xfrm>
            <a:off x="-20944" y="6056057"/>
            <a:ext cx="9164944" cy="646331"/>
          </a:xfrm>
          <a:prstGeom prst="rect">
            <a:avLst/>
          </a:prstGeom>
          <a:noFill/>
        </p:spPr>
        <p:txBody>
          <a:bodyPr wrap="square" rtlCol="0">
            <a:spAutoFit/>
          </a:bodyPr>
          <a:lstStyle/>
          <a:p>
            <a:pPr algn="ctr"/>
            <a:r>
              <a:rPr lang="en-US" b="1" dirty="0"/>
              <a:t>Route 91 Harvest Festival Shooting (Massacre) from the Mandalay Bay Hotel,</a:t>
            </a:r>
          </a:p>
          <a:p>
            <a:pPr algn="ctr"/>
            <a:r>
              <a:rPr lang="en-US" b="1" dirty="0"/>
              <a:t>Las Vegas, NV (October 1st, 2017): 59 Killed, 489+ Injured</a:t>
            </a:r>
            <a:endParaRPr lang="en-US" dirty="0"/>
          </a:p>
        </p:txBody>
      </p:sp>
      <p:pic>
        <p:nvPicPr>
          <p:cNvPr id="6" name="Picture 5">
            <a:extLst>
              <a:ext uri="{FF2B5EF4-FFF2-40B4-BE49-F238E27FC236}">
                <a16:creationId xmlns:a16="http://schemas.microsoft.com/office/drawing/2014/main" id="{39150AAA-B730-4ABD-B81E-98C5009AC0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18116" y="1364397"/>
            <a:ext cx="3886823" cy="2971800"/>
          </a:xfrm>
          <a:prstGeom prst="rect">
            <a:avLst/>
          </a:prstGeom>
        </p:spPr>
      </p:pic>
    </p:spTree>
    <p:extLst>
      <p:ext uri="{BB962C8B-B14F-4D97-AF65-F5344CB8AC3E}">
        <p14:creationId xmlns:p14="http://schemas.microsoft.com/office/powerpoint/2010/main" val="14120982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3"/>
                                        </p:tgtEl>
                                        <p:attrNameLst>
                                          <p:attrName>style.visibility</p:attrName>
                                        </p:attrNameLst>
                                      </p:cBhvr>
                                      <p:to>
                                        <p:strVal val="visible"/>
                                      </p:to>
                                    </p:set>
                                  </p:childTnLst>
                                </p:cTn>
                              </p:par>
                            </p:childTnLst>
                          </p:cTn>
                        </p:par>
                        <p:par>
                          <p:cTn id="7" fill="hold">
                            <p:stCondLst>
                              <p:cond delay="500"/>
                            </p:stCondLst>
                            <p:childTnLst>
                              <p:par>
                                <p:cTn id="8" presetID="10"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fltVal val="0"/>
                                          </p:val>
                                        </p:tav>
                                        <p:tav tm="100000">
                                          <p:val>
                                            <p:strVal val="#ppt_w"/>
                                          </p:val>
                                        </p:tav>
                                      </p:tavLst>
                                    </p:anim>
                                    <p:anim calcmode="lin" valueType="num">
                                      <p:cBhvr>
                                        <p:cTn id="15" dur="1000" fill="hold"/>
                                        <p:tgtEl>
                                          <p:spTgt spid="11"/>
                                        </p:tgtEl>
                                        <p:attrNameLst>
                                          <p:attrName>ppt_h</p:attrName>
                                        </p:attrNameLst>
                                      </p:cBhvr>
                                      <p:tavLst>
                                        <p:tav tm="0">
                                          <p:val>
                                            <p:fltVal val="0"/>
                                          </p:val>
                                        </p:tav>
                                        <p:tav tm="100000">
                                          <p:val>
                                            <p:strVal val="#ppt_h"/>
                                          </p:val>
                                        </p:tav>
                                      </p:tavLst>
                                    </p:anim>
                                    <p:anim calcmode="lin" valueType="num">
                                      <p:cBhvr>
                                        <p:cTn id="16" dur="1000" fill="hold"/>
                                        <p:tgtEl>
                                          <p:spTgt spid="11"/>
                                        </p:tgtEl>
                                        <p:attrNameLst>
                                          <p:attrName>style.rotation</p:attrName>
                                        </p:attrNameLst>
                                      </p:cBhvr>
                                      <p:tavLst>
                                        <p:tav tm="0">
                                          <p:val>
                                            <p:fltVal val="90"/>
                                          </p:val>
                                        </p:tav>
                                        <p:tav tm="100000">
                                          <p:val>
                                            <p:fltVal val="0"/>
                                          </p:val>
                                        </p:tav>
                                      </p:tavLst>
                                    </p:anim>
                                    <p:animEffect transition="in" filter="fade">
                                      <p:cBhvr>
                                        <p:cTn id="17" dur="1000"/>
                                        <p:tgtEl>
                                          <p:spTgt spid="11"/>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1000" fill="hold"/>
                                        <p:tgtEl>
                                          <p:spTgt spid="14"/>
                                        </p:tgtEl>
                                        <p:attrNameLst>
                                          <p:attrName>ppt_w</p:attrName>
                                        </p:attrNameLst>
                                      </p:cBhvr>
                                      <p:tavLst>
                                        <p:tav tm="0">
                                          <p:val>
                                            <p:fltVal val="0"/>
                                          </p:val>
                                        </p:tav>
                                        <p:tav tm="100000">
                                          <p:val>
                                            <p:strVal val="#ppt_w"/>
                                          </p:val>
                                        </p:tav>
                                      </p:tavLst>
                                    </p:anim>
                                    <p:anim calcmode="lin" valueType="num">
                                      <p:cBhvr>
                                        <p:cTn id="22" dur="1000" fill="hold"/>
                                        <p:tgtEl>
                                          <p:spTgt spid="14"/>
                                        </p:tgtEl>
                                        <p:attrNameLst>
                                          <p:attrName>ppt_h</p:attrName>
                                        </p:attrNameLst>
                                      </p:cBhvr>
                                      <p:tavLst>
                                        <p:tav tm="0">
                                          <p:val>
                                            <p:fltVal val="0"/>
                                          </p:val>
                                        </p:tav>
                                        <p:tav tm="100000">
                                          <p:val>
                                            <p:strVal val="#ppt_h"/>
                                          </p:val>
                                        </p:tav>
                                      </p:tavLst>
                                    </p:anim>
                                    <p:anim calcmode="lin" valueType="num">
                                      <p:cBhvr>
                                        <p:cTn id="23" dur="1000" fill="hold"/>
                                        <p:tgtEl>
                                          <p:spTgt spid="14"/>
                                        </p:tgtEl>
                                        <p:attrNameLst>
                                          <p:attrName>style.rotation</p:attrName>
                                        </p:attrNameLst>
                                      </p:cBhvr>
                                      <p:tavLst>
                                        <p:tav tm="0">
                                          <p:val>
                                            <p:fltVal val="90"/>
                                          </p:val>
                                        </p:tav>
                                        <p:tav tm="100000">
                                          <p:val>
                                            <p:fltVal val="0"/>
                                          </p:val>
                                        </p:tav>
                                      </p:tavLst>
                                    </p:anim>
                                    <p:animEffect transition="in" filter="fade">
                                      <p:cBhvr>
                                        <p:cTn id="24" dur="1000"/>
                                        <p:tgtEl>
                                          <p:spTgt spid="14"/>
                                        </p:tgtEl>
                                      </p:cBhvr>
                                    </p:animEffect>
                                  </p:childTnLst>
                                </p:cTn>
                              </p:par>
                            </p:childTnLst>
                          </p:cTn>
                        </p:par>
                        <p:par>
                          <p:cTn id="25" fill="hold">
                            <p:stCondLst>
                              <p:cond delay="3000"/>
                            </p:stCondLst>
                            <p:childTnLst>
                              <p:par>
                                <p:cTn id="26" presetID="16" presetClass="entr" presetSubtype="21"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20944" y="6548438"/>
            <a:ext cx="3352800" cy="309562"/>
          </a:xfrm>
        </p:spPr>
        <p:txBody>
          <a:bodyPr/>
          <a:lstStyle/>
          <a:p>
            <a:pPr>
              <a:defRPr/>
            </a:pPr>
            <a:r>
              <a:rPr lang="en-US"/>
              <a:t>“Send The Light”</a:t>
            </a:r>
            <a:endParaRPr lang="en-US" dirty="0"/>
          </a:p>
        </p:txBody>
      </p:sp>
      <p:sp>
        <p:nvSpPr>
          <p:cNvPr id="157698" name="Rectangle 1026"/>
          <p:cNvSpPr>
            <a:spLocks noGrp="1" noChangeArrowheads="1"/>
          </p:cNvSpPr>
          <p:nvPr>
            <p:ph type="title"/>
          </p:nvPr>
        </p:nvSpPr>
        <p:spPr>
          <a:xfrm>
            <a:off x="-2458" y="-7118"/>
            <a:ext cx="9161206" cy="616718"/>
          </a:xfrm>
        </p:spPr>
        <p:txBody>
          <a:bodyPr/>
          <a:lstStyle/>
          <a:p>
            <a:pPr marL="0" indent="0" eaLnBrk="1" fontAlgn="auto" hangingPunct="1">
              <a:spcAft>
                <a:spcPts val="0"/>
              </a:spcAft>
              <a:buClr>
                <a:schemeClr val="accent6">
                  <a:lumMod val="75000"/>
                </a:schemeClr>
              </a:buClr>
              <a:buNone/>
              <a:defRPr/>
            </a:pPr>
            <a:r>
              <a:rPr lang="en-US" sz="2800" u="sng" dirty="0">
                <a:solidFill>
                  <a:schemeClr val="tx1"/>
                </a:solidFill>
                <a:latin typeface="Arial" pitchFamily="34" charset="0"/>
                <a:cs typeface="Arial" pitchFamily="34" charset="0"/>
              </a:rPr>
              <a:t>Intro</a:t>
            </a:r>
          </a:p>
        </p:txBody>
      </p:sp>
      <p:sp>
        <p:nvSpPr>
          <p:cNvPr id="13" name="Text Box 5"/>
          <p:cNvSpPr txBox="1">
            <a:spLocks noChangeArrowheads="1"/>
          </p:cNvSpPr>
          <p:nvPr/>
        </p:nvSpPr>
        <p:spPr bwMode="auto">
          <a:xfrm>
            <a:off x="-2458" y="533400"/>
            <a:ext cx="916120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chemeClr val="accent1"/>
                </a:solidFill>
                <a:latin typeface="Tahoma" pitchFamily="34" charset="0"/>
                <a:cs typeface="Times New Roman" pitchFamily="18" charset="0"/>
              </a:rPr>
              <a:t>Instead of calling something “evil” as it is, within minutes</a:t>
            </a:r>
          </a:p>
          <a:p>
            <a:pPr algn="ctr" eaLnBrk="1" hangingPunct="1"/>
            <a:r>
              <a:rPr lang="en-US" sz="2400" b="1" dirty="0">
                <a:solidFill>
                  <a:schemeClr val="accent1"/>
                </a:solidFill>
                <a:latin typeface="Tahoma" pitchFamily="34" charset="0"/>
                <a:cs typeface="Times New Roman" pitchFamily="18" charset="0"/>
              </a:rPr>
              <a:t>of a tragedy people begin politicizing it for their own</a:t>
            </a:r>
          </a:p>
          <a:p>
            <a:pPr algn="ctr" eaLnBrk="1" hangingPunct="1"/>
            <a:r>
              <a:rPr lang="en-US" sz="2400" b="1" dirty="0">
                <a:solidFill>
                  <a:schemeClr val="accent1"/>
                </a:solidFill>
                <a:latin typeface="Tahoma" pitchFamily="34" charset="0"/>
                <a:cs typeface="Times New Roman" pitchFamily="18" charset="0"/>
              </a:rPr>
              <a:t>personal agendas! (Want someone/thing to blame!)</a:t>
            </a:r>
          </a:p>
        </p:txBody>
      </p:sp>
      <p:sp>
        <p:nvSpPr>
          <p:cNvPr id="5" name="Text Box 5"/>
          <p:cNvSpPr txBox="1">
            <a:spLocks noChangeArrowheads="1"/>
          </p:cNvSpPr>
          <p:nvPr/>
        </p:nvSpPr>
        <p:spPr bwMode="auto">
          <a:xfrm>
            <a:off x="0" y="2162112"/>
            <a:ext cx="916120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chemeClr val="accent1"/>
                </a:solidFill>
                <a:latin typeface="Tahoma" pitchFamily="34" charset="0"/>
                <a:cs typeface="Times New Roman" pitchFamily="18" charset="0"/>
              </a:rPr>
              <a:t>Our society has become one that refuses to call evil “evil,”</a:t>
            </a:r>
          </a:p>
          <a:p>
            <a:pPr algn="ctr" eaLnBrk="1" hangingPunct="1"/>
            <a:r>
              <a:rPr lang="en-US" sz="2400" b="1" dirty="0">
                <a:solidFill>
                  <a:schemeClr val="accent1"/>
                </a:solidFill>
                <a:latin typeface="Tahoma" pitchFamily="34" charset="0"/>
                <a:cs typeface="Times New Roman" pitchFamily="18" charset="0"/>
              </a:rPr>
              <a:t>but finds ways to excuse evil actions, so evil will continue</a:t>
            </a:r>
          </a:p>
        </p:txBody>
      </p:sp>
      <p:sp>
        <p:nvSpPr>
          <p:cNvPr id="6" name="Text Box 5"/>
          <p:cNvSpPr txBox="1">
            <a:spLocks noChangeArrowheads="1"/>
          </p:cNvSpPr>
          <p:nvPr/>
        </p:nvSpPr>
        <p:spPr bwMode="auto">
          <a:xfrm>
            <a:off x="1606345" y="3394653"/>
            <a:ext cx="5943600" cy="461665"/>
          </a:xfrm>
          <a:prstGeom prst="rect">
            <a:avLst/>
          </a:prstGeom>
          <a:solidFill>
            <a:srgbClr val="FFCCCC"/>
          </a:solidFill>
          <a:ln/>
          <a:extLst/>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rgbClr val="FF0000"/>
                </a:solidFill>
                <a:latin typeface="Tahoma" pitchFamily="34" charset="0"/>
                <a:cs typeface="Times New Roman" pitchFamily="18" charset="0"/>
              </a:rPr>
              <a:t>What evil needs is to hear the gospel!</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6670" y="4094747"/>
            <a:ext cx="3684337" cy="2763253"/>
          </a:xfrm>
          <a:prstGeom prst="rect">
            <a:avLst/>
          </a:prstGeom>
        </p:spPr>
      </p:pic>
    </p:spTree>
    <p:extLst>
      <p:ext uri="{BB962C8B-B14F-4D97-AF65-F5344CB8AC3E}">
        <p14:creationId xmlns:p14="http://schemas.microsoft.com/office/powerpoint/2010/main" val="2425410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P spid="5" grpId="0" autoUpdateAnimBg="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5"/>
          </p:nvPr>
        </p:nvSpPr>
        <p:spPr>
          <a:xfrm>
            <a:off x="-22123" y="6629400"/>
            <a:ext cx="3222523" cy="228600"/>
          </a:xfrm>
        </p:spPr>
        <p:txBody>
          <a:bodyPr/>
          <a:lstStyle/>
          <a:p>
            <a:pPr>
              <a:defRPr/>
            </a:pPr>
            <a:r>
              <a:rPr lang="en-US"/>
              <a:t>“Send The Light”</a:t>
            </a:r>
            <a:endParaRPr lang="en-US" dirty="0"/>
          </a:p>
        </p:txBody>
      </p:sp>
      <p:sp>
        <p:nvSpPr>
          <p:cNvPr id="90114" name="Rectangle 2"/>
          <p:cNvSpPr>
            <a:spLocks noGrp="1" noChangeArrowheads="1"/>
          </p:cNvSpPr>
          <p:nvPr>
            <p:ph type="title"/>
          </p:nvPr>
        </p:nvSpPr>
        <p:spPr>
          <a:xfrm>
            <a:off x="0" y="0"/>
            <a:ext cx="9144000" cy="654050"/>
          </a:xfrm>
        </p:spPr>
        <p:txBody>
          <a:bodyPr/>
          <a:lstStyle/>
          <a:p>
            <a:pPr marL="0" indent="0" eaLnBrk="1" fontAlgn="auto" hangingPunct="1">
              <a:spcAft>
                <a:spcPts val="0"/>
              </a:spcAft>
              <a:buClr>
                <a:schemeClr val="accent6">
                  <a:lumMod val="75000"/>
                </a:schemeClr>
              </a:buClr>
              <a:buNone/>
              <a:defRPr/>
            </a:pPr>
            <a:r>
              <a:rPr lang="en-US" sz="2800" u="sng" dirty="0">
                <a:solidFill>
                  <a:schemeClr val="tx1"/>
                </a:solidFill>
                <a:latin typeface="Arial" pitchFamily="34" charset="0"/>
                <a:cs typeface="Arial" pitchFamily="34" charset="0"/>
              </a:rPr>
              <a:t>Intro </a:t>
            </a:r>
          </a:p>
        </p:txBody>
      </p:sp>
      <p:sp>
        <p:nvSpPr>
          <p:cNvPr id="8" name="Text Box 5"/>
          <p:cNvSpPr txBox="1">
            <a:spLocks noChangeArrowheads="1"/>
          </p:cNvSpPr>
          <p:nvPr/>
        </p:nvSpPr>
        <p:spPr bwMode="auto">
          <a:xfrm>
            <a:off x="-1459" y="1826632"/>
            <a:ext cx="7239000"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chemeClr val="accent1"/>
                </a:solidFill>
                <a:latin typeface="Tahoma" pitchFamily="34" charset="0"/>
                <a:cs typeface="Times New Roman" pitchFamily="18" charset="0"/>
              </a:rPr>
              <a:t>Charles H Gabriel (1856-1932):</a:t>
            </a:r>
          </a:p>
          <a:p>
            <a:pPr eaLnBrk="1" hangingPunct="1"/>
            <a:r>
              <a:rPr lang="en-US" sz="2400" b="1" dirty="0">
                <a:solidFill>
                  <a:schemeClr val="accent1"/>
                </a:solidFill>
                <a:latin typeface="Tahoma" pitchFamily="34" charset="0"/>
                <a:cs typeface="Times New Roman" pitchFamily="18" charset="0"/>
              </a:rPr>
              <a:t>“Send The Light” (1890) </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Son of a farmer, taught himself music and was teaching his own singing school at 17 years old!</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Throughout his hymn-writing career, he used several pseudonyms, including Charlotte G. Homer, H. A. Henry, and S. B. Jackson.</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He wrote and/or composed between 7,000 and 8,000 songs.</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“Send The Light” was his first commercial success and the one he is most known for, but he did write many others!</a:t>
            </a:r>
          </a:p>
        </p:txBody>
      </p:sp>
      <p:sp>
        <p:nvSpPr>
          <p:cNvPr id="9" name="Text Box 7"/>
          <p:cNvSpPr txBox="1">
            <a:spLocks noChangeArrowheads="1"/>
          </p:cNvSpPr>
          <p:nvPr/>
        </p:nvSpPr>
        <p:spPr bwMode="auto">
          <a:xfrm>
            <a:off x="-50537" y="5461695"/>
            <a:ext cx="568933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latin typeface="Tahoma" pitchFamily="34" charset="0"/>
                <a:cs typeface="Times New Roman" pitchFamily="18" charset="0"/>
              </a:rPr>
              <a:t>The darkness of the world needs to hear the gospel – </a:t>
            </a:r>
          </a:p>
          <a:p>
            <a:pPr algn="ctr" eaLnBrk="1" hangingPunct="1"/>
            <a:r>
              <a:rPr lang="en-US" sz="2400" b="1" dirty="0">
                <a:latin typeface="Tahoma" pitchFamily="34" charset="0"/>
                <a:cs typeface="Times New Roman" pitchFamily="18" charset="0"/>
              </a:rPr>
              <a:t>Who will “Send the Light?”</a:t>
            </a:r>
            <a:endParaRPr lang="en-US" sz="2400" b="1" i="1" dirty="0">
              <a:latin typeface="Tahoma" pitchFamily="34" charset="0"/>
              <a:cs typeface="Times New Roman" pitchFamily="18" charset="0"/>
            </a:endParaRPr>
          </a:p>
        </p:txBody>
      </p:sp>
      <p:pic>
        <p:nvPicPr>
          <p:cNvPr id="2050"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0971" y="2203495"/>
            <a:ext cx="1873197" cy="2847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2887" y="5417729"/>
            <a:ext cx="2581114" cy="1450104"/>
          </a:xfrm>
          <a:prstGeom prst="rect">
            <a:avLst/>
          </a:prstGeom>
        </p:spPr>
      </p:pic>
      <p:sp>
        <p:nvSpPr>
          <p:cNvPr id="10" name="Text Box 8">
            <a:extLst>
              <a:ext uri="{FF2B5EF4-FFF2-40B4-BE49-F238E27FC236}">
                <a16:creationId xmlns:a16="http://schemas.microsoft.com/office/drawing/2014/main" id="{3C16D6A5-5D6A-4440-921C-6A5846AB6A54}"/>
              </a:ext>
            </a:extLst>
          </p:cNvPr>
          <p:cNvSpPr txBox="1">
            <a:spLocks noChangeArrowheads="1"/>
          </p:cNvSpPr>
          <p:nvPr/>
        </p:nvSpPr>
        <p:spPr bwMode="auto">
          <a:xfrm>
            <a:off x="-22123" y="451526"/>
            <a:ext cx="9146457" cy="1384995"/>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defRPr/>
            </a:pPr>
            <a:r>
              <a:rPr lang="en-US" b="1" dirty="0">
                <a:solidFill>
                  <a:srgbClr val="002060"/>
                </a:solidFill>
                <a:latin typeface="Tahoma" pitchFamily="34" charset="0"/>
                <a:cs typeface="Times New Roman" pitchFamily="18" charset="0"/>
              </a:rPr>
              <a:t>Col. 3:16</a:t>
            </a:r>
            <a:endParaRPr lang="en-US" b="1" i="1" dirty="0">
              <a:solidFill>
                <a:srgbClr val="002060"/>
              </a:solidFill>
              <a:latin typeface="Tahoma" pitchFamily="34" charset="0"/>
              <a:cs typeface="Times New Roman" pitchFamily="18" charset="0"/>
            </a:endParaRPr>
          </a:p>
          <a:p>
            <a:pPr algn="ctr">
              <a:defRPr/>
            </a:pPr>
            <a:r>
              <a:rPr lang="en-US" sz="2000" dirty="0">
                <a:solidFill>
                  <a:srgbClr val="006600"/>
                </a:solidFill>
                <a:latin typeface="Tahoma" pitchFamily="34" charset="0"/>
                <a:cs typeface="Times New Roman" pitchFamily="18" charset="0"/>
              </a:rPr>
              <a:t>Let the word of Christ richly dwell within you, with all wisdom teaching and</a:t>
            </a:r>
          </a:p>
          <a:p>
            <a:pPr algn="ctr">
              <a:defRPr/>
            </a:pPr>
            <a:r>
              <a:rPr lang="en-US" sz="2000" dirty="0">
                <a:solidFill>
                  <a:srgbClr val="006600"/>
                </a:solidFill>
                <a:latin typeface="Tahoma" pitchFamily="34" charset="0"/>
                <a:cs typeface="Times New Roman" pitchFamily="18" charset="0"/>
              </a:rPr>
              <a:t>admonishing one another with psalms and hymns and spiritual songs, singing</a:t>
            </a:r>
          </a:p>
          <a:p>
            <a:pPr algn="ctr">
              <a:defRPr/>
            </a:pPr>
            <a:r>
              <a:rPr lang="en-US" sz="2000" dirty="0">
                <a:solidFill>
                  <a:srgbClr val="006600"/>
                </a:solidFill>
                <a:latin typeface="Tahoma" pitchFamily="34" charset="0"/>
                <a:cs typeface="Times New Roman" pitchFamily="18" charset="0"/>
              </a:rPr>
              <a:t>with thankfulness in your hearts to God.</a:t>
            </a:r>
          </a:p>
        </p:txBody>
      </p:sp>
    </p:spTree>
    <p:extLst>
      <p:ext uri="{BB962C8B-B14F-4D97-AF65-F5344CB8AC3E}">
        <p14:creationId xmlns:p14="http://schemas.microsoft.com/office/powerpoint/2010/main" val="9326519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par>
                          <p:cTn id="22" fill="hold">
                            <p:stCondLst>
                              <p:cond delay="500"/>
                            </p:stCondLst>
                            <p:childTnLst>
                              <p:par>
                                <p:cTn id="23" presetID="31"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fltVal val="0"/>
                                          </p:val>
                                        </p:tav>
                                        <p:tav tm="100000">
                                          <p:val>
                                            <p:strVal val="#ppt_w"/>
                                          </p:val>
                                        </p:tav>
                                      </p:tavLst>
                                    </p:anim>
                                    <p:anim calcmode="lin" valueType="num">
                                      <p:cBhvr>
                                        <p:cTn id="26" dur="1000" fill="hold"/>
                                        <p:tgtEl>
                                          <p:spTgt spid="2"/>
                                        </p:tgtEl>
                                        <p:attrNameLst>
                                          <p:attrName>ppt_h</p:attrName>
                                        </p:attrNameLst>
                                      </p:cBhvr>
                                      <p:tavLst>
                                        <p:tav tm="0">
                                          <p:val>
                                            <p:fltVal val="0"/>
                                          </p:val>
                                        </p:tav>
                                        <p:tav tm="100000">
                                          <p:val>
                                            <p:strVal val="#ppt_h"/>
                                          </p:val>
                                        </p:tav>
                                      </p:tavLst>
                                    </p:anim>
                                    <p:anim calcmode="lin" valueType="num">
                                      <p:cBhvr>
                                        <p:cTn id="27" dur="1000" fill="hold"/>
                                        <p:tgtEl>
                                          <p:spTgt spid="2"/>
                                        </p:tgtEl>
                                        <p:attrNameLst>
                                          <p:attrName>style.rotation</p:attrName>
                                        </p:attrNameLst>
                                      </p:cBhvr>
                                      <p:tavLst>
                                        <p:tav tm="0">
                                          <p:val>
                                            <p:fltVal val="90"/>
                                          </p:val>
                                        </p:tav>
                                        <p:tav tm="100000">
                                          <p:val>
                                            <p:fltVal val="0"/>
                                          </p:val>
                                        </p:tav>
                                      </p:tavLst>
                                    </p:anim>
                                    <p:animEffect transition="in" filter="fade">
                                      <p:cBhvr>
                                        <p:cTn id="2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20944" y="6548438"/>
            <a:ext cx="3352800" cy="309562"/>
          </a:xfrm>
        </p:spPr>
        <p:txBody>
          <a:bodyPr/>
          <a:lstStyle/>
          <a:p>
            <a:pPr>
              <a:defRPr/>
            </a:pPr>
            <a:r>
              <a:rPr lang="en-US"/>
              <a:t>“Send The Light”</a:t>
            </a:r>
            <a:endParaRPr lang="en-US" dirty="0"/>
          </a:p>
        </p:txBody>
      </p:sp>
      <p:sp>
        <p:nvSpPr>
          <p:cNvPr id="157698" name="Rectangle 1026"/>
          <p:cNvSpPr>
            <a:spLocks noGrp="1" noChangeArrowheads="1"/>
          </p:cNvSpPr>
          <p:nvPr>
            <p:ph type="title"/>
          </p:nvPr>
        </p:nvSpPr>
        <p:spPr>
          <a:xfrm>
            <a:off x="-2458" y="-7118"/>
            <a:ext cx="9161206" cy="616718"/>
          </a:xfrm>
        </p:spPr>
        <p:txBody>
          <a:bodyPr/>
          <a:lstStyle/>
          <a:p>
            <a:pPr marL="0" indent="0" eaLnBrk="1" fontAlgn="auto" hangingPunct="1">
              <a:spcAft>
                <a:spcPts val="0"/>
              </a:spcAft>
              <a:buClr>
                <a:schemeClr val="accent6">
                  <a:lumMod val="75000"/>
                </a:schemeClr>
              </a:buClr>
              <a:buNone/>
              <a:defRPr/>
            </a:pPr>
            <a:r>
              <a:rPr lang="en-US" sz="2800" u="sng" dirty="0">
                <a:solidFill>
                  <a:schemeClr val="tx1"/>
                </a:solidFill>
                <a:latin typeface="Arial" pitchFamily="34" charset="0"/>
                <a:cs typeface="Arial" pitchFamily="34" charset="0"/>
              </a:rPr>
              <a:t>Souls to Save</a:t>
            </a:r>
          </a:p>
        </p:txBody>
      </p:sp>
      <p:sp>
        <p:nvSpPr>
          <p:cNvPr id="5" name="Text Box 3"/>
          <p:cNvSpPr txBox="1">
            <a:spLocks noChangeArrowheads="1"/>
          </p:cNvSpPr>
          <p:nvPr/>
        </p:nvSpPr>
        <p:spPr bwMode="auto">
          <a:xfrm>
            <a:off x="69465" y="533400"/>
            <a:ext cx="8991600" cy="584775"/>
          </a:xfrm>
          <a:prstGeom prst="rect">
            <a:avLst/>
          </a:prstGeom>
          <a:solidFill>
            <a:schemeClr val="bg2">
              <a:lumMod val="90000"/>
            </a:schemeClr>
          </a:solidFill>
          <a:ln w="28575">
            <a:solidFill>
              <a:schemeClr val="bg2">
                <a:lumMod val="50000"/>
              </a:schemeClr>
            </a:solidFill>
          </a:ln>
          <a:effectLst/>
          <a:extLst/>
        </p:spPr>
        <p:txBody>
          <a:bodyPr>
            <a:spAutoFit/>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sz="1600" dirty="0">
                <a:solidFill>
                  <a:srgbClr val="002060"/>
                </a:solidFill>
                <a:latin typeface="Tahoma" pitchFamily="34" charset="0"/>
                <a:cs typeface="Times New Roman" pitchFamily="18" charset="0"/>
              </a:rPr>
              <a:t>“There's a call come's ringing o'er the restless wave, 'Send the light! Send the light!' There are</a:t>
            </a:r>
          </a:p>
          <a:p>
            <a:pPr algn="ctr">
              <a:defRPr/>
            </a:pPr>
            <a:r>
              <a:rPr lang="en-US" sz="1600" dirty="0">
                <a:solidFill>
                  <a:srgbClr val="002060"/>
                </a:solidFill>
                <a:latin typeface="Tahoma" pitchFamily="34" charset="0"/>
                <a:cs typeface="Times New Roman" pitchFamily="18" charset="0"/>
              </a:rPr>
              <a:t>souls to rescue, there are souls to save; Send the light! Send the light!”</a:t>
            </a:r>
          </a:p>
        </p:txBody>
      </p:sp>
      <p:sp>
        <p:nvSpPr>
          <p:cNvPr id="10" name="Text Box 8"/>
          <p:cNvSpPr txBox="1">
            <a:spLocks noChangeArrowheads="1"/>
          </p:cNvSpPr>
          <p:nvPr/>
        </p:nvSpPr>
        <p:spPr bwMode="auto">
          <a:xfrm>
            <a:off x="-2459" y="1447800"/>
            <a:ext cx="9146457" cy="1077218"/>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defRPr/>
            </a:pPr>
            <a:r>
              <a:rPr lang="en-US" b="1" dirty="0">
                <a:solidFill>
                  <a:srgbClr val="002060"/>
                </a:solidFill>
                <a:latin typeface="Tahoma" pitchFamily="34" charset="0"/>
                <a:cs typeface="Times New Roman" pitchFamily="18" charset="0"/>
              </a:rPr>
              <a:t>II Thess. 2:14 </a:t>
            </a:r>
            <a:r>
              <a:rPr lang="en-US" b="1" i="1" dirty="0">
                <a:solidFill>
                  <a:srgbClr val="002060"/>
                </a:solidFill>
                <a:latin typeface="Tahoma" pitchFamily="34" charset="0"/>
                <a:cs typeface="Times New Roman" pitchFamily="18" charset="0"/>
              </a:rPr>
              <a:t>(Lk. 19:10; II Cor. 4:6)</a:t>
            </a:r>
          </a:p>
          <a:p>
            <a:pPr>
              <a:defRPr/>
            </a:pPr>
            <a:r>
              <a:rPr lang="en-US" sz="2000" dirty="0">
                <a:solidFill>
                  <a:srgbClr val="006600"/>
                </a:solidFill>
                <a:latin typeface="Tahoma" pitchFamily="34" charset="0"/>
                <a:cs typeface="Times New Roman" pitchFamily="18" charset="0"/>
              </a:rPr>
              <a:t>14.  It was for this He called you through our gospel, that you may gain the glory of our Lord Jesus Christ.</a:t>
            </a:r>
          </a:p>
        </p:txBody>
      </p:sp>
      <p:sp>
        <p:nvSpPr>
          <p:cNvPr id="11" name="Text Box 5"/>
          <p:cNvSpPr txBox="1">
            <a:spLocks noChangeArrowheads="1"/>
          </p:cNvSpPr>
          <p:nvPr/>
        </p:nvSpPr>
        <p:spPr bwMode="auto">
          <a:xfrm>
            <a:off x="-5445" y="2725331"/>
            <a:ext cx="915874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chemeClr val="accent1"/>
                </a:solidFill>
                <a:latin typeface="Tahoma" pitchFamily="34" charset="0"/>
                <a:cs typeface="Times New Roman" pitchFamily="18" charset="0"/>
              </a:rPr>
              <a:t>Mt. 16:26:</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This call reminds us that souls need to be rescued because they are precious – Most valuable thing we possess is our souls!</a:t>
            </a:r>
          </a:p>
        </p:txBody>
      </p:sp>
      <p:sp>
        <p:nvSpPr>
          <p:cNvPr id="12" name="Text Box 5"/>
          <p:cNvSpPr txBox="1">
            <a:spLocks noChangeArrowheads="1"/>
          </p:cNvSpPr>
          <p:nvPr/>
        </p:nvSpPr>
        <p:spPr bwMode="auto">
          <a:xfrm>
            <a:off x="0" y="4311430"/>
            <a:ext cx="590549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chemeClr val="accent1"/>
                </a:solidFill>
                <a:latin typeface="Tahoma" pitchFamily="34" charset="0"/>
                <a:cs typeface="Times New Roman" pitchFamily="18" charset="0"/>
              </a:rPr>
              <a:t>Rom. 3:23; 6:23:</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Because these precious souls have sinned, they need to be saved</a:t>
            </a:r>
          </a:p>
        </p:txBody>
      </p:sp>
      <p:sp>
        <p:nvSpPr>
          <p:cNvPr id="13" name="Text Box 7"/>
          <p:cNvSpPr txBox="1">
            <a:spLocks noChangeArrowheads="1"/>
          </p:cNvSpPr>
          <p:nvPr/>
        </p:nvSpPr>
        <p:spPr bwMode="auto">
          <a:xfrm>
            <a:off x="2458" y="6038664"/>
            <a:ext cx="91562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latin typeface="Tahoma" pitchFamily="34" charset="0"/>
                <a:cs typeface="Times New Roman" pitchFamily="18" charset="0"/>
              </a:rPr>
              <a:t>There are souls to save so saints need to “Send the Light!”</a:t>
            </a:r>
            <a:endParaRPr lang="en-US" sz="2400" b="1" i="1" dirty="0">
              <a:latin typeface="Tahoma" pitchFamily="34" charset="0"/>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0248" y="3802549"/>
            <a:ext cx="3238500" cy="21526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par>
                          <p:cTn id="11" fill="hold">
                            <p:stCondLst>
                              <p:cond delay="0"/>
                            </p:stCondLst>
                            <p:childTnLst>
                              <p:par>
                                <p:cTn id="12" presetID="53" presetClass="entr" presetSubtype="16"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20944" y="6548438"/>
            <a:ext cx="3352800" cy="309562"/>
          </a:xfrm>
        </p:spPr>
        <p:txBody>
          <a:bodyPr/>
          <a:lstStyle/>
          <a:p>
            <a:pPr>
              <a:defRPr/>
            </a:pPr>
            <a:r>
              <a:rPr lang="en-US"/>
              <a:t>“Send The Light”</a:t>
            </a:r>
            <a:endParaRPr lang="en-US" dirty="0"/>
          </a:p>
        </p:txBody>
      </p:sp>
      <p:sp>
        <p:nvSpPr>
          <p:cNvPr id="157698" name="Rectangle 1026"/>
          <p:cNvSpPr>
            <a:spLocks noGrp="1" noChangeArrowheads="1"/>
          </p:cNvSpPr>
          <p:nvPr>
            <p:ph type="title"/>
          </p:nvPr>
        </p:nvSpPr>
        <p:spPr>
          <a:xfrm>
            <a:off x="-2458" y="-7118"/>
            <a:ext cx="9161206" cy="616718"/>
          </a:xfrm>
        </p:spPr>
        <p:txBody>
          <a:bodyPr/>
          <a:lstStyle/>
          <a:p>
            <a:pPr marL="0" indent="0" eaLnBrk="1" fontAlgn="auto" hangingPunct="1">
              <a:spcAft>
                <a:spcPts val="0"/>
              </a:spcAft>
              <a:buClr>
                <a:schemeClr val="accent6">
                  <a:lumMod val="75000"/>
                </a:schemeClr>
              </a:buClr>
              <a:buNone/>
              <a:defRPr/>
            </a:pPr>
            <a:r>
              <a:rPr lang="en-US" sz="2800" u="sng" dirty="0">
                <a:solidFill>
                  <a:schemeClr val="tx1"/>
                </a:solidFill>
                <a:latin typeface="Arial" pitchFamily="34" charset="0"/>
                <a:cs typeface="Arial" pitchFamily="34" charset="0"/>
              </a:rPr>
              <a:t>Help of the Gospel</a:t>
            </a:r>
          </a:p>
        </p:txBody>
      </p:sp>
      <p:sp>
        <p:nvSpPr>
          <p:cNvPr id="5" name="Text Box 3"/>
          <p:cNvSpPr txBox="1">
            <a:spLocks noChangeArrowheads="1"/>
          </p:cNvSpPr>
          <p:nvPr/>
        </p:nvSpPr>
        <p:spPr bwMode="auto">
          <a:xfrm>
            <a:off x="69465" y="533400"/>
            <a:ext cx="8991600" cy="584775"/>
          </a:xfrm>
          <a:prstGeom prst="rect">
            <a:avLst/>
          </a:prstGeom>
          <a:solidFill>
            <a:schemeClr val="bg2">
              <a:lumMod val="90000"/>
            </a:schemeClr>
          </a:solidFill>
          <a:ln w="28575">
            <a:solidFill>
              <a:schemeClr val="bg2">
                <a:lumMod val="50000"/>
              </a:schemeClr>
            </a:solidFill>
          </a:ln>
          <a:effectLst/>
          <a:extLst/>
        </p:spPr>
        <p:txBody>
          <a:bodyPr>
            <a:spAutoFit/>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sz="1600" dirty="0">
                <a:solidFill>
                  <a:srgbClr val="002060"/>
                </a:solidFill>
                <a:latin typeface="Tahoma" pitchFamily="34" charset="0"/>
                <a:cs typeface="Times New Roman" pitchFamily="18" charset="0"/>
              </a:rPr>
              <a:t>“We have heard the Macedonian call today: 'Send the light! Send the light!' And a golden offering</a:t>
            </a:r>
          </a:p>
          <a:p>
            <a:pPr algn="ctr">
              <a:defRPr/>
            </a:pPr>
            <a:r>
              <a:rPr lang="en-US" sz="1600" dirty="0">
                <a:solidFill>
                  <a:srgbClr val="002060"/>
                </a:solidFill>
                <a:latin typeface="Tahoma" pitchFamily="34" charset="0"/>
                <a:cs typeface="Times New Roman" pitchFamily="18" charset="0"/>
              </a:rPr>
              <a:t>at the cross we lay; Send the light! Send the light!”</a:t>
            </a:r>
          </a:p>
        </p:txBody>
      </p:sp>
      <p:sp>
        <p:nvSpPr>
          <p:cNvPr id="10" name="Text Box 8"/>
          <p:cNvSpPr txBox="1">
            <a:spLocks noChangeArrowheads="1"/>
          </p:cNvSpPr>
          <p:nvPr/>
        </p:nvSpPr>
        <p:spPr bwMode="auto">
          <a:xfrm>
            <a:off x="0" y="1361715"/>
            <a:ext cx="9158748" cy="2000548"/>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defRPr/>
            </a:pPr>
            <a:r>
              <a:rPr lang="en-US" b="1" dirty="0">
                <a:solidFill>
                  <a:srgbClr val="002060"/>
                </a:solidFill>
                <a:latin typeface="Tahoma" pitchFamily="34" charset="0"/>
                <a:cs typeface="Times New Roman" pitchFamily="18" charset="0"/>
              </a:rPr>
              <a:t>II Cor. 4:5-6 </a:t>
            </a:r>
            <a:endParaRPr lang="en-US" b="1" i="1" dirty="0">
              <a:solidFill>
                <a:srgbClr val="002060"/>
              </a:solidFill>
              <a:latin typeface="Tahoma" pitchFamily="34" charset="0"/>
              <a:cs typeface="Times New Roman" pitchFamily="18" charset="0"/>
            </a:endParaRPr>
          </a:p>
          <a:p>
            <a:pPr>
              <a:defRPr/>
            </a:pPr>
            <a:r>
              <a:rPr lang="en-US" sz="2000" dirty="0">
                <a:solidFill>
                  <a:srgbClr val="006600"/>
                </a:solidFill>
                <a:latin typeface="Tahoma" pitchFamily="34" charset="0"/>
                <a:cs typeface="Times New Roman" pitchFamily="18" charset="0"/>
              </a:rPr>
              <a:t>5.  For we do not preach ourselves but Christ Jesus as Lord, and ourselves as your bond-servants for Jesus' sake.</a:t>
            </a:r>
          </a:p>
          <a:p>
            <a:pPr>
              <a:defRPr/>
            </a:pPr>
            <a:r>
              <a:rPr lang="en-US" sz="2000" dirty="0">
                <a:solidFill>
                  <a:srgbClr val="006600"/>
                </a:solidFill>
                <a:latin typeface="Tahoma" pitchFamily="34" charset="0"/>
                <a:cs typeface="Times New Roman" pitchFamily="18" charset="0"/>
              </a:rPr>
              <a:t>6.  For God, who said, "Light shall shine out of darkness," is the One who has shone in our hearts to give the Light of the knowledge of the glory of God in the face of Christ.</a:t>
            </a:r>
          </a:p>
        </p:txBody>
      </p:sp>
      <p:sp>
        <p:nvSpPr>
          <p:cNvPr id="8" name="Text Box 5"/>
          <p:cNvSpPr txBox="1">
            <a:spLocks noChangeArrowheads="1"/>
          </p:cNvSpPr>
          <p:nvPr/>
        </p:nvSpPr>
        <p:spPr bwMode="auto">
          <a:xfrm>
            <a:off x="0" y="3592562"/>
            <a:ext cx="4815348"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chemeClr val="accent1"/>
                </a:solidFill>
                <a:latin typeface="Tahoma" pitchFamily="34" charset="0"/>
                <a:cs typeface="Times New Roman" pitchFamily="18" charset="0"/>
              </a:rPr>
              <a:t>Acts 16:9-10:</a:t>
            </a:r>
          </a:p>
          <a:p>
            <a:pPr>
              <a:buClr>
                <a:srgbClr val="57C7A4"/>
              </a:buClr>
              <a:buSzPct val="115000"/>
              <a:buFont typeface="Wingdings" pitchFamily="2" charset="2"/>
              <a:buChar char="Ø"/>
            </a:pPr>
            <a:r>
              <a:rPr lang="en-US" sz="2000" dirty="0">
                <a:solidFill>
                  <a:schemeClr val="tx2"/>
                </a:solidFill>
                <a:latin typeface="Tahoma" pitchFamily="34" charset="0"/>
                <a:cs typeface="Times New Roman" pitchFamily="18" charset="0"/>
              </a:rPr>
              <a:t>The man from Macedonia who appeared to Paul in a vision asking for help saying, “Come over to Macedonia and help us.”</a:t>
            </a:r>
          </a:p>
          <a:p>
            <a:pPr>
              <a:buClr>
                <a:srgbClr val="57C7A4"/>
              </a:buClr>
              <a:buSzPct val="115000"/>
              <a:buFont typeface="Wingdings" pitchFamily="2" charset="2"/>
              <a:buChar char="Ø"/>
            </a:pPr>
            <a:r>
              <a:rPr lang="en-US" sz="2000" dirty="0">
                <a:solidFill>
                  <a:schemeClr val="tx2"/>
                </a:solidFill>
                <a:latin typeface="Tahoma" pitchFamily="34" charset="0"/>
                <a:cs typeface="Times New Roman" pitchFamily="18" charset="0"/>
              </a:rPr>
              <a:t>Paul and the others with him understood that </a:t>
            </a:r>
            <a:r>
              <a:rPr lang="en-US" sz="2000" b="1" i="1" u="sng" dirty="0">
                <a:solidFill>
                  <a:schemeClr val="tx2"/>
                </a:solidFill>
                <a:latin typeface="Tahoma" pitchFamily="34" charset="0"/>
                <a:cs typeface="Times New Roman" pitchFamily="18" charset="0"/>
              </a:rPr>
              <a:t>they needed to go preach the gospel</a:t>
            </a:r>
            <a:r>
              <a:rPr lang="en-US" sz="2000" dirty="0">
                <a:solidFill>
                  <a:schemeClr val="tx2"/>
                </a:solidFill>
                <a:latin typeface="Tahoma" pitchFamily="34" charset="0"/>
                <a:cs typeface="Times New Roman" pitchFamily="18" charset="0"/>
              </a:rPr>
              <a:t> to the people of Macedonia!</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3011" y="3682689"/>
            <a:ext cx="3884441" cy="2743622"/>
          </a:xfrm>
          <a:prstGeom prst="rect">
            <a:avLst/>
          </a:prstGeom>
        </p:spPr>
      </p:pic>
    </p:spTree>
    <p:extLst>
      <p:ext uri="{BB962C8B-B14F-4D97-AF65-F5344CB8AC3E}">
        <p14:creationId xmlns:p14="http://schemas.microsoft.com/office/powerpoint/2010/main" val="10198178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8907B7-D0E7-4425-BAB4-2EBE692160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4343400"/>
            <a:ext cx="3352800" cy="2514600"/>
          </a:xfrm>
          <a:prstGeom prst="rect">
            <a:avLst/>
          </a:prstGeom>
        </p:spPr>
      </p:pic>
      <p:sp>
        <p:nvSpPr>
          <p:cNvPr id="7" name="Footer Placeholder 4"/>
          <p:cNvSpPr>
            <a:spLocks noGrp="1"/>
          </p:cNvSpPr>
          <p:nvPr>
            <p:ph type="ftr" sz="quarter" idx="15"/>
          </p:nvPr>
        </p:nvSpPr>
        <p:spPr>
          <a:xfrm>
            <a:off x="-20944" y="6548438"/>
            <a:ext cx="3352800" cy="309562"/>
          </a:xfrm>
        </p:spPr>
        <p:txBody>
          <a:bodyPr/>
          <a:lstStyle/>
          <a:p>
            <a:pPr>
              <a:defRPr/>
            </a:pPr>
            <a:r>
              <a:rPr lang="en-US"/>
              <a:t>“Send The Light”</a:t>
            </a:r>
            <a:endParaRPr lang="en-US" dirty="0"/>
          </a:p>
        </p:txBody>
      </p:sp>
      <p:sp>
        <p:nvSpPr>
          <p:cNvPr id="157698" name="Rectangle 1026"/>
          <p:cNvSpPr>
            <a:spLocks noGrp="1" noChangeArrowheads="1"/>
          </p:cNvSpPr>
          <p:nvPr>
            <p:ph type="title"/>
          </p:nvPr>
        </p:nvSpPr>
        <p:spPr>
          <a:xfrm>
            <a:off x="-2458" y="-7118"/>
            <a:ext cx="9161206" cy="616718"/>
          </a:xfrm>
        </p:spPr>
        <p:txBody>
          <a:bodyPr/>
          <a:lstStyle/>
          <a:p>
            <a:pPr marL="0" indent="0" eaLnBrk="1" fontAlgn="auto" hangingPunct="1">
              <a:spcAft>
                <a:spcPts val="0"/>
              </a:spcAft>
              <a:buClr>
                <a:schemeClr val="accent6">
                  <a:lumMod val="75000"/>
                </a:schemeClr>
              </a:buClr>
              <a:buNone/>
              <a:defRPr/>
            </a:pPr>
            <a:r>
              <a:rPr lang="en-US" sz="2800" u="sng" dirty="0">
                <a:solidFill>
                  <a:schemeClr val="tx1"/>
                </a:solidFill>
                <a:latin typeface="Arial" pitchFamily="34" charset="0"/>
                <a:cs typeface="Arial" pitchFamily="34" charset="0"/>
              </a:rPr>
              <a:t>Help of the Gospel</a:t>
            </a:r>
          </a:p>
        </p:txBody>
      </p:sp>
      <p:sp>
        <p:nvSpPr>
          <p:cNvPr id="5" name="Text Box 3"/>
          <p:cNvSpPr txBox="1">
            <a:spLocks noChangeArrowheads="1"/>
          </p:cNvSpPr>
          <p:nvPr/>
        </p:nvSpPr>
        <p:spPr bwMode="auto">
          <a:xfrm>
            <a:off x="69465" y="533400"/>
            <a:ext cx="8991600" cy="584775"/>
          </a:xfrm>
          <a:prstGeom prst="rect">
            <a:avLst/>
          </a:prstGeom>
          <a:solidFill>
            <a:schemeClr val="bg2">
              <a:lumMod val="90000"/>
            </a:schemeClr>
          </a:solidFill>
          <a:ln w="28575">
            <a:solidFill>
              <a:schemeClr val="bg2">
                <a:lumMod val="50000"/>
              </a:schemeClr>
            </a:solidFill>
          </a:ln>
          <a:effectLst/>
          <a:extLst/>
        </p:spPr>
        <p:txBody>
          <a:bodyPr>
            <a:spAutoFit/>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sz="1600" dirty="0">
                <a:solidFill>
                  <a:srgbClr val="002060"/>
                </a:solidFill>
                <a:latin typeface="Tahoma" pitchFamily="34" charset="0"/>
                <a:cs typeface="Times New Roman" pitchFamily="18" charset="0"/>
              </a:rPr>
              <a:t>“We have heard the Macedonian call today: 'Send the light! Send the light!' And a golden offering</a:t>
            </a:r>
          </a:p>
          <a:p>
            <a:pPr algn="ctr">
              <a:defRPr/>
            </a:pPr>
            <a:r>
              <a:rPr lang="en-US" sz="1600" dirty="0">
                <a:solidFill>
                  <a:srgbClr val="002060"/>
                </a:solidFill>
                <a:latin typeface="Tahoma" pitchFamily="34" charset="0"/>
                <a:cs typeface="Times New Roman" pitchFamily="18" charset="0"/>
              </a:rPr>
              <a:t>at the cross we lay; Send the light! Send the light!”</a:t>
            </a:r>
          </a:p>
        </p:txBody>
      </p:sp>
      <p:sp>
        <p:nvSpPr>
          <p:cNvPr id="11" name="Text Box 4"/>
          <p:cNvSpPr txBox="1">
            <a:spLocks noChangeArrowheads="1"/>
          </p:cNvSpPr>
          <p:nvPr/>
        </p:nvSpPr>
        <p:spPr bwMode="auto">
          <a:xfrm>
            <a:off x="-18486" y="1284237"/>
            <a:ext cx="9144000"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buClr>
                <a:schemeClr val="accent1"/>
              </a:buClr>
              <a:buSzPct val="115000"/>
              <a:buFont typeface="Wingdings" pitchFamily="2" charset="2"/>
              <a:buNone/>
            </a:pPr>
            <a:r>
              <a:rPr lang="en-US" b="1" dirty="0">
                <a:solidFill>
                  <a:schemeClr val="accent1"/>
                </a:solidFill>
                <a:latin typeface="Tahoma" pitchFamily="34" charset="0"/>
              </a:rPr>
              <a:t>When Paul received the plea for help…</a:t>
            </a:r>
          </a:p>
          <a:p>
            <a:pPr>
              <a:buClr>
                <a:srgbClr val="56C7AA"/>
              </a:buClr>
              <a:buSzPct val="115000"/>
              <a:buFont typeface="Wingdings" pitchFamily="2" charset="2"/>
              <a:buChar char="Ø"/>
            </a:pPr>
            <a:r>
              <a:rPr lang="en-US" sz="2000" dirty="0">
                <a:solidFill>
                  <a:schemeClr val="tx2"/>
                </a:solidFill>
                <a:latin typeface="Tahoma" pitchFamily="34" charset="0"/>
              </a:rPr>
              <a:t>He did not go and build homes and orphanages in Macedonia. </a:t>
            </a:r>
          </a:p>
          <a:p>
            <a:pPr>
              <a:buClr>
                <a:srgbClr val="56C7AA"/>
              </a:buClr>
              <a:buSzPct val="115000"/>
              <a:buFont typeface="Wingdings" pitchFamily="2" charset="2"/>
              <a:buChar char="Ø"/>
            </a:pPr>
            <a:r>
              <a:rPr lang="en-US" sz="2000" dirty="0">
                <a:solidFill>
                  <a:schemeClr val="tx2"/>
                </a:solidFill>
                <a:latin typeface="Tahoma" pitchFamily="34" charset="0"/>
              </a:rPr>
              <a:t>He wasn’t sending in food and other rations.</a:t>
            </a:r>
          </a:p>
          <a:p>
            <a:pPr>
              <a:buClr>
                <a:srgbClr val="56C7AA"/>
              </a:buClr>
              <a:buSzPct val="115000"/>
              <a:buFont typeface="Wingdings" pitchFamily="2" charset="2"/>
              <a:buChar char="Ø"/>
            </a:pPr>
            <a:r>
              <a:rPr lang="en-US" sz="2000" dirty="0">
                <a:solidFill>
                  <a:schemeClr val="tx2"/>
                </a:solidFill>
                <a:latin typeface="Tahoma" pitchFamily="34" charset="0"/>
              </a:rPr>
              <a:t>He didn’t take up a collection of funds to send!</a:t>
            </a:r>
          </a:p>
          <a:p>
            <a:pPr>
              <a:buClr>
                <a:srgbClr val="56C7AA"/>
              </a:buClr>
              <a:buSzPct val="115000"/>
              <a:buFont typeface="Wingdings" pitchFamily="2" charset="2"/>
              <a:buChar char="Ø"/>
            </a:pPr>
            <a:r>
              <a:rPr lang="en-US" sz="2000" dirty="0">
                <a:solidFill>
                  <a:schemeClr val="tx2"/>
                </a:solidFill>
                <a:latin typeface="Tahoma" pitchFamily="34" charset="0"/>
              </a:rPr>
              <a:t>He did not set up a sponsoring church to send funds to for them to distribute to the Macedonians!</a:t>
            </a:r>
          </a:p>
        </p:txBody>
      </p:sp>
      <p:sp>
        <p:nvSpPr>
          <p:cNvPr id="13" name="Text Box 9"/>
          <p:cNvSpPr txBox="1">
            <a:spLocks noChangeArrowheads="1"/>
          </p:cNvSpPr>
          <p:nvPr/>
        </p:nvSpPr>
        <p:spPr bwMode="auto">
          <a:xfrm>
            <a:off x="-18486" y="3352800"/>
            <a:ext cx="9144000" cy="1200329"/>
          </a:xfrm>
          <a:prstGeom prst="rect">
            <a:avLst/>
          </a:prstGeom>
          <a:solidFill>
            <a:srgbClr val="FFCC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lvl="0" algn="ctr" fontAlgn="auto">
              <a:spcBef>
                <a:spcPts val="0"/>
              </a:spcBef>
              <a:spcAft>
                <a:spcPts val="0"/>
              </a:spcAft>
            </a:pPr>
            <a:r>
              <a:rPr lang="en-US" b="1" kern="0" dirty="0">
                <a:solidFill>
                  <a:srgbClr val="FF0000"/>
                </a:solidFill>
                <a:latin typeface="Tahoma" pitchFamily="34" charset="0"/>
                <a:cs typeface="+mn-cs"/>
              </a:rPr>
              <a:t>He knew that the best way to help the Macedonians was </a:t>
            </a:r>
          </a:p>
          <a:p>
            <a:pPr lvl="0" algn="ctr" fontAlgn="auto">
              <a:spcBef>
                <a:spcPts val="0"/>
              </a:spcBef>
              <a:spcAft>
                <a:spcPts val="0"/>
              </a:spcAft>
            </a:pPr>
            <a:r>
              <a:rPr lang="en-US" b="1" kern="0" dirty="0">
                <a:solidFill>
                  <a:srgbClr val="FF0000"/>
                </a:solidFill>
                <a:latin typeface="Tahoma" pitchFamily="34" charset="0"/>
                <a:cs typeface="+mn-cs"/>
              </a:rPr>
              <a:t>to make sure the gospel was heard by the people! </a:t>
            </a:r>
          </a:p>
          <a:p>
            <a:pPr lvl="0" algn="ctr" fontAlgn="auto">
              <a:spcBef>
                <a:spcPts val="0"/>
              </a:spcBef>
              <a:spcAft>
                <a:spcPts val="0"/>
              </a:spcAft>
            </a:pPr>
            <a:r>
              <a:rPr lang="en-US" b="1" i="1" kern="0" dirty="0">
                <a:solidFill>
                  <a:srgbClr val="FF0000"/>
                </a:solidFill>
                <a:latin typeface="Tahoma" pitchFamily="34" charset="0"/>
                <a:cs typeface="+mn-cs"/>
              </a:rPr>
              <a:t>(Acts 16:11-15)</a:t>
            </a:r>
            <a:endParaRPr kumimoji="0" lang="en-US" sz="2400" b="1" i="1" u="none" strike="noStrike" kern="0" cap="none" spc="0" normalizeH="0" baseline="0" noProof="0" dirty="0">
              <a:ln>
                <a:noFill/>
              </a:ln>
              <a:solidFill>
                <a:srgbClr val="FF0000"/>
              </a:solidFill>
              <a:effectLst/>
              <a:uLnTx/>
              <a:uFillTx/>
              <a:latin typeface="Tahoma" pitchFamily="34" charset="0"/>
              <a:cs typeface="+mn-cs"/>
            </a:endParaRPr>
          </a:p>
        </p:txBody>
      </p:sp>
      <p:sp>
        <p:nvSpPr>
          <p:cNvPr id="14" name="Text Box 5"/>
          <p:cNvSpPr txBox="1">
            <a:spLocks noChangeArrowheads="1"/>
          </p:cNvSpPr>
          <p:nvPr/>
        </p:nvSpPr>
        <p:spPr bwMode="auto">
          <a:xfrm>
            <a:off x="-20944" y="4717961"/>
            <a:ext cx="6135060"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chemeClr val="accent1"/>
                </a:solidFill>
                <a:latin typeface="Tahoma" pitchFamily="34" charset="0"/>
                <a:cs typeface="Times New Roman" pitchFamily="18" charset="0"/>
              </a:rPr>
              <a:t>Phil. 4:15-16; II Cor. 9:6-7:</a:t>
            </a:r>
          </a:p>
          <a:p>
            <a:pPr>
              <a:buClr>
                <a:srgbClr val="56C7AA"/>
              </a:buClr>
              <a:buSzPct val="115000"/>
              <a:buFont typeface="Wingdings" pitchFamily="2" charset="2"/>
              <a:buChar char="Ø"/>
            </a:pPr>
            <a:r>
              <a:rPr lang="en-US" sz="2000" dirty="0">
                <a:solidFill>
                  <a:schemeClr val="tx2"/>
                </a:solidFill>
                <a:latin typeface="Tahoma" pitchFamily="34" charset="0"/>
                <a:cs typeface="Times New Roman" pitchFamily="18" charset="0"/>
              </a:rPr>
              <a:t>While we should go where we can, no one individual can go everywhere, but all of us can give a “golden offering” so that those who can go to other places can be supported!</a:t>
            </a:r>
          </a:p>
        </p:txBody>
      </p:sp>
    </p:spTree>
    <p:extLst>
      <p:ext uri="{BB962C8B-B14F-4D97-AF65-F5344CB8AC3E}">
        <p14:creationId xmlns:p14="http://schemas.microsoft.com/office/powerpoint/2010/main" val="161040541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wipe(left)">
                                      <p:cBhvr>
                                        <p:cTn id="10" dur="500"/>
                                        <p:tgtEl>
                                          <p:spTgt spid="11">
                                            <p:txEl>
                                              <p:pRg st="1" end="1"/>
                                            </p:txEl>
                                          </p:spTgt>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Effect transition="in" filter="wipe(left)">
                                      <p:cBhvr>
                                        <p:cTn id="14" dur="500"/>
                                        <p:tgtEl>
                                          <p:spTgt spid="11">
                                            <p:txEl>
                                              <p:pRg st="2" end="2"/>
                                            </p:txEl>
                                          </p:spTgt>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1">
                                            <p:txEl>
                                              <p:pRg st="3" end="3"/>
                                            </p:txEl>
                                          </p:spTgt>
                                        </p:tgtEl>
                                        <p:attrNameLst>
                                          <p:attrName>style.visibility</p:attrName>
                                        </p:attrNameLst>
                                      </p:cBhvr>
                                      <p:to>
                                        <p:strVal val="visible"/>
                                      </p:to>
                                    </p:set>
                                    <p:animEffect transition="in" filter="wipe(left)">
                                      <p:cBhvr>
                                        <p:cTn id="18" dur="500"/>
                                        <p:tgtEl>
                                          <p:spTgt spid="11">
                                            <p:txEl>
                                              <p:pRg st="3" end="3"/>
                                            </p:txEl>
                                          </p:spTgt>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wipe(left)">
                                      <p:cBhvr>
                                        <p:cTn id="22" dur="500"/>
                                        <p:tgtEl>
                                          <p:spTgt spid="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par>
                          <p:cTn id="28" fill="hold">
                            <p:stCondLst>
                              <p:cond delay="500"/>
                            </p:stCondLst>
                            <p:childTnLst>
                              <p:par>
                                <p:cTn id="29" presetID="53" presetClass="entr" presetSubtype="16"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20944" y="6548438"/>
            <a:ext cx="3352800" cy="309562"/>
          </a:xfrm>
        </p:spPr>
        <p:txBody>
          <a:bodyPr/>
          <a:lstStyle/>
          <a:p>
            <a:pPr>
              <a:defRPr/>
            </a:pPr>
            <a:r>
              <a:rPr lang="en-US"/>
              <a:t>“Send The Light”</a:t>
            </a:r>
            <a:endParaRPr lang="en-US" dirty="0"/>
          </a:p>
        </p:txBody>
      </p:sp>
      <p:sp>
        <p:nvSpPr>
          <p:cNvPr id="157698" name="Rectangle 1026"/>
          <p:cNvSpPr>
            <a:spLocks noGrp="1" noChangeArrowheads="1"/>
          </p:cNvSpPr>
          <p:nvPr>
            <p:ph type="title"/>
          </p:nvPr>
        </p:nvSpPr>
        <p:spPr>
          <a:xfrm>
            <a:off x="-2458" y="-7118"/>
            <a:ext cx="9161206" cy="616718"/>
          </a:xfrm>
        </p:spPr>
        <p:txBody>
          <a:bodyPr/>
          <a:lstStyle/>
          <a:p>
            <a:pPr marL="0" indent="0" eaLnBrk="1" fontAlgn="auto" hangingPunct="1">
              <a:spcAft>
                <a:spcPts val="0"/>
              </a:spcAft>
              <a:buClr>
                <a:schemeClr val="accent6">
                  <a:lumMod val="75000"/>
                </a:schemeClr>
              </a:buClr>
              <a:buNone/>
              <a:defRPr/>
            </a:pPr>
            <a:r>
              <a:rPr lang="en-US" sz="2800" u="sng" dirty="0">
                <a:solidFill>
                  <a:schemeClr val="tx1"/>
                </a:solidFill>
                <a:latin typeface="Arial" pitchFamily="34" charset="0"/>
                <a:cs typeface="Arial" pitchFamily="34" charset="0"/>
              </a:rPr>
              <a:t>Help of the Gospel</a:t>
            </a:r>
          </a:p>
        </p:txBody>
      </p:sp>
      <p:sp>
        <p:nvSpPr>
          <p:cNvPr id="5" name="Text Box 3"/>
          <p:cNvSpPr txBox="1">
            <a:spLocks noChangeArrowheads="1"/>
          </p:cNvSpPr>
          <p:nvPr/>
        </p:nvSpPr>
        <p:spPr bwMode="auto">
          <a:xfrm>
            <a:off x="69465" y="533400"/>
            <a:ext cx="8991600" cy="584775"/>
          </a:xfrm>
          <a:prstGeom prst="rect">
            <a:avLst/>
          </a:prstGeom>
          <a:solidFill>
            <a:schemeClr val="bg2">
              <a:lumMod val="90000"/>
            </a:schemeClr>
          </a:solidFill>
          <a:ln w="28575">
            <a:solidFill>
              <a:schemeClr val="bg2">
                <a:lumMod val="50000"/>
              </a:schemeClr>
            </a:solidFill>
          </a:ln>
          <a:effectLst/>
          <a:extLst/>
        </p:spPr>
        <p:txBody>
          <a:bodyPr>
            <a:spAutoFit/>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sz="1600" dirty="0">
                <a:solidFill>
                  <a:srgbClr val="002060"/>
                </a:solidFill>
                <a:latin typeface="Tahoma" pitchFamily="34" charset="0"/>
                <a:cs typeface="Times New Roman" pitchFamily="18" charset="0"/>
              </a:rPr>
              <a:t>“We have heard the Macedonian call today: 'Send the light! Send the light!' And a golden offering</a:t>
            </a:r>
          </a:p>
          <a:p>
            <a:pPr algn="ctr">
              <a:defRPr/>
            </a:pPr>
            <a:r>
              <a:rPr lang="en-US" sz="1600" dirty="0">
                <a:solidFill>
                  <a:srgbClr val="002060"/>
                </a:solidFill>
                <a:latin typeface="Tahoma" pitchFamily="34" charset="0"/>
                <a:cs typeface="Times New Roman" pitchFamily="18" charset="0"/>
              </a:rPr>
              <a:t>at the cross we lay; Send the light! Send the light!”</a:t>
            </a:r>
          </a:p>
        </p:txBody>
      </p:sp>
      <p:sp>
        <p:nvSpPr>
          <p:cNvPr id="9" name="Text Box 4"/>
          <p:cNvSpPr txBox="1">
            <a:spLocks noChangeArrowheads="1"/>
          </p:cNvSpPr>
          <p:nvPr/>
        </p:nvSpPr>
        <p:spPr bwMode="auto">
          <a:xfrm>
            <a:off x="-6735" y="1263665"/>
            <a:ext cx="9144000" cy="421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buClr>
                <a:schemeClr val="accent1"/>
              </a:buClr>
              <a:buSzPct val="115000"/>
              <a:buFont typeface="Wingdings" pitchFamily="2" charset="2"/>
              <a:buNone/>
            </a:pPr>
            <a:r>
              <a:rPr lang="en-US" b="1" dirty="0">
                <a:solidFill>
                  <a:schemeClr val="accent1"/>
                </a:solidFill>
                <a:latin typeface="Tahoma" pitchFamily="34" charset="0"/>
              </a:rPr>
              <a:t>The gospel is the best “help” for a dark and evil world!</a:t>
            </a:r>
          </a:p>
          <a:p>
            <a:pPr>
              <a:buClr>
                <a:schemeClr val="accent1"/>
              </a:buClr>
              <a:buSzPct val="115000"/>
              <a:buFont typeface="Wingdings" pitchFamily="2" charset="2"/>
              <a:buNone/>
            </a:pPr>
            <a:r>
              <a:rPr lang="en-US" b="1" dirty="0">
                <a:solidFill>
                  <a:schemeClr val="accent1"/>
                </a:solidFill>
                <a:latin typeface="Tahoma" pitchFamily="34" charset="0"/>
              </a:rPr>
              <a:t>(Jn. 3:19-21)</a:t>
            </a:r>
          </a:p>
          <a:p>
            <a:pPr>
              <a:buClr>
                <a:srgbClr val="56C7AA"/>
              </a:buClr>
              <a:buSzPct val="115000"/>
              <a:buFont typeface="Wingdings" pitchFamily="2" charset="2"/>
              <a:buChar char="Ø"/>
            </a:pPr>
            <a:r>
              <a:rPr lang="en-US" sz="2000" dirty="0">
                <a:solidFill>
                  <a:schemeClr val="tx2"/>
                </a:solidFill>
                <a:latin typeface="Tahoma" pitchFamily="34" charset="0"/>
              </a:rPr>
              <a:t>The gospel is God’s power to save </a:t>
            </a:r>
            <a:r>
              <a:rPr lang="en-US" sz="2000" i="1" dirty="0">
                <a:solidFill>
                  <a:schemeClr val="tx2"/>
                </a:solidFill>
                <a:latin typeface="Tahoma" pitchFamily="34" charset="0"/>
              </a:rPr>
              <a:t>(Rom. 1:16); </a:t>
            </a:r>
            <a:r>
              <a:rPr lang="en-US" sz="2000" dirty="0">
                <a:solidFill>
                  <a:schemeClr val="tx2"/>
                </a:solidFill>
                <a:latin typeface="Tahoma" pitchFamily="34" charset="0"/>
              </a:rPr>
              <a:t>learn of sin, &amp; the cure </a:t>
            </a:r>
            <a:r>
              <a:rPr lang="en-US" sz="2000" i="1" dirty="0">
                <a:solidFill>
                  <a:schemeClr val="tx2"/>
                </a:solidFill>
                <a:latin typeface="Tahoma" pitchFamily="34" charset="0"/>
              </a:rPr>
              <a:t>(Rom. 3:23; Jn. 3:16).</a:t>
            </a:r>
            <a:r>
              <a:rPr lang="en-US" sz="2000" b="0" i="1" dirty="0">
                <a:solidFill>
                  <a:schemeClr val="tx2"/>
                </a:solidFill>
                <a:latin typeface="Tahoma" pitchFamily="34" charset="0"/>
              </a:rPr>
              <a:t> </a:t>
            </a:r>
          </a:p>
          <a:p>
            <a:pPr>
              <a:buClr>
                <a:srgbClr val="56C7AA"/>
              </a:buClr>
              <a:buSzPct val="115000"/>
              <a:buFont typeface="Wingdings" pitchFamily="2" charset="2"/>
              <a:buChar char="Ø"/>
            </a:pPr>
            <a:r>
              <a:rPr lang="en-US" sz="2000" b="0" dirty="0">
                <a:solidFill>
                  <a:schemeClr val="tx2"/>
                </a:solidFill>
                <a:latin typeface="Tahoma" pitchFamily="34" charset="0"/>
              </a:rPr>
              <a:t>Christ: He came to earth </a:t>
            </a:r>
            <a:r>
              <a:rPr lang="en-US" sz="2000" b="0" i="1" dirty="0">
                <a:solidFill>
                  <a:schemeClr val="tx2"/>
                </a:solidFill>
                <a:latin typeface="Tahoma" pitchFamily="34" charset="0"/>
              </a:rPr>
              <a:t>(Mt. 1; Lk. 2), </a:t>
            </a:r>
            <a:r>
              <a:rPr lang="en-US" sz="2000" b="0" dirty="0">
                <a:solidFill>
                  <a:schemeClr val="tx2"/>
                </a:solidFill>
                <a:latin typeface="Tahoma" pitchFamily="34" charset="0"/>
              </a:rPr>
              <a:t>taught the truth </a:t>
            </a:r>
            <a:r>
              <a:rPr lang="en-US" sz="2000" b="0" i="1" dirty="0">
                <a:solidFill>
                  <a:schemeClr val="tx2"/>
                </a:solidFill>
                <a:latin typeface="Tahoma" pitchFamily="34" charset="0"/>
              </a:rPr>
              <a:t>(Mt. 5-7), </a:t>
            </a:r>
            <a:r>
              <a:rPr lang="en-US" sz="2000" b="0" dirty="0">
                <a:solidFill>
                  <a:schemeClr val="tx2"/>
                </a:solidFill>
                <a:latin typeface="Tahoma" pitchFamily="34" charset="0"/>
              </a:rPr>
              <a:t>&amp; died on the cross “for forgiveness of sins” </a:t>
            </a:r>
            <a:r>
              <a:rPr lang="en-US" sz="2000" b="0" i="1" dirty="0">
                <a:solidFill>
                  <a:schemeClr val="tx2"/>
                </a:solidFill>
                <a:latin typeface="Tahoma" pitchFamily="34" charset="0"/>
              </a:rPr>
              <a:t>(Mt. 20:28, 26:28; Eph. 1:7). </a:t>
            </a:r>
          </a:p>
          <a:p>
            <a:pPr>
              <a:buClr>
                <a:srgbClr val="56C7AA"/>
              </a:buClr>
              <a:buSzPct val="115000"/>
              <a:buFont typeface="Wingdings" pitchFamily="2" charset="2"/>
              <a:buChar char="Ø"/>
            </a:pPr>
            <a:r>
              <a:rPr lang="en-US" sz="2000" b="0" dirty="0">
                <a:solidFill>
                  <a:schemeClr val="tx2"/>
                </a:solidFill>
                <a:latin typeface="Tahoma" pitchFamily="34" charset="0"/>
              </a:rPr>
              <a:t>His victory over death at His resurrection &amp; His ascension </a:t>
            </a:r>
            <a:r>
              <a:rPr lang="en-US" sz="2000" b="0" i="1" dirty="0">
                <a:solidFill>
                  <a:schemeClr val="tx2"/>
                </a:solidFill>
                <a:latin typeface="Tahoma" pitchFamily="34" charset="0"/>
              </a:rPr>
              <a:t>(Lk. 24:1-9; Acts 1:9-11; I Cor. 15:1-8).</a:t>
            </a:r>
          </a:p>
          <a:p>
            <a:pPr>
              <a:buClr>
                <a:srgbClr val="56C7AA"/>
              </a:buClr>
              <a:buSzPct val="115000"/>
              <a:buFont typeface="Wingdings" pitchFamily="2" charset="2"/>
              <a:buChar char="Ø"/>
            </a:pPr>
            <a:r>
              <a:rPr lang="en-US" sz="2000" dirty="0">
                <a:solidFill>
                  <a:schemeClr val="tx2"/>
                </a:solidFill>
                <a:latin typeface="Tahoma" pitchFamily="34" charset="0"/>
              </a:rPr>
              <a:t>Hearing, believing in Christ &amp; being baptized “for the forgiveness of sins” </a:t>
            </a:r>
            <a:r>
              <a:rPr lang="en-US" sz="2000" i="1" dirty="0">
                <a:solidFill>
                  <a:schemeClr val="tx2"/>
                </a:solidFill>
                <a:latin typeface="Tahoma" pitchFamily="34" charset="0"/>
              </a:rPr>
              <a:t>(Mk. 16:16; Acts 2:38) </a:t>
            </a:r>
            <a:r>
              <a:rPr lang="en-US" sz="2000" dirty="0">
                <a:solidFill>
                  <a:schemeClr val="tx2"/>
                </a:solidFill>
                <a:latin typeface="Tahoma" pitchFamily="34" charset="0"/>
              </a:rPr>
              <a:t>is the beginning of a new life &amp; walk with God </a:t>
            </a:r>
            <a:r>
              <a:rPr lang="en-US" sz="2000" i="1" dirty="0">
                <a:solidFill>
                  <a:schemeClr val="tx2"/>
                </a:solidFill>
                <a:latin typeface="Tahoma" pitchFamily="34" charset="0"/>
              </a:rPr>
              <a:t>(Rom. 6:3-8)</a:t>
            </a:r>
          </a:p>
          <a:p>
            <a:pPr>
              <a:buClr>
                <a:srgbClr val="56C7AA"/>
              </a:buClr>
              <a:buSzPct val="115000"/>
              <a:buFont typeface="Wingdings" pitchFamily="2" charset="2"/>
              <a:buChar char="Ø"/>
            </a:pPr>
            <a:r>
              <a:rPr lang="en-US" sz="2000" dirty="0">
                <a:solidFill>
                  <a:schemeClr val="tx2"/>
                </a:solidFill>
                <a:latin typeface="Tahoma" pitchFamily="34" charset="0"/>
              </a:rPr>
              <a:t>When people hear, believe, &amp; obey the Lord’s plan of salvation, this is when they are truly helped! </a:t>
            </a:r>
            <a:r>
              <a:rPr lang="en-US" sz="2000" i="1" dirty="0">
                <a:solidFill>
                  <a:schemeClr val="tx2"/>
                </a:solidFill>
                <a:latin typeface="Tahoma" pitchFamily="34" charset="0"/>
              </a:rPr>
              <a:t>(Js. 1:21; Jn. 12:48; II Thess. 1:7-9)</a:t>
            </a:r>
            <a:endParaRPr lang="en-US" sz="2000" b="0" i="1" dirty="0">
              <a:solidFill>
                <a:schemeClr val="tx2"/>
              </a:solidFill>
              <a:latin typeface="Tahoma" pitchFamily="34" charset="0"/>
            </a:endParaRPr>
          </a:p>
        </p:txBody>
      </p:sp>
      <p:sp>
        <p:nvSpPr>
          <p:cNvPr id="12" name="Text Box 7"/>
          <p:cNvSpPr txBox="1">
            <a:spLocks noChangeArrowheads="1"/>
          </p:cNvSpPr>
          <p:nvPr/>
        </p:nvSpPr>
        <p:spPr bwMode="auto">
          <a:xfrm>
            <a:off x="-15388" y="5485103"/>
            <a:ext cx="917969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latin typeface="Tahoma" pitchFamily="34" charset="0"/>
                <a:cs typeface="Times New Roman" pitchFamily="18" charset="0"/>
              </a:rPr>
              <a:t>True “help” comes by introducing sinful man to Christ and</a:t>
            </a:r>
          </a:p>
          <a:p>
            <a:pPr algn="ctr" eaLnBrk="1" hangingPunct="1"/>
            <a:r>
              <a:rPr lang="en-US" sz="2400" b="1" dirty="0">
                <a:latin typeface="Tahoma" pitchFamily="34" charset="0"/>
                <a:cs typeface="Times New Roman" pitchFamily="18" charset="0"/>
              </a:rPr>
              <a:t>showing them the Lord’s plan of salvation – </a:t>
            </a:r>
          </a:p>
          <a:p>
            <a:pPr algn="ctr" eaLnBrk="1" hangingPunct="1"/>
            <a:r>
              <a:rPr lang="en-US" sz="2400" b="1" dirty="0">
                <a:latin typeface="Tahoma" pitchFamily="34" charset="0"/>
                <a:cs typeface="Times New Roman" pitchFamily="18" charset="0"/>
              </a:rPr>
              <a:t>“Send the Light” into the dark world!</a:t>
            </a:r>
            <a:endParaRPr lang="en-US" sz="2400" b="1" i="1" dirty="0">
              <a:latin typeface="Tahoma" pitchFamily="34" charset="0"/>
              <a:cs typeface="Times New Roman" pitchFamily="18" charset="0"/>
            </a:endParaRPr>
          </a:p>
        </p:txBody>
      </p:sp>
    </p:spTree>
    <p:extLst>
      <p:ext uri="{BB962C8B-B14F-4D97-AF65-F5344CB8AC3E}">
        <p14:creationId xmlns:p14="http://schemas.microsoft.com/office/powerpoint/2010/main" val="504211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barn(inVertical)">
                                      <p:cBhvr>
                                        <p:cTn id="13" dur="500"/>
                                        <p:tgtEl>
                                          <p:spTgt spid="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Effect transition="in" filter="barn(inVertical)">
                                      <p:cBhvr>
                                        <p:cTn id="18" dur="500"/>
                                        <p:tgtEl>
                                          <p:spTgt spid="9">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barn(inVertical)">
                                      <p:cBhvr>
                                        <p:cTn id="23" dur="500"/>
                                        <p:tgtEl>
                                          <p:spTgt spid="9">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9">
                                            <p:txEl>
                                              <p:pRg st="5" end="5"/>
                                            </p:txEl>
                                          </p:spTgt>
                                        </p:tgtEl>
                                        <p:attrNameLst>
                                          <p:attrName>style.visibility</p:attrName>
                                        </p:attrNameLst>
                                      </p:cBhvr>
                                      <p:to>
                                        <p:strVal val="visible"/>
                                      </p:to>
                                    </p:set>
                                    <p:animEffect transition="in" filter="barn(inVertical)">
                                      <p:cBhvr>
                                        <p:cTn id="28" dur="500"/>
                                        <p:tgtEl>
                                          <p:spTgt spid="9">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9">
                                            <p:txEl>
                                              <p:pRg st="6" end="6"/>
                                            </p:txEl>
                                          </p:spTgt>
                                        </p:tgtEl>
                                        <p:attrNameLst>
                                          <p:attrName>style.visibility</p:attrName>
                                        </p:attrNameLst>
                                      </p:cBhvr>
                                      <p:to>
                                        <p:strVal val="visible"/>
                                      </p:to>
                                    </p:set>
                                    <p:animEffect transition="in" filter="barn(inVertical)">
                                      <p:cBhvr>
                                        <p:cTn id="33" dur="500"/>
                                        <p:tgtEl>
                                          <p:spTgt spid="9">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TC101859861[[fn=Tradeshow]]</Template>
  <TotalTime>6432</TotalTime>
  <Words>2365</Words>
  <Application>Microsoft Office PowerPoint</Application>
  <PresentationFormat>On-screen Show (4:3)</PresentationFormat>
  <Paragraphs>239</Paragraphs>
  <Slides>17</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Ameretto</vt:lpstr>
      <vt:lpstr>Arial</vt:lpstr>
      <vt:lpstr>Calisto MT</vt:lpstr>
      <vt:lpstr>Georgia</vt:lpstr>
      <vt:lpstr>Tahoma</vt:lpstr>
      <vt:lpstr>Times New Roman</vt:lpstr>
      <vt:lpstr>Trebuchet MS</vt:lpstr>
      <vt:lpstr>Wingdings</vt:lpstr>
      <vt:lpstr>Slipstream</vt:lpstr>
      <vt:lpstr>“Send The Light”</vt:lpstr>
      <vt:lpstr>Intro</vt:lpstr>
      <vt:lpstr>Intro</vt:lpstr>
      <vt:lpstr>Intro</vt:lpstr>
      <vt:lpstr>Intro </vt:lpstr>
      <vt:lpstr>Souls to Save</vt:lpstr>
      <vt:lpstr>Help of the Gospel</vt:lpstr>
      <vt:lpstr>Help of the Gospel</vt:lpstr>
      <vt:lpstr>Help of the Gospel</vt:lpstr>
      <vt:lpstr>Pray</vt:lpstr>
      <vt:lpstr>Pray</vt:lpstr>
      <vt:lpstr>Pray</vt:lpstr>
      <vt:lpstr>Not Grow Weary</vt:lpstr>
      <vt:lpstr>Not Grow Weary</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"Send The Light"</dc:title>
  <dc:subject>10/08/17</dc:subject>
  <dc:creator>DarkWolf</dc:creator>
  <dc:description>"Send The Light" by Charles H Gabriel</dc:description>
  <cp:lastModifiedBy>Nathan Morrison</cp:lastModifiedBy>
  <cp:revision>37</cp:revision>
  <dcterms:created xsi:type="dcterms:W3CDTF">2005-06-04T23:49:02Z</dcterms:created>
  <dcterms:modified xsi:type="dcterms:W3CDTF">2017-10-05T18:37:55Z</dcterms:modified>
</cp:coreProperties>
</file>