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1"/>
  </p:sldMasterIdLst>
  <p:notesMasterIdLst>
    <p:notesMasterId r:id="rId24"/>
  </p:notesMasterIdLst>
  <p:handoutMasterIdLst>
    <p:handoutMasterId r:id="rId25"/>
  </p:handoutMasterIdLst>
  <p:sldIdLst>
    <p:sldId id="256" r:id="rId2"/>
    <p:sldId id="486" r:id="rId3"/>
    <p:sldId id="577" r:id="rId4"/>
    <p:sldId id="541" r:id="rId5"/>
    <p:sldId id="542" r:id="rId6"/>
    <p:sldId id="544" r:id="rId7"/>
    <p:sldId id="547" r:id="rId8"/>
    <p:sldId id="549" r:id="rId9"/>
    <p:sldId id="551" r:id="rId10"/>
    <p:sldId id="555" r:id="rId11"/>
    <p:sldId id="556" r:id="rId12"/>
    <p:sldId id="560" r:id="rId13"/>
    <p:sldId id="561" r:id="rId14"/>
    <p:sldId id="564" r:id="rId15"/>
    <p:sldId id="565" r:id="rId16"/>
    <p:sldId id="575" r:id="rId17"/>
    <p:sldId id="566" r:id="rId18"/>
    <p:sldId id="567" r:id="rId19"/>
    <p:sldId id="569" r:id="rId20"/>
    <p:sldId id="571" r:id="rId21"/>
    <p:sldId id="573" r:id="rId22"/>
    <p:sldId id="43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62" d="100"/>
          <a:sy n="62" d="100"/>
        </p:scale>
        <p:origin x="9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endParaRPr lang="en-US" dirty="0"/>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a:p>
            <a:pPr eaLnBrk="1" hangingPunct="1"/>
            <a:endParaRPr lang="en-US" dirty="0"/>
          </a:p>
          <a:p>
            <a:pPr eaLnBrk="1" hangingPunct="1"/>
            <a:r>
              <a:rPr lang="en-US" dirty="0"/>
              <a:t>Image: Painting</a:t>
            </a:r>
            <a:r>
              <a:rPr lang="en-US" baseline="0" dirty="0"/>
              <a:t> by Pat Miller</a:t>
            </a:r>
            <a:endParaRPr lang="en-US" dirty="0"/>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Painting “Warrior Bride” by Todd Thomas, 2011</a:t>
            </a:r>
          </a:p>
          <a:p>
            <a:pPr eaLnBrk="1" hangingPunct="1"/>
            <a:r>
              <a:rPr lang="en-US" dirty="0"/>
              <a:t>http://www.artmajeur.com/en/artist/dreamscape/collection/faith/1009124/artwork/warrior-bride-of-christ/5586655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4062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KJ Images</a:t>
            </a:r>
          </a:p>
          <a:p>
            <a:pPr eaLnBrk="1" hangingPunct="1"/>
            <a:r>
              <a:rPr lang="en-US" dirty="0"/>
              <a:t>http://kwinrc.blogspot.com/2011/08/prophetic-photography-warrior-bride.html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http://just4kidsmagazine.com/BrideofChrist.html; also sermonspice.com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https://www.pinterest.com/mrslucylou/warrior-bride-of-christ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https://rhemasong.wordpress.com/tag/bride-of-christ/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1 (Left): Painting by </a:t>
            </a:r>
            <a:r>
              <a:rPr lang="en-US" sz="1200" b="0" i="0" kern="1200" dirty="0">
                <a:solidFill>
                  <a:schemeClr val="tx1"/>
                </a:solidFill>
                <a:effectLst/>
                <a:latin typeface="Times New Roman" pitchFamily="18" charset="0"/>
                <a:ea typeface="+mn-ea"/>
                <a:cs typeface="+mn-cs"/>
              </a:rPr>
              <a:t>Pr. </a:t>
            </a:r>
            <a:r>
              <a:rPr lang="en-US" sz="1200" b="0" i="0" kern="1200" dirty="0" err="1">
                <a:solidFill>
                  <a:schemeClr val="tx1"/>
                </a:solidFill>
                <a:effectLst/>
                <a:latin typeface="Times New Roman" pitchFamily="18" charset="0"/>
                <a:ea typeface="+mn-ea"/>
                <a:cs typeface="+mn-cs"/>
              </a:rPr>
              <a:t>Welfany</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Nolasco</a:t>
            </a:r>
            <a:r>
              <a:rPr lang="en-US" sz="1200" b="0" i="0" kern="1200" dirty="0">
                <a:solidFill>
                  <a:schemeClr val="tx1"/>
                </a:solidFill>
                <a:effectLst/>
                <a:latin typeface="Times New Roman" pitchFamily="18" charset="0"/>
                <a:ea typeface="+mn-ea"/>
                <a:cs typeface="+mn-cs"/>
              </a:rPr>
              <a:t> Rodrigues (http://www.esbocosermao.com/search/label/escatologia)</a:t>
            </a:r>
            <a:endParaRPr lang="en-US" dirty="0"/>
          </a:p>
          <a:p>
            <a:pPr eaLnBrk="1" hangingPunct="1"/>
            <a:endParaRPr lang="en-US" dirty="0"/>
          </a:p>
          <a:p>
            <a:pPr eaLnBrk="1" hangingPunct="1"/>
            <a:r>
              <a:rPr lang="en-US" dirty="0"/>
              <a:t>Image 2 (Right):</a:t>
            </a:r>
            <a:r>
              <a:rPr lang="en-US" baseline="0" dirty="0"/>
              <a:t> from pinterest.com</a:t>
            </a:r>
          </a:p>
          <a:p>
            <a:pPr eaLnBrk="1" hangingPunct="1"/>
            <a:endParaRPr lang="en-US" dirty="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7911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Both Images: Art by Constance Woods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Unknown, from pinterest.com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s-ES" altLang="en-US"/>
              <a:t>Invited: Proper Attire Required</a:t>
            </a:r>
          </a:p>
        </p:txBody>
      </p:sp>
      <p:sp>
        <p:nvSpPr>
          <p:cNvPr id="6" name="Slide Number Placeholder 5"/>
          <p:cNvSpPr>
            <a:spLocks noGrp="1"/>
          </p:cNvSpPr>
          <p:nvPr>
            <p:ph type="sldNum" sz="quarter" idx="12"/>
          </p:nvPr>
        </p:nvSpPr>
        <p:spPr/>
        <p:txBody>
          <a:bodyPr/>
          <a:lstStyle>
            <a:lvl1pPr>
              <a:defRPr/>
            </a:lvl1pPr>
          </a:lstStyle>
          <a:p>
            <a:fld id="{FD63A518-875F-41CE-AF44-0B73593E3EB1}" type="slidenum">
              <a:rPr lang="es-ES" altLang="en-US" smtClean="0"/>
              <a:pPr/>
              <a:t>‹#›</a:t>
            </a:fld>
            <a:endParaRPr lang="es-ES" altLang="en-US"/>
          </a:p>
        </p:txBody>
      </p:sp>
    </p:spTree>
    <p:extLst>
      <p:ext uri="{BB962C8B-B14F-4D97-AF65-F5344CB8AC3E}">
        <p14:creationId xmlns:p14="http://schemas.microsoft.com/office/powerpoint/2010/main" val="2171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s-ES" altLang="en-US"/>
              <a:t>Invited: Proper Attire Required</a:t>
            </a:r>
          </a:p>
        </p:txBody>
      </p:sp>
      <p:sp>
        <p:nvSpPr>
          <p:cNvPr id="6" name="Slide Number Placeholder 5"/>
          <p:cNvSpPr>
            <a:spLocks noGrp="1"/>
          </p:cNvSpPr>
          <p:nvPr>
            <p:ph type="sldNum" sz="quarter" idx="12"/>
          </p:nvPr>
        </p:nvSpPr>
        <p:spPr/>
        <p:txBody>
          <a:bodyPr/>
          <a:lstStyle>
            <a:lvl1pPr>
              <a:defRPr/>
            </a:lvl1pPr>
          </a:lstStyle>
          <a:p>
            <a:fld id="{9F1F5956-DCC0-413F-B599-5D23F0274BA2}" type="slidenum">
              <a:rPr lang="es-ES" altLang="en-US" smtClean="0"/>
              <a:pPr/>
              <a:t>‹#›</a:t>
            </a:fld>
            <a:endParaRPr lang="es-ES" altLang="en-US"/>
          </a:p>
        </p:txBody>
      </p:sp>
    </p:spTree>
    <p:extLst>
      <p:ext uri="{BB962C8B-B14F-4D97-AF65-F5344CB8AC3E}">
        <p14:creationId xmlns:p14="http://schemas.microsoft.com/office/powerpoint/2010/main" val="45078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s-ES" altLang="en-US"/>
              <a:t>Invited: Proper Attire Required</a:t>
            </a:r>
          </a:p>
        </p:txBody>
      </p:sp>
      <p:sp>
        <p:nvSpPr>
          <p:cNvPr id="6" name="Slide Number Placeholder 5"/>
          <p:cNvSpPr>
            <a:spLocks noGrp="1"/>
          </p:cNvSpPr>
          <p:nvPr>
            <p:ph type="sldNum" sz="quarter" idx="12"/>
          </p:nvPr>
        </p:nvSpPr>
        <p:spPr/>
        <p:txBody>
          <a:bodyPr/>
          <a:lstStyle>
            <a:lvl1pPr>
              <a:defRPr/>
            </a:lvl1pPr>
          </a:lstStyle>
          <a:p>
            <a:fld id="{C127AE03-E0E2-4163-9B48-4BF965890E5B}" type="slidenum">
              <a:rPr lang="es-ES" altLang="en-US" smtClean="0"/>
              <a:pPr/>
              <a:t>‹#›</a:t>
            </a:fld>
            <a:endParaRPr lang="es-ES" altLang="en-US"/>
          </a:p>
        </p:txBody>
      </p:sp>
    </p:spTree>
    <p:extLst>
      <p:ext uri="{BB962C8B-B14F-4D97-AF65-F5344CB8AC3E}">
        <p14:creationId xmlns:p14="http://schemas.microsoft.com/office/powerpoint/2010/main" val="344189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s-ES" altLang="en-US"/>
              <a:t>Invited: Proper Attire Required</a:t>
            </a:r>
          </a:p>
        </p:txBody>
      </p:sp>
      <p:sp>
        <p:nvSpPr>
          <p:cNvPr id="6" name="Slide Number Placeholder 5"/>
          <p:cNvSpPr>
            <a:spLocks noGrp="1"/>
          </p:cNvSpPr>
          <p:nvPr>
            <p:ph type="sldNum" sz="quarter" idx="12"/>
          </p:nvPr>
        </p:nvSpPr>
        <p:spPr/>
        <p:txBody>
          <a:bodyPr/>
          <a:lstStyle>
            <a:lvl1pPr>
              <a:defRPr/>
            </a:lvl1pPr>
          </a:lstStyle>
          <a:p>
            <a:fld id="{7189F67B-F740-4D38-8C34-9F109866658C}" type="slidenum">
              <a:rPr lang="es-ES" altLang="en-US" smtClean="0"/>
              <a:pPr/>
              <a:t>‹#›</a:t>
            </a:fld>
            <a:endParaRPr lang="es-ES" altLang="en-US"/>
          </a:p>
        </p:txBody>
      </p:sp>
    </p:spTree>
    <p:extLst>
      <p:ext uri="{BB962C8B-B14F-4D97-AF65-F5344CB8AC3E}">
        <p14:creationId xmlns:p14="http://schemas.microsoft.com/office/powerpoint/2010/main" val="18221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r>
              <a:rPr lang="es-ES" altLang="en-US"/>
              <a:t>Invited: Proper Attire Required</a:t>
            </a:r>
          </a:p>
        </p:txBody>
      </p:sp>
      <p:sp>
        <p:nvSpPr>
          <p:cNvPr id="6" name="Slide Number Placeholder 5"/>
          <p:cNvSpPr>
            <a:spLocks noGrp="1"/>
          </p:cNvSpPr>
          <p:nvPr>
            <p:ph type="sldNum" sz="quarter" idx="12"/>
          </p:nvPr>
        </p:nvSpPr>
        <p:spPr/>
        <p:txBody>
          <a:bodyPr/>
          <a:lstStyle>
            <a:lvl1pPr>
              <a:defRPr/>
            </a:lvl1pPr>
          </a:lstStyle>
          <a:p>
            <a:fld id="{E4184984-E50F-4F76-A12E-4B7AE74BD657}" type="slidenum">
              <a:rPr lang="es-ES" altLang="en-US" smtClean="0"/>
              <a:pPr/>
              <a:t>‹#›</a:t>
            </a:fld>
            <a:endParaRPr lang="es-ES" altLang="en-US"/>
          </a:p>
        </p:txBody>
      </p:sp>
    </p:spTree>
    <p:extLst>
      <p:ext uri="{BB962C8B-B14F-4D97-AF65-F5344CB8AC3E}">
        <p14:creationId xmlns:p14="http://schemas.microsoft.com/office/powerpoint/2010/main" val="10668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s-ES" altLang="en-US"/>
              <a:t>Invited: Proper Attire Required</a:t>
            </a:r>
          </a:p>
        </p:txBody>
      </p:sp>
      <p:sp>
        <p:nvSpPr>
          <p:cNvPr id="7" name="Slide Number Placeholder 6"/>
          <p:cNvSpPr>
            <a:spLocks noGrp="1"/>
          </p:cNvSpPr>
          <p:nvPr>
            <p:ph type="sldNum" sz="quarter" idx="12"/>
          </p:nvPr>
        </p:nvSpPr>
        <p:spPr/>
        <p:txBody>
          <a:bodyPr/>
          <a:lstStyle>
            <a:lvl1pPr>
              <a:defRPr/>
            </a:lvl1pPr>
          </a:lstStyle>
          <a:p>
            <a:fld id="{0077A88F-AF8F-4D2D-9FA8-9A5941AC84E2}" type="slidenum">
              <a:rPr lang="es-ES" altLang="en-US" smtClean="0"/>
              <a:pPr/>
              <a:t>‹#›</a:t>
            </a:fld>
            <a:endParaRPr lang="es-ES" altLang="en-US"/>
          </a:p>
        </p:txBody>
      </p:sp>
    </p:spTree>
    <p:extLst>
      <p:ext uri="{BB962C8B-B14F-4D97-AF65-F5344CB8AC3E}">
        <p14:creationId xmlns:p14="http://schemas.microsoft.com/office/powerpoint/2010/main" val="267475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r>
              <a:rPr lang="es-ES" altLang="en-US"/>
              <a:t>Invited: Proper Attire Required</a:t>
            </a:r>
          </a:p>
        </p:txBody>
      </p:sp>
      <p:sp>
        <p:nvSpPr>
          <p:cNvPr id="9" name="Slide Number Placeholder 8"/>
          <p:cNvSpPr>
            <a:spLocks noGrp="1"/>
          </p:cNvSpPr>
          <p:nvPr>
            <p:ph type="sldNum" sz="quarter" idx="12"/>
          </p:nvPr>
        </p:nvSpPr>
        <p:spPr/>
        <p:txBody>
          <a:bodyPr/>
          <a:lstStyle>
            <a:lvl1pPr>
              <a:defRPr/>
            </a:lvl1pPr>
          </a:lstStyle>
          <a:p>
            <a:fld id="{C7C2364C-AEDA-45C4-98B4-E8CEFCBEE59B}" type="slidenum">
              <a:rPr lang="es-ES" altLang="en-US" smtClean="0"/>
              <a:pPr/>
              <a:t>‹#›</a:t>
            </a:fld>
            <a:endParaRPr lang="es-ES" altLang="en-US"/>
          </a:p>
        </p:txBody>
      </p:sp>
    </p:spTree>
    <p:extLst>
      <p:ext uri="{BB962C8B-B14F-4D97-AF65-F5344CB8AC3E}">
        <p14:creationId xmlns:p14="http://schemas.microsoft.com/office/powerpoint/2010/main" val="312329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r>
              <a:rPr lang="es-ES" altLang="en-US"/>
              <a:t>Invited: Proper Attire Required</a:t>
            </a:r>
          </a:p>
        </p:txBody>
      </p:sp>
      <p:sp>
        <p:nvSpPr>
          <p:cNvPr id="5" name="Slide Number Placeholder 4"/>
          <p:cNvSpPr>
            <a:spLocks noGrp="1"/>
          </p:cNvSpPr>
          <p:nvPr>
            <p:ph type="sldNum" sz="quarter" idx="12"/>
          </p:nvPr>
        </p:nvSpPr>
        <p:spPr/>
        <p:txBody>
          <a:bodyPr/>
          <a:lstStyle>
            <a:lvl1pPr>
              <a:defRPr/>
            </a:lvl1pPr>
          </a:lstStyle>
          <a:p>
            <a:fld id="{D9052C01-E9BC-41F6-BE55-A21B28892ACA}" type="slidenum">
              <a:rPr lang="es-ES" altLang="en-US" smtClean="0"/>
              <a:pPr/>
              <a:t>‹#›</a:t>
            </a:fld>
            <a:endParaRPr lang="es-ES" altLang="en-US"/>
          </a:p>
        </p:txBody>
      </p:sp>
    </p:spTree>
    <p:extLst>
      <p:ext uri="{BB962C8B-B14F-4D97-AF65-F5344CB8AC3E}">
        <p14:creationId xmlns:p14="http://schemas.microsoft.com/office/powerpoint/2010/main" val="20721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r>
              <a:rPr lang="es-ES" altLang="en-US"/>
              <a:t>Invited: Proper Attire Required</a:t>
            </a:r>
          </a:p>
        </p:txBody>
      </p:sp>
      <p:sp>
        <p:nvSpPr>
          <p:cNvPr id="4" name="Slide Number Placeholder 3"/>
          <p:cNvSpPr>
            <a:spLocks noGrp="1"/>
          </p:cNvSpPr>
          <p:nvPr>
            <p:ph type="sldNum" sz="quarter" idx="12"/>
          </p:nvPr>
        </p:nvSpPr>
        <p:spPr/>
        <p:txBody>
          <a:bodyPr/>
          <a:lstStyle>
            <a:lvl1pPr>
              <a:defRPr/>
            </a:lvl1pPr>
          </a:lstStyle>
          <a:p>
            <a:fld id="{6A5611A1-781C-4E5A-8C6E-60F48051F979}" type="slidenum">
              <a:rPr lang="es-ES" altLang="en-US" smtClean="0"/>
              <a:pPr/>
              <a:t>‹#›</a:t>
            </a:fld>
            <a:endParaRPr lang="es-ES" altLang="en-US"/>
          </a:p>
        </p:txBody>
      </p:sp>
    </p:spTree>
    <p:extLst>
      <p:ext uri="{BB962C8B-B14F-4D97-AF65-F5344CB8AC3E}">
        <p14:creationId xmlns:p14="http://schemas.microsoft.com/office/powerpoint/2010/main" val="32044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s-ES" altLang="en-US"/>
              <a:t>Invited: Proper Attire Required</a:t>
            </a:r>
          </a:p>
        </p:txBody>
      </p:sp>
      <p:sp>
        <p:nvSpPr>
          <p:cNvPr id="7" name="Slide Number Placeholder 6"/>
          <p:cNvSpPr>
            <a:spLocks noGrp="1"/>
          </p:cNvSpPr>
          <p:nvPr>
            <p:ph type="sldNum" sz="quarter" idx="12"/>
          </p:nvPr>
        </p:nvSpPr>
        <p:spPr/>
        <p:txBody>
          <a:bodyPr/>
          <a:lstStyle>
            <a:lvl1pPr>
              <a:defRPr/>
            </a:lvl1pPr>
          </a:lstStyle>
          <a:p>
            <a:fld id="{588A76D4-02C5-4E85-9C55-EDCBBC139FB6}" type="slidenum">
              <a:rPr lang="es-ES" altLang="en-US" smtClean="0"/>
              <a:pPr/>
              <a:t>‹#›</a:t>
            </a:fld>
            <a:endParaRPr lang="es-ES" altLang="en-US"/>
          </a:p>
        </p:txBody>
      </p:sp>
    </p:spTree>
    <p:extLst>
      <p:ext uri="{BB962C8B-B14F-4D97-AF65-F5344CB8AC3E}">
        <p14:creationId xmlns:p14="http://schemas.microsoft.com/office/powerpoint/2010/main" val="62865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s-ES" altLang="en-US"/>
              <a:t>Invited: Proper Attire Required</a:t>
            </a:r>
          </a:p>
        </p:txBody>
      </p:sp>
      <p:sp>
        <p:nvSpPr>
          <p:cNvPr id="7" name="Slide Number Placeholder 6"/>
          <p:cNvSpPr>
            <a:spLocks noGrp="1"/>
          </p:cNvSpPr>
          <p:nvPr>
            <p:ph type="sldNum" sz="quarter" idx="12"/>
          </p:nvPr>
        </p:nvSpPr>
        <p:spPr/>
        <p:txBody>
          <a:bodyPr/>
          <a:lstStyle>
            <a:lvl1pPr>
              <a:defRPr/>
            </a:lvl1pPr>
          </a:lstStyle>
          <a:p>
            <a:fld id="{81E29B4E-4C70-4B1C-BAA2-C2A7AE2C1533}" type="slidenum">
              <a:rPr lang="es-ES" altLang="en-US" smtClean="0"/>
              <a:pPr/>
              <a:t>‹#›</a:t>
            </a:fld>
            <a:endParaRPr lang="es-ES" altLang="en-US"/>
          </a:p>
        </p:txBody>
      </p:sp>
    </p:spTree>
    <p:extLst>
      <p:ext uri="{BB962C8B-B14F-4D97-AF65-F5344CB8AC3E}">
        <p14:creationId xmlns:p14="http://schemas.microsoft.com/office/powerpoint/2010/main" val="29795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 altLang="en-US"/>
              <a:t>Invited: Proper Attire Required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53860F-7F95-48B5-B93C-66756F425B8A}" type="slidenum">
              <a:rPr lang="es-ES" altLang="en-US" smtClean="0"/>
              <a:pPr/>
              <a:t>‹#›</a:t>
            </a:fld>
            <a:endParaRPr lang="es-E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90" y="76200"/>
            <a:ext cx="9126948" cy="1752600"/>
          </a:xfrm>
        </p:spPr>
        <p:txBody>
          <a:bodyPr/>
          <a:lstStyle/>
          <a:p>
            <a:pPr marL="182880" fontAlgn="auto">
              <a:spcAft>
                <a:spcPts val="0"/>
              </a:spcAft>
              <a:buClr>
                <a:schemeClr val="accent6">
                  <a:lumMod val="75000"/>
                </a:schemeClr>
              </a:buClr>
              <a:defRPr/>
            </a:pPr>
            <a:r>
              <a:rPr lang="en-US" sz="6000" u="sng" dirty="0">
                <a:solidFill>
                  <a:schemeClr val="tx1"/>
                </a:solidFill>
                <a:latin typeface="Arial" pitchFamily="34" charset="0"/>
                <a:cs typeface="Arial" pitchFamily="34" charset="0"/>
              </a:rPr>
              <a:t>Invited: </a:t>
            </a:r>
            <a:br>
              <a:rPr lang="en-US" sz="6000" u="sng" dirty="0">
                <a:solidFill>
                  <a:schemeClr val="tx1"/>
                </a:solidFill>
                <a:latin typeface="Arial" pitchFamily="34" charset="0"/>
                <a:cs typeface="Arial" pitchFamily="34" charset="0"/>
              </a:rPr>
            </a:br>
            <a:r>
              <a:rPr lang="en-US" sz="6000" u="sng" dirty="0">
                <a:solidFill>
                  <a:schemeClr val="tx1"/>
                </a:solidFill>
                <a:latin typeface="Arial" pitchFamily="34" charset="0"/>
                <a:cs typeface="Arial" pitchFamily="34" charset="0"/>
              </a:rPr>
              <a:t>Proper Attire Required</a:t>
            </a:r>
          </a:p>
        </p:txBody>
      </p:sp>
      <p:sp>
        <p:nvSpPr>
          <p:cNvPr id="2051" name="Rectangle 3"/>
          <p:cNvSpPr>
            <a:spLocks noGrp="1" noChangeArrowheads="1"/>
          </p:cNvSpPr>
          <p:nvPr>
            <p:ph type="subTitle" idx="1"/>
          </p:nvPr>
        </p:nvSpPr>
        <p:spPr>
          <a:xfrm>
            <a:off x="12290" y="2057400"/>
            <a:ext cx="9144000" cy="1219200"/>
          </a:xfrm>
        </p:spPr>
        <p:txBody>
          <a:bodyPr rtlCol="0">
            <a:noAutofit/>
          </a:bodyPr>
          <a:lstStyle/>
          <a:p>
            <a:pPr algn="ctr" eaLnBrk="1" fontAlgn="auto" hangingPunct="1">
              <a:buClr>
                <a:schemeClr val="accent6">
                  <a:lumMod val="75000"/>
                </a:schemeClr>
              </a:buClr>
              <a:defRPr/>
            </a:pPr>
            <a:r>
              <a:rPr lang="en-US" sz="3200" b="1" dirty="0">
                <a:solidFill>
                  <a:srgbClr val="0000FF"/>
                </a:solidFill>
                <a:latin typeface="Arial" pitchFamily="34" charset="0"/>
                <a:cs typeface="Arial" pitchFamily="34" charset="0"/>
              </a:rPr>
              <a:t>Text: Rev. 19:8</a:t>
            </a:r>
          </a:p>
        </p:txBody>
      </p:sp>
      <p:pic>
        <p:nvPicPr>
          <p:cNvPr id="1028" name="Picture 4" descr="Z:\Users\Morrisoncave\Documents\Religion Media\Bride of Christ_2_Christ_Cross_Angels_Pat-Mi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07" y="2713703"/>
            <a:ext cx="6123314" cy="4144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7374" y="8382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We know how to adorn ourselves physically</a:t>
            </a:r>
          </a:p>
          <a:p>
            <a:pPr eaLnBrk="1" hangingPunct="1">
              <a:buClr>
                <a:srgbClr val="3366FF"/>
              </a:buClr>
              <a:buSzPct val="115000"/>
              <a:buFont typeface="Wingdings" pitchFamily="2" charset="2"/>
              <a:buChar char="Ø"/>
            </a:pPr>
            <a:r>
              <a:rPr lang="en-US" sz="2000" dirty="0">
                <a:solidFill>
                  <a:srgbClr val="002060"/>
                </a:solidFill>
              </a:rPr>
              <a:t>Clothing</a:t>
            </a:r>
            <a:r>
              <a:rPr lang="en-US" sz="2000" b="0" dirty="0">
                <a:solidFill>
                  <a:srgbClr val="002060"/>
                </a:solidFill>
              </a:rPr>
              <a:t> – We have our casual, formal wear, and favorites </a:t>
            </a:r>
          </a:p>
          <a:p>
            <a:pPr eaLnBrk="1" hangingPunct="1">
              <a:buClr>
                <a:srgbClr val="3366FF"/>
              </a:buClr>
              <a:buSzPct val="115000"/>
              <a:buFont typeface="Wingdings" pitchFamily="2" charset="2"/>
              <a:buChar char="Ø"/>
            </a:pPr>
            <a:r>
              <a:rPr lang="en-US" sz="2000" dirty="0">
                <a:solidFill>
                  <a:srgbClr val="002060"/>
                </a:solidFill>
              </a:rPr>
              <a:t>Hair</a:t>
            </a:r>
            <a:r>
              <a:rPr lang="en-US" sz="2000" b="0" dirty="0">
                <a:solidFill>
                  <a:srgbClr val="002060"/>
                </a:solidFill>
              </a:rPr>
              <a:t> – We all have our own individual styles, likes and dislikes</a:t>
            </a:r>
          </a:p>
          <a:p>
            <a:pPr eaLnBrk="1" hangingPunct="1">
              <a:buClr>
                <a:srgbClr val="3366FF"/>
              </a:buClr>
              <a:buSzPct val="115000"/>
              <a:buFont typeface="Wingdings" pitchFamily="2" charset="2"/>
              <a:buChar char="Ø"/>
            </a:pPr>
            <a:r>
              <a:rPr lang="en-US" sz="2000" dirty="0">
                <a:solidFill>
                  <a:srgbClr val="002060"/>
                </a:solidFill>
              </a:rPr>
              <a:t>Cosmetics</a:t>
            </a:r>
            <a:r>
              <a:rPr lang="en-US" sz="2000" b="0" dirty="0">
                <a:solidFill>
                  <a:srgbClr val="002060"/>
                </a:solidFill>
              </a:rPr>
              <a:t> – Many people use things to try and cover up and emphasize</a:t>
            </a:r>
          </a:p>
          <a:p>
            <a:pPr eaLnBrk="1" hangingPunct="1">
              <a:buClr>
                <a:srgbClr val="3366FF"/>
              </a:buClr>
              <a:buSzPct val="115000"/>
              <a:buFont typeface="Wingdings" pitchFamily="2" charset="2"/>
              <a:buChar char="Ø"/>
            </a:pPr>
            <a:r>
              <a:rPr lang="en-US" sz="2000" dirty="0">
                <a:solidFill>
                  <a:srgbClr val="002060"/>
                </a:solidFill>
              </a:rPr>
              <a:t>Jewelry</a:t>
            </a:r>
            <a:r>
              <a:rPr lang="en-US" sz="2000" b="0" dirty="0">
                <a:solidFill>
                  <a:srgbClr val="002060"/>
                </a:solidFill>
              </a:rPr>
              <a:t> – Has always been a well-sought after physical adornment</a:t>
            </a:r>
          </a:p>
          <a:p>
            <a:pPr eaLnBrk="1" hangingPunct="1">
              <a:buClr>
                <a:srgbClr val="3366FF"/>
              </a:buClr>
              <a:buSzPct val="115000"/>
              <a:buFont typeface="Wingdings" pitchFamily="2" charset="2"/>
              <a:buChar char="Ø"/>
            </a:pPr>
            <a:r>
              <a:rPr lang="en-US" sz="2000" dirty="0">
                <a:solidFill>
                  <a:srgbClr val="002060"/>
                </a:solidFill>
              </a:rPr>
              <a:t>Fragrances</a:t>
            </a:r>
            <a:r>
              <a:rPr lang="en-US" sz="2000" b="0" dirty="0">
                <a:solidFill>
                  <a:srgbClr val="002060"/>
                </a:solidFill>
              </a:rPr>
              <a:t> – Some people spend lots of time on their perfume/cologne</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pic>
        <p:nvPicPr>
          <p:cNvPr id="10" name="Picture 17" descr="C:\Documents and Settings\USER\Local Settings\Temporary Internet Files\Content.IE5\3G9C1NC0\MC9002315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17298"/>
            <a:ext cx="2514600" cy="260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Documents and Settings\USER\Local Settings\Temporary Internet Files\Content.IE5\XTMNO2ES\MC9000888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203575"/>
            <a:ext cx="1905000" cy="264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Documents and Settings\USER\Local Settings\Temporary Internet Files\Content.IE5\Y8GTVD1P\MC9002171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6304" y="3615002"/>
            <a:ext cx="1536644"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935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wipe(left)">
                                      <p:cBhvr>
                                        <p:cTn id="30" dur="500"/>
                                        <p:tgtEl>
                                          <p:spTgt spid="8">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left)">
                                      <p:cBhvr>
                                        <p:cTn id="39" dur="500"/>
                                        <p:tgtEl>
                                          <p:spTgt spid="8">
                                            <p:txEl>
                                              <p:pRg st="4" end="4"/>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left)">
                                      <p:cBhvr>
                                        <p:cTn id="4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22123" y="6858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Essential that we know what to adorn our Inner Self with</a:t>
            </a:r>
          </a:p>
          <a:p>
            <a:pPr eaLnBrk="1" hangingPunct="1">
              <a:buClr>
                <a:srgbClr val="3366FF"/>
              </a:buClr>
              <a:buSzPct val="115000"/>
              <a:buFont typeface="Wingdings" panose="05000000000000000000" pitchFamily="2" charset="2"/>
              <a:buChar char="v"/>
            </a:pPr>
            <a:r>
              <a:rPr lang="en-US" sz="2000" dirty="0">
                <a:solidFill>
                  <a:srgbClr val="002060"/>
                </a:solidFill>
              </a:rPr>
              <a:t>Pure character springs from the fear of God! </a:t>
            </a:r>
            <a:endParaRPr lang="en-US" sz="2000" b="0" dirty="0">
              <a:solidFill>
                <a:srgbClr val="002060"/>
              </a:solidFill>
            </a:endParaRP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9" name="Text Box 12"/>
          <p:cNvSpPr txBox="1">
            <a:spLocks noChangeArrowheads="1"/>
          </p:cNvSpPr>
          <p:nvPr/>
        </p:nvSpPr>
        <p:spPr bwMode="auto">
          <a:xfrm>
            <a:off x="-36861" y="2133600"/>
            <a:ext cx="9195609" cy="1692771"/>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Eccl. 12:13-14 (NKJ)</a:t>
            </a:r>
          </a:p>
          <a:p>
            <a:pPr eaLnBrk="1" hangingPunct="1">
              <a:buClr>
                <a:schemeClr val="accent1"/>
              </a:buClr>
              <a:buSzPct val="115000"/>
            </a:pPr>
            <a:r>
              <a:rPr lang="en-US" sz="2000" b="0" dirty="0">
                <a:solidFill>
                  <a:srgbClr val="002060"/>
                </a:solidFill>
              </a:rPr>
              <a:t>13.  Let us hear the conclusion of the whole matter: Fear God and keep His commandments, For this is man's all.</a:t>
            </a:r>
          </a:p>
          <a:p>
            <a:pPr eaLnBrk="1" hangingPunct="1">
              <a:buClr>
                <a:schemeClr val="accent1"/>
              </a:buClr>
              <a:buSzPct val="115000"/>
            </a:pPr>
            <a:r>
              <a:rPr lang="en-US" sz="2000" b="0" dirty="0">
                <a:solidFill>
                  <a:srgbClr val="002060"/>
                </a:solidFill>
              </a:rPr>
              <a:t>14.  For God will bring every work into judgment, Including every secret thing, Whether good or evil.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283" y="4145524"/>
            <a:ext cx="3599836" cy="2699877"/>
          </a:xfrm>
          <a:prstGeom prst="rect">
            <a:avLst/>
          </a:prstGeom>
        </p:spPr>
      </p:pic>
    </p:spTree>
    <p:extLst>
      <p:ext uri="{BB962C8B-B14F-4D97-AF65-F5344CB8AC3E}">
        <p14:creationId xmlns:p14="http://schemas.microsoft.com/office/powerpoint/2010/main" val="1926496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22124" y="685800"/>
            <a:ext cx="918087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Essential that we know what to adorn our Inner Self with</a:t>
            </a:r>
          </a:p>
          <a:p>
            <a:pPr eaLnBrk="1" hangingPunct="1">
              <a:buClr>
                <a:srgbClr val="3366FF"/>
              </a:buClr>
              <a:buSzPct val="115000"/>
              <a:buFont typeface="Wingdings" panose="05000000000000000000" pitchFamily="2" charset="2"/>
              <a:buChar char="v"/>
            </a:pPr>
            <a:r>
              <a:rPr lang="en-US" sz="2000" dirty="0">
                <a:solidFill>
                  <a:srgbClr val="002060"/>
                </a:solidFill>
              </a:rPr>
              <a:t>Pure character springs from the fear of God!</a:t>
            </a:r>
          </a:p>
          <a:p>
            <a:pPr eaLnBrk="1" hangingPunct="1">
              <a:buClr>
                <a:srgbClr val="3366FF"/>
              </a:buClr>
              <a:buSzPct val="115000"/>
              <a:buFont typeface="Wingdings" panose="05000000000000000000" pitchFamily="2" charset="2"/>
              <a:buChar char="v"/>
            </a:pPr>
            <a:r>
              <a:rPr lang="en-US" sz="2000" dirty="0">
                <a:solidFill>
                  <a:srgbClr val="002060"/>
                </a:solidFill>
              </a:rPr>
              <a:t>In baptism we “clothe” ourselves “with Christ</a:t>
            </a:r>
            <a:r>
              <a:rPr lang="en-US" sz="2000">
                <a:solidFill>
                  <a:srgbClr val="002060"/>
                </a:solidFill>
              </a:rPr>
              <a:t>” (RSVP)</a:t>
            </a:r>
            <a:endParaRPr lang="en-US" sz="2000" dirty="0">
              <a:solidFill>
                <a:srgbClr val="002060"/>
              </a:solidFill>
            </a:endParaRPr>
          </a:p>
          <a:p>
            <a:pPr marL="800100" lvl="1" indent="-342900" eaLnBrk="1" hangingPunct="1">
              <a:buClr>
                <a:srgbClr val="3366FF"/>
              </a:buClr>
              <a:buSzPct val="115000"/>
              <a:buFont typeface="Wingdings" panose="05000000000000000000" pitchFamily="2" charset="2"/>
              <a:buChar char="ü"/>
            </a:pPr>
            <a:r>
              <a:rPr lang="en-US" sz="2000" b="0" dirty="0">
                <a:solidFill>
                  <a:srgbClr val="002060"/>
                </a:solidFill>
              </a:rPr>
              <a:t>Baptism not only clothes us with Christ </a:t>
            </a:r>
            <a:r>
              <a:rPr lang="en-US" sz="2000" b="0" i="1" dirty="0">
                <a:solidFill>
                  <a:srgbClr val="002060"/>
                </a:solidFill>
              </a:rPr>
              <a:t>(Rom. 13:14: “Put on the Lord Jesus Christ”)</a:t>
            </a:r>
            <a:r>
              <a:rPr lang="en-US" sz="2000" b="0" dirty="0">
                <a:solidFill>
                  <a:srgbClr val="002060"/>
                </a:solidFill>
              </a:rPr>
              <a:t> but places us into the church, the body of Christ, which will be saved! – </a:t>
            </a:r>
            <a:r>
              <a:rPr lang="en-US" sz="2000" dirty="0">
                <a:solidFill>
                  <a:srgbClr val="002060"/>
                </a:solidFill>
              </a:rPr>
              <a:t>I Cor. 12:13; Eph. 5:23</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9" name="Text Box 12"/>
          <p:cNvSpPr txBox="1">
            <a:spLocks noChangeArrowheads="1"/>
          </p:cNvSpPr>
          <p:nvPr/>
        </p:nvSpPr>
        <p:spPr bwMode="auto">
          <a:xfrm>
            <a:off x="6833" y="2855757"/>
            <a:ext cx="9166124" cy="1384995"/>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Gal. 3:26-27</a:t>
            </a:r>
          </a:p>
          <a:p>
            <a:pPr eaLnBrk="1" hangingPunct="1">
              <a:buClr>
                <a:schemeClr val="accent1"/>
              </a:buClr>
              <a:buSzPct val="115000"/>
            </a:pPr>
            <a:r>
              <a:rPr lang="en-US" sz="2000" b="0" dirty="0">
                <a:solidFill>
                  <a:srgbClr val="002060"/>
                </a:solidFill>
              </a:rPr>
              <a:t>26.  For you are all sons of God through faith in Christ Jesus.</a:t>
            </a:r>
          </a:p>
          <a:p>
            <a:pPr eaLnBrk="1" hangingPunct="1">
              <a:buClr>
                <a:schemeClr val="accent1"/>
              </a:buClr>
              <a:buSzPct val="115000"/>
            </a:pPr>
            <a:r>
              <a:rPr lang="en-US" sz="2000" b="0" dirty="0">
                <a:solidFill>
                  <a:srgbClr val="002060"/>
                </a:solidFill>
              </a:rPr>
              <a:t>27.  For all of you who were baptized into Christ have clothed yourselves with Christ.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37" y="4421991"/>
            <a:ext cx="3977148" cy="2446510"/>
          </a:xfrm>
          <a:prstGeom prst="rect">
            <a:avLst/>
          </a:prstGeom>
        </p:spPr>
      </p:pic>
    </p:spTree>
    <p:extLst>
      <p:ext uri="{BB962C8B-B14F-4D97-AF65-F5344CB8AC3E}">
        <p14:creationId xmlns:p14="http://schemas.microsoft.com/office/powerpoint/2010/main" val="3874152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wipe(left)">
                                      <p:cBhvr>
                                        <p:cTn id="11" dur="500"/>
                                        <p:tgtEl>
                                          <p:spTgt spid="8">
                                            <p:txEl>
                                              <p:pRg st="3" end="3"/>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22123" y="6858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Essential that we know what to adorn our Inner Self with</a:t>
            </a:r>
          </a:p>
          <a:p>
            <a:pPr eaLnBrk="1" hangingPunct="1">
              <a:buClr>
                <a:srgbClr val="3366FF"/>
              </a:buClr>
              <a:buSzPct val="115000"/>
              <a:buFont typeface="Wingdings" panose="05000000000000000000" pitchFamily="2" charset="2"/>
              <a:buChar char="v"/>
            </a:pPr>
            <a:r>
              <a:rPr lang="en-US" sz="2000" dirty="0">
                <a:solidFill>
                  <a:srgbClr val="002060"/>
                </a:solidFill>
              </a:rPr>
              <a:t>Pure character springs from the fear of God!</a:t>
            </a:r>
          </a:p>
          <a:p>
            <a:pPr eaLnBrk="1" hangingPunct="1">
              <a:buClr>
                <a:srgbClr val="3366FF"/>
              </a:buClr>
              <a:buSzPct val="115000"/>
              <a:buFont typeface="Wingdings" panose="05000000000000000000" pitchFamily="2" charset="2"/>
              <a:buChar char="v"/>
            </a:pPr>
            <a:r>
              <a:rPr lang="en-US" sz="2000" dirty="0">
                <a:solidFill>
                  <a:srgbClr val="002060"/>
                </a:solidFill>
              </a:rPr>
              <a:t>In baptism we “clothe” ourselves “with Christ”</a:t>
            </a:r>
          </a:p>
          <a:p>
            <a:pPr eaLnBrk="1" hangingPunct="1">
              <a:buClr>
                <a:srgbClr val="3366FF"/>
              </a:buClr>
              <a:buSzPct val="115000"/>
              <a:buFont typeface="Wingdings" panose="05000000000000000000" pitchFamily="2" charset="2"/>
              <a:buChar char="v"/>
            </a:pPr>
            <a:r>
              <a:rPr lang="en-US" sz="2000" dirty="0">
                <a:solidFill>
                  <a:srgbClr val="002060"/>
                </a:solidFill>
              </a:rPr>
              <a:t>The church </a:t>
            </a:r>
            <a:r>
              <a:rPr lang="en-US" sz="2000" i="1" dirty="0">
                <a:solidFill>
                  <a:srgbClr val="002060"/>
                </a:solidFill>
              </a:rPr>
              <a:t>(Bride of Christ – II Cor. 11:2) </a:t>
            </a:r>
            <a:r>
              <a:rPr lang="en-US" sz="2000" dirty="0">
                <a:solidFill>
                  <a:srgbClr val="002060"/>
                </a:solidFill>
              </a:rPr>
              <a:t>is a warrior-bride       </a:t>
            </a:r>
            <a:r>
              <a:rPr lang="en-US" sz="2000" i="1" dirty="0">
                <a:solidFill>
                  <a:srgbClr val="002060"/>
                </a:solidFill>
              </a:rPr>
              <a:t>(II Tim. 2:3-4) </a:t>
            </a:r>
            <a:r>
              <a:rPr lang="en-US" sz="2000" dirty="0">
                <a:solidFill>
                  <a:srgbClr val="002060"/>
                </a:solidFill>
              </a:rPr>
              <a:t>and wears the full Armor of God! – Eph. 6:10-18</a:t>
            </a:r>
            <a:endParaRPr lang="en-US" sz="2000" i="1" dirty="0">
              <a:solidFill>
                <a:srgbClr val="002060"/>
              </a:solidFill>
            </a:endParaRP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9" name="Text Box 12"/>
          <p:cNvSpPr txBox="1">
            <a:spLocks noChangeArrowheads="1"/>
          </p:cNvSpPr>
          <p:nvPr/>
        </p:nvSpPr>
        <p:spPr bwMode="auto">
          <a:xfrm>
            <a:off x="-22123" y="2378571"/>
            <a:ext cx="5874774" cy="446276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Eph. 6:10-13</a:t>
            </a:r>
          </a:p>
          <a:p>
            <a:pPr eaLnBrk="1" hangingPunct="1">
              <a:buClr>
                <a:schemeClr val="accent1"/>
              </a:buClr>
              <a:buSzPct val="115000"/>
            </a:pPr>
            <a:r>
              <a:rPr lang="en-US" sz="2000" b="0" dirty="0">
                <a:solidFill>
                  <a:srgbClr val="002060"/>
                </a:solidFill>
              </a:rPr>
              <a:t>10.  Finally, be strong in the Lord and in the strength of His might.</a:t>
            </a:r>
          </a:p>
          <a:p>
            <a:pPr eaLnBrk="1" hangingPunct="1">
              <a:buClr>
                <a:schemeClr val="accent1"/>
              </a:buClr>
              <a:buSzPct val="115000"/>
            </a:pPr>
            <a:r>
              <a:rPr lang="en-US" sz="2000" b="0" dirty="0">
                <a:solidFill>
                  <a:srgbClr val="002060"/>
                </a:solidFill>
              </a:rPr>
              <a:t>11.  Put on the full armor of God, so that you will be able to stand firm against the schemes of the devil.</a:t>
            </a:r>
          </a:p>
          <a:p>
            <a:pPr eaLnBrk="1" hangingPunct="1">
              <a:buClr>
                <a:schemeClr val="accent1"/>
              </a:buClr>
              <a:buSzPct val="115000"/>
            </a:pPr>
            <a:r>
              <a:rPr lang="en-US" sz="2000" b="0" dirty="0">
                <a:solidFill>
                  <a:srgbClr val="002060"/>
                </a:solidFill>
              </a:rPr>
              <a:t>12.  For our struggle is not against flesh and blood, but against the rulers, against the powers, against the world forces of this darkness, against the spiritual forces of wickedness in the heavenly places.</a:t>
            </a:r>
          </a:p>
          <a:p>
            <a:pPr eaLnBrk="1" hangingPunct="1">
              <a:buClr>
                <a:schemeClr val="accent1"/>
              </a:buClr>
              <a:buSzPct val="115000"/>
            </a:pPr>
            <a:r>
              <a:rPr lang="en-US" sz="2000" b="0" dirty="0">
                <a:solidFill>
                  <a:srgbClr val="002060"/>
                </a:solidFill>
              </a:rPr>
              <a:t>13.  Therefore, take up the full armor of God, so that you will be able to resist in the evil day, and having done everything, to stand firm.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903" y="2569945"/>
            <a:ext cx="3366146" cy="4105841"/>
          </a:xfrm>
          <a:prstGeom prst="rect">
            <a:avLst/>
          </a:prstGeom>
        </p:spPr>
      </p:pic>
    </p:spTree>
    <p:extLst>
      <p:ext uri="{BB962C8B-B14F-4D97-AF65-F5344CB8AC3E}">
        <p14:creationId xmlns:p14="http://schemas.microsoft.com/office/powerpoint/2010/main" val="3720662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22123" y="6858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Essential that we know what to adorn our Inner Self with</a:t>
            </a:r>
          </a:p>
          <a:p>
            <a:pPr eaLnBrk="1" hangingPunct="1">
              <a:buClr>
                <a:srgbClr val="3366FF"/>
              </a:buClr>
              <a:buSzPct val="115000"/>
              <a:buFont typeface="Wingdings" panose="05000000000000000000" pitchFamily="2" charset="2"/>
              <a:buChar char="v"/>
            </a:pPr>
            <a:r>
              <a:rPr lang="en-US" sz="2000" dirty="0">
                <a:solidFill>
                  <a:srgbClr val="002060"/>
                </a:solidFill>
              </a:rPr>
              <a:t>Pure character springs from the fear of God!</a:t>
            </a:r>
          </a:p>
          <a:p>
            <a:pPr eaLnBrk="1" hangingPunct="1">
              <a:buClr>
                <a:srgbClr val="3366FF"/>
              </a:buClr>
              <a:buSzPct val="115000"/>
              <a:buFont typeface="Wingdings" panose="05000000000000000000" pitchFamily="2" charset="2"/>
              <a:buChar char="v"/>
            </a:pPr>
            <a:r>
              <a:rPr lang="en-US" sz="2000" dirty="0">
                <a:solidFill>
                  <a:srgbClr val="002060"/>
                </a:solidFill>
              </a:rPr>
              <a:t>In baptism we “clothe” ourselves “with Christ”</a:t>
            </a:r>
          </a:p>
          <a:p>
            <a:pPr eaLnBrk="1" hangingPunct="1">
              <a:buClr>
                <a:srgbClr val="3366FF"/>
              </a:buClr>
              <a:buSzPct val="115000"/>
              <a:buFont typeface="Wingdings" panose="05000000000000000000" pitchFamily="2" charset="2"/>
              <a:buChar char="v"/>
            </a:pPr>
            <a:r>
              <a:rPr lang="en-US" sz="2000" dirty="0">
                <a:solidFill>
                  <a:srgbClr val="002060"/>
                </a:solidFill>
              </a:rPr>
              <a:t>Saints wear the full Armor of God! </a:t>
            </a:r>
          </a:p>
          <a:p>
            <a:pPr eaLnBrk="1" hangingPunct="1">
              <a:buClr>
                <a:srgbClr val="3366FF"/>
              </a:buClr>
              <a:buSzPct val="115000"/>
              <a:buFont typeface="Wingdings" panose="05000000000000000000" pitchFamily="2" charset="2"/>
              <a:buChar char="v"/>
            </a:pPr>
            <a:r>
              <a:rPr lang="en-US" sz="2000" dirty="0">
                <a:solidFill>
                  <a:srgbClr val="002060"/>
                </a:solidFill>
              </a:rPr>
              <a:t>Saints “put on” or “wear” the “doctrine of God”</a:t>
            </a:r>
          </a:p>
          <a:p>
            <a:pPr marL="800100" lvl="1" indent="-342900" eaLnBrk="1" hangingPunct="1">
              <a:buClr>
                <a:srgbClr val="3366FF"/>
              </a:buClr>
              <a:buSzPct val="115000"/>
              <a:buFont typeface="Wingdings" panose="05000000000000000000" pitchFamily="2" charset="2"/>
              <a:buChar char="ü"/>
            </a:pPr>
            <a:r>
              <a:rPr lang="en-US" sz="2000" b="0" dirty="0">
                <a:solidFill>
                  <a:srgbClr val="002060"/>
                </a:solidFill>
              </a:rPr>
              <a:t>Manner of life must be “worthy of the gospel of Christ” – </a:t>
            </a:r>
            <a:r>
              <a:rPr lang="en-US" sz="2000" dirty="0">
                <a:solidFill>
                  <a:srgbClr val="002060"/>
                </a:solidFill>
              </a:rPr>
              <a:t>Phil. 1:27</a:t>
            </a:r>
          </a:p>
          <a:p>
            <a:pPr marL="800100" lvl="1" indent="-342900" eaLnBrk="1" hangingPunct="1">
              <a:buClr>
                <a:srgbClr val="3366FF"/>
              </a:buClr>
              <a:buSzPct val="115000"/>
              <a:buFont typeface="Wingdings" panose="05000000000000000000" pitchFamily="2" charset="2"/>
              <a:buChar char="ü"/>
            </a:pPr>
            <a:r>
              <a:rPr lang="en-US" sz="2000" b="0" dirty="0">
                <a:solidFill>
                  <a:srgbClr val="002060"/>
                </a:solidFill>
              </a:rPr>
              <a:t>How we “speak and act”</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9" name="Text Box 12"/>
          <p:cNvSpPr txBox="1">
            <a:spLocks noChangeArrowheads="1"/>
          </p:cNvSpPr>
          <p:nvPr/>
        </p:nvSpPr>
        <p:spPr bwMode="auto">
          <a:xfrm>
            <a:off x="0" y="3200400"/>
            <a:ext cx="5638800" cy="2308324"/>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Titus 2:9-10 </a:t>
            </a:r>
            <a:r>
              <a:rPr lang="en-US" i="1" dirty="0">
                <a:solidFill>
                  <a:srgbClr val="7030A0"/>
                </a:solidFill>
              </a:rPr>
              <a:t>(2:11-14)</a:t>
            </a:r>
          </a:p>
          <a:p>
            <a:pPr eaLnBrk="1" hangingPunct="1">
              <a:buClr>
                <a:schemeClr val="accent1"/>
              </a:buClr>
              <a:buSzPct val="115000"/>
            </a:pPr>
            <a:r>
              <a:rPr lang="en-US" sz="2000" b="0" dirty="0">
                <a:solidFill>
                  <a:srgbClr val="002060"/>
                </a:solidFill>
              </a:rPr>
              <a:t>9.  Urge </a:t>
            </a:r>
            <a:r>
              <a:rPr lang="en-US" sz="2000" b="0" dirty="0" err="1">
                <a:solidFill>
                  <a:srgbClr val="002060"/>
                </a:solidFill>
              </a:rPr>
              <a:t>bondslaves</a:t>
            </a:r>
            <a:r>
              <a:rPr lang="en-US" sz="2000" b="0" dirty="0">
                <a:solidFill>
                  <a:srgbClr val="002060"/>
                </a:solidFill>
              </a:rPr>
              <a:t> to be subject to their own masters in everything, to be well-pleasing, not argumentative,</a:t>
            </a:r>
          </a:p>
          <a:p>
            <a:pPr eaLnBrk="1" hangingPunct="1">
              <a:buClr>
                <a:schemeClr val="accent1"/>
              </a:buClr>
              <a:buSzPct val="115000"/>
            </a:pPr>
            <a:r>
              <a:rPr lang="en-US" sz="2000" b="0" dirty="0">
                <a:solidFill>
                  <a:srgbClr val="002060"/>
                </a:solidFill>
              </a:rPr>
              <a:t>10.  not pilfering, but showing all good faith so that they will adorn the doctrine of God our Savior in every respect.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356" y="3163937"/>
            <a:ext cx="3371392" cy="2381250"/>
          </a:xfrm>
          <a:prstGeom prst="rect">
            <a:avLst/>
          </a:prstGeom>
        </p:spPr>
      </p:pic>
    </p:spTree>
    <p:extLst>
      <p:ext uri="{BB962C8B-B14F-4D97-AF65-F5344CB8AC3E}">
        <p14:creationId xmlns:p14="http://schemas.microsoft.com/office/powerpoint/2010/main" val="1858720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Effect transition="in" filter="wipe(left)">
                                      <p:cBhvr>
                                        <p:cTn id="11" dur="500"/>
                                        <p:tgtEl>
                                          <p:spTgt spid="8">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wipe(left)">
                                      <p:cBhvr>
                                        <p:cTn id="15" dur="500"/>
                                        <p:tgtEl>
                                          <p:spTgt spid="8">
                                            <p:txEl>
                                              <p:pRg st="6" end="6"/>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5405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9" name="Text Box 12"/>
          <p:cNvSpPr txBox="1">
            <a:spLocks noChangeArrowheads="1"/>
          </p:cNvSpPr>
          <p:nvPr/>
        </p:nvSpPr>
        <p:spPr bwMode="auto">
          <a:xfrm>
            <a:off x="-17208" y="685800"/>
            <a:ext cx="9175955" cy="5078313"/>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II Pet. 1:5-11</a:t>
            </a:r>
            <a:endParaRPr lang="en-US" i="1" dirty="0">
              <a:solidFill>
                <a:srgbClr val="7030A0"/>
              </a:solidFill>
            </a:endParaRPr>
          </a:p>
          <a:p>
            <a:pPr eaLnBrk="1" hangingPunct="1">
              <a:buClr>
                <a:schemeClr val="accent1"/>
              </a:buClr>
              <a:buSzPct val="115000"/>
            </a:pPr>
            <a:r>
              <a:rPr lang="en-US" sz="2000" b="0" dirty="0">
                <a:solidFill>
                  <a:srgbClr val="002060"/>
                </a:solidFill>
              </a:rPr>
              <a:t>5.  Now for this very reason also, applying all diligence, in your faith supply moral excellence, and in your moral excellence, knowledge,</a:t>
            </a:r>
          </a:p>
          <a:p>
            <a:pPr eaLnBrk="1" hangingPunct="1">
              <a:buClr>
                <a:schemeClr val="accent1"/>
              </a:buClr>
              <a:buSzPct val="115000"/>
            </a:pPr>
            <a:r>
              <a:rPr lang="en-US" sz="2000" b="0" dirty="0">
                <a:solidFill>
                  <a:srgbClr val="002060"/>
                </a:solidFill>
              </a:rPr>
              <a:t>6.  and in your knowledge, self-control, and in your self-control, perseverance, and in your perseverance, godliness,</a:t>
            </a:r>
          </a:p>
          <a:p>
            <a:pPr eaLnBrk="1" hangingPunct="1">
              <a:buClr>
                <a:schemeClr val="accent1"/>
              </a:buClr>
              <a:buSzPct val="115000"/>
            </a:pPr>
            <a:r>
              <a:rPr lang="en-US" sz="2000" b="0" dirty="0">
                <a:solidFill>
                  <a:srgbClr val="002060"/>
                </a:solidFill>
              </a:rPr>
              <a:t>7.  and in your godliness, brotherly kindness, and in your brotherly kindness, love.</a:t>
            </a:r>
          </a:p>
          <a:p>
            <a:pPr eaLnBrk="1" hangingPunct="1">
              <a:buClr>
                <a:schemeClr val="accent1"/>
              </a:buClr>
              <a:buSzPct val="115000"/>
            </a:pPr>
            <a:r>
              <a:rPr lang="en-US" sz="2000" b="0" dirty="0">
                <a:solidFill>
                  <a:srgbClr val="002060"/>
                </a:solidFill>
              </a:rPr>
              <a:t>8.  For if these qualities are yours and are increasing, they render you neither useless nor unfruitful in the true knowledge of our Lord Jesus Christ.</a:t>
            </a:r>
          </a:p>
          <a:p>
            <a:pPr eaLnBrk="1" hangingPunct="1">
              <a:buClr>
                <a:schemeClr val="accent1"/>
              </a:buClr>
              <a:buSzPct val="115000"/>
            </a:pPr>
            <a:r>
              <a:rPr lang="en-US" sz="2000" b="0" dirty="0">
                <a:solidFill>
                  <a:srgbClr val="002060"/>
                </a:solidFill>
              </a:rPr>
              <a:t>9.  For he who lacks these qualities is blind or short-sighted, having forgotten his purification from his former sins.</a:t>
            </a:r>
          </a:p>
          <a:p>
            <a:pPr eaLnBrk="1" hangingPunct="1">
              <a:buClr>
                <a:schemeClr val="accent1"/>
              </a:buClr>
              <a:buSzPct val="115000"/>
            </a:pPr>
            <a:r>
              <a:rPr lang="en-US" sz="2000" b="0" dirty="0">
                <a:solidFill>
                  <a:srgbClr val="002060"/>
                </a:solidFill>
              </a:rPr>
              <a:t>10.  Therefore, brethren, be all the more diligent to make certain about His calling and choosing you; for as long as you practice these things, you will never stumble;</a:t>
            </a:r>
          </a:p>
          <a:p>
            <a:pPr eaLnBrk="1" hangingPunct="1">
              <a:buClr>
                <a:schemeClr val="accent1"/>
              </a:buClr>
              <a:buSzPct val="115000"/>
            </a:pPr>
            <a:r>
              <a:rPr lang="en-US" sz="2000" b="0" dirty="0">
                <a:solidFill>
                  <a:srgbClr val="002060"/>
                </a:solidFill>
              </a:rPr>
              <a:t>11.  for in this way the entrance into the eternal kingdom of our Lord and Savior Jesus Christ will be abundantly supplied to you.</a:t>
            </a:r>
          </a:p>
        </p:txBody>
      </p:sp>
    </p:spTree>
    <p:extLst>
      <p:ext uri="{BB962C8B-B14F-4D97-AF65-F5344CB8AC3E}">
        <p14:creationId xmlns:p14="http://schemas.microsoft.com/office/powerpoint/2010/main" val="3896371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5405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14750" y="838200"/>
            <a:ext cx="917349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Peter tells us how to adorn our hearts – II Pet. 1:5-11</a:t>
            </a:r>
          </a:p>
          <a:p>
            <a:pPr eaLnBrk="1" hangingPunct="1">
              <a:buClr>
                <a:srgbClr val="3366FF"/>
              </a:buClr>
              <a:buSzPct val="115000"/>
              <a:buFont typeface="Wingdings" pitchFamily="2" charset="2"/>
              <a:buChar char="Ø"/>
            </a:pPr>
            <a:r>
              <a:rPr lang="en-US" sz="2000" dirty="0">
                <a:solidFill>
                  <a:srgbClr val="002060"/>
                </a:solidFill>
              </a:rPr>
              <a:t>Moral Excellence (Virtue): </a:t>
            </a:r>
            <a:r>
              <a:rPr lang="en-US" sz="2000" b="0" dirty="0">
                <a:solidFill>
                  <a:srgbClr val="002060"/>
                </a:solidFill>
              </a:rPr>
              <a:t>Determination to do what’s right </a:t>
            </a:r>
            <a:r>
              <a:rPr lang="en-US" sz="2000" i="1" dirty="0">
                <a:solidFill>
                  <a:srgbClr val="002060"/>
                </a:solidFill>
              </a:rPr>
              <a:t>(Dan. 1:8)</a:t>
            </a:r>
          </a:p>
          <a:p>
            <a:pPr eaLnBrk="1" hangingPunct="1">
              <a:buClr>
                <a:srgbClr val="3366FF"/>
              </a:buClr>
              <a:buSzPct val="115000"/>
              <a:buFont typeface="Wingdings" pitchFamily="2" charset="2"/>
              <a:buChar char="Ø"/>
            </a:pPr>
            <a:r>
              <a:rPr lang="en-US" sz="2000" dirty="0">
                <a:solidFill>
                  <a:srgbClr val="002060"/>
                </a:solidFill>
              </a:rPr>
              <a:t>Knowledge:</a:t>
            </a:r>
            <a:r>
              <a:rPr lang="en-US" sz="2000" b="0" dirty="0">
                <a:solidFill>
                  <a:srgbClr val="002060"/>
                </a:solidFill>
              </a:rPr>
              <a:t> Knowledge of the word of God </a:t>
            </a:r>
            <a:r>
              <a:rPr lang="en-US" sz="2000" i="1" dirty="0">
                <a:solidFill>
                  <a:srgbClr val="002060"/>
                </a:solidFill>
              </a:rPr>
              <a:t>(Rom. 1:16-17)</a:t>
            </a:r>
          </a:p>
          <a:p>
            <a:pPr eaLnBrk="1" hangingPunct="1">
              <a:buClr>
                <a:srgbClr val="3366FF"/>
              </a:buClr>
              <a:buSzPct val="115000"/>
              <a:buFont typeface="Wingdings" pitchFamily="2" charset="2"/>
              <a:buChar char="Ø"/>
            </a:pPr>
            <a:r>
              <a:rPr lang="en-US" sz="2000" dirty="0">
                <a:solidFill>
                  <a:srgbClr val="002060"/>
                </a:solidFill>
              </a:rPr>
              <a:t>Self-control:</a:t>
            </a:r>
            <a:r>
              <a:rPr lang="en-US" sz="2000" b="0" dirty="0">
                <a:solidFill>
                  <a:srgbClr val="002060"/>
                </a:solidFill>
              </a:rPr>
              <a:t> Application of that knowledge to your life </a:t>
            </a:r>
            <a:r>
              <a:rPr lang="en-US" sz="2000" i="1" dirty="0">
                <a:solidFill>
                  <a:srgbClr val="002060"/>
                </a:solidFill>
              </a:rPr>
              <a:t>(I Cor. 9:25-27)</a:t>
            </a:r>
          </a:p>
          <a:p>
            <a:pPr eaLnBrk="1" hangingPunct="1">
              <a:buClr>
                <a:srgbClr val="3366FF"/>
              </a:buClr>
              <a:buSzPct val="115000"/>
              <a:buFont typeface="Wingdings" pitchFamily="2" charset="2"/>
              <a:buChar char="Ø"/>
            </a:pPr>
            <a:r>
              <a:rPr lang="en-US" sz="2000" dirty="0">
                <a:solidFill>
                  <a:srgbClr val="002060"/>
                </a:solidFill>
              </a:rPr>
              <a:t>Perseverance:</a:t>
            </a:r>
            <a:r>
              <a:rPr lang="en-US" sz="2000" b="0" dirty="0">
                <a:solidFill>
                  <a:srgbClr val="002060"/>
                </a:solidFill>
              </a:rPr>
              <a:t> Remain steadfast to the Lord &amp; His cause </a:t>
            </a:r>
            <a:r>
              <a:rPr lang="en-US" sz="2000" i="1" dirty="0">
                <a:solidFill>
                  <a:srgbClr val="002060"/>
                </a:solidFill>
              </a:rPr>
              <a:t>(Heb. 10:36)</a:t>
            </a:r>
          </a:p>
          <a:p>
            <a:pPr eaLnBrk="1" hangingPunct="1">
              <a:buClr>
                <a:srgbClr val="3366FF"/>
              </a:buClr>
              <a:buSzPct val="115000"/>
              <a:buFont typeface="Wingdings" pitchFamily="2" charset="2"/>
              <a:buChar char="Ø"/>
            </a:pPr>
            <a:r>
              <a:rPr lang="en-US" sz="2000" dirty="0">
                <a:solidFill>
                  <a:srgbClr val="002060"/>
                </a:solidFill>
              </a:rPr>
              <a:t>Godliness:</a:t>
            </a:r>
            <a:r>
              <a:rPr lang="en-US" sz="2000" b="0" dirty="0">
                <a:solidFill>
                  <a:srgbClr val="002060"/>
                </a:solidFill>
              </a:rPr>
              <a:t> Being like God, as He would have you to be </a:t>
            </a:r>
            <a:r>
              <a:rPr lang="en-US" sz="2000" i="1" dirty="0">
                <a:solidFill>
                  <a:srgbClr val="002060"/>
                </a:solidFill>
              </a:rPr>
              <a:t>(Eph. 4:22-24) </a:t>
            </a:r>
          </a:p>
          <a:p>
            <a:pPr eaLnBrk="1" hangingPunct="1">
              <a:buClr>
                <a:srgbClr val="3366FF"/>
              </a:buClr>
              <a:buSzPct val="115000"/>
              <a:buFont typeface="Wingdings" pitchFamily="2" charset="2"/>
              <a:buChar char="Ø"/>
            </a:pPr>
            <a:r>
              <a:rPr lang="en-US" sz="2000" dirty="0">
                <a:solidFill>
                  <a:srgbClr val="002060"/>
                </a:solidFill>
              </a:rPr>
              <a:t>Brotherly kindness: </a:t>
            </a:r>
            <a:r>
              <a:rPr lang="en-US" sz="2000" b="0" dirty="0">
                <a:solidFill>
                  <a:srgbClr val="002060"/>
                </a:solidFill>
              </a:rPr>
              <a:t>Tender affection toward brethren </a:t>
            </a:r>
            <a:r>
              <a:rPr lang="en-US" sz="2000" i="1" dirty="0">
                <a:solidFill>
                  <a:srgbClr val="002060"/>
                </a:solidFill>
              </a:rPr>
              <a:t>(Col. 3:12-14)</a:t>
            </a:r>
          </a:p>
          <a:p>
            <a:pPr eaLnBrk="1" hangingPunct="1">
              <a:buClr>
                <a:srgbClr val="3366FF"/>
              </a:buClr>
              <a:buSzPct val="115000"/>
              <a:buFont typeface="Wingdings" pitchFamily="2" charset="2"/>
              <a:buChar char="Ø"/>
            </a:pPr>
            <a:r>
              <a:rPr lang="en-US" sz="2000" dirty="0">
                <a:solidFill>
                  <a:srgbClr val="002060"/>
                </a:solidFill>
              </a:rPr>
              <a:t>Love:</a:t>
            </a:r>
            <a:r>
              <a:rPr lang="en-US" sz="2000" b="0" dirty="0">
                <a:solidFill>
                  <a:srgbClr val="002060"/>
                </a:solidFill>
              </a:rPr>
              <a:t> Devotion to God, Christ and fellow man </a:t>
            </a:r>
            <a:r>
              <a:rPr lang="en-US" sz="2000" i="1" dirty="0">
                <a:solidFill>
                  <a:srgbClr val="002060"/>
                </a:solidFill>
              </a:rPr>
              <a:t>(Col. 3:12-14: “Put on”)</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pic>
        <p:nvPicPr>
          <p:cNvPr id="3" name="Picture 2">
            <a:extLst>
              <a:ext uri="{FF2B5EF4-FFF2-40B4-BE49-F238E27FC236}">
                <a16:creationId xmlns:a16="http://schemas.microsoft.com/office/drawing/2014/main" id="{D2CA8661-BE3E-4382-974E-25B4B866B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071" y="3454147"/>
            <a:ext cx="3403853" cy="3403853"/>
          </a:xfrm>
          <a:prstGeom prst="rect">
            <a:avLst/>
          </a:prstGeom>
        </p:spPr>
      </p:pic>
    </p:spTree>
    <p:extLst>
      <p:ext uri="{BB962C8B-B14F-4D97-AF65-F5344CB8AC3E}">
        <p14:creationId xmlns:p14="http://schemas.microsoft.com/office/powerpoint/2010/main" val="456857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left)">
                                      <p:cBhvr>
                                        <p:cTn id="25" dur="500"/>
                                        <p:tgtEl>
                                          <p:spTgt spid="8">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left)">
                                      <p:cBhvr>
                                        <p:cTn id="29" dur="500"/>
                                        <p:tgtEl>
                                          <p:spTgt spid="8">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left)">
                                      <p:cBhvr>
                                        <p:cTn id="33" dur="500"/>
                                        <p:tgtEl>
                                          <p:spTgt spid="8">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wipe(left)">
                                      <p:cBhvr>
                                        <p:cTn id="4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66122"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Adorning the Heart with Required Attire</a:t>
            </a:r>
          </a:p>
        </p:txBody>
      </p:sp>
      <p:sp>
        <p:nvSpPr>
          <p:cNvPr id="8" name="Text Box 4"/>
          <p:cNvSpPr txBox="1">
            <a:spLocks noChangeArrowheads="1"/>
          </p:cNvSpPr>
          <p:nvPr/>
        </p:nvSpPr>
        <p:spPr bwMode="auto">
          <a:xfrm>
            <a:off x="-22123" y="6858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Essential that we know what to adorn our Inner Self with</a:t>
            </a:r>
          </a:p>
          <a:p>
            <a:pPr eaLnBrk="1" hangingPunct="1">
              <a:buClr>
                <a:srgbClr val="3366FF"/>
              </a:buClr>
              <a:buSzPct val="115000"/>
              <a:buFont typeface="Wingdings" panose="05000000000000000000" pitchFamily="2" charset="2"/>
              <a:buChar char="v"/>
            </a:pPr>
            <a:r>
              <a:rPr lang="en-US" sz="2000" dirty="0">
                <a:solidFill>
                  <a:srgbClr val="002060"/>
                </a:solidFill>
              </a:rPr>
              <a:t>Pure character springs from the fear of God!</a:t>
            </a:r>
          </a:p>
          <a:p>
            <a:pPr eaLnBrk="1" hangingPunct="1">
              <a:buClr>
                <a:srgbClr val="3366FF"/>
              </a:buClr>
              <a:buSzPct val="115000"/>
              <a:buFont typeface="Wingdings" panose="05000000000000000000" pitchFamily="2" charset="2"/>
              <a:buChar char="v"/>
            </a:pPr>
            <a:r>
              <a:rPr lang="en-US" sz="2000" dirty="0">
                <a:solidFill>
                  <a:srgbClr val="002060"/>
                </a:solidFill>
              </a:rPr>
              <a:t>In baptism we “clothe” ourselves “with Christ”</a:t>
            </a:r>
          </a:p>
          <a:p>
            <a:pPr eaLnBrk="1" hangingPunct="1">
              <a:buClr>
                <a:srgbClr val="3366FF"/>
              </a:buClr>
              <a:buSzPct val="115000"/>
              <a:buFont typeface="Wingdings" panose="05000000000000000000" pitchFamily="2" charset="2"/>
              <a:buChar char="v"/>
            </a:pPr>
            <a:r>
              <a:rPr lang="en-US" sz="2000" dirty="0">
                <a:solidFill>
                  <a:srgbClr val="002060"/>
                </a:solidFill>
              </a:rPr>
              <a:t>Saints wear the full Armor of God! </a:t>
            </a:r>
          </a:p>
          <a:p>
            <a:pPr eaLnBrk="1" hangingPunct="1">
              <a:buClr>
                <a:srgbClr val="3366FF"/>
              </a:buClr>
              <a:buSzPct val="115000"/>
              <a:buFont typeface="Wingdings" panose="05000000000000000000" pitchFamily="2" charset="2"/>
              <a:buChar char="v"/>
            </a:pPr>
            <a:r>
              <a:rPr lang="en-US" sz="2000" dirty="0">
                <a:solidFill>
                  <a:srgbClr val="002060"/>
                </a:solidFill>
              </a:rPr>
              <a:t>Saints “put on” or “wear” the “doctrine of God”</a:t>
            </a:r>
          </a:p>
        </p:txBody>
      </p:sp>
      <p:sp>
        <p:nvSpPr>
          <p:cNvPr id="6" name="Footer Placeholder 4"/>
          <p:cNvSpPr>
            <a:spLocks noGrp="1"/>
          </p:cNvSpPr>
          <p:nvPr>
            <p:ph type="ftr" sz="quarter" idx="11"/>
          </p:nvPr>
        </p:nvSpPr>
        <p:spPr>
          <a:xfrm>
            <a:off x="0" y="6553200"/>
            <a:ext cx="2733368" cy="304954"/>
          </a:xfrm>
          <a:prstGeom prst="rect">
            <a:avLst/>
          </a:prstGeom>
        </p:spPr>
        <p:txBody>
          <a:bodyPr/>
          <a:lstStyle/>
          <a:p>
            <a:pPr>
              <a:defRPr/>
            </a:pPr>
            <a:r>
              <a:rPr lang="en-US" dirty="0"/>
              <a:t>Invited: Proper Attire Required</a:t>
            </a:r>
          </a:p>
        </p:txBody>
      </p:sp>
      <p:sp>
        <p:nvSpPr>
          <p:cNvPr id="7" name="Text Box 4"/>
          <p:cNvSpPr txBox="1">
            <a:spLocks noChangeArrowheads="1"/>
          </p:cNvSpPr>
          <p:nvPr/>
        </p:nvSpPr>
        <p:spPr bwMode="auto">
          <a:xfrm>
            <a:off x="-14749" y="2590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solidFill>
                  <a:srgbClr val="0000FF"/>
                </a:solidFill>
              </a:rPr>
              <a:t>Peter tells us how to adorn our hearts – II Pet. 1:5-11</a:t>
            </a:r>
          </a:p>
        </p:txBody>
      </p:sp>
      <p:sp>
        <p:nvSpPr>
          <p:cNvPr id="10" name="Text Box 7"/>
          <p:cNvSpPr txBox="1">
            <a:spLocks noChangeArrowheads="1"/>
          </p:cNvSpPr>
          <p:nvPr/>
        </p:nvSpPr>
        <p:spPr bwMode="auto">
          <a:xfrm>
            <a:off x="0" y="4282470"/>
            <a:ext cx="4575687" cy="156966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Adorning our hearts with</a:t>
            </a:r>
          </a:p>
          <a:p>
            <a:pPr algn="ctr" eaLnBrk="1" hangingPunct="1"/>
            <a:r>
              <a:rPr lang="en-US" sz="2400" b="1" dirty="0">
                <a:solidFill>
                  <a:srgbClr val="FFCCCC"/>
                </a:solidFill>
                <a:latin typeface="Tahoma" pitchFamily="34" charset="0"/>
                <a:cs typeface="Times New Roman" pitchFamily="18" charset="0"/>
              </a:rPr>
              <a:t>the required wedding attire</a:t>
            </a:r>
          </a:p>
          <a:p>
            <a:pPr algn="ctr" eaLnBrk="1" hangingPunct="1"/>
            <a:r>
              <a:rPr lang="en-US" sz="2400" b="1" dirty="0">
                <a:solidFill>
                  <a:srgbClr val="FFCCCC"/>
                </a:solidFill>
                <a:latin typeface="Tahoma" pitchFamily="34" charset="0"/>
                <a:cs typeface="Times New Roman" pitchFamily="18" charset="0"/>
              </a:rPr>
              <a:t>is essential to entering</a:t>
            </a:r>
          </a:p>
          <a:p>
            <a:pPr algn="ctr" eaLnBrk="1" hangingPunct="1"/>
            <a:r>
              <a:rPr lang="en-US" sz="2400" b="1" dirty="0">
                <a:solidFill>
                  <a:srgbClr val="FFCCCC"/>
                </a:solidFill>
                <a:latin typeface="Tahoma" pitchFamily="34" charset="0"/>
                <a:cs typeface="Times New Roman" pitchFamily="18" charset="0"/>
              </a:rPr>
              <a:t>Heaven!</a:t>
            </a:r>
            <a:endParaRPr lang="en-US" sz="2400" b="1" i="1" dirty="0">
              <a:solidFill>
                <a:srgbClr val="FFCCCC"/>
              </a:solidFill>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225" y="3581400"/>
            <a:ext cx="4455524" cy="2971800"/>
          </a:xfrm>
          <a:prstGeom prst="rect">
            <a:avLst/>
          </a:prstGeom>
        </p:spPr>
      </p:pic>
    </p:spTree>
    <p:extLst>
      <p:ext uri="{BB962C8B-B14F-4D97-AF65-F5344CB8AC3E}">
        <p14:creationId xmlns:p14="http://schemas.microsoft.com/office/powerpoint/2010/main" val="30145825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8" name="Text Box 8"/>
          <p:cNvSpPr txBox="1">
            <a:spLocks noChangeArrowheads="1"/>
          </p:cNvSpPr>
          <p:nvPr/>
        </p:nvSpPr>
        <p:spPr bwMode="auto">
          <a:xfrm>
            <a:off x="0" y="762000"/>
            <a:ext cx="9161206" cy="1692771"/>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II Cor. 11:2-3 </a:t>
            </a:r>
            <a:r>
              <a:rPr lang="en-US" b="1" i="1" dirty="0">
                <a:solidFill>
                  <a:srgbClr val="7030A0"/>
                </a:solidFill>
                <a:latin typeface="Tahoma" pitchFamily="34" charset="0"/>
                <a:cs typeface="Times New Roman" pitchFamily="18" charset="0"/>
              </a:rPr>
              <a:t>(“Betrothed to Deity!”)</a:t>
            </a:r>
          </a:p>
          <a:p>
            <a:pPr>
              <a:defRPr/>
            </a:pPr>
            <a:r>
              <a:rPr lang="en-US" sz="2000" dirty="0">
                <a:solidFill>
                  <a:srgbClr val="002060"/>
                </a:solidFill>
                <a:latin typeface="Tahoma" pitchFamily="34" charset="0"/>
                <a:cs typeface="Times New Roman" pitchFamily="18" charset="0"/>
              </a:rPr>
              <a:t>2.  For I am jealous for you with a godly jealousy; for I betrothed you to one husband, so that to Christ I might present you as a pure virgin.</a:t>
            </a:r>
          </a:p>
          <a:p>
            <a:pPr>
              <a:defRPr/>
            </a:pPr>
            <a:r>
              <a:rPr lang="en-US" sz="2000" dirty="0">
                <a:solidFill>
                  <a:srgbClr val="002060"/>
                </a:solidFill>
                <a:latin typeface="Tahoma" pitchFamily="34" charset="0"/>
                <a:cs typeface="Times New Roman" pitchFamily="18" charset="0"/>
              </a:rPr>
              <a:t>3.  But I am afraid that, as the serpent deceived Eve by his craftiness, your minds will be led astray from the simplicity and purity of devotion to Christ.</a:t>
            </a:r>
          </a:p>
        </p:txBody>
      </p:sp>
      <p:sp>
        <p:nvSpPr>
          <p:cNvPr id="10" name="Text Box 4"/>
          <p:cNvSpPr txBox="1">
            <a:spLocks noChangeArrowheads="1"/>
          </p:cNvSpPr>
          <p:nvPr/>
        </p:nvSpPr>
        <p:spPr bwMode="auto">
          <a:xfrm>
            <a:off x="-14749" y="2667000"/>
            <a:ext cx="9179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b="1" dirty="0">
                <a:solidFill>
                  <a:srgbClr val="3366FF">
                    <a:lumMod val="75000"/>
                  </a:srgbClr>
                </a:solidFill>
                <a:latin typeface="Tahoma" pitchFamily="34" charset="0"/>
                <a:cs typeface="Times New Roman" pitchFamily="18" charset="0"/>
              </a:rPr>
              <a:t>Christ will present to Himself the church as </a:t>
            </a:r>
          </a:p>
          <a:p>
            <a:pPr algn="ctr"/>
            <a:r>
              <a:rPr lang="en-US" altLang="en-US" b="1" dirty="0">
                <a:solidFill>
                  <a:srgbClr val="3366FF">
                    <a:lumMod val="75000"/>
                  </a:srgbClr>
                </a:solidFill>
                <a:latin typeface="Tahoma" pitchFamily="34" charset="0"/>
                <a:cs typeface="Times New Roman" pitchFamily="18" charset="0"/>
              </a:rPr>
              <a:t>“holy and blameless!” (Eph. 5:26-27)</a:t>
            </a:r>
          </a:p>
        </p:txBody>
      </p:sp>
      <p:pic>
        <p:nvPicPr>
          <p:cNvPr id="4098" name="Picture 2" descr="Z:\Users\Morrisoncave\Documents\Religion Media\Bride of Christ_8_Christ_Heaven_Angels_Sermon-Sp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03" y="3516212"/>
            <a:ext cx="5029200" cy="334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37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10" name="Text Box 4"/>
          <p:cNvSpPr txBox="1">
            <a:spLocks noChangeArrowheads="1"/>
          </p:cNvSpPr>
          <p:nvPr/>
        </p:nvSpPr>
        <p:spPr bwMode="auto">
          <a:xfrm>
            <a:off x="-15977" y="838200"/>
            <a:ext cx="71984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b="1" dirty="0">
                <a:solidFill>
                  <a:srgbClr val="3366FF">
                    <a:lumMod val="75000"/>
                  </a:srgbClr>
                </a:solidFill>
                <a:latin typeface="Tahoma" pitchFamily="34" charset="0"/>
                <a:cs typeface="Times New Roman" pitchFamily="18" charset="0"/>
              </a:rPr>
              <a:t>There is great emphasis placed on white </a:t>
            </a:r>
          </a:p>
          <a:p>
            <a:r>
              <a:rPr lang="en-US" altLang="en-US" b="1" dirty="0">
                <a:solidFill>
                  <a:srgbClr val="3366FF">
                    <a:lumMod val="75000"/>
                  </a:srgbClr>
                </a:solidFill>
                <a:latin typeface="Tahoma" pitchFamily="34" charset="0"/>
                <a:cs typeface="Times New Roman" pitchFamily="18" charset="0"/>
              </a:rPr>
              <a:t>garments, spiritually symbolic of purity:</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3:4-5: </a:t>
            </a:r>
            <a:r>
              <a:rPr lang="en-US" altLang="en-US" sz="2000" dirty="0">
                <a:solidFill>
                  <a:srgbClr val="002060"/>
                </a:solidFill>
                <a:latin typeface="Tahoma" pitchFamily="34" charset="0"/>
                <a:cs typeface="Times New Roman" pitchFamily="18" charset="0"/>
              </a:rPr>
              <a:t>Some in Sardis who were still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&amp; unsoiled. </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6:9-11: </a:t>
            </a:r>
            <a:r>
              <a:rPr lang="en-US" altLang="en-US" sz="2000" dirty="0">
                <a:solidFill>
                  <a:srgbClr val="002060"/>
                </a:solidFill>
                <a:latin typeface="Tahoma" pitchFamily="34" charset="0"/>
                <a:cs typeface="Times New Roman" pitchFamily="18" charset="0"/>
              </a:rPr>
              <a:t>Martyrs are clothed in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robes.</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7:9-17: </a:t>
            </a:r>
            <a:r>
              <a:rPr lang="en-US" altLang="en-US" sz="2000" dirty="0">
                <a:solidFill>
                  <a:srgbClr val="002060"/>
                </a:solidFill>
                <a:latin typeface="Tahoma" pitchFamily="34" charset="0"/>
                <a:cs typeface="Times New Roman" pitchFamily="18" charset="0"/>
              </a:rPr>
              <a:t>Those who overcome the world will be clothed in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and will be in the presence of God!</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19:8: </a:t>
            </a:r>
            <a:r>
              <a:rPr lang="en-US" altLang="en-US" sz="2000" dirty="0">
                <a:solidFill>
                  <a:srgbClr val="002060"/>
                </a:solidFill>
                <a:latin typeface="Tahoma" pitchFamily="34" charset="0"/>
                <a:cs typeface="Times New Roman" pitchFamily="18" charset="0"/>
              </a:rPr>
              <a:t>Proper attire for the bride of Christ is “fine linen, </a:t>
            </a:r>
            <a:r>
              <a:rPr lang="en-US" altLang="en-US" sz="2000" b="1" i="1" u="sng" dirty="0">
                <a:solidFill>
                  <a:srgbClr val="002060"/>
                </a:solidFill>
                <a:latin typeface="Tahoma" pitchFamily="34" charset="0"/>
                <a:cs typeface="Times New Roman" pitchFamily="18" charset="0"/>
              </a:rPr>
              <a:t>Bright</a:t>
            </a:r>
            <a:r>
              <a:rPr lang="en-US" altLang="en-US" sz="2000" dirty="0">
                <a:solidFill>
                  <a:srgbClr val="002060"/>
                </a:solidFill>
                <a:latin typeface="Tahoma" pitchFamily="34" charset="0"/>
                <a:cs typeface="Times New Roman" pitchFamily="18" charset="0"/>
              </a:rPr>
              <a:t> and clean; for the fine linen is the righteous acts of the saints!” </a:t>
            </a:r>
            <a:r>
              <a:rPr lang="en-US" altLang="en-US" sz="2000" i="1" dirty="0">
                <a:solidFill>
                  <a:srgbClr val="002060"/>
                </a:solidFill>
                <a:latin typeface="Tahoma" pitchFamily="34" charset="0"/>
                <a:cs typeface="Times New Roman" pitchFamily="18" charset="0"/>
              </a:rPr>
              <a:t>Bright: “White” (KJV) = Radiant (G2986).</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19:11-16: </a:t>
            </a:r>
            <a:r>
              <a:rPr lang="en-US" altLang="en-US" sz="2000" dirty="0">
                <a:solidFill>
                  <a:srgbClr val="002060"/>
                </a:solidFill>
                <a:latin typeface="Tahoma" pitchFamily="34" charset="0"/>
                <a:cs typeface="Times New Roman" pitchFamily="18" charset="0"/>
              </a:rPr>
              <a:t>Christ the conqueror on His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horse followed by His army of saints in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robes on </a:t>
            </a:r>
            <a:r>
              <a:rPr lang="en-US" altLang="en-US" sz="2000" b="1" i="1" u="sng" dirty="0">
                <a:solidFill>
                  <a:srgbClr val="002060"/>
                </a:solidFill>
                <a:latin typeface="Tahoma" pitchFamily="34" charset="0"/>
                <a:cs typeface="Times New Roman" pitchFamily="18" charset="0"/>
              </a:rPr>
              <a:t>White</a:t>
            </a:r>
            <a:r>
              <a:rPr lang="en-US" altLang="en-US" sz="2000" dirty="0">
                <a:solidFill>
                  <a:srgbClr val="002060"/>
                </a:solidFill>
                <a:latin typeface="Tahoma" pitchFamily="34" charset="0"/>
                <a:cs typeface="Times New Roman" pitchFamily="18" charset="0"/>
              </a:rPr>
              <a:t> horses.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152" y="1703845"/>
            <a:ext cx="2093848" cy="2793024"/>
          </a:xfrm>
          <a:prstGeom prst="rect">
            <a:avLst/>
          </a:prstGeom>
        </p:spPr>
      </p:pic>
    </p:spTree>
    <p:extLst>
      <p:ext uri="{BB962C8B-B14F-4D97-AF65-F5344CB8AC3E}">
        <p14:creationId xmlns:p14="http://schemas.microsoft.com/office/powerpoint/2010/main" val="21312193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left)">
                                      <p:cBhvr>
                                        <p:cTn id="24" dur="500"/>
                                        <p:tgtEl>
                                          <p:spTgt spid="10">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wipe(left)">
                                      <p:cBhvr>
                                        <p:cTn id="28" dur="500"/>
                                        <p:tgtEl>
                                          <p:spTgt spid="10">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left)">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514600" y="-7118"/>
            <a:ext cx="2184497"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12291" y="154"/>
            <a:ext cx="2596371" cy="309562"/>
          </a:xfrm>
          <a:prstGeom prst="rect">
            <a:avLst/>
          </a:prstGeom>
        </p:spPr>
        <p:txBody>
          <a:bodyPr/>
          <a:lstStyle/>
          <a:p>
            <a:pPr>
              <a:defRPr/>
            </a:pPr>
            <a:r>
              <a:rPr lang="en-US" dirty="0"/>
              <a:t>Invited: Proper Attire Required</a:t>
            </a:r>
          </a:p>
        </p:txBody>
      </p:sp>
      <p:sp>
        <p:nvSpPr>
          <p:cNvPr id="10" name="Text Box 7"/>
          <p:cNvSpPr txBox="1">
            <a:spLocks noChangeArrowheads="1"/>
          </p:cNvSpPr>
          <p:nvPr/>
        </p:nvSpPr>
        <p:spPr bwMode="auto">
          <a:xfrm>
            <a:off x="-7374" y="1371600"/>
            <a:ext cx="4706471"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God has made the invitation: </a:t>
            </a:r>
          </a:p>
          <a:p>
            <a:pPr algn="ctr" eaLnBrk="1" hangingPunct="1"/>
            <a:r>
              <a:rPr lang="en-US" sz="2400" b="1" dirty="0">
                <a:solidFill>
                  <a:srgbClr val="FFCCCC"/>
                </a:solidFill>
                <a:latin typeface="Tahoma" pitchFamily="34" charset="0"/>
                <a:cs typeface="Times New Roman" pitchFamily="18" charset="0"/>
              </a:rPr>
              <a:t>“All things are ready! </a:t>
            </a:r>
          </a:p>
          <a:p>
            <a:pPr algn="ctr" eaLnBrk="1" hangingPunct="1"/>
            <a:r>
              <a:rPr lang="en-US" sz="2400" b="1" dirty="0">
                <a:solidFill>
                  <a:srgbClr val="FFCCCC"/>
                </a:solidFill>
                <a:latin typeface="Tahoma" pitchFamily="34" charset="0"/>
                <a:cs typeface="Times New Roman" pitchFamily="18" charset="0"/>
              </a:rPr>
              <a:t>Come to the Feast!”</a:t>
            </a:r>
            <a:endParaRPr lang="en-US" sz="2400" b="1" i="1" dirty="0">
              <a:solidFill>
                <a:srgbClr val="FFCCCC"/>
              </a:solidFill>
              <a:latin typeface="Tahoma" pitchFamily="34" charset="0"/>
              <a:cs typeface="Times New Roman" pitchFamily="18" charset="0"/>
            </a:endParaRPr>
          </a:p>
        </p:txBody>
      </p:sp>
      <p:grpSp>
        <p:nvGrpSpPr>
          <p:cNvPr id="11" name="Group 10"/>
          <p:cNvGrpSpPr/>
          <p:nvPr/>
        </p:nvGrpSpPr>
        <p:grpSpPr>
          <a:xfrm>
            <a:off x="4706471" y="-12290"/>
            <a:ext cx="4437529" cy="6858000"/>
            <a:chOff x="4706471" y="-12290"/>
            <a:chExt cx="4437529" cy="685800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471" y="-12290"/>
              <a:ext cx="4437529" cy="6858000"/>
            </a:xfrm>
            <a:prstGeom prst="rect">
              <a:avLst/>
            </a:prstGeom>
          </p:spPr>
        </p:pic>
        <p:sp>
          <p:nvSpPr>
            <p:cNvPr id="13" name="TextBox 12"/>
            <p:cNvSpPr txBox="1"/>
            <p:nvPr/>
          </p:nvSpPr>
          <p:spPr>
            <a:xfrm>
              <a:off x="5483173" y="6630266"/>
              <a:ext cx="2884123" cy="215444"/>
            </a:xfrm>
            <a:prstGeom prst="rect">
              <a:avLst/>
            </a:prstGeom>
            <a:noFill/>
          </p:spPr>
          <p:txBody>
            <a:bodyPr wrap="none" rtlCol="0">
              <a:spAutoFit/>
            </a:bodyPr>
            <a:lstStyle/>
            <a:p>
              <a:r>
                <a:rPr lang="en-US" sz="800" i="1" dirty="0">
                  <a:solidFill>
                    <a:schemeClr val="bg1">
                      <a:lumMod val="50000"/>
                    </a:schemeClr>
                  </a:solidFill>
                </a:rPr>
                <a:t>Created by Nathan L Morrison, nmorrison1939@gmail.com</a:t>
              </a: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0" y="3381408"/>
            <a:ext cx="4743342" cy="2454036"/>
          </a:xfrm>
          <a:prstGeom prst="rect">
            <a:avLst/>
          </a:prstGeom>
        </p:spPr>
      </p:pic>
      <p:sp>
        <p:nvSpPr>
          <p:cNvPr id="15" name="Text Box 5"/>
          <p:cNvSpPr txBox="1">
            <a:spLocks noChangeArrowheads="1"/>
          </p:cNvSpPr>
          <p:nvPr/>
        </p:nvSpPr>
        <p:spPr bwMode="auto">
          <a:xfrm>
            <a:off x="4691723" y="5029200"/>
            <a:ext cx="4444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00FF"/>
                </a:solidFill>
                <a:latin typeface="Tahoma" pitchFamily="34" charset="0"/>
                <a:cs typeface="Times New Roman" pitchFamily="18" charset="0"/>
              </a:rPr>
              <a:t>These things are in God’s control!</a:t>
            </a:r>
          </a:p>
        </p:txBody>
      </p:sp>
      <p:sp>
        <p:nvSpPr>
          <p:cNvPr id="3" name="Left Brace 2"/>
          <p:cNvSpPr/>
          <p:nvPr/>
        </p:nvSpPr>
        <p:spPr>
          <a:xfrm>
            <a:off x="4598270" y="2001261"/>
            <a:ext cx="606373" cy="3057436"/>
          </a:xfrm>
          <a:prstGeom prst="leftBrace">
            <a:avLst/>
          </a:prstGeom>
          <a:ln>
            <a:solidFill>
              <a:srgbClr val="0000FF"/>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6" name="Left Brace 15"/>
          <p:cNvSpPr/>
          <p:nvPr/>
        </p:nvSpPr>
        <p:spPr>
          <a:xfrm>
            <a:off x="4901456" y="5367754"/>
            <a:ext cx="86430" cy="648731"/>
          </a:xfrm>
          <a:prstGeom prst="leftBrace">
            <a:avLst/>
          </a:prstGeom>
          <a:ln>
            <a:solidFill>
              <a:srgbClr val="0000FF"/>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7" name="Text Box 5"/>
          <p:cNvSpPr txBox="1">
            <a:spLocks noChangeArrowheads="1"/>
          </p:cNvSpPr>
          <p:nvPr/>
        </p:nvSpPr>
        <p:spPr bwMode="auto">
          <a:xfrm>
            <a:off x="4684348" y="5962836"/>
            <a:ext cx="4444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0000FF"/>
                </a:solidFill>
                <a:latin typeface="Tahoma" pitchFamily="34" charset="0"/>
                <a:cs typeface="Times New Roman" pitchFamily="18" charset="0"/>
              </a:rPr>
              <a:t>The way we respond is under our control!</a:t>
            </a:r>
          </a:p>
        </p:txBody>
      </p:sp>
    </p:spTree>
    <p:extLst>
      <p:ext uri="{BB962C8B-B14F-4D97-AF65-F5344CB8AC3E}">
        <p14:creationId xmlns:p14="http://schemas.microsoft.com/office/powerpoint/2010/main" val="1978036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3" grpId="0" animBg="1"/>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10" name="Text Box 4"/>
          <p:cNvSpPr txBox="1">
            <a:spLocks noChangeArrowheads="1"/>
          </p:cNvSpPr>
          <p:nvPr/>
        </p:nvSpPr>
        <p:spPr bwMode="auto">
          <a:xfrm>
            <a:off x="-15978" y="838200"/>
            <a:ext cx="915997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b="1" dirty="0">
                <a:solidFill>
                  <a:srgbClr val="3366FF">
                    <a:lumMod val="75000"/>
                  </a:srgbClr>
                </a:solidFill>
                <a:latin typeface="Tahoma" pitchFamily="34" charset="0"/>
                <a:cs typeface="Times New Roman" pitchFamily="18" charset="0"/>
              </a:rPr>
              <a:t>Our eternity with God Almighty is dependent on how we</a:t>
            </a:r>
          </a:p>
          <a:p>
            <a:r>
              <a:rPr lang="en-US" altLang="en-US" b="1" dirty="0">
                <a:solidFill>
                  <a:srgbClr val="3366FF">
                    <a:lumMod val="75000"/>
                  </a:srgbClr>
                </a:solidFill>
                <a:latin typeface="Tahoma" pitchFamily="34" charset="0"/>
                <a:cs typeface="Times New Roman" pitchFamily="18" charset="0"/>
              </a:rPr>
              <a:t>adorn our hearts with the required attire for the Wedding</a:t>
            </a:r>
          </a:p>
          <a:p>
            <a:r>
              <a:rPr lang="en-US" altLang="en-US" b="1" dirty="0">
                <a:solidFill>
                  <a:srgbClr val="3366FF">
                    <a:lumMod val="75000"/>
                  </a:srgbClr>
                </a:solidFill>
                <a:latin typeface="Tahoma" pitchFamily="34" charset="0"/>
                <a:cs typeface="Times New Roman" pitchFamily="18" charset="0"/>
              </a:rPr>
              <a:t>Feast of the Lamb!</a:t>
            </a:r>
          </a:p>
          <a:p>
            <a:pPr>
              <a:buClr>
                <a:srgbClr val="3366FF"/>
              </a:buClr>
              <a:buSzPct val="115000"/>
              <a:buFont typeface="Wingdings" pitchFamily="2" charset="2"/>
              <a:buChar char="Ø"/>
            </a:pPr>
            <a:r>
              <a:rPr lang="en-US" altLang="en-US" sz="2000" b="1" i="1" dirty="0">
                <a:solidFill>
                  <a:srgbClr val="002060"/>
                </a:solidFill>
                <a:latin typeface="Tahoma" pitchFamily="34" charset="0"/>
                <a:cs typeface="Times New Roman" pitchFamily="18" charset="0"/>
              </a:rPr>
              <a:t>Rev. 19:8; Eph. 5:26-27; II Cor. 11:2; Mt. 22:11-14</a:t>
            </a:r>
          </a:p>
        </p:txBody>
      </p:sp>
      <p:pic>
        <p:nvPicPr>
          <p:cNvPr id="5122" name="Picture 2" descr="Z:\Users\Morrisoncave\Documents\Religion Media\Bride of Christ_6_Bowing_D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45" y="2514600"/>
            <a:ext cx="340233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54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ppt_w</p:attrName>
                                        </p:attrNameLst>
                                      </p:cBhvr>
                                      <p:tavLst>
                                        <p:tav tm="0">
                                          <p:val>
                                            <p:fltVal val="0"/>
                                          </p:val>
                                        </p:tav>
                                        <p:tav tm="100000">
                                          <p:val>
                                            <p:strVal val="#ppt_w"/>
                                          </p:val>
                                        </p:tav>
                                      </p:tavLst>
                                    </p:anim>
                                    <p:anim calcmode="lin" valueType="num">
                                      <p:cBhvr>
                                        <p:cTn id="12" dur="500" fill="hold"/>
                                        <p:tgtEl>
                                          <p:spTgt spid="5122"/>
                                        </p:tgtEl>
                                        <p:attrNameLst>
                                          <p:attrName>ppt_h</p:attrName>
                                        </p:attrNameLst>
                                      </p:cBhvr>
                                      <p:tavLst>
                                        <p:tav tm="0">
                                          <p:val>
                                            <p:fltVal val="0"/>
                                          </p:val>
                                        </p:tav>
                                        <p:tav tm="100000">
                                          <p:val>
                                            <p:strVal val="#ppt_h"/>
                                          </p:val>
                                        </p:tav>
                                      </p:tavLst>
                                    </p:anim>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Conclusion</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10" name="Text Box 4"/>
          <p:cNvSpPr txBox="1">
            <a:spLocks noChangeArrowheads="1"/>
          </p:cNvSpPr>
          <p:nvPr/>
        </p:nvSpPr>
        <p:spPr bwMode="auto">
          <a:xfrm>
            <a:off x="-15978" y="838200"/>
            <a:ext cx="91599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b="1" dirty="0">
                <a:solidFill>
                  <a:srgbClr val="3366FF">
                    <a:lumMod val="75000"/>
                  </a:srgbClr>
                </a:solidFill>
                <a:latin typeface="Tahoma" pitchFamily="34" charset="0"/>
                <a:cs typeface="Times New Roman" pitchFamily="18" charset="0"/>
              </a:rPr>
              <a:t>The invitation has been sent out…we are not only invited</a:t>
            </a:r>
          </a:p>
          <a:p>
            <a:pPr algn="ctr"/>
            <a:r>
              <a:rPr lang="en-US" altLang="en-US" b="1" dirty="0">
                <a:solidFill>
                  <a:srgbClr val="3366FF">
                    <a:lumMod val="75000"/>
                  </a:srgbClr>
                </a:solidFill>
                <a:latin typeface="Tahoma" pitchFamily="34" charset="0"/>
                <a:cs typeface="Times New Roman" pitchFamily="18" charset="0"/>
              </a:rPr>
              <a:t>but as the church we are the Bride!</a:t>
            </a:r>
          </a:p>
        </p:txBody>
      </p:sp>
      <p:sp>
        <p:nvSpPr>
          <p:cNvPr id="8" name="Text Box 7"/>
          <p:cNvSpPr txBox="1">
            <a:spLocks noChangeArrowheads="1"/>
          </p:cNvSpPr>
          <p:nvPr/>
        </p:nvSpPr>
        <p:spPr bwMode="auto">
          <a:xfrm>
            <a:off x="-15978" y="1828800"/>
            <a:ext cx="9159977" cy="1200329"/>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Let us be ready to attend properly attired in “fine linen,</a:t>
            </a:r>
          </a:p>
          <a:p>
            <a:pPr algn="ctr" eaLnBrk="1" hangingPunct="1"/>
            <a:r>
              <a:rPr lang="en-US" sz="2400" b="1" dirty="0">
                <a:solidFill>
                  <a:srgbClr val="FFCCCC"/>
                </a:solidFill>
                <a:latin typeface="Tahoma" pitchFamily="34" charset="0"/>
                <a:cs typeface="Times New Roman" pitchFamily="18" charset="0"/>
              </a:rPr>
              <a:t>bright and clean,” our hearts adorned with the </a:t>
            </a:r>
          </a:p>
          <a:p>
            <a:pPr algn="ctr" eaLnBrk="1" hangingPunct="1"/>
            <a:r>
              <a:rPr lang="en-US" sz="2400" b="1" dirty="0">
                <a:solidFill>
                  <a:srgbClr val="FFCCCC"/>
                </a:solidFill>
                <a:latin typeface="Tahoma" pitchFamily="34" charset="0"/>
                <a:cs typeface="Times New Roman" pitchFamily="18" charset="0"/>
              </a:rPr>
              <a:t>“righteous acts of the saints!”</a:t>
            </a:r>
            <a:endParaRPr lang="en-US" sz="2400" b="1" i="1" dirty="0">
              <a:solidFill>
                <a:srgbClr val="FFCCCC"/>
              </a:solidFill>
              <a:latin typeface="Tahoma" pitchFamily="34" charset="0"/>
              <a:cs typeface="Times New Roman" pitchFamily="18" charset="0"/>
            </a:endParaRPr>
          </a:p>
        </p:txBody>
      </p:sp>
      <p:pic>
        <p:nvPicPr>
          <p:cNvPr id="7171" name="Picture 3" descr="Z:\Users\Morrisoncave\Documents\Religion Media\Bride of Christ_4_Meet in Clou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643" y="3115450"/>
            <a:ext cx="2755490" cy="3747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Z:\Users\Morrisoncave\Documents\Religion Media\Bride of Christ_7_Kneeling_Crowned_Pinter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976" y="3115450"/>
            <a:ext cx="2606322" cy="37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72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fill="hold"/>
                                        <p:tgtEl>
                                          <p:spTgt spid="7171"/>
                                        </p:tgtEl>
                                        <p:attrNameLst>
                                          <p:attrName>ppt_w</p:attrName>
                                        </p:attrNameLst>
                                      </p:cBhvr>
                                      <p:tavLst>
                                        <p:tav tm="0">
                                          <p:val>
                                            <p:fltVal val="0"/>
                                          </p:val>
                                        </p:tav>
                                        <p:tav tm="100000">
                                          <p:val>
                                            <p:strVal val="#ppt_w"/>
                                          </p:val>
                                        </p:tav>
                                      </p:tavLst>
                                    </p:anim>
                                    <p:anim calcmode="lin" valueType="num">
                                      <p:cBhvr>
                                        <p:cTn id="12" dur="500" fill="hold"/>
                                        <p:tgtEl>
                                          <p:spTgt spid="7171"/>
                                        </p:tgtEl>
                                        <p:attrNameLst>
                                          <p:attrName>ppt_h</p:attrName>
                                        </p:attrNameLst>
                                      </p:cBhvr>
                                      <p:tavLst>
                                        <p:tav tm="0">
                                          <p:val>
                                            <p:fltVal val="0"/>
                                          </p:val>
                                        </p:tav>
                                        <p:tav tm="100000">
                                          <p:val>
                                            <p:strVal val="#ppt_h"/>
                                          </p:val>
                                        </p:tav>
                                      </p:tavLst>
                                    </p:anim>
                                    <p:animEffect transition="in" filter="fade">
                                      <p:cBhvr>
                                        <p:cTn id="13" dur="500"/>
                                        <p:tgtEl>
                                          <p:spTgt spid="717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458" y="497841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    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10" name="Text Box 4"/>
          <p:cNvSpPr txBox="1">
            <a:spLocks noChangeArrowheads="1"/>
          </p:cNvSpPr>
          <p:nvPr/>
        </p:nvSpPr>
        <p:spPr bwMode="auto">
          <a:xfrm>
            <a:off x="-17821" y="762000"/>
            <a:ext cx="917964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b="1" dirty="0">
                <a:solidFill>
                  <a:srgbClr val="3366FF">
                    <a:lumMod val="75000"/>
                  </a:srgbClr>
                </a:solidFill>
                <a:latin typeface="Tahoma" pitchFamily="34" charset="0"/>
                <a:cs typeface="Times New Roman" pitchFamily="18" charset="0"/>
              </a:rPr>
              <a:t>To be properly attired and RSVP requires obedience to the</a:t>
            </a:r>
          </a:p>
          <a:p>
            <a:r>
              <a:rPr lang="en-US" altLang="en-US" b="1" dirty="0">
                <a:solidFill>
                  <a:srgbClr val="3366FF">
                    <a:lumMod val="75000"/>
                  </a:srgbClr>
                </a:solidFill>
                <a:latin typeface="Tahoma" pitchFamily="34" charset="0"/>
                <a:cs typeface="Times New Roman" pitchFamily="18" charset="0"/>
              </a:rPr>
              <a:t>gospel through baptism </a:t>
            </a:r>
          </a:p>
          <a:p>
            <a:pPr>
              <a:buClr>
                <a:srgbClr val="3366FF"/>
              </a:buClr>
              <a:buSzPct val="115000"/>
              <a:buFont typeface="Wingdings" pitchFamily="2" charset="2"/>
              <a:buChar char="Ø"/>
            </a:pPr>
            <a:r>
              <a:rPr lang="en-US" altLang="en-US" sz="2000" b="1" dirty="0">
                <a:solidFill>
                  <a:srgbClr val="002060"/>
                </a:solidFill>
                <a:latin typeface="Tahoma" pitchFamily="34" charset="0"/>
                <a:cs typeface="Times New Roman" pitchFamily="18" charset="0"/>
              </a:rPr>
              <a:t>Gal. 3:26-27: </a:t>
            </a:r>
            <a:r>
              <a:rPr lang="en-US" altLang="en-US" sz="2000" dirty="0">
                <a:solidFill>
                  <a:srgbClr val="002060"/>
                </a:solidFill>
                <a:latin typeface="Tahoma" pitchFamily="34" charset="0"/>
                <a:cs typeface="Times New Roman" pitchFamily="18" charset="0"/>
              </a:rPr>
              <a:t>In baptism we “clothe” ourselves “with Christ.”</a:t>
            </a:r>
          </a:p>
          <a:p>
            <a:pPr>
              <a:buClr>
                <a:srgbClr val="3366FF"/>
              </a:buClr>
              <a:buSzPct val="115000"/>
              <a:buFont typeface="Wingdings" pitchFamily="2" charset="2"/>
              <a:buChar char="Ø"/>
            </a:pPr>
            <a:r>
              <a:rPr lang="en-US" altLang="en-US" sz="2000" dirty="0">
                <a:solidFill>
                  <a:srgbClr val="002060"/>
                </a:solidFill>
                <a:latin typeface="Tahoma" pitchFamily="34" charset="0"/>
                <a:cs typeface="Times New Roman" pitchFamily="18" charset="0"/>
              </a:rPr>
              <a:t>Baptism, the new birth, not only clothes us with Christ </a:t>
            </a:r>
            <a:r>
              <a:rPr lang="en-US" altLang="en-US" sz="2000" b="1" i="1" dirty="0">
                <a:solidFill>
                  <a:srgbClr val="002060"/>
                </a:solidFill>
                <a:latin typeface="Tahoma" pitchFamily="34" charset="0"/>
                <a:cs typeface="Times New Roman" pitchFamily="18" charset="0"/>
              </a:rPr>
              <a:t>(Rom. 13:14: “Put on the Lord Jesus Christ”)</a:t>
            </a:r>
            <a:r>
              <a:rPr lang="en-US" altLang="en-US" sz="2000" dirty="0">
                <a:solidFill>
                  <a:srgbClr val="002060"/>
                </a:solidFill>
                <a:latin typeface="Tahoma" pitchFamily="34" charset="0"/>
                <a:cs typeface="Times New Roman" pitchFamily="18" charset="0"/>
              </a:rPr>
              <a:t> but places us into the church, the body of Christ </a:t>
            </a:r>
            <a:r>
              <a:rPr lang="en-US" altLang="en-US" sz="2000" b="1" dirty="0">
                <a:solidFill>
                  <a:srgbClr val="002060"/>
                </a:solidFill>
                <a:latin typeface="Tahoma" pitchFamily="34" charset="0"/>
                <a:cs typeface="Times New Roman" pitchFamily="18" charset="0"/>
              </a:rPr>
              <a:t>(I Cor. 12:13), </a:t>
            </a:r>
            <a:r>
              <a:rPr lang="en-US" altLang="en-US" sz="2000" dirty="0">
                <a:solidFill>
                  <a:srgbClr val="002060"/>
                </a:solidFill>
                <a:latin typeface="Tahoma" pitchFamily="34" charset="0"/>
                <a:cs typeface="Times New Roman" pitchFamily="18" charset="0"/>
              </a:rPr>
              <a:t>which will be saved </a:t>
            </a:r>
            <a:r>
              <a:rPr lang="en-US" altLang="en-US" sz="2000" b="1" dirty="0">
                <a:solidFill>
                  <a:srgbClr val="002060"/>
                </a:solidFill>
                <a:latin typeface="Tahoma" pitchFamily="34" charset="0"/>
                <a:cs typeface="Times New Roman" pitchFamily="18" charset="0"/>
              </a:rPr>
              <a:t>(Eph. 5:23)! </a:t>
            </a:r>
          </a:p>
        </p:txBody>
      </p:sp>
      <p:sp>
        <p:nvSpPr>
          <p:cNvPr id="9" name="Text Box 12"/>
          <p:cNvSpPr txBox="1">
            <a:spLocks noChangeArrowheads="1"/>
          </p:cNvSpPr>
          <p:nvPr/>
        </p:nvSpPr>
        <p:spPr bwMode="auto">
          <a:xfrm>
            <a:off x="-17821" y="3727101"/>
            <a:ext cx="5112773" cy="2000548"/>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Gal. 3:26-27</a:t>
            </a:r>
          </a:p>
          <a:p>
            <a:pPr eaLnBrk="1" hangingPunct="1">
              <a:buClr>
                <a:schemeClr val="accent1"/>
              </a:buClr>
              <a:buSzPct val="115000"/>
            </a:pPr>
            <a:r>
              <a:rPr lang="en-US" sz="2000" b="0" dirty="0">
                <a:solidFill>
                  <a:srgbClr val="002060"/>
                </a:solidFill>
              </a:rPr>
              <a:t>26.  For you are all sons of God through faith in Christ Jesus.</a:t>
            </a:r>
          </a:p>
          <a:p>
            <a:pPr eaLnBrk="1" hangingPunct="1">
              <a:buClr>
                <a:schemeClr val="accent1"/>
              </a:buClr>
              <a:buSzPct val="115000"/>
            </a:pPr>
            <a:r>
              <a:rPr lang="en-US" sz="2000" b="0" dirty="0">
                <a:solidFill>
                  <a:srgbClr val="002060"/>
                </a:solidFill>
              </a:rPr>
              <a:t>27.  For all of you who were baptized into Christ have clothed yourselves with Christ.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110" y="3505200"/>
            <a:ext cx="3973638" cy="2444351"/>
          </a:xfrm>
          <a:prstGeom prst="rect">
            <a:avLst/>
          </a:prstGeom>
        </p:spPr>
      </p:pic>
    </p:spTree>
    <p:extLst>
      <p:ext uri="{BB962C8B-B14F-4D97-AF65-F5344CB8AC3E}">
        <p14:creationId xmlns:p14="http://schemas.microsoft.com/office/powerpoint/2010/main" val="2709888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left)">
                                      <p:cBhvr>
                                        <p:cTn id="2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8" name="Text Box 8"/>
          <p:cNvSpPr txBox="1">
            <a:spLocks noChangeArrowheads="1"/>
          </p:cNvSpPr>
          <p:nvPr/>
        </p:nvSpPr>
        <p:spPr bwMode="auto">
          <a:xfrm>
            <a:off x="-17821" y="1407455"/>
            <a:ext cx="9161206" cy="292387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Mt. 22:11-14 </a:t>
            </a:r>
            <a:endParaRPr lang="en-US" b="1" i="1" dirty="0">
              <a:solidFill>
                <a:srgbClr val="7030A0"/>
              </a:solidFill>
              <a:latin typeface="Tahoma" pitchFamily="34" charset="0"/>
              <a:cs typeface="Times New Roman" pitchFamily="18" charset="0"/>
            </a:endParaRPr>
          </a:p>
          <a:p>
            <a:pPr>
              <a:defRPr/>
            </a:pPr>
            <a:r>
              <a:rPr lang="en-US" sz="2000" dirty="0">
                <a:solidFill>
                  <a:srgbClr val="002060"/>
                </a:solidFill>
                <a:latin typeface="Tahoma" pitchFamily="34" charset="0"/>
                <a:cs typeface="Times New Roman" pitchFamily="18" charset="0"/>
              </a:rPr>
              <a:t>11.  "But when the king came in to look over the dinner guests, he saw a man there who was not dressed in wedding clothes,</a:t>
            </a:r>
          </a:p>
          <a:p>
            <a:pPr>
              <a:defRPr/>
            </a:pPr>
            <a:r>
              <a:rPr lang="en-US" sz="2000" dirty="0">
                <a:solidFill>
                  <a:srgbClr val="002060"/>
                </a:solidFill>
                <a:latin typeface="Tahoma" pitchFamily="34" charset="0"/>
                <a:cs typeface="Times New Roman" pitchFamily="18" charset="0"/>
              </a:rPr>
              <a:t>12.  and he said to him, 'Friend, how did you come in here without wedding clothes?' And the man was speechless.</a:t>
            </a:r>
          </a:p>
          <a:p>
            <a:pPr>
              <a:defRPr/>
            </a:pPr>
            <a:r>
              <a:rPr lang="en-US" sz="2000" dirty="0">
                <a:solidFill>
                  <a:srgbClr val="002060"/>
                </a:solidFill>
                <a:latin typeface="Tahoma" pitchFamily="34" charset="0"/>
                <a:cs typeface="Times New Roman" pitchFamily="18" charset="0"/>
              </a:rPr>
              <a:t>13.  "Then the king said to the servants, 'Bind him hand and foot, and throw him into the outer darkness; in that place there will be weeping and gnashing of teeth.'</a:t>
            </a:r>
          </a:p>
          <a:p>
            <a:pPr>
              <a:defRPr/>
            </a:pPr>
            <a:r>
              <a:rPr lang="en-US" sz="2000" dirty="0">
                <a:solidFill>
                  <a:srgbClr val="002060"/>
                </a:solidFill>
                <a:latin typeface="Tahoma" pitchFamily="34" charset="0"/>
                <a:cs typeface="Times New Roman" pitchFamily="18" charset="0"/>
              </a:rPr>
              <a:t>14.  "For many are called, but few are chosen."</a:t>
            </a:r>
          </a:p>
        </p:txBody>
      </p:sp>
      <p:sp>
        <p:nvSpPr>
          <p:cNvPr id="10" name="Text Box 4"/>
          <p:cNvSpPr txBox="1">
            <a:spLocks noChangeArrowheads="1"/>
          </p:cNvSpPr>
          <p:nvPr/>
        </p:nvSpPr>
        <p:spPr bwMode="auto">
          <a:xfrm>
            <a:off x="-17821" y="609600"/>
            <a:ext cx="91796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b="1" dirty="0">
                <a:solidFill>
                  <a:srgbClr val="3366FF">
                    <a:lumMod val="75000"/>
                  </a:srgbClr>
                </a:solidFill>
                <a:latin typeface="Tahoma" pitchFamily="34" charset="0"/>
                <a:cs typeface="Times New Roman" pitchFamily="18" charset="0"/>
              </a:rPr>
              <a:t>This attire is NOT optional! – Mt. 22:11-14</a:t>
            </a:r>
          </a:p>
          <a:p>
            <a:pPr>
              <a:buClr>
                <a:srgbClr val="3366FF"/>
              </a:buClr>
              <a:buSzPct val="115000"/>
              <a:buFont typeface="Wingdings" pitchFamily="2" charset="2"/>
              <a:buChar char="Ø"/>
            </a:pPr>
            <a:r>
              <a:rPr lang="en-US" altLang="en-US" sz="2000" dirty="0">
                <a:solidFill>
                  <a:srgbClr val="002060"/>
                </a:solidFill>
                <a:latin typeface="Tahoma" pitchFamily="34" charset="0"/>
                <a:cs typeface="Times New Roman" pitchFamily="18" charset="0"/>
              </a:rPr>
              <a:t>Those who come unprepared (not properly attired) are thrown out!</a:t>
            </a:r>
          </a:p>
        </p:txBody>
      </p:sp>
      <p:pic>
        <p:nvPicPr>
          <p:cNvPr id="2050" name="Picture 2" descr="http://www.shannonandjacob.net/blog/wp-content/uploads/2013/11/men-t-shi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5801"/>
            <a:ext cx="411533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51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10" name="Text Box 4"/>
          <p:cNvSpPr txBox="1">
            <a:spLocks noChangeArrowheads="1"/>
          </p:cNvSpPr>
          <p:nvPr/>
        </p:nvSpPr>
        <p:spPr bwMode="auto">
          <a:xfrm>
            <a:off x="-17821" y="609600"/>
            <a:ext cx="91796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b="1" dirty="0">
                <a:solidFill>
                  <a:srgbClr val="3366FF">
                    <a:lumMod val="75000"/>
                  </a:srgbClr>
                </a:solidFill>
                <a:latin typeface="Tahoma" pitchFamily="34" charset="0"/>
                <a:cs typeface="Times New Roman" pitchFamily="18" charset="0"/>
              </a:rPr>
              <a:t>This attire is NOT optional! – Mt. 22:11-14</a:t>
            </a:r>
          </a:p>
          <a:p>
            <a:pPr>
              <a:buClr>
                <a:srgbClr val="3366FF"/>
              </a:buClr>
              <a:buSzPct val="115000"/>
              <a:buFont typeface="Wingdings" pitchFamily="2" charset="2"/>
              <a:buChar char="Ø"/>
            </a:pPr>
            <a:r>
              <a:rPr lang="en-US" altLang="en-US" sz="2000" dirty="0">
                <a:solidFill>
                  <a:srgbClr val="002060"/>
                </a:solidFill>
                <a:latin typeface="Tahoma" pitchFamily="34" charset="0"/>
                <a:cs typeface="Times New Roman" pitchFamily="18" charset="0"/>
              </a:rPr>
              <a:t>This parable about a physical marriage feast applies to the spiritual invitation (Rev. 19:7-9) and thus involves our character, which is to properly clothe our hearts! </a:t>
            </a:r>
            <a:r>
              <a:rPr lang="en-US" altLang="en-US" sz="2000" b="1" dirty="0">
                <a:solidFill>
                  <a:srgbClr val="002060"/>
                </a:solidFill>
                <a:latin typeface="Tahoma" pitchFamily="34" charset="0"/>
                <a:cs typeface="Times New Roman" pitchFamily="18" charset="0"/>
              </a:rPr>
              <a:t>(Rev. 19:8: “Formal” attire required!)</a:t>
            </a:r>
          </a:p>
        </p:txBody>
      </p:sp>
      <p:sp>
        <p:nvSpPr>
          <p:cNvPr id="6" name="Text Box 8"/>
          <p:cNvSpPr txBox="1">
            <a:spLocks noChangeArrowheads="1"/>
          </p:cNvSpPr>
          <p:nvPr/>
        </p:nvSpPr>
        <p:spPr bwMode="auto">
          <a:xfrm>
            <a:off x="0" y="2001969"/>
            <a:ext cx="9161206" cy="2616101"/>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7030A0"/>
                </a:solidFill>
                <a:latin typeface="Tahoma" pitchFamily="34" charset="0"/>
                <a:cs typeface="Times New Roman" pitchFamily="18" charset="0"/>
              </a:rPr>
              <a:t>Rev. 19:7-9</a:t>
            </a:r>
            <a:endParaRPr lang="en-US" b="1" i="1" dirty="0">
              <a:solidFill>
                <a:srgbClr val="7030A0"/>
              </a:solidFill>
              <a:latin typeface="Tahoma" pitchFamily="34" charset="0"/>
              <a:cs typeface="Times New Roman" pitchFamily="18" charset="0"/>
            </a:endParaRPr>
          </a:p>
          <a:p>
            <a:pPr>
              <a:defRPr/>
            </a:pPr>
            <a:r>
              <a:rPr lang="en-US" sz="2000" dirty="0">
                <a:solidFill>
                  <a:srgbClr val="002060"/>
                </a:solidFill>
                <a:latin typeface="Tahoma" pitchFamily="34" charset="0"/>
                <a:cs typeface="Times New Roman" pitchFamily="18" charset="0"/>
              </a:rPr>
              <a:t>7.  "Let us rejoice and be glad and give the glory to Him, for the marriage of the Lamb has come and His bride has made herself ready."</a:t>
            </a:r>
          </a:p>
          <a:p>
            <a:pPr>
              <a:defRPr/>
            </a:pPr>
            <a:r>
              <a:rPr lang="en-US" sz="2000" dirty="0">
                <a:solidFill>
                  <a:srgbClr val="002060"/>
                </a:solidFill>
                <a:latin typeface="Tahoma" pitchFamily="34" charset="0"/>
                <a:cs typeface="Times New Roman" pitchFamily="18" charset="0"/>
              </a:rPr>
              <a:t>8.  It was given to her to clothe herself in fine linen, bright and clean; for the fine linen is the righteous acts of the saints.</a:t>
            </a:r>
          </a:p>
          <a:p>
            <a:pPr>
              <a:defRPr/>
            </a:pPr>
            <a:r>
              <a:rPr lang="en-US" sz="2000" dirty="0">
                <a:solidFill>
                  <a:srgbClr val="002060"/>
                </a:solidFill>
                <a:latin typeface="Tahoma" pitchFamily="34" charset="0"/>
                <a:cs typeface="Times New Roman" pitchFamily="18" charset="0"/>
              </a:rPr>
              <a:t>9.  Then he said to me, "Write, 'Blessed are those who are invited to the marriage supper of the Lamb.'" And he said to me, "These are true words of God."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635979"/>
            <a:ext cx="2036804" cy="2229396"/>
          </a:xfrm>
          <a:prstGeom prst="rect">
            <a:avLst/>
          </a:prstGeom>
        </p:spPr>
      </p:pic>
      <p:pic>
        <p:nvPicPr>
          <p:cNvPr id="6146" name="Picture 2" descr="Z:\Users\Morrisoncave\Documents\Religion Media\Bride of Christ_Sword_2_Constance-Woo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223" y="4635978"/>
            <a:ext cx="3114983" cy="222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634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500" fill="hold"/>
                                        <p:tgtEl>
                                          <p:spTgt spid="6146"/>
                                        </p:tgtEl>
                                        <p:attrNameLst>
                                          <p:attrName>ppt_w</p:attrName>
                                        </p:attrNameLst>
                                      </p:cBhvr>
                                      <p:tavLst>
                                        <p:tav tm="0">
                                          <p:val>
                                            <p:fltVal val="0"/>
                                          </p:val>
                                        </p:tav>
                                        <p:tav tm="100000">
                                          <p:val>
                                            <p:strVal val="#ppt_w"/>
                                          </p:val>
                                        </p:tav>
                                      </p:tavLst>
                                    </p:anim>
                                    <p:anim calcmode="lin" valueType="num">
                                      <p:cBhvr>
                                        <p:cTn id="22" dur="500" fill="hold"/>
                                        <p:tgtEl>
                                          <p:spTgt spid="6146"/>
                                        </p:tgtEl>
                                        <p:attrNameLst>
                                          <p:attrName>ppt_h</p:attrName>
                                        </p:attrNameLst>
                                      </p:cBhvr>
                                      <p:tavLst>
                                        <p:tav tm="0">
                                          <p:val>
                                            <p:fltVal val="0"/>
                                          </p:val>
                                        </p:tav>
                                        <p:tav tm="100000">
                                          <p:val>
                                            <p:strVal val="#ppt_h"/>
                                          </p:val>
                                        </p:tav>
                                      </p:tavLst>
                                    </p:anim>
                                    <p:animEffect transition="in" filter="fade">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7374" y="-7118"/>
            <a:ext cx="9151374"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latin typeface="Arial" pitchFamily="34" charset="0"/>
                <a:cs typeface="Arial" pitchFamily="34" charset="0"/>
              </a:rPr>
              <a:t>Intro</a:t>
            </a:r>
          </a:p>
        </p:txBody>
      </p:sp>
      <p:sp>
        <p:nvSpPr>
          <p:cNvPr id="7" name="Footer Placeholder 4"/>
          <p:cNvSpPr>
            <a:spLocks noGrp="1"/>
          </p:cNvSpPr>
          <p:nvPr>
            <p:ph type="ftr" sz="quarter" idx="11"/>
          </p:nvPr>
        </p:nvSpPr>
        <p:spPr>
          <a:xfrm>
            <a:off x="12291" y="154"/>
            <a:ext cx="2596371" cy="309562"/>
          </a:xfrm>
          <a:prstGeom prst="rect">
            <a:avLst/>
          </a:prstGeom>
        </p:spPr>
        <p:txBody>
          <a:bodyPr/>
          <a:lstStyle/>
          <a:p>
            <a:pPr>
              <a:defRPr/>
            </a:pPr>
            <a:r>
              <a:rPr lang="en-US" dirty="0"/>
              <a:t>Invited: Proper Attire Required</a:t>
            </a:r>
          </a:p>
        </p:txBody>
      </p:sp>
      <p:sp>
        <p:nvSpPr>
          <p:cNvPr id="10" name="Text Box 7"/>
          <p:cNvSpPr txBox="1">
            <a:spLocks noChangeArrowheads="1"/>
          </p:cNvSpPr>
          <p:nvPr/>
        </p:nvSpPr>
        <p:spPr bwMode="auto">
          <a:xfrm>
            <a:off x="-7374" y="838200"/>
            <a:ext cx="9151374" cy="156966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As a bride gets ready for the marriage feast by adorning </a:t>
            </a:r>
          </a:p>
          <a:p>
            <a:pPr algn="ctr" eaLnBrk="1" hangingPunct="1"/>
            <a:r>
              <a:rPr lang="en-US" sz="2400" b="1" dirty="0">
                <a:solidFill>
                  <a:srgbClr val="FFCCCC"/>
                </a:solidFill>
                <a:latin typeface="Tahoma" pitchFamily="34" charset="0"/>
                <a:cs typeface="Times New Roman" pitchFamily="18" charset="0"/>
              </a:rPr>
              <a:t>herself in white, the church ought to be preparing to </a:t>
            </a:r>
          </a:p>
          <a:p>
            <a:pPr algn="ctr" eaLnBrk="1" hangingPunct="1"/>
            <a:r>
              <a:rPr lang="en-US" sz="2400" b="1" dirty="0">
                <a:solidFill>
                  <a:srgbClr val="FFCCCC"/>
                </a:solidFill>
                <a:latin typeface="Tahoma" pitchFamily="34" charset="0"/>
                <a:cs typeface="Times New Roman" pitchFamily="18" charset="0"/>
              </a:rPr>
              <a:t>clothe itself in fine and bright linen, </a:t>
            </a:r>
          </a:p>
          <a:p>
            <a:pPr algn="ctr" eaLnBrk="1" hangingPunct="1"/>
            <a:r>
              <a:rPr lang="en-US" sz="2400" b="1" dirty="0">
                <a:solidFill>
                  <a:srgbClr val="FFCCCC"/>
                </a:solidFill>
                <a:latin typeface="Tahoma" pitchFamily="34" charset="0"/>
                <a:cs typeface="Times New Roman" pitchFamily="18" charset="0"/>
              </a:rPr>
              <a:t>the “righteous acts of the saints!”</a:t>
            </a:r>
            <a:endParaRPr lang="en-US" sz="2400" b="1" i="1" dirty="0">
              <a:solidFill>
                <a:srgbClr val="FFCCCC"/>
              </a:solidFill>
              <a:latin typeface="Tahoma" pitchFamily="34" charset="0"/>
              <a:cs typeface="Times New Roman" pitchFamily="18" charset="0"/>
            </a:endParaRPr>
          </a:p>
        </p:txBody>
      </p:sp>
      <p:pic>
        <p:nvPicPr>
          <p:cNvPr id="2050" name="Picture 2" descr="Z:\Users\Morrisoncave\Documents\Religion Media\Bride of Christ_Sword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681" y="2592514"/>
            <a:ext cx="3123264" cy="426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764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5" name="Picture 11" descr="C:\Documents and Settings\USER\Local Settings\Temporary Internet Files\Content.IE5\Y8GTVD1P\MC9002171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4171847"/>
            <a:ext cx="2033046" cy="241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C:\Documents and Settings\USER\Local Settings\Temporary Internet Files\Content.IE5\XTMNO2ES\MC9000888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97" y="1800859"/>
            <a:ext cx="1828800" cy="254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7" descr="C:\Documents and Settings\USER\Local Settings\Temporary Internet Files\Content.IE5\3G9C1NC0\MC9002315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507" y="1737739"/>
            <a:ext cx="2511481" cy="260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p:nvSpPr>
        <p:spPr bwMode="auto">
          <a:xfrm>
            <a:off x="0" y="794313"/>
            <a:ext cx="9144000" cy="584775"/>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sz="3200" dirty="0">
                <a:solidFill>
                  <a:srgbClr val="FF0000"/>
                </a:solidFill>
              </a:rPr>
              <a:t>The world is obsessed with appearances!</a:t>
            </a:r>
          </a:p>
        </p:txBody>
      </p:sp>
      <p:sp>
        <p:nvSpPr>
          <p:cNvPr id="21" name="Text Box 12"/>
          <p:cNvSpPr txBox="1">
            <a:spLocks noChangeArrowheads="1"/>
          </p:cNvSpPr>
          <p:nvPr/>
        </p:nvSpPr>
        <p:spPr bwMode="auto">
          <a:xfrm>
            <a:off x="1981200" y="1939593"/>
            <a:ext cx="228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pPr>
            <a:r>
              <a:rPr lang="en-US" sz="3200" dirty="0">
                <a:solidFill>
                  <a:srgbClr val="0000FF"/>
                </a:solidFill>
              </a:rPr>
              <a:t>Celebrity worship</a:t>
            </a:r>
          </a:p>
        </p:txBody>
      </p:sp>
      <p:sp>
        <p:nvSpPr>
          <p:cNvPr id="22" name="Text Box 12"/>
          <p:cNvSpPr txBox="1">
            <a:spLocks noChangeArrowheads="1"/>
          </p:cNvSpPr>
          <p:nvPr/>
        </p:nvSpPr>
        <p:spPr bwMode="auto">
          <a:xfrm>
            <a:off x="3185652" y="3425825"/>
            <a:ext cx="2672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pPr>
            <a:r>
              <a:rPr lang="en-US" sz="3200" dirty="0">
                <a:solidFill>
                  <a:srgbClr val="0000FF"/>
                </a:solidFill>
              </a:rPr>
              <a:t>Cosmetics</a:t>
            </a:r>
          </a:p>
        </p:txBody>
      </p:sp>
      <p:sp>
        <p:nvSpPr>
          <p:cNvPr id="24" name="Text Box 12"/>
          <p:cNvSpPr txBox="1">
            <a:spLocks noChangeArrowheads="1"/>
          </p:cNvSpPr>
          <p:nvPr/>
        </p:nvSpPr>
        <p:spPr bwMode="auto">
          <a:xfrm>
            <a:off x="4902631" y="2207637"/>
            <a:ext cx="2176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pPr>
            <a:r>
              <a:rPr lang="en-US" sz="3200" dirty="0">
                <a:solidFill>
                  <a:srgbClr val="0000FF"/>
                </a:solidFill>
              </a:rPr>
              <a:t>Fashion</a:t>
            </a:r>
          </a:p>
        </p:txBody>
      </p:sp>
      <p:sp>
        <p:nvSpPr>
          <p:cNvPr id="25" name="Text Box 12"/>
          <p:cNvSpPr txBox="1">
            <a:spLocks noChangeArrowheads="1"/>
          </p:cNvSpPr>
          <p:nvPr/>
        </p:nvSpPr>
        <p:spPr bwMode="auto">
          <a:xfrm>
            <a:off x="1418302" y="4438650"/>
            <a:ext cx="23170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pPr>
            <a:r>
              <a:rPr lang="en-US" sz="3200" dirty="0">
                <a:solidFill>
                  <a:srgbClr val="0000FF"/>
                </a:solidFill>
              </a:rPr>
              <a:t>Surgeries</a:t>
            </a:r>
          </a:p>
        </p:txBody>
      </p:sp>
      <p:sp>
        <p:nvSpPr>
          <p:cNvPr id="26" name="Text Box 12"/>
          <p:cNvSpPr txBox="1">
            <a:spLocks noChangeArrowheads="1"/>
          </p:cNvSpPr>
          <p:nvPr/>
        </p:nvSpPr>
        <p:spPr bwMode="auto">
          <a:xfrm>
            <a:off x="5291137" y="4763411"/>
            <a:ext cx="35909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buClr>
                <a:schemeClr val="accent1"/>
              </a:buClr>
              <a:buSzPct val="115000"/>
            </a:pPr>
            <a:r>
              <a:rPr lang="en-US" sz="3200" dirty="0">
                <a:solidFill>
                  <a:srgbClr val="0000FF"/>
                </a:solidFill>
              </a:rPr>
              <a:t>“Fashion of the Stars” Articles </a:t>
            </a:r>
          </a:p>
        </p:txBody>
      </p:sp>
      <p:sp>
        <p:nvSpPr>
          <p:cNvPr id="15" name="Rectangle 1026"/>
          <p:cNvSpPr>
            <a:spLocks noGrp="1" noChangeArrowheads="1"/>
          </p:cNvSpPr>
          <p:nvPr>
            <p:ph type="title"/>
          </p:nvPr>
        </p:nvSpPr>
        <p:spPr>
          <a:xfrm>
            <a:off x="2590800" y="9167"/>
            <a:ext cx="6553200" cy="524233"/>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God Judges the Heart</a:t>
            </a:r>
          </a:p>
        </p:txBody>
      </p:sp>
      <p:sp>
        <p:nvSpPr>
          <p:cNvPr id="16" name="Footer Placeholder 3"/>
          <p:cNvSpPr txBox="1">
            <a:spLocks/>
          </p:cNvSpPr>
          <p:nvPr/>
        </p:nvSpPr>
        <p:spPr bwMode="auto">
          <a:xfrm>
            <a:off x="-29497" y="9167"/>
            <a:ext cx="2895600" cy="29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s-ES" altLang="en-US"/>
              <a:t>Invited: Proper Attire Required</a:t>
            </a:r>
            <a:endParaRPr lang="es-ES" altLang="en-US" dirty="0"/>
          </a:p>
        </p:txBody>
      </p:sp>
    </p:spTree>
    <p:extLst>
      <p:ext uri="{BB962C8B-B14F-4D97-AF65-F5344CB8AC3E}">
        <p14:creationId xmlns:p14="http://schemas.microsoft.com/office/powerpoint/2010/main" val="1304838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53" presetClass="entr" presetSubtype="0" fill="hold" nodeType="withEffect">
                                  <p:stCondLst>
                                    <p:cond delay="0"/>
                                  </p:stCondLst>
                                  <p:childTnLst>
                                    <p:set>
                                      <p:cBhvr>
                                        <p:cTn id="9" dur="1" fill="hold">
                                          <p:stCondLst>
                                            <p:cond delay="0"/>
                                          </p:stCondLst>
                                        </p:cTn>
                                        <p:tgtEl>
                                          <p:spTgt spid="31757"/>
                                        </p:tgtEl>
                                        <p:attrNameLst>
                                          <p:attrName>style.visibility</p:attrName>
                                        </p:attrNameLst>
                                      </p:cBhvr>
                                      <p:to>
                                        <p:strVal val="visible"/>
                                      </p:to>
                                    </p:set>
                                    <p:anim calcmode="lin" valueType="num">
                                      <p:cBhvr>
                                        <p:cTn id="10" dur="500" fill="hold"/>
                                        <p:tgtEl>
                                          <p:spTgt spid="31757"/>
                                        </p:tgtEl>
                                        <p:attrNameLst>
                                          <p:attrName>ppt_w</p:attrName>
                                        </p:attrNameLst>
                                      </p:cBhvr>
                                      <p:tavLst>
                                        <p:tav tm="0">
                                          <p:val>
                                            <p:fltVal val="0"/>
                                          </p:val>
                                        </p:tav>
                                        <p:tav tm="100000">
                                          <p:val>
                                            <p:strVal val="#ppt_w"/>
                                          </p:val>
                                        </p:tav>
                                      </p:tavLst>
                                    </p:anim>
                                    <p:anim calcmode="lin" valueType="num">
                                      <p:cBhvr>
                                        <p:cTn id="11" dur="500" fill="hold"/>
                                        <p:tgtEl>
                                          <p:spTgt spid="31757"/>
                                        </p:tgtEl>
                                        <p:attrNameLst>
                                          <p:attrName>ppt_h</p:attrName>
                                        </p:attrNameLst>
                                      </p:cBhvr>
                                      <p:tavLst>
                                        <p:tav tm="0">
                                          <p:val>
                                            <p:fltVal val="0"/>
                                          </p:val>
                                        </p:tav>
                                        <p:tav tm="100000">
                                          <p:val>
                                            <p:strVal val="#ppt_h"/>
                                          </p:val>
                                        </p:tav>
                                      </p:tavLst>
                                    </p:anim>
                                    <p:animEffect transition="in" filter="fade">
                                      <p:cBhvr>
                                        <p:cTn id="12" dur="500"/>
                                        <p:tgtEl>
                                          <p:spTgt spid="31757"/>
                                        </p:tgtEl>
                                      </p:cBhvr>
                                    </p:animEffect>
                                  </p:childTnLst>
                                </p:cTn>
                              </p:par>
                              <p:par>
                                <p:cTn id="13" presetID="53" presetClass="entr" presetSubtype="0" fill="hold" nodeType="withEffect">
                                  <p:stCondLst>
                                    <p:cond delay="0"/>
                                  </p:stCondLst>
                                  <p:childTnLst>
                                    <p:set>
                                      <p:cBhvr>
                                        <p:cTn id="14" dur="1" fill="hold">
                                          <p:stCondLst>
                                            <p:cond delay="0"/>
                                          </p:stCondLst>
                                        </p:cTn>
                                        <p:tgtEl>
                                          <p:spTgt spid="31761"/>
                                        </p:tgtEl>
                                        <p:attrNameLst>
                                          <p:attrName>style.visibility</p:attrName>
                                        </p:attrNameLst>
                                      </p:cBhvr>
                                      <p:to>
                                        <p:strVal val="visible"/>
                                      </p:to>
                                    </p:set>
                                    <p:anim calcmode="lin" valueType="num">
                                      <p:cBhvr>
                                        <p:cTn id="15" dur="500" fill="hold"/>
                                        <p:tgtEl>
                                          <p:spTgt spid="31761"/>
                                        </p:tgtEl>
                                        <p:attrNameLst>
                                          <p:attrName>ppt_w</p:attrName>
                                        </p:attrNameLst>
                                      </p:cBhvr>
                                      <p:tavLst>
                                        <p:tav tm="0">
                                          <p:val>
                                            <p:fltVal val="0"/>
                                          </p:val>
                                        </p:tav>
                                        <p:tav tm="100000">
                                          <p:val>
                                            <p:strVal val="#ppt_w"/>
                                          </p:val>
                                        </p:tav>
                                      </p:tavLst>
                                    </p:anim>
                                    <p:anim calcmode="lin" valueType="num">
                                      <p:cBhvr>
                                        <p:cTn id="16" dur="500" fill="hold"/>
                                        <p:tgtEl>
                                          <p:spTgt spid="31761"/>
                                        </p:tgtEl>
                                        <p:attrNameLst>
                                          <p:attrName>ppt_h</p:attrName>
                                        </p:attrNameLst>
                                      </p:cBhvr>
                                      <p:tavLst>
                                        <p:tav tm="0">
                                          <p:val>
                                            <p:fltVal val="0"/>
                                          </p:val>
                                        </p:tav>
                                        <p:tav tm="100000">
                                          <p:val>
                                            <p:strVal val="#ppt_h"/>
                                          </p:val>
                                        </p:tav>
                                      </p:tavLst>
                                    </p:anim>
                                    <p:animEffect transition="in" filter="fade">
                                      <p:cBhvr>
                                        <p:cTn id="17" dur="500"/>
                                        <p:tgtEl>
                                          <p:spTgt spid="3176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1755"/>
                                        </p:tgtEl>
                                        <p:attrNameLst>
                                          <p:attrName>style.visibility</p:attrName>
                                        </p:attrNameLst>
                                      </p:cBhvr>
                                      <p:to>
                                        <p:strVal val="visible"/>
                                      </p:to>
                                    </p:set>
                                    <p:anim calcmode="lin" valueType="num">
                                      <p:cBhvr>
                                        <p:cTn id="29" dur="500" fill="hold"/>
                                        <p:tgtEl>
                                          <p:spTgt spid="31755"/>
                                        </p:tgtEl>
                                        <p:attrNameLst>
                                          <p:attrName>ppt_w</p:attrName>
                                        </p:attrNameLst>
                                      </p:cBhvr>
                                      <p:tavLst>
                                        <p:tav tm="0">
                                          <p:val>
                                            <p:fltVal val="0"/>
                                          </p:val>
                                        </p:tav>
                                        <p:tav tm="100000">
                                          <p:val>
                                            <p:strVal val="#ppt_w"/>
                                          </p:val>
                                        </p:tav>
                                      </p:tavLst>
                                    </p:anim>
                                    <p:anim calcmode="lin" valueType="num">
                                      <p:cBhvr>
                                        <p:cTn id="30" dur="500" fill="hold"/>
                                        <p:tgtEl>
                                          <p:spTgt spid="31755"/>
                                        </p:tgtEl>
                                        <p:attrNameLst>
                                          <p:attrName>ppt_h</p:attrName>
                                        </p:attrNameLst>
                                      </p:cBhvr>
                                      <p:tavLst>
                                        <p:tav tm="0">
                                          <p:val>
                                            <p:fltVal val="0"/>
                                          </p:val>
                                        </p:tav>
                                        <p:tav tm="100000">
                                          <p:val>
                                            <p:strVal val="#ppt_h"/>
                                          </p:val>
                                        </p:tav>
                                      </p:tavLst>
                                    </p:anim>
                                    <p:animEffect transition="in" filter="fade">
                                      <p:cBhvr>
                                        <p:cTn id="31" dur="500"/>
                                        <p:tgtEl>
                                          <p:spTgt spid="3175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lds.org/bc/content/shared/content/images/gospel-library/manual/31118/31118_000_029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875" y="4314824"/>
            <a:ext cx="5868865" cy="2543176"/>
          </a:xfrm>
          <a:prstGeom prst="rect">
            <a:avLst/>
          </a:prstGeom>
          <a:noFill/>
          <a:extLst>
            <a:ext uri="{909E8E84-426E-40DD-AFC4-6F175D3DCCD1}">
              <a14:hiddenFill xmlns:a14="http://schemas.microsoft.com/office/drawing/2010/main">
                <a:solidFill>
                  <a:srgbClr val="FFFFFF"/>
                </a:solidFill>
              </a14:hiddenFill>
            </a:ext>
          </a:extLst>
        </p:spPr>
      </p:pic>
      <p:sp>
        <p:nvSpPr>
          <p:cNvPr id="157698" name="Rectangle 1026"/>
          <p:cNvSpPr>
            <a:spLocks noGrp="1" noChangeArrowheads="1"/>
          </p:cNvSpPr>
          <p:nvPr>
            <p:ph type="title"/>
          </p:nvPr>
        </p:nvSpPr>
        <p:spPr>
          <a:xfrm>
            <a:off x="2514600" y="-7118"/>
            <a:ext cx="6644148"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God Judges the Heart</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8" name="Text Box 4"/>
          <p:cNvSpPr txBox="1">
            <a:spLocks noChangeArrowheads="1"/>
          </p:cNvSpPr>
          <p:nvPr/>
        </p:nvSpPr>
        <p:spPr bwMode="auto">
          <a:xfrm>
            <a:off x="-7374" y="838200"/>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World: Judges by appearance (I Sam. 16:7)</a:t>
            </a:r>
          </a:p>
          <a:p>
            <a:pPr eaLnBrk="1" hangingPunct="1">
              <a:buClr>
                <a:srgbClr val="3366FF"/>
              </a:buClr>
              <a:buSzPct val="115000"/>
              <a:buFont typeface="Wingdings" pitchFamily="2" charset="2"/>
              <a:buChar char="Ø"/>
            </a:pPr>
            <a:r>
              <a:rPr lang="en-US" sz="2000" dirty="0">
                <a:solidFill>
                  <a:srgbClr val="002060"/>
                </a:solidFill>
              </a:rPr>
              <a:t>I Sam. 16:1-11: </a:t>
            </a:r>
            <a:r>
              <a:rPr lang="en-US" sz="2000" b="0" dirty="0">
                <a:solidFill>
                  <a:srgbClr val="002060"/>
                </a:solidFill>
              </a:rPr>
              <a:t>Samuel had anointed Saul (head and shoulders taller than any man in Israel, handsome – I Sam. 9:2).</a:t>
            </a:r>
          </a:p>
          <a:p>
            <a:pPr eaLnBrk="1" hangingPunct="1">
              <a:buClr>
                <a:srgbClr val="3366FF"/>
              </a:buClr>
              <a:buSzPct val="115000"/>
              <a:buFont typeface="Wingdings" pitchFamily="2" charset="2"/>
              <a:buChar char="Ø"/>
            </a:pPr>
            <a:r>
              <a:rPr lang="en-US" sz="2000" b="0" dirty="0">
                <a:solidFill>
                  <a:srgbClr val="002060"/>
                </a:solidFill>
              </a:rPr>
              <a:t>When anointing the next king, he was looking at physical stature.</a:t>
            </a:r>
          </a:p>
          <a:p>
            <a:pPr eaLnBrk="1" hangingPunct="1">
              <a:buClr>
                <a:srgbClr val="3366FF"/>
              </a:buClr>
              <a:buSzPct val="115000"/>
              <a:buFont typeface="Wingdings" pitchFamily="2" charset="2"/>
              <a:buChar char="Ø"/>
            </a:pPr>
            <a:r>
              <a:rPr lang="en-US" sz="2000" b="0" dirty="0">
                <a:solidFill>
                  <a:srgbClr val="002060"/>
                </a:solidFill>
              </a:rPr>
              <a:t>Perhaps he was looking for the next “Saul.”</a:t>
            </a:r>
          </a:p>
        </p:txBody>
      </p:sp>
      <p:sp>
        <p:nvSpPr>
          <p:cNvPr id="9" name="Text Box 12"/>
          <p:cNvSpPr txBox="1">
            <a:spLocks noChangeArrowheads="1"/>
          </p:cNvSpPr>
          <p:nvPr/>
        </p:nvSpPr>
        <p:spPr bwMode="auto">
          <a:xfrm>
            <a:off x="0" y="2743200"/>
            <a:ext cx="9144000" cy="1692771"/>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buClr>
                <a:schemeClr val="accent1"/>
              </a:buClr>
              <a:buSzPct val="115000"/>
            </a:pPr>
            <a:r>
              <a:rPr lang="en-US" dirty="0">
                <a:solidFill>
                  <a:srgbClr val="7030A0"/>
                </a:solidFill>
              </a:rPr>
              <a:t>I Sam. 16:7</a:t>
            </a:r>
          </a:p>
          <a:p>
            <a:pPr eaLnBrk="1" hangingPunct="1">
              <a:buClr>
                <a:schemeClr val="accent1"/>
              </a:buClr>
              <a:buSzPct val="115000"/>
            </a:pPr>
            <a:r>
              <a:rPr lang="en-US" sz="2000" b="0" dirty="0">
                <a:solidFill>
                  <a:srgbClr val="002060"/>
                </a:solidFill>
              </a:rPr>
              <a:t>7.  But the LORD said to Samuel, "Do not look at his appearance or at the height of his stature, because I have rejected him; for God sees not as man sees, for man looks at the outward appearance, but the LORD looks at the heart."</a:t>
            </a:r>
          </a:p>
        </p:txBody>
      </p:sp>
    </p:spTree>
    <p:extLst>
      <p:ext uri="{BB962C8B-B14F-4D97-AF65-F5344CB8AC3E}">
        <p14:creationId xmlns:p14="http://schemas.microsoft.com/office/powerpoint/2010/main" val="2857156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ppt_w</p:attrName>
                                        </p:attrNameLst>
                                      </p:cBhvr>
                                      <p:tavLst>
                                        <p:tav tm="0">
                                          <p:val>
                                            <p:fltVal val="0"/>
                                          </p:val>
                                        </p:tav>
                                        <p:tav tm="100000">
                                          <p:val>
                                            <p:strVal val="#ppt_w"/>
                                          </p:val>
                                        </p:tav>
                                      </p:tavLst>
                                    </p:anim>
                                    <p:anim calcmode="lin" valueType="num">
                                      <p:cBhvr>
                                        <p:cTn id="17" dur="500" fill="hold"/>
                                        <p:tgtEl>
                                          <p:spTgt spid="3074"/>
                                        </p:tgtEl>
                                        <p:attrNameLst>
                                          <p:attrName>ppt_h</p:attrName>
                                        </p:attrNameLst>
                                      </p:cBhvr>
                                      <p:tavLst>
                                        <p:tav tm="0">
                                          <p:val>
                                            <p:fltVal val="0"/>
                                          </p:val>
                                        </p:tav>
                                        <p:tav tm="100000">
                                          <p:val>
                                            <p:strVal val="#ppt_h"/>
                                          </p:val>
                                        </p:tav>
                                      </p:tavLst>
                                    </p:anim>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514600" y="-7118"/>
            <a:ext cx="6644148" cy="616718"/>
          </a:xfrm>
        </p:spPr>
        <p:txBody>
          <a:bodyPr/>
          <a:lstStyle/>
          <a:p>
            <a:pPr fontAlgn="auto">
              <a:spcAft>
                <a:spcPts val="0"/>
              </a:spcAft>
              <a:buClr>
                <a:schemeClr val="accent6">
                  <a:lumMod val="75000"/>
                </a:schemeClr>
              </a:buClr>
              <a:defRPr/>
            </a:pPr>
            <a:r>
              <a:rPr lang="en-US" sz="3600" u="sng" dirty="0">
                <a:solidFill>
                  <a:schemeClr val="tx1"/>
                </a:solidFill>
                <a:latin typeface="Arial" pitchFamily="34" charset="0"/>
                <a:cs typeface="Arial" pitchFamily="34" charset="0"/>
              </a:rPr>
              <a:t>God Judges the Heart</a:t>
            </a:r>
          </a:p>
        </p:txBody>
      </p:sp>
      <p:sp>
        <p:nvSpPr>
          <p:cNvPr id="7" name="Footer Placeholder 4"/>
          <p:cNvSpPr>
            <a:spLocks noGrp="1"/>
          </p:cNvSpPr>
          <p:nvPr>
            <p:ph type="ftr" sz="quarter" idx="11"/>
          </p:nvPr>
        </p:nvSpPr>
        <p:spPr>
          <a:xfrm>
            <a:off x="9832" y="154"/>
            <a:ext cx="2733368" cy="309562"/>
          </a:xfrm>
          <a:prstGeom prst="rect">
            <a:avLst/>
          </a:prstGeom>
        </p:spPr>
        <p:txBody>
          <a:bodyPr/>
          <a:lstStyle/>
          <a:p>
            <a:pPr>
              <a:defRPr/>
            </a:pPr>
            <a:r>
              <a:rPr lang="en-US" dirty="0"/>
              <a:t>Invited: Proper Attire Required</a:t>
            </a:r>
          </a:p>
        </p:txBody>
      </p:sp>
      <p:sp>
        <p:nvSpPr>
          <p:cNvPr id="6" name="Text Box 5"/>
          <p:cNvSpPr txBox="1">
            <a:spLocks noChangeArrowheads="1"/>
          </p:cNvSpPr>
          <p:nvPr/>
        </p:nvSpPr>
        <p:spPr bwMode="auto">
          <a:xfrm>
            <a:off x="-29497" y="762000"/>
            <a:ext cx="91415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00FF"/>
                </a:solidFill>
                <a:latin typeface="Tahoma" pitchFamily="34" charset="0"/>
                <a:cs typeface="Times New Roman" pitchFamily="18" charset="0"/>
              </a:rPr>
              <a:t>The godly approach is: spend time on inner appearance   </a:t>
            </a:r>
            <a:r>
              <a:rPr lang="en-US" sz="2400" b="1" i="1" dirty="0">
                <a:solidFill>
                  <a:srgbClr val="0000FF"/>
                </a:solidFill>
                <a:latin typeface="Tahoma" pitchFamily="34" charset="0"/>
                <a:cs typeface="Times New Roman" pitchFamily="18" charset="0"/>
              </a:rPr>
              <a:t>(I Pet. 3:3-4) </a:t>
            </a:r>
          </a:p>
        </p:txBody>
      </p:sp>
      <p:sp>
        <p:nvSpPr>
          <p:cNvPr id="11" name="Text Box 4"/>
          <p:cNvSpPr txBox="1">
            <a:spLocks noChangeArrowheads="1"/>
          </p:cNvSpPr>
          <p:nvPr/>
        </p:nvSpPr>
        <p:spPr bwMode="auto">
          <a:xfrm>
            <a:off x="-17207" y="19050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solidFill>
                  <a:srgbClr val="0000FF"/>
                </a:solidFill>
              </a:rPr>
              <a:t>God: Judges the heart (I Sam. 16:7; Heb. 4:12)</a:t>
            </a:r>
          </a:p>
          <a:p>
            <a:pPr eaLnBrk="1" hangingPunct="1">
              <a:buClr>
                <a:srgbClr val="3366FF"/>
              </a:buClr>
              <a:buSzPct val="115000"/>
              <a:buFont typeface="Wingdings" pitchFamily="2" charset="2"/>
              <a:buChar char="Ø"/>
            </a:pPr>
            <a:r>
              <a:rPr lang="en-US" sz="2000" dirty="0">
                <a:solidFill>
                  <a:srgbClr val="002060"/>
                </a:solidFill>
              </a:rPr>
              <a:t>I Sam. 16:12-13: </a:t>
            </a:r>
            <a:r>
              <a:rPr lang="en-US" sz="2000" b="0" dirty="0">
                <a:solidFill>
                  <a:srgbClr val="002060"/>
                </a:solidFill>
              </a:rPr>
              <a:t>David, the “runt of the litter” so to speak is anointed King!</a:t>
            </a:r>
          </a:p>
          <a:p>
            <a:pPr eaLnBrk="1" hangingPunct="1">
              <a:buClr>
                <a:srgbClr val="3366FF"/>
              </a:buClr>
              <a:buSzPct val="115000"/>
              <a:buFont typeface="Wingdings" pitchFamily="2" charset="2"/>
              <a:buChar char="Ø"/>
            </a:pPr>
            <a:r>
              <a:rPr lang="en-US" sz="2000" dirty="0">
                <a:solidFill>
                  <a:srgbClr val="002060"/>
                </a:solidFill>
              </a:rPr>
              <a:t>I Sam. 13:14: </a:t>
            </a:r>
            <a:r>
              <a:rPr lang="en-US" sz="2000" b="0" dirty="0">
                <a:solidFill>
                  <a:srgbClr val="002060"/>
                </a:solidFill>
              </a:rPr>
              <a:t>David is the man “after God’s own heart.”</a:t>
            </a:r>
          </a:p>
        </p:txBody>
      </p:sp>
      <p:sp>
        <p:nvSpPr>
          <p:cNvPr id="12" name="Text Box 7"/>
          <p:cNvSpPr txBox="1">
            <a:spLocks noChangeArrowheads="1"/>
          </p:cNvSpPr>
          <p:nvPr/>
        </p:nvSpPr>
        <p:spPr bwMode="auto">
          <a:xfrm>
            <a:off x="-17207" y="5791200"/>
            <a:ext cx="9151374" cy="830997"/>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While Samuel was looking at the physical, </a:t>
            </a:r>
          </a:p>
          <a:p>
            <a:pPr algn="ctr" eaLnBrk="1" hangingPunct="1"/>
            <a:r>
              <a:rPr lang="en-US" sz="2400" b="1" dirty="0">
                <a:solidFill>
                  <a:srgbClr val="FFCCCC"/>
                </a:solidFill>
                <a:latin typeface="Tahoma" pitchFamily="34" charset="0"/>
                <a:cs typeface="Times New Roman" pitchFamily="18" charset="0"/>
              </a:rPr>
              <a:t>God was looking at the spiritual!</a:t>
            </a:r>
            <a:endParaRPr lang="en-US" sz="2400" b="1" i="1" dirty="0">
              <a:solidFill>
                <a:srgbClr val="FFCCCC"/>
              </a:solidFill>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685" y="3289995"/>
            <a:ext cx="2460315" cy="2451100"/>
          </a:xfrm>
          <a:prstGeom prst="rect">
            <a:avLst/>
          </a:prstGeom>
        </p:spPr>
      </p:pic>
      <p:sp>
        <p:nvSpPr>
          <p:cNvPr id="10" name="Text Box 3"/>
          <p:cNvSpPr txBox="1">
            <a:spLocks noChangeArrowheads="1"/>
          </p:cNvSpPr>
          <p:nvPr/>
        </p:nvSpPr>
        <p:spPr bwMode="auto">
          <a:xfrm>
            <a:off x="-34413" y="3915380"/>
            <a:ext cx="6553200" cy="120032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dirty="0">
                <a:solidFill>
                  <a:srgbClr val="FF0000"/>
                </a:solidFill>
              </a:rPr>
              <a:t>How much time do we spend on our inner self? </a:t>
            </a:r>
          </a:p>
          <a:p>
            <a:pPr algn="ctr" eaLnBrk="1" hangingPunct="1"/>
            <a:r>
              <a:rPr lang="en-US" dirty="0">
                <a:solidFill>
                  <a:srgbClr val="FF0000"/>
                </a:solidFill>
              </a:rPr>
              <a:t>As much time as on the outer?</a:t>
            </a:r>
          </a:p>
        </p:txBody>
      </p:sp>
    </p:spTree>
    <p:extLst>
      <p:ext uri="{BB962C8B-B14F-4D97-AF65-F5344CB8AC3E}">
        <p14:creationId xmlns:p14="http://schemas.microsoft.com/office/powerpoint/2010/main" val="700737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0" grpId="0" animBg="1"/>
    </p:bldLst>
  </p:timing>
</p:sld>
</file>

<file path=ppt/theme/theme1.xml><?xml version="1.0" encoding="utf-8"?>
<a:theme xmlns:a="http://schemas.openxmlformats.org/drawingml/2006/main" name="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6743</TotalTime>
  <Words>2674</Words>
  <Application>Microsoft Office PowerPoint</Application>
  <PresentationFormat>On-screen Show (4:3)</PresentationFormat>
  <Paragraphs>267</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Ameretto</vt:lpstr>
      <vt:lpstr>Arial</vt:lpstr>
      <vt:lpstr>Calisto MT</vt:lpstr>
      <vt:lpstr>Tahoma</vt:lpstr>
      <vt:lpstr>Times New Roman</vt:lpstr>
      <vt:lpstr>Wingdings</vt:lpstr>
      <vt:lpstr>Theme1</vt:lpstr>
      <vt:lpstr>Invited:  Proper Attire Required</vt:lpstr>
      <vt:lpstr>Intro</vt:lpstr>
      <vt:lpstr>Intro</vt:lpstr>
      <vt:lpstr>Intro</vt:lpstr>
      <vt:lpstr>Intro</vt:lpstr>
      <vt:lpstr>Intro</vt:lpstr>
      <vt:lpstr>God Judges the Heart</vt:lpstr>
      <vt:lpstr>God Judges the Heart</vt:lpstr>
      <vt:lpstr>God Judges the Heart</vt:lpstr>
      <vt:lpstr>Adorning the Heart with Required Attire</vt:lpstr>
      <vt:lpstr>Adorning the Heart with Required Attire</vt:lpstr>
      <vt:lpstr>Adorning the Heart with Required Attire</vt:lpstr>
      <vt:lpstr>Adorning the Heart with Required Attire</vt:lpstr>
      <vt:lpstr>Adorning the Heart with Required Attire</vt:lpstr>
      <vt:lpstr>Adorning the Heart with Required Attire</vt:lpstr>
      <vt:lpstr>Adorning the Heart with Required Attire</vt:lpstr>
      <vt:lpstr>Adorning the Heart with Required Attire</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Invited: Proper Attire Required</dc:title>
  <dc:subject>10/22/17</dc:subject>
  <dc:creator>DarkWolf</dc:creator>
  <cp:lastModifiedBy>Nathan Morrison</cp:lastModifiedBy>
  <cp:revision>45</cp:revision>
  <dcterms:created xsi:type="dcterms:W3CDTF">2005-06-04T23:49:02Z</dcterms:created>
  <dcterms:modified xsi:type="dcterms:W3CDTF">2017-10-17T18:40:17Z</dcterms:modified>
</cp:coreProperties>
</file>