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7" r:id="rId1"/>
  </p:sldMasterIdLst>
  <p:notesMasterIdLst>
    <p:notesMasterId r:id="rId10"/>
  </p:notesMasterIdLst>
  <p:handoutMasterIdLst>
    <p:handoutMasterId r:id="rId11"/>
  </p:handoutMasterIdLst>
  <p:sldIdLst>
    <p:sldId id="256" r:id="rId2"/>
    <p:sldId id="486" r:id="rId3"/>
    <p:sldId id="531" r:id="rId4"/>
    <p:sldId id="534" r:id="rId5"/>
    <p:sldId id="533" r:id="rId6"/>
    <p:sldId id="538" r:id="rId7"/>
    <p:sldId id="536" r:id="rId8"/>
    <p:sldId id="43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006600"/>
    <a:srgbClr val="FF0066"/>
    <a:srgbClr val="FFFFFF"/>
    <a:srgbClr val="FFCC00"/>
    <a:srgbClr val="66FFFF"/>
    <a:srgbClr val="CCFF33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10" autoAdjust="0"/>
  </p:normalViewPr>
  <p:slideViewPr>
    <p:cSldViewPr snapToObjects="1">
      <p:cViewPr varScale="1">
        <p:scale>
          <a:sx n="62" d="100"/>
          <a:sy n="62" d="100"/>
        </p:scale>
        <p:origin x="9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3D35438-DCBD-452B-9E39-EEDED1332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1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BB457A0-0CEB-4730-895F-EC774217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68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FFC8A-ADCB-4871-90E4-4569F7C04C85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 or if questions, Call: 804-277-1983, or Visit: www.courthousechurchofchrist.com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00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8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3A518-875F-41CE-AF44-0B73593E3EB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71009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F5956-DCC0-413F-B599-5D23F0274B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5078586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7AE03-E0E2-4163-9B48-4BF965890E5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4189064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F67B-F740-4D38-8C34-9F109866658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221867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84984-E50F-4F76-A12E-4B7AE74BD65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668122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A88F-AF8F-4D2D-9FA8-9A5941AC84E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7475928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2364C-AEDA-45C4-98B4-E8CEFCBEE59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2329969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52C01-E9BC-41F6-BE55-A21B28892AC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721366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611A1-781C-4E5A-8C6E-60F48051F97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044987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A76D4-02C5-4E85-9C55-EDCBBC139FB6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2865823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29B4E-4C70-4B1C-BAA2-C2A7AE2C153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7952792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53860F-7F95-48B5-B93C-66756F425B8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39238" cy="121920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9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Invited!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34446"/>
            <a:ext cx="9139238" cy="762000"/>
          </a:xfrm>
        </p:spPr>
        <p:txBody>
          <a:bodyPr rtlCol="0">
            <a:noAutofit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Text: Rev. 19:7-9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27005"/>
            <a:ext cx="7169271" cy="3709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91" y="154"/>
            <a:ext cx="1054509" cy="309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Invited!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2457" y="695632"/>
            <a:ext cx="9161206" cy="261610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Rev. 19:7-9</a:t>
            </a:r>
            <a:endParaRPr lang="en-US" b="1" i="1" dirty="0">
              <a:solidFill>
                <a:srgbClr val="7030A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7.  "Let us rejoice and be glad and give the glory to Him, for the marriage of the Lamb has come and His bride has made herself ready."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8.  It was given to her to clothe herself in fine linen, bright and clean; for the fine linen is the righteous acts of the saints.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9.  Then he said to me, "Write, 'Blessed are those who are invited to the marriage supper of the Lamb.'" And he said to me, "These are true words of God."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11732"/>
            <a:ext cx="2474124" cy="2708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91" y="3581400"/>
            <a:ext cx="491815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32" y="154"/>
            <a:ext cx="1133168" cy="309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Invited!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43" y="4647665"/>
            <a:ext cx="3309784" cy="2243544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2458" y="646471"/>
            <a:ext cx="9173496" cy="446276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Mt. 22:1-14 (Vss. 1-7)</a:t>
            </a:r>
            <a:endParaRPr lang="en-US" b="1" i="1" dirty="0">
              <a:solidFill>
                <a:srgbClr val="7030A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1.  Jesus spoke to them again in parables, saying,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2.  "The kingdom of heaven may be compared to a king who gave a wedding feast for his son.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3.  "And he sent out his slaves to call those who had been invited to the wedding feast, and they were unwilling to come.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4.  "Again he sent out other slaves saying, 'Tell those who have been invited, "Behold, I have prepared my dinner; my oxen and my fattened livestock are all butchered and everything is ready; come to the wedding feast."'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5.  "But they paid no attention and went their way, one to his own farm, another to his business,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6.  and the rest seized his slaves and mistreated them and killed them.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7.  "But the king was enraged, and he sent his armies and destroyed those murderers and set their city on fire.</a:t>
            </a:r>
          </a:p>
        </p:txBody>
      </p:sp>
    </p:spTree>
    <p:extLst>
      <p:ext uri="{BB962C8B-B14F-4D97-AF65-F5344CB8AC3E}">
        <p14:creationId xmlns:p14="http://schemas.microsoft.com/office/powerpoint/2010/main" val="37254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32" y="154"/>
            <a:ext cx="1133168" cy="309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Invited!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27039" y="599768"/>
            <a:ext cx="9161206" cy="507831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Mt. 22:1-14 (Vss. 8-14)</a:t>
            </a:r>
            <a:endParaRPr lang="en-US" b="1" i="1" dirty="0">
              <a:solidFill>
                <a:srgbClr val="7030A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8.  "Then he said to his slaves, 'The wedding is ready, but those who were invited were not worthy.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9.  'Go therefore to the main highways, and as many as you find there, invite to the wedding feast.'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10.  "Those slaves went out into the streets and gathered together all they found, both evil and good; and the wedding hall was filled with dinner guests.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11.  "But when the king came in to look over the dinner guests, he saw a man there who was not dressed in wedding clothes,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12.  and he said to him, 'Friend, how did you come in here without wedding clothes?' And the man was speechless.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13.  "Then the king said to the servants, 'Bind him hand and foot, and throw him into the outer darkness; in that place there will be weeping and gnashing of teeth.'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14.  "For many are called, but few are chosen."</a:t>
            </a:r>
          </a:p>
        </p:txBody>
      </p:sp>
      <p:pic>
        <p:nvPicPr>
          <p:cNvPr id="1026" name="Picture 2" descr="Z:\Users\Morrisoncave\My Pictures\Wedding Photos\Rings_Hands_Overlapped_Close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9775"/>
            <a:ext cx="1447800" cy="177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05000" y="5657671"/>
            <a:ext cx="5791200" cy="1200329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CCCC"/>
                </a:solidFill>
                <a:latin typeface="Tahoma" pitchFamily="34" charset="0"/>
                <a:cs typeface="Times New Roman" pitchFamily="18" charset="0"/>
              </a:rPr>
              <a:t>The angel said, “Blessed are those</a:t>
            </a:r>
          </a:p>
          <a:p>
            <a:pPr algn="ctr" eaLnBrk="1" hangingPunct="1"/>
            <a:r>
              <a:rPr lang="en-US" sz="2400" b="1" dirty="0">
                <a:solidFill>
                  <a:srgbClr val="FFCCCC"/>
                </a:solidFill>
                <a:latin typeface="Tahoma" pitchFamily="34" charset="0"/>
                <a:cs typeface="Times New Roman" pitchFamily="18" charset="0"/>
              </a:rPr>
              <a:t>who are invited to the marriage </a:t>
            </a:r>
          </a:p>
          <a:p>
            <a:pPr algn="ctr" eaLnBrk="1" hangingPunct="1"/>
            <a:r>
              <a:rPr lang="en-US" sz="2400" b="1" dirty="0">
                <a:solidFill>
                  <a:srgbClr val="FFCCCC"/>
                </a:solidFill>
                <a:latin typeface="Tahoma" pitchFamily="34" charset="0"/>
                <a:cs typeface="Times New Roman" pitchFamily="18" charset="0"/>
              </a:rPr>
              <a:t>supper of the Lamb!”</a:t>
            </a:r>
            <a:endParaRPr lang="en-US" sz="2400" b="1" i="1" dirty="0">
              <a:solidFill>
                <a:srgbClr val="FFCCCC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26" y="-24581"/>
            <a:ext cx="3505200" cy="1488539"/>
          </a:xfrm>
          <a:prstGeom prst="rect">
            <a:avLst/>
          </a:prstGeom>
        </p:spPr>
      </p:pic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916" y="-24581"/>
            <a:ext cx="1919748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Invited!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4748" y="1463958"/>
            <a:ext cx="915874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What:</a:t>
            </a:r>
          </a:p>
          <a:p>
            <a:pPr eaLnBrk="1" hangingPunct="1"/>
            <a:endParaRPr lang="en-US" sz="24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endParaRPr lang="en-US" sz="24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Who:</a:t>
            </a:r>
          </a:p>
          <a:p>
            <a:pPr eaLnBrk="1" hangingPunct="1"/>
            <a:endParaRPr lang="en-US" sz="24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endParaRPr lang="en-US" sz="24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When:</a:t>
            </a:r>
          </a:p>
          <a:p>
            <a:pPr eaLnBrk="1" hangingPunct="1"/>
            <a:endParaRPr lang="en-US" sz="24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endParaRPr lang="en-US" sz="24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Where:</a:t>
            </a:r>
            <a:endParaRPr lang="en-US" sz="2000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80652" y="1463958"/>
            <a:ext cx="78633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The Marriage of the Lamb to the church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Rev. 19:7-9; Mt. 22:1-4; Eph. 5:25-27, 32; II Cor. 11:2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80652" y="2551926"/>
            <a:ext cx="78633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All Mankind!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ü"/>
            </a:pPr>
            <a:r>
              <a:rPr lang="nl-NL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Jn. 3:16; Mt. </a:t>
            </a:r>
            <a:r>
              <a:rPr lang="nl-NL" sz="20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11:28-30; </a:t>
            </a:r>
            <a:r>
              <a:rPr lang="nl-NL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Mt. 22:9-10 (Rom. 1:16; Rev. 22:17)</a:t>
            </a:r>
            <a:endParaRPr lang="en-US" sz="20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80652" y="3635884"/>
            <a:ext cx="78633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Only God knows when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Mt. 24:36</a:t>
            </a:r>
            <a:r>
              <a:rPr lang="en-US" sz="20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; 25:13; I </a:t>
            </a: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Thess. 4:16-18; II Pet. 3:9-12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80652" y="4769334"/>
            <a:ext cx="78633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Heaven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ü"/>
            </a:pPr>
            <a:r>
              <a:rPr lang="nl-NL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Mt. 25:31-34, 46; Rev. 19:5, 11; 20:11-15 (I Pet. 1:4)</a:t>
            </a:r>
            <a:endParaRPr lang="en-US" sz="20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26" y="-24581"/>
            <a:ext cx="3505200" cy="1488539"/>
          </a:xfrm>
          <a:prstGeom prst="rect">
            <a:avLst/>
          </a:prstGeom>
        </p:spPr>
      </p:pic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916" y="-24581"/>
            <a:ext cx="1919748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Invited!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4748" y="1463958"/>
            <a:ext cx="915874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Attire: </a:t>
            </a:r>
          </a:p>
          <a:p>
            <a:pPr eaLnBrk="1" hangingPunct="1"/>
            <a:endParaRPr lang="en-US" sz="24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endParaRPr lang="en-US" sz="24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endParaRPr lang="en-US" sz="24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endParaRPr lang="en-US" sz="24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RSVP:</a:t>
            </a:r>
            <a:endParaRPr lang="en-US" sz="2000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75486" y="1463958"/>
            <a:ext cx="78633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(Required) Fine, Bright and Clean Linen 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ü"/>
            </a:pPr>
            <a:r>
              <a:rPr lang="nl-NL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Eph. 5:26-27; Rev. 19:8 </a:t>
            </a:r>
            <a:r>
              <a:rPr lang="nl-NL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(Rom. 13:14; Eph. 4:24; </a:t>
            </a:r>
            <a:r>
              <a:rPr lang="fr-FR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Phil. 2:15; Col. 3:12-14; II Pet. 3:11); </a:t>
            </a:r>
            <a:r>
              <a:rPr lang="fr-FR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Gal. 3:26-27; Titus 2:11-14</a:t>
            </a:r>
            <a:endParaRPr lang="en-US" sz="20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75486" y="3324472"/>
            <a:ext cx="78633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Obedience to the gospel!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ü"/>
            </a:pPr>
            <a:r>
              <a:rPr lang="nl-NL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Gal. 3:26-27; Eph. 5:23; Heb. 5:9 </a:t>
            </a:r>
            <a:r>
              <a:rPr lang="nl-NL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(Mt. 7:13-14; 22:14); </a:t>
            </a:r>
            <a:r>
              <a:rPr lang="nl-NL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Mt. 25:21, 23</a:t>
            </a:r>
            <a:endParaRPr lang="en-US" sz="20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418CC2-6A67-4821-B732-7847B535F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04" y="4141950"/>
            <a:ext cx="4013040" cy="27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36871" y="9832"/>
            <a:ext cx="1919748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Invited!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-7374" y="1371600"/>
            <a:ext cx="4706471" cy="1200329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CCCC"/>
                </a:solidFill>
                <a:latin typeface="Tahoma" pitchFamily="34" charset="0"/>
                <a:cs typeface="Times New Roman" pitchFamily="18" charset="0"/>
              </a:rPr>
              <a:t>God has made preparation: </a:t>
            </a:r>
          </a:p>
          <a:p>
            <a:pPr algn="ctr" eaLnBrk="1" hangingPunct="1"/>
            <a:r>
              <a:rPr lang="en-US" sz="2400" b="1" dirty="0">
                <a:solidFill>
                  <a:srgbClr val="FFCCCC"/>
                </a:solidFill>
                <a:latin typeface="Tahoma" pitchFamily="34" charset="0"/>
                <a:cs typeface="Times New Roman" pitchFamily="18" charset="0"/>
              </a:rPr>
              <a:t>“All things are ready! </a:t>
            </a:r>
          </a:p>
          <a:p>
            <a:pPr algn="ctr" eaLnBrk="1" hangingPunct="1"/>
            <a:r>
              <a:rPr lang="en-US" sz="2400" b="1" dirty="0">
                <a:solidFill>
                  <a:srgbClr val="FFCCCC"/>
                </a:solidFill>
                <a:latin typeface="Tahoma" pitchFamily="34" charset="0"/>
                <a:cs typeface="Times New Roman" pitchFamily="18" charset="0"/>
              </a:rPr>
              <a:t>Come to the Feast!”</a:t>
            </a:r>
            <a:endParaRPr lang="en-US" sz="2400" b="1" i="1" dirty="0">
              <a:solidFill>
                <a:srgbClr val="FFCCCC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0" y="3381408"/>
            <a:ext cx="4743342" cy="245403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706471" y="-12290"/>
            <a:ext cx="4437529" cy="6858000"/>
            <a:chOff x="4706471" y="-12290"/>
            <a:chExt cx="4437529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71" y="-12290"/>
              <a:ext cx="4437529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483173" y="6630266"/>
              <a:ext cx="28841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</a:rPr>
                <a:t>Created by Nathan L Morrison, nmorrison1939@gmail.com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9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458" y="497841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theme/theme1.xml><?xml version="1.0" encoding="utf-8"?>
<a:theme xmlns:a="http://schemas.openxmlformats.org/drawingml/2006/main" name="Theme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6319</TotalTime>
  <Words>926</Words>
  <Application>Microsoft Office PowerPoint</Application>
  <PresentationFormat>On-screen Show (4:3)</PresentationFormat>
  <Paragraphs>103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Ameretto</vt:lpstr>
      <vt:lpstr>Arial</vt:lpstr>
      <vt:lpstr>Calisto MT</vt:lpstr>
      <vt:lpstr>Tahoma</vt:lpstr>
      <vt:lpstr>Times New Roman</vt:lpstr>
      <vt:lpstr>Wingdings</vt:lpstr>
      <vt:lpstr>Theme1</vt:lpstr>
      <vt:lpstr>Invited!</vt:lpstr>
      <vt:lpstr>Intro</vt:lpstr>
      <vt:lpstr>Intro</vt:lpstr>
      <vt:lpstr>Intro</vt:lpstr>
      <vt:lpstr>Invited!</vt:lpstr>
      <vt:lpstr>Invited!</vt:lpstr>
      <vt:lpstr>Invited!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Invited!</dc:title>
  <dc:subject>10/15/17</dc:subject>
  <dc:creator>DarkWolf</dc:creator>
  <cp:lastModifiedBy>Nathan Morrison</cp:lastModifiedBy>
  <cp:revision>21</cp:revision>
  <dcterms:created xsi:type="dcterms:W3CDTF">2005-06-04T23:49:02Z</dcterms:created>
  <dcterms:modified xsi:type="dcterms:W3CDTF">2017-10-18T17:11:20Z</dcterms:modified>
</cp:coreProperties>
</file>