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</p:sldMasterIdLst>
  <p:notesMasterIdLst>
    <p:notesMasterId r:id="rId20"/>
  </p:notesMasterIdLst>
  <p:handoutMasterIdLst>
    <p:handoutMasterId r:id="rId21"/>
  </p:handoutMasterIdLst>
  <p:sldIdLst>
    <p:sldId id="256" r:id="rId2"/>
    <p:sldId id="527" r:id="rId3"/>
    <p:sldId id="578" r:id="rId4"/>
    <p:sldId id="577" r:id="rId5"/>
    <p:sldId id="580" r:id="rId6"/>
    <p:sldId id="576" r:id="rId7"/>
    <p:sldId id="584" r:id="rId8"/>
    <p:sldId id="586" r:id="rId9"/>
    <p:sldId id="588" r:id="rId10"/>
    <p:sldId id="582" r:id="rId11"/>
    <p:sldId id="594" r:id="rId12"/>
    <p:sldId id="596" r:id="rId13"/>
    <p:sldId id="598" r:id="rId14"/>
    <p:sldId id="600" r:id="rId15"/>
    <p:sldId id="604" r:id="rId16"/>
    <p:sldId id="602" r:id="rId17"/>
    <p:sldId id="572" r:id="rId18"/>
    <p:sldId id="5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FFFFCC"/>
    <a:srgbClr val="FFCCFF"/>
    <a:srgbClr val="006600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91" autoAdjust="0"/>
  </p:normalViewPr>
  <p:slideViewPr>
    <p:cSldViewPr snapToObjects="1">
      <p:cViewPr varScale="1">
        <p:scale>
          <a:sx n="62" d="100"/>
          <a:sy n="62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3264C-7BA8-4702-BAC2-E6EBBC6082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Call: 804-277-1983, or Visit: www.courthousechurchofchrist.com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Based on a lesson by Ron Halbrook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18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First Gospel Sermon Preached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" y="1985022"/>
            <a:ext cx="9148763" cy="1066800"/>
          </a:xfrm>
        </p:spPr>
        <p:txBody>
          <a:bodyPr rtlCol="0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Text:</a:t>
            </a:r>
            <a:r>
              <a:rPr lang="en-US" sz="4800" b="1" i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Acts 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828800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b="0" u="sng" dirty="0">
                <a:ln>
                  <a:solidFill>
                    <a:srgbClr val="66FFFF"/>
                  </a:solidFill>
                </a:ln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Gospel </a:t>
            </a:r>
            <a:br>
              <a:rPr lang="en-US" b="0" u="sng" dirty="0">
                <a:ln>
                  <a:solidFill>
                    <a:srgbClr val="66FFFF"/>
                  </a:solidFill>
                </a:ln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en-US" b="0" u="sng" dirty="0">
                <a:ln>
                  <a:solidFill>
                    <a:srgbClr val="66FFFF"/>
                  </a:solidFill>
                </a:ln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Sermon Preached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52345"/>
            <a:ext cx="5029200" cy="3905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2:37-40: Conditions of Pardon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8452" y="990600"/>
            <a:ext cx="91625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Acts 2:37</a:t>
            </a:r>
            <a:endParaRPr lang="en-US" sz="2000" dirty="0">
              <a:solidFill>
                <a:srgbClr val="0066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37.  Now when they heard this, they were pierced to the heart, and said to Peter and the rest of the apostles, "Brethren, what shall we do?"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452" y="251460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2:37: Many Convinced, But Do Not Know How to Receive</a:t>
            </a:r>
          </a:p>
          <a:p>
            <a:r>
              <a:rPr lang="en-US" b="1" dirty="0">
                <a:solidFill>
                  <a:srgbClr val="FFFF00"/>
                </a:solidFill>
              </a:rPr>
              <a:t>Salvation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Must “call” (ask in proper way, 2:21)</a:t>
            </a:r>
            <a:endParaRPr lang="en-US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452" y="4193231"/>
            <a:ext cx="9144000" cy="46166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i="1" dirty="0">
                <a:solidFill>
                  <a:srgbClr val="FF0000"/>
                </a:solidFill>
              </a:rPr>
              <a:t>HOW?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2:37-40: Conditions of Pardon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452" y="2895600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2:38-39: How to Receive Salvation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“Whosoever” (vs. 21): all men invited (vs. 39)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“Call” (vs. 21; </a:t>
            </a:r>
            <a:r>
              <a:rPr lang="en-US" sz="2000" i="1" dirty="0"/>
              <a:t>Joel 2:32): </a:t>
            </a:r>
            <a:r>
              <a:rPr lang="en-US" sz="2000" dirty="0"/>
              <a:t>repent &amp; immersed (2:38; 22:16; Rom. 10:12-13)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“Name of the Lord </a:t>
            </a:r>
            <a:r>
              <a:rPr lang="en-US" sz="2000" i="1" dirty="0"/>
              <a:t>[YHWH]” (vs. 21: “</a:t>
            </a:r>
            <a:r>
              <a:rPr lang="en-US" sz="2000" i="1" dirty="0" err="1"/>
              <a:t>Kurios</a:t>
            </a:r>
            <a:r>
              <a:rPr lang="en-US" sz="2000" i="1" dirty="0"/>
              <a:t>”): </a:t>
            </a:r>
            <a:r>
              <a:rPr lang="en-US" sz="2000" dirty="0"/>
              <a:t>“Jesus Christ” (Phil. 2:9)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“Saved” (vs. 21):  “forgiveness of sins” (vs. 38)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“Gift of the Holy Spirit:” (vs. 38):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Restored to fellowship with God (II Cor. 13:14)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All spiritual blessings (Eph. 1:3)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“The promise of the Spirit” given to Abraham: “In you shall all nations be blessed” (Gen. 12:3; Gal. 3:8, 14, 26-29)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“The promise” to all who obey the gospel (Acts 2:39; Gal. 3:26-29)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8452" y="762000"/>
            <a:ext cx="9144000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Acts 2:38-39</a:t>
            </a:r>
            <a:endParaRPr lang="en-US" sz="2000" dirty="0">
              <a:solidFill>
                <a:srgbClr val="0066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38.  Peter said to them, "Repent, and each of you be baptized in the name of Jesus Christ for the forgiveness of your sins; and you will receive the gift of the Holy Spirit.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39.  "For the promise is for you and your children and for all who are far off, as many as the Lord our God will call to Himself."</a:t>
            </a:r>
          </a:p>
        </p:txBody>
      </p:sp>
    </p:spTree>
    <p:extLst>
      <p:ext uri="{BB962C8B-B14F-4D97-AF65-F5344CB8AC3E}">
        <p14:creationId xmlns:p14="http://schemas.microsoft.com/office/powerpoint/2010/main" val="33565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2:37-40: Conditions of Pardon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452" y="21336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2:40: Gospel Invitation Urgent! </a:t>
            </a:r>
          </a:p>
          <a:p>
            <a:r>
              <a:rPr lang="en-US" b="1" dirty="0">
                <a:solidFill>
                  <a:srgbClr val="FFFF00"/>
                </a:solidFill>
              </a:rPr>
              <a:t>(Mt. </a:t>
            </a:r>
            <a:r>
              <a:rPr lang="en-US" b="1">
                <a:solidFill>
                  <a:srgbClr val="FFFF00"/>
                </a:solidFill>
              </a:rPr>
              <a:t>25:34</a:t>
            </a:r>
            <a:r>
              <a:rPr lang="en-US" b="1" dirty="0">
                <a:solidFill>
                  <a:srgbClr val="FFFF00"/>
                </a:solidFill>
              </a:rPr>
              <a:t>, 41, 46; Rev. 20:11-15; 21:3-7)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Many other words warning, pleading!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Souls valuable!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Hell eternal: torment, anguish, regret!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Heaven eternal: unbroken fellowship with God, no sin, sickness, or death!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8452" y="762000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Acts 2:40</a:t>
            </a:r>
            <a:endParaRPr lang="en-US" sz="2000" dirty="0">
              <a:solidFill>
                <a:srgbClr val="0066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40.  And with many other words he solemnly testified and kept on exhorting them, saying, "Be saved from this perverse generation!"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7" y="4285830"/>
            <a:ext cx="2885002" cy="25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2:37-40: Conditions of Pardon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Not Preaching Doctrines of Men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Not baby baptism: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2:21:</a:t>
            </a:r>
            <a:r>
              <a:rPr lang="en-US" sz="2000" dirty="0"/>
              <a:t> Must call on the Lord’s name to be saved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2:36-38:</a:t>
            </a:r>
            <a:r>
              <a:rPr lang="en-US" sz="2000" dirty="0"/>
              <a:t> Must believe, repent, &amp; be immersed to ask pardon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Not salvation by faith only: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2:21:</a:t>
            </a:r>
            <a:r>
              <a:rPr lang="en-US" sz="2000" dirty="0"/>
              <a:t> Must call on the Lord’s name to be saved—</a:t>
            </a:r>
            <a:r>
              <a:rPr lang="en-US" sz="2000" b="1" i="1" dirty="0"/>
              <a:t>How call?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2:36-38:</a:t>
            </a:r>
            <a:r>
              <a:rPr lang="en-US" sz="2000" dirty="0"/>
              <a:t> Must believe, repent, &amp; be immersed to ask pardon (22:16)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93" y="3094905"/>
            <a:ext cx="5935810" cy="209629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410200"/>
            <a:ext cx="9145997" cy="1200329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The first gospel sermon preached called upon men to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repent and be baptized for the forgiveness of sins, and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thus calling on the name of the Lord for salvation!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49" y="3015395"/>
            <a:ext cx="3183248" cy="23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2:41-47: Response &amp; Results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2:41: Many Received Salvation (3,000 souls)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Baptized immediately, no delay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All baptized to receive salvation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No leading the crowd into a prayer for salvation!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No direct operation of the Holy Spirit on the sinner’s soul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Not accept Jesus before &amp; without water baptism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How to Receive Salvation: Contrast Peter &amp; Religious World’s Sinner’s Prayer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Peter:</a:t>
            </a:r>
            <a:r>
              <a:rPr lang="en-US" sz="2000" dirty="0"/>
              <a:t> “Repent, and each of you be baptized in the name of Jesus Christ for the forgiveness of your sins; and you will receive the gift of the Holy Spirit” (Acts 2:38).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Sinner’s Prayer: </a:t>
            </a:r>
            <a:r>
              <a:rPr lang="en-US" sz="2000" dirty="0"/>
              <a:t>Repent and pray to Jesus asking for forgiveness and invite Him into your heart and you will be saved!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God added them all together as one body in Christ - not separated into denominational bodies!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85" y="5211342"/>
            <a:ext cx="2471630" cy="16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2:41-47: Response &amp; Results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2:42: United and devoted to the apostles’ teaching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Apostles of Christ inspired by the Holy Spirit to teach them (II Pet. 1:19-21)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2860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2:43: Apostles Teaching Confirmed by Signs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As Jesus promised </a:t>
            </a:r>
            <a:r>
              <a:rPr lang="en-US" sz="2000" b="1" dirty="0"/>
              <a:t>(Mk. 16:15-20)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Gospel message fully revealed &amp; confirmed  in New Testament–nothing can be added – </a:t>
            </a:r>
            <a:r>
              <a:rPr lang="en-US" sz="2000" b="1" dirty="0"/>
              <a:t>Heb. 2:1-4; Jude 3 </a:t>
            </a:r>
            <a:r>
              <a:rPr lang="en-US" sz="2000" b="1" i="1" dirty="0"/>
              <a:t>(Gal. 1:6-9)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038600"/>
            <a:ext cx="647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2:44-45: Use of Church Treasury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Kept by Apostles, used as they instructed by inspiration </a:t>
            </a:r>
            <a:r>
              <a:rPr lang="en-US" sz="2000" b="1" i="1" dirty="0"/>
              <a:t>(Acts 4:35, 37; 5:2)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“In common” = fellowship with God expressed in fellowship with needy saints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Treasury not used to entertain or for sinners in the world </a:t>
            </a:r>
            <a:r>
              <a:rPr lang="en-US" sz="2000" b="1" i="1" dirty="0"/>
              <a:t>(Acts 3:1-8)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64" y="3810000"/>
            <a:ext cx="278537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2:41-47: Response &amp; Results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140" y="990600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2:46-47: Spirit of Unity in Christ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Daily meetings in the temple: teaching, teaching, &amp; more teaching!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Hospitality: social gatherings in homes (Heb. 13:1-2)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Their godly lives distinctive, admired by unbelievers (Mt. 5:16; I Pet. 2:12)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Constant evangelism: sinners baptized, added by Christ to His church (NKJ)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11" y="2753032"/>
            <a:ext cx="3560054" cy="23622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40" y="5257800"/>
            <a:ext cx="9145997" cy="1200329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The response and results of the 1</a:t>
            </a:r>
            <a:r>
              <a:rPr lang="en-US" b="1" baseline="30000" dirty="0">
                <a:solidFill>
                  <a:srgbClr val="FFFFCC"/>
                </a:solidFill>
              </a:rPr>
              <a:t>st</a:t>
            </a:r>
            <a:r>
              <a:rPr lang="en-US" b="1" dirty="0">
                <a:solidFill>
                  <a:srgbClr val="FFFFCC"/>
                </a:solidFill>
              </a:rPr>
              <a:t> gospel sermon was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many souls were saved and they were united in faith and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practice as the church of Christ!</a:t>
            </a:r>
          </a:p>
        </p:txBody>
      </p:sp>
    </p:spTree>
    <p:extLst>
      <p:ext uri="{BB962C8B-B14F-4D97-AF65-F5344CB8AC3E}">
        <p14:creationId xmlns:p14="http://schemas.microsoft.com/office/powerpoint/2010/main" val="25480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-4276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First Gospel Sermon Preached 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71039" cy="533400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997" y="685800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Valuable lessons in the 1</a:t>
            </a:r>
            <a:r>
              <a:rPr lang="en-US" b="1" baseline="30000" dirty="0">
                <a:solidFill>
                  <a:srgbClr val="FFFF00"/>
                </a:solidFill>
              </a:rPr>
              <a:t>st</a:t>
            </a:r>
            <a:r>
              <a:rPr lang="en-US" b="1" dirty="0">
                <a:solidFill>
                  <a:srgbClr val="FFFF00"/>
                </a:solidFill>
              </a:rPr>
              <a:t> gospel sermon: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One true church established by Christ, NOT diverse bodies with earthly headquarters, boards, powerful executives, &amp; human names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Guided strictly by the Apostles’ doctrine, NOT diverse doctrines of men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Pattern of worship revealed by Apostles, NOT diverse forms of worship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United work of evangelism, edification, &amp; benevolence, NOT fragmented in factions by human leaders, competition, jealousy, obsessive opinionated bickering, grudges, bitterness, etc.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997" y="3505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The first gospel sermon preached saved souls from the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inspiration of the word of God, NOT through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entertainment or human wisdom and doctrines of men!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997" y="5029200"/>
            <a:ext cx="6174197" cy="1200329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To answer the need of souls lost in sin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around us, let us simply preach 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the gospel!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4792299"/>
            <a:ext cx="2846438" cy="20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</a:t>
            </a:r>
            <a:r>
              <a:rPr lang="en-US" sz="4000" b="1" u="sng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Erring Saint: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sto MT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9832" y="762000"/>
            <a:ext cx="91538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The answer to the darkness of sin in the world is what it</a:t>
            </a:r>
          </a:p>
          <a:p>
            <a:r>
              <a:rPr lang="en-US" b="1" dirty="0">
                <a:solidFill>
                  <a:srgbClr val="FFFF00"/>
                </a:solidFill>
              </a:rPr>
              <a:t>has always been: the word of God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To the Jews: The Law of Moses set them apart from the world! </a:t>
            </a:r>
            <a:r>
              <a:rPr lang="en-US" sz="2000" i="1" dirty="0"/>
              <a:t>(Deut. 26:17-19; 33:29)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To the Jews/Gentiles/World: The gospel is to be preached! </a:t>
            </a:r>
            <a:r>
              <a:rPr lang="en-US" sz="2000" i="1" dirty="0"/>
              <a:t>(Rom. 1:16; James 1:21)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44" y="3453894"/>
            <a:ext cx="3175000" cy="25400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40" y="3200400"/>
            <a:ext cx="580103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Jesus Christ as Savior is central to God’s Word! 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</a:rPr>
              <a:t>(Gen. 3:15; 12:3; Acts 5:31; 13:23; Gal. 3:26-29) </a:t>
            </a:r>
          </a:p>
          <a:p>
            <a:pPr algn="ctr"/>
            <a:endParaRPr lang="en-US" b="1" i="1" dirty="0">
              <a:solidFill>
                <a:srgbClr val="FFFF00"/>
              </a:solidFill>
            </a:endParaRPr>
          </a:p>
          <a:p>
            <a:pPr algn="ctr"/>
            <a:r>
              <a:rPr lang="en-US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Light is the answer to darkness! </a:t>
            </a:r>
          </a:p>
          <a:p>
            <a:pPr algn="ctr"/>
            <a:r>
              <a:rPr lang="en-US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(Jn. 1:4-5; II Cor. 4:6)</a:t>
            </a:r>
          </a:p>
        </p:txBody>
      </p:sp>
    </p:spTree>
    <p:extLst>
      <p:ext uri="{BB962C8B-B14F-4D97-AF65-F5344CB8AC3E}">
        <p14:creationId xmlns:p14="http://schemas.microsoft.com/office/powerpoint/2010/main" val="17198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9832" y="762000"/>
            <a:ext cx="91538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Acts 2 is central to the promised day of salvation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All previous promises point forward to Acts 2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i="1" dirty="0"/>
              <a:t>Isaiah (Is. 2:1-3)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i="1" dirty="0"/>
              <a:t>Jesus (Mk. 9:1; Acts 1:8)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All references to present reality of salvation point back to Acts 2!</a:t>
            </a:r>
            <a:endParaRPr lang="en-US" sz="2000" i="1" dirty="0"/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i="1" dirty="0"/>
              <a:t>Salvation to the Jews (Acts 3:24-26)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i="1" dirty="0"/>
              <a:t>Salvation to the Gentiles/World (Acts 11:17-18)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140" y="3429000"/>
            <a:ext cx="91538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Last work of Christ on earth was to prepare Apostles for </a:t>
            </a:r>
          </a:p>
          <a:p>
            <a:r>
              <a:rPr lang="en-US" b="1" dirty="0">
                <a:solidFill>
                  <a:srgbClr val="FFFF00"/>
                </a:solidFill>
              </a:rPr>
              <a:t>the events of Acts 2!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Mk. 16:15-20: </a:t>
            </a:r>
            <a:r>
              <a:rPr lang="en-US" sz="2000" dirty="0"/>
              <a:t>The Great Commission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Acts 1:8: </a:t>
            </a:r>
            <a:r>
              <a:rPr lang="en-US" sz="2000" dirty="0"/>
              <a:t>Begin at Jerusalem </a:t>
            </a:r>
            <a:r>
              <a:rPr lang="en-US" sz="2000" i="1" dirty="0"/>
              <a:t>(Is. 2:1-3)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9832" y="5410200"/>
            <a:ext cx="9145997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Let us learn the valuable lessons found in the 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1</a:t>
            </a:r>
            <a:r>
              <a:rPr lang="en-US" b="1" baseline="30000" dirty="0">
                <a:solidFill>
                  <a:srgbClr val="FFFFCC"/>
                </a:solidFill>
              </a:rPr>
              <a:t>st</a:t>
            </a:r>
            <a:r>
              <a:rPr lang="en-US" b="1" dirty="0">
                <a:solidFill>
                  <a:srgbClr val="FFFFCC"/>
                </a:solidFill>
              </a:rPr>
              <a:t> gospel sermon!</a:t>
            </a:r>
          </a:p>
        </p:txBody>
      </p:sp>
    </p:spTree>
    <p:extLst>
      <p:ext uri="{BB962C8B-B14F-4D97-AF65-F5344CB8AC3E}">
        <p14:creationId xmlns:p14="http://schemas.microsoft.com/office/powerpoint/2010/main" val="82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8453" y="-20791"/>
            <a:ext cx="9142003" cy="630391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2:1-13: Proof of Divine Origin of Gospel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9832" y="762000"/>
            <a:ext cx="91538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2:1-4: Miraculous Signs Heard &amp; Seen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Evidence to ears: sound of stormy wind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Evidence to eyes: appearance of fire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Evidence to mind: spoke in foreign languages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Clear evidence of divine power! </a:t>
            </a:r>
            <a:r>
              <a:rPr lang="en-US" sz="2000" i="1" dirty="0"/>
              <a:t>(II Pet. 1:19-21)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12058"/>
            <a:ext cx="2580350" cy="193526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98" y="2667000"/>
            <a:ext cx="91538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2:5-13: Amazed: Preaching in All Languages 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(II Pet. 1:19-21)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“Tongue” (Acts 2:4, 8, 11) = “language” (vs. 6)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Galileans preaching in 15 languages!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What is the meaning &amp; purpose of this miracle? </a:t>
            </a:r>
            <a:endParaRPr lang="en-US" sz="2000" b="1" i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140" y="4612533"/>
            <a:ext cx="9144000" cy="46166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i="1" dirty="0">
                <a:solidFill>
                  <a:srgbClr val="FF0000"/>
                </a:solidFill>
              </a:rPr>
              <a:t>Proves divine origin of message! </a:t>
            </a:r>
            <a:r>
              <a:rPr lang="en-US" b="1" dirty="0">
                <a:solidFill>
                  <a:srgbClr val="FF0000"/>
                </a:solidFill>
              </a:rPr>
              <a:t>(Heb. 2:1-4)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14" y="5190962"/>
            <a:ext cx="2362200" cy="16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8453" y="-20791"/>
            <a:ext cx="9142003" cy="630391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2:1-13: Proof of Divine Origin of Gospel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9832" y="762000"/>
            <a:ext cx="91538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Not Like Modern Claims of Miracles &amp; Tongues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No sound of storm, only confused shouting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No appearance of fire, only banners &amp; pictures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No preaching in foreign languages known by audience but not by speakers, only unintelligible babble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40" y="2819400"/>
            <a:ext cx="9144000" cy="46166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i="1" dirty="0">
                <a:solidFill>
                  <a:srgbClr val="FF0000"/>
                </a:solidFill>
              </a:rPr>
              <a:t>False claims expose false message(s)!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12447" y="3733800"/>
            <a:ext cx="9145997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The Holy Spirit filling the apostles confirmed the word 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as from God and not men!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05" y="4686531"/>
            <a:ext cx="2895292" cy="21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2:14-21: New Age of Revelation &amp; Salvation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977632"/>
            <a:ext cx="9153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2:14-15: Peter refutes charge that they were drunk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9832" y="1905000"/>
            <a:ext cx="91538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2:16-21: God’s Promise Fulfilled: New Age of</a:t>
            </a:r>
          </a:p>
          <a:p>
            <a:r>
              <a:rPr lang="en-US" b="1" dirty="0">
                <a:solidFill>
                  <a:srgbClr val="FFFF00"/>
                </a:solidFill>
              </a:rPr>
              <a:t>Revelation &amp; Salvation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2:16:</a:t>
            </a:r>
            <a:r>
              <a:rPr lang="en-US" sz="2000" dirty="0"/>
              <a:t> Prophecy in Joel 2:28-32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2:17-18:</a:t>
            </a:r>
            <a:r>
              <a:rPr lang="en-US" sz="2000" dirty="0"/>
              <a:t> New revelations given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2:19-20:</a:t>
            </a:r>
            <a:r>
              <a:rPr lang="en-US" sz="2000" dirty="0"/>
              <a:t> Old order to be replaced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dirty="0"/>
              <a:t>A new covenant &amp; a new Israel replace old order as when God replaced Babylon </a:t>
            </a:r>
            <a:r>
              <a:rPr lang="en-US" sz="2000" b="1" dirty="0"/>
              <a:t>(Is. 13:1, 9-11; Jer. 31:31-34; Lk. 22:20)</a:t>
            </a:r>
            <a:r>
              <a:rPr lang="en-US" sz="2000" dirty="0"/>
              <a:t>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2:21:</a:t>
            </a:r>
            <a:r>
              <a:rPr lang="en-US" sz="2000" dirty="0"/>
              <a:t> The day of salvation has come!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7" y="4610268"/>
            <a:ext cx="3881437" cy="22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" y="18538"/>
            <a:ext cx="91440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2:14-21: New Age of Revelation &amp; Salvation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748" y="838200"/>
            <a:ext cx="915383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 Contrast to False Theories Today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Not teaching continuance of Law of Moses but the end of this old order which cannot save </a:t>
            </a:r>
            <a:r>
              <a:rPr lang="en-US" sz="2000" b="1" i="1" dirty="0"/>
              <a:t>(Hebrews 9-10; esp. 9:13-23; 10:1-4)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Not teaching “one covenant” theory </a:t>
            </a:r>
          </a:p>
          <a:p>
            <a:pPr lvl="1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Theory denies “old” &amp; “new” covenants </a:t>
            </a:r>
          </a:p>
          <a:p>
            <a:pPr lvl="1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Theory claims one moral law in all ages</a:t>
            </a:r>
            <a:r>
              <a:rPr lang="en-US" sz="2000" dirty="0"/>
              <a:t>!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2447" y="3318301"/>
            <a:ext cx="9145997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Peter confirms that the new covenant foretold of by 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the prophets was fulfilled in Christ!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68" y="42576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8453" y="-20791"/>
            <a:ext cx="9142003" cy="630391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2:22-36: Death &amp; Resurrection of Christ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9832" y="762000"/>
            <a:ext cx="64155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2:22-24: Jesus Christ Crucified &amp; Risen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(According to the Scriptures –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I Cor. 15:3-4)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599"/>
            <a:ext cx="2900516" cy="2175387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9832" y="2133600"/>
            <a:ext cx="9166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2:25-28: David Prophesied the Savior’s</a:t>
            </a:r>
          </a:p>
          <a:p>
            <a:r>
              <a:rPr lang="en-US" b="1" dirty="0">
                <a:solidFill>
                  <a:srgbClr val="FFFF00"/>
                </a:solidFill>
              </a:rPr>
              <a:t>Resurrection (Ps. 16:8-11)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2:27:</a:t>
            </a:r>
            <a:r>
              <a:rPr lang="en-US" sz="2000" dirty="0"/>
              <a:t> Soul not remain in hades (receptacle of the dead – Lk. 16:19-31)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2:27:</a:t>
            </a:r>
            <a:r>
              <a:rPr lang="en-US" sz="2000" dirty="0"/>
              <a:t> Body not decay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766" y="3704169"/>
            <a:ext cx="915383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2:29-36: David’s Prophecy Fulfilled by Christ Not by</a:t>
            </a:r>
          </a:p>
          <a:p>
            <a:r>
              <a:rPr lang="en-US" b="1" dirty="0">
                <a:solidFill>
                  <a:srgbClr val="FFFF00"/>
                </a:solidFill>
              </a:rPr>
              <a:t>David</a:t>
            </a:r>
            <a:endParaRPr lang="en-US" b="1" i="1" dirty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Proof that Jesus Christ and Not David Raised!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2:29-31:</a:t>
            </a:r>
            <a:r>
              <a:rPr lang="en-US" sz="2000" dirty="0"/>
              <a:t> David still in tomb, Christ raised to sit on his throne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2:32:</a:t>
            </a:r>
            <a:r>
              <a:rPr lang="en-US" sz="2000" dirty="0"/>
              <a:t> Apostles were eye-witnesses </a:t>
            </a:r>
            <a:r>
              <a:rPr lang="en-US" sz="2000" i="1" dirty="0"/>
              <a:t>(Lk. 1:2; Jn. </a:t>
            </a:r>
            <a:r>
              <a:rPr lang="en-US" sz="2000" i="1"/>
              <a:t>1:14; Acts </a:t>
            </a:r>
            <a:r>
              <a:rPr lang="en-US" sz="2000" i="1" dirty="0"/>
              <a:t>1:8; II Pet. 1:16; I Jn. 1:3)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2:33: </a:t>
            </a:r>
            <a:r>
              <a:rPr lang="en-US" sz="2000" dirty="0"/>
              <a:t>Christ sent the Holy Spirit and caused the Pentecost miracles! </a:t>
            </a:r>
            <a:r>
              <a:rPr lang="en-US" sz="2000" i="1" dirty="0"/>
              <a:t>(Acts 1:8)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2:34-36:</a:t>
            </a:r>
            <a:r>
              <a:rPr lang="en-US" sz="2000" dirty="0"/>
              <a:t> David’s soul in hades, Jesus raised as Lord &amp; Christ! </a:t>
            </a:r>
            <a:r>
              <a:rPr lang="en-US" sz="2000" b="1" dirty="0"/>
              <a:t>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9591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40" y="6689602"/>
            <a:ext cx="3657600" cy="168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1000" b="1" i="1"/>
              <a:t>First Gospel Sermon Preached </a:t>
            </a:r>
            <a:endParaRPr lang="en-US" sz="1000" b="1" i="1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8453" y="-20791"/>
            <a:ext cx="9142003" cy="630391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Acts 2:22-36: Death &amp; Resurrection of Christ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762000"/>
            <a:ext cx="916643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Not Teaching Human Theories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Theory of materialism denies soul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Acts 2:26-27, 31, 34: </a:t>
            </a:r>
            <a:r>
              <a:rPr lang="en-US" sz="2000" dirty="0"/>
              <a:t>Body in grave, soul in hades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Theory of reincarnation denies resurrection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Acts 2:24, 30-32: </a:t>
            </a:r>
            <a:r>
              <a:rPr lang="en-US" sz="2000" dirty="0"/>
              <a:t>Raised up, resurrection-affirmed &amp; proven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Theory of modernism denies miracles as historical events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Acts 2:1-4, 22-24: </a:t>
            </a:r>
            <a:r>
              <a:rPr lang="en-US" sz="2000" dirty="0"/>
              <a:t>Events witnessed as real </a:t>
            </a:r>
            <a:r>
              <a:rPr lang="en-US" sz="2000" i="1" dirty="0"/>
              <a:t>(Lk. 1:2; Acts 1:8; I Cor. 15:3-8; II Pet. 1:16; I Jn. 1:3)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Acts 2:29-36: </a:t>
            </a:r>
            <a:r>
              <a:rPr lang="en-US" sz="2000" dirty="0"/>
              <a:t>One tomb occupied, the other empty! </a:t>
            </a:r>
          </a:p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/>
              <a:t>Theory of premillennialism denies Christ is now ruling in His kingdom </a:t>
            </a:r>
          </a:p>
          <a:p>
            <a:pPr marL="800100" lvl="1" indent="-342900">
              <a:buClr>
                <a:srgbClr val="FF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/>
              <a:t>Acts 2:30, 36: </a:t>
            </a:r>
            <a:r>
              <a:rPr lang="en-US" sz="2000" dirty="0"/>
              <a:t>Raised to reign on His throne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0450" y="4495800"/>
            <a:ext cx="9144000" cy="830997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i="1" dirty="0">
                <a:solidFill>
                  <a:srgbClr val="FF0000"/>
                </a:solidFill>
              </a:rPr>
              <a:t>If promised kingdom failed 1</a:t>
            </a:r>
            <a:r>
              <a:rPr lang="en-US" b="1" i="1" baseline="30000" dirty="0">
                <a:solidFill>
                  <a:srgbClr val="FF0000"/>
                </a:solidFill>
              </a:rPr>
              <a:t>st</a:t>
            </a:r>
            <a:r>
              <a:rPr lang="en-US" b="1" i="1" dirty="0">
                <a:solidFill>
                  <a:srgbClr val="FF0000"/>
                </a:solidFill>
              </a:rPr>
              <a:t> time, why believe Him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again?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12447" y="5638800"/>
            <a:ext cx="9145997" cy="830997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CC"/>
                </a:solidFill>
              </a:rPr>
              <a:t>Jesus lived, died for sins, was buried, and was</a:t>
            </a:r>
          </a:p>
          <a:p>
            <a:pPr algn="ctr"/>
            <a:r>
              <a:rPr lang="en-US" b="1" dirty="0">
                <a:solidFill>
                  <a:srgbClr val="FFFFCC"/>
                </a:solidFill>
              </a:rPr>
              <a:t>resurrected, and now reigns in Heaven!</a:t>
            </a:r>
          </a:p>
        </p:txBody>
      </p:sp>
    </p:spTree>
    <p:extLst>
      <p:ext uri="{BB962C8B-B14F-4D97-AF65-F5344CB8AC3E}">
        <p14:creationId xmlns:p14="http://schemas.microsoft.com/office/powerpoint/2010/main" val="22768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7067</TotalTime>
  <Words>2299</Words>
  <Application>Microsoft Office PowerPoint</Application>
  <PresentationFormat>On-screen Show (4:3)</PresentationFormat>
  <Paragraphs>260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Ameretto</vt:lpstr>
      <vt:lpstr>Arial</vt:lpstr>
      <vt:lpstr>Calisto MT</vt:lpstr>
      <vt:lpstr>Corbel</vt:lpstr>
      <vt:lpstr>Tahoma</vt:lpstr>
      <vt:lpstr>Times New Roman</vt:lpstr>
      <vt:lpstr>Tunga</vt:lpstr>
      <vt:lpstr>Wingdings</vt:lpstr>
      <vt:lpstr>Mylar</vt:lpstr>
      <vt:lpstr>First Gospel  Sermon Preached </vt:lpstr>
      <vt:lpstr>Intro</vt:lpstr>
      <vt:lpstr>Intro</vt:lpstr>
      <vt:lpstr>Acts 2:1-13: Proof of Divine Origin of Gospel</vt:lpstr>
      <vt:lpstr>Acts 2:1-13: Proof of Divine Origin of Gospel</vt:lpstr>
      <vt:lpstr>Acts 2:14-21: New Age of Revelation &amp; Salvation</vt:lpstr>
      <vt:lpstr>Acts 2:14-21: New Age of Revelation &amp; Salvation</vt:lpstr>
      <vt:lpstr>Acts 2:22-36: Death &amp; Resurrection of Christ</vt:lpstr>
      <vt:lpstr>Acts 2:22-36: Death &amp; Resurrection of Christ</vt:lpstr>
      <vt:lpstr>Acts 2:37-40: Conditions of Pardon </vt:lpstr>
      <vt:lpstr>Acts 2:37-40: Conditions of Pardon </vt:lpstr>
      <vt:lpstr>Acts 2:37-40: Conditions of Pardon </vt:lpstr>
      <vt:lpstr>Acts 2:37-40: Conditions of Pardon </vt:lpstr>
      <vt:lpstr>Acts 2:41-47: Response &amp; Results </vt:lpstr>
      <vt:lpstr>Acts 2:41-47: Response &amp; Results </vt:lpstr>
      <vt:lpstr>Acts 2:41-47: Response &amp; Results 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Gospel Sermon Preached </dc:title>
  <dc:subject>10/08/17</dc:subject>
  <dc:creator>DarkWolf</dc:creator>
  <dc:description>Based on a lesson by Ron Halbrook</dc:description>
  <cp:lastModifiedBy>Nathan Morrison</cp:lastModifiedBy>
  <cp:revision>38</cp:revision>
  <dcterms:created xsi:type="dcterms:W3CDTF">2005-06-04T23:49:02Z</dcterms:created>
  <dcterms:modified xsi:type="dcterms:W3CDTF">2017-10-05T19:09:05Z</dcterms:modified>
</cp:coreProperties>
</file>