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60" r:id="rId12"/>
    <p:sldMasterId id="2147484273" r:id="rId13"/>
  </p:sldMasterIdLst>
  <p:notesMasterIdLst>
    <p:notesMasterId r:id="rId35"/>
  </p:notesMasterIdLst>
  <p:handoutMasterIdLst>
    <p:handoutMasterId r:id="rId36"/>
  </p:handoutMasterIdLst>
  <p:sldIdLst>
    <p:sldId id="901" r:id="rId14"/>
    <p:sldId id="542" r:id="rId15"/>
    <p:sldId id="937" r:id="rId16"/>
    <p:sldId id="967" r:id="rId17"/>
    <p:sldId id="738" r:id="rId18"/>
    <p:sldId id="969" r:id="rId19"/>
    <p:sldId id="974" r:id="rId20"/>
    <p:sldId id="975" r:id="rId21"/>
    <p:sldId id="976" r:id="rId22"/>
    <p:sldId id="979" r:id="rId23"/>
    <p:sldId id="980" r:id="rId24"/>
    <p:sldId id="984" r:id="rId25"/>
    <p:sldId id="985" r:id="rId26"/>
    <p:sldId id="986" r:id="rId27"/>
    <p:sldId id="987" r:id="rId28"/>
    <p:sldId id="991" r:id="rId29"/>
    <p:sldId id="992" r:id="rId30"/>
    <p:sldId id="993" r:id="rId31"/>
    <p:sldId id="934" r:id="rId32"/>
    <p:sldId id="935" r:id="rId33"/>
    <p:sldId id="1103" r:id="rId34"/>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FFFF"/>
    <a:srgbClr val="00000C"/>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1" autoAdjust="0"/>
    <p:restoredTop sz="86346" autoAdjust="0"/>
  </p:normalViewPr>
  <p:slideViewPr>
    <p:cSldViewPr snapToObjects="1">
      <p:cViewPr varScale="1">
        <p:scale>
          <a:sx n="88" d="100"/>
          <a:sy n="88" d="100"/>
        </p:scale>
        <p:origin x="594" y="90"/>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November 12, 2023</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 lesson by Daniel Howell</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041982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6088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1092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711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012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0983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13568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0164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623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062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016846-4634-43EF-ACEC-2D17B4E8C055}" type="slidenum">
              <a:rPr lang="en-US" smtClean="0"/>
              <a:pPr>
                <a:defRPr/>
              </a:pPr>
              <a:t>2</a:t>
            </a:fld>
            <a:endParaRPr lang="en-US" dirty="0"/>
          </a:p>
        </p:txBody>
      </p:sp>
    </p:spTree>
    <p:extLst>
      <p:ext uri="{BB962C8B-B14F-4D97-AF65-F5344CB8AC3E}">
        <p14:creationId xmlns:p14="http://schemas.microsoft.com/office/powerpoint/2010/main" val="123597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27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09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407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6909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0403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014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Psalm For Thanksgiving</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Psalm For Thanksgiving</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Psalm For Thanksgiving</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A Psalm For Thanksgiving</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Psalm For Thanksgiving</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Psalm For Thanksgiving</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 Psalm For Thanksgiving</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A Psalm For Thanksgiving</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A Psalm For Thanksgiving</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Psalm For Thanksgiving</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Psalm For Thanksgiving</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 Psalm For Thanksgiving</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Psalm For Thanksgiving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Psalm For Thanksgiving</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Psalm For Thanksgiving</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Psalm For Thanksgiving</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Absalom For King!</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1907375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33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18570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0577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49267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25297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0644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6686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89459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82668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8168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43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Can We Be Saved Like The Thief On The Cross?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Be Saved Like The Thief On The Cross?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Can We Be Saved Like The Thief On The Cross?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Be Saved Like The Thief On The Cross?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Be Saved Like The Thief On The Cross?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Psalm For Thanksgiving</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5.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A Psalm For Thanksgiving</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A Psalm For Thanksgiving</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Absalom For King!</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2219084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Can We Be Saved Like The Thief On The Cross?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Psalm For Thanksgiving</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1.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5542" r="5542"/>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1948543" y="475626"/>
            <a:ext cx="8229600" cy="2127664"/>
          </a:xfrm>
          <a:solidFill>
            <a:schemeClr val="bg1">
              <a:alpha val="60000"/>
            </a:schemeClr>
          </a:solidFill>
          <a:ln w="38100" cap="sq">
            <a:solidFill>
              <a:schemeClr val="tx1"/>
            </a:solidFill>
            <a:miter lim="800000"/>
          </a:ln>
        </p:spPr>
        <p:txBody>
          <a:bodyPr anchor="ctr">
            <a:normAutofit/>
          </a:bodyPr>
          <a:lstStyle/>
          <a:p>
            <a:pPr eaLnBrk="1" hangingPunct="1"/>
            <a:r>
              <a:rPr lang="en-US" sz="6000" b="1" u="sng" dirty="0">
                <a:solidFill>
                  <a:schemeClr val="tx1"/>
                </a:solidFill>
                <a:cs typeface="Times New Roman" pitchFamily="18" charset="0"/>
              </a:rPr>
              <a:t>A Psalm For Thanksgiving</a:t>
            </a:r>
            <a:endParaRPr lang="en-US" sz="6000" b="1" i="1" u="sng" dirty="0">
              <a:ln>
                <a:solidFill>
                  <a:srgbClr val="FF0000"/>
                </a:solidFill>
              </a:ln>
              <a:solidFill>
                <a:schemeClr val="tx1"/>
              </a:solidFill>
              <a:cs typeface="Times New Roman" pitchFamily="18" charset="0"/>
            </a:endParaRPr>
          </a:p>
        </p:txBody>
      </p:sp>
      <p:sp>
        <p:nvSpPr>
          <p:cNvPr id="10243" name="Rectangle 3"/>
          <p:cNvSpPr>
            <a:spLocks noGrp="1" noChangeArrowheads="1"/>
          </p:cNvSpPr>
          <p:nvPr>
            <p:ph type="subTitle" idx="1"/>
          </p:nvPr>
        </p:nvSpPr>
        <p:spPr>
          <a:xfrm>
            <a:off x="1524001" y="4497404"/>
            <a:ext cx="9143980" cy="1895856"/>
          </a:xfrm>
        </p:spPr>
        <p:txBody>
          <a:bodyPr>
            <a:normAutofit/>
          </a:bodyPr>
          <a:lstStyle/>
          <a:p>
            <a:pPr eaLnBrk="1" hangingPunct="1"/>
            <a:r>
              <a:rPr lang="en-US" sz="3600" b="1" dirty="0">
                <a:solidFill>
                  <a:srgbClr val="FFFFFF"/>
                </a:solidFill>
              </a:rPr>
              <a:t>Text: </a:t>
            </a:r>
          </a:p>
          <a:p>
            <a:pPr eaLnBrk="1" hangingPunct="1"/>
            <a:r>
              <a:rPr lang="en-US" sz="5400" b="1" dirty="0">
                <a:solidFill>
                  <a:srgbClr val="FFFFFF"/>
                </a:solidFill>
              </a:rPr>
              <a:t>Psalm 100</a:t>
            </a:r>
          </a:p>
        </p:txBody>
      </p:sp>
    </p:spTree>
    <p:extLst>
      <p:ext uri="{BB962C8B-B14F-4D97-AF65-F5344CB8AC3E}">
        <p14:creationId xmlns:p14="http://schemas.microsoft.com/office/powerpoint/2010/main" val="160270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A </a:t>
            </a:r>
            <a:r>
              <a:rPr lang="en-US" sz="2800" i="1" u="sng" dirty="0">
                <a:solidFill>
                  <a:srgbClr val="0000FF"/>
                </a:solidFill>
                <a:latin typeface="+mn-lt"/>
                <a:cs typeface="Times New Roman" pitchFamily="18" charset="0"/>
              </a:rPr>
              <a:t>CALL</a:t>
            </a:r>
            <a:r>
              <a:rPr lang="en-US" sz="2800" u="sng" dirty="0">
                <a:solidFill>
                  <a:srgbClr val="0000FF"/>
                </a:solidFill>
                <a:latin typeface="+mn-lt"/>
                <a:cs typeface="Times New Roman" pitchFamily="18" charset="0"/>
              </a:rPr>
              <a:t> to Give Thanks (Psalm 100:1-2, 4)</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730127"/>
            <a:ext cx="12222145" cy="41549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Whatever you do in word or deed, do all in the name of the Lord Jesus, giving thanks through Him to God the Father</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Colossians 3:17</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Tree>
    <p:extLst>
      <p:ext uri="{BB962C8B-B14F-4D97-AF65-F5344CB8AC3E}">
        <p14:creationId xmlns:p14="http://schemas.microsoft.com/office/powerpoint/2010/main" val="3809622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1143000"/>
          </a:xfrm>
        </p:spPr>
        <p:txBody>
          <a:bodyPr/>
          <a:lstStyle/>
          <a:p>
            <a:pPr eaLnBrk="1" hangingPunct="1">
              <a:defRPr/>
            </a:pPr>
            <a:r>
              <a:rPr lang="en-US" sz="4000" b="1" u="sng" dirty="0">
                <a:solidFill>
                  <a:srgbClr val="0000FF"/>
                </a:solidFill>
                <a:cs typeface="Times New Roman" pitchFamily="18" charset="0"/>
              </a:rPr>
              <a:t>A </a:t>
            </a:r>
            <a:r>
              <a:rPr lang="en-US" sz="4000" b="1" i="1" u="sng" dirty="0">
                <a:solidFill>
                  <a:srgbClr val="0000FF"/>
                </a:solidFill>
                <a:cs typeface="Times New Roman" pitchFamily="18" charset="0"/>
              </a:rPr>
              <a:t>CALL</a:t>
            </a:r>
            <a:r>
              <a:rPr lang="en-US" sz="4000" b="1" u="sng" dirty="0">
                <a:solidFill>
                  <a:srgbClr val="0000FF"/>
                </a:solidFill>
                <a:cs typeface="Times New Roman" pitchFamily="18" charset="0"/>
              </a:rPr>
              <a:t> to Give Thanks </a:t>
            </a:r>
            <a:br>
              <a:rPr lang="en-US" sz="4000" b="1" u="sng" dirty="0">
                <a:solidFill>
                  <a:srgbClr val="0000FF"/>
                </a:solidFill>
                <a:cs typeface="Times New Roman" pitchFamily="18" charset="0"/>
              </a:rPr>
            </a:br>
            <a:r>
              <a:rPr lang="en-US" sz="4000" b="1" u="sng" dirty="0">
                <a:solidFill>
                  <a:srgbClr val="0000FF"/>
                </a:solidFill>
                <a:cs typeface="Times New Roman" pitchFamily="18" charset="0"/>
              </a:rPr>
              <a:t>(Psalm 100:1-2, 4)</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A Psalm For Thanksgiving</a:t>
            </a:r>
          </a:p>
        </p:txBody>
      </p:sp>
      <p:sp>
        <p:nvSpPr>
          <p:cNvPr id="130061" name="Text Box 13"/>
          <p:cNvSpPr txBox="1">
            <a:spLocks noChangeArrowheads="1"/>
          </p:cNvSpPr>
          <p:nvPr/>
        </p:nvSpPr>
        <p:spPr bwMode="auto">
          <a:xfrm>
            <a:off x="0" y="1307503"/>
            <a:ext cx="1219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600" dirty="0">
                <a:solidFill>
                  <a:srgbClr val="000000"/>
                </a:solidFill>
              </a:rPr>
              <a:t>We’ve seen God’s love, mercy, kindness, compassion, and grace expressed in a way the writer of this psalm had never seen! “Behold, the Lamb of God who takes away the sin of the world!” (John 1:29)</a:t>
            </a:r>
            <a:r>
              <a:rPr kumimoji="0" lang="en-US" altLang="en-US" sz="3600" b="1" i="0" u="none" strike="noStrike" kern="1200" cap="none" spc="0" normalizeH="0" baseline="0" noProof="0" dirty="0">
                <a:ln>
                  <a:noFill/>
                </a:ln>
                <a:solidFill>
                  <a:srgbClr val="000000"/>
                </a:solidFill>
                <a:effectLst/>
                <a:uLnTx/>
                <a:uFillTx/>
              </a:rPr>
              <a:t> </a:t>
            </a:r>
            <a:endParaRPr kumimoji="0" lang="en-US" altLang="en-US" sz="4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130063" name="Text Box 15"/>
          <p:cNvSpPr txBox="1">
            <a:spLocks noChangeArrowheads="1"/>
          </p:cNvSpPr>
          <p:nvPr/>
        </p:nvSpPr>
        <p:spPr bwMode="auto">
          <a:xfrm>
            <a:off x="152400" y="4240611"/>
            <a:ext cx="11696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63550" lvl="0" indent="-463550" eaLnBrk="1" hangingPunct="1"/>
            <a:r>
              <a:rPr lang="en-US" altLang="en-US" sz="3600" dirty="0">
                <a:solidFill>
                  <a:srgbClr val="0000FF"/>
                </a:solidFill>
              </a:rPr>
              <a:t>Our hearts are to be filled with thanksgiving to God through Jesus and should be heard and seen in our words and actions! </a:t>
            </a:r>
          </a:p>
          <a:p>
            <a:pPr marL="463550" lvl="0" indent="-463550" eaLnBrk="1" hangingPunct="1"/>
            <a:r>
              <a:rPr lang="en-US" altLang="en-US" sz="3600" dirty="0">
                <a:solidFill>
                  <a:srgbClr val="0000FF"/>
                </a:solidFill>
              </a:rPr>
              <a:t>(Colossians 3:17)</a:t>
            </a:r>
            <a:endParaRPr kumimoji="0" lang="en-US" altLang="en-US" sz="4000" b="1" i="0" u="none" strike="noStrike" kern="120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17648923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0063"/>
                                        </p:tgtEl>
                                        <p:attrNameLst>
                                          <p:attrName>style.visibility</p:attrName>
                                        </p:attrNameLst>
                                      </p:cBhvr>
                                      <p:to>
                                        <p:strVal val="visible"/>
                                      </p:to>
                                    </p:set>
                                    <p:anim calcmode="lin" valueType="num">
                                      <p:cBhvr>
                                        <p:cTn id="12" dur="500" fill="hold"/>
                                        <p:tgtEl>
                                          <p:spTgt spid="130063"/>
                                        </p:tgtEl>
                                        <p:attrNameLst>
                                          <p:attrName>ppt_w</p:attrName>
                                        </p:attrNameLst>
                                      </p:cBhvr>
                                      <p:tavLst>
                                        <p:tav tm="0">
                                          <p:val>
                                            <p:fltVal val="0"/>
                                          </p:val>
                                        </p:tav>
                                        <p:tav tm="100000">
                                          <p:val>
                                            <p:strVal val="#ppt_w"/>
                                          </p:val>
                                        </p:tav>
                                      </p:tavLst>
                                    </p:anim>
                                    <p:anim calcmode="lin" valueType="num">
                                      <p:cBhvr>
                                        <p:cTn id="13" dur="500" fill="hold"/>
                                        <p:tgtEl>
                                          <p:spTgt spid="130063"/>
                                        </p:tgtEl>
                                        <p:attrNameLst>
                                          <p:attrName>ppt_h</p:attrName>
                                        </p:attrNameLst>
                                      </p:cBhvr>
                                      <p:tavLst>
                                        <p:tav tm="0">
                                          <p:val>
                                            <p:fltVal val="0"/>
                                          </p:val>
                                        </p:tav>
                                        <p:tav tm="100000">
                                          <p:val>
                                            <p:strVal val="#ppt_h"/>
                                          </p:val>
                                        </p:tav>
                                      </p:tavLst>
                                    </p:anim>
                                    <p:animEffect transition="in" filter="fade">
                                      <p:cBhvr>
                                        <p:cTn id="14" dur="5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CAUSE</a:t>
            </a:r>
            <a:r>
              <a:rPr lang="en-US" sz="3600" b="1" u="sng" dirty="0">
                <a:solidFill>
                  <a:srgbClr val="66FFFF"/>
                </a:solidFill>
                <a:cs typeface="Times New Roman" pitchFamily="18" charset="0"/>
              </a:rPr>
              <a:t> to Give Thanks (Psalm 100:3, 5)</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139337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He is our Creator (v. 3)</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57900" y="1378222"/>
            <a:ext cx="6096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Since He created us, we belong to Him.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We are His possession, in a special way in Christ (I Peter 2:9) </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5644" y="3982966"/>
            <a:ext cx="635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He is our Shepherd (v. 3)</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34100" y="3982966"/>
            <a:ext cx="6019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Jesus is our Good Shepherd (John 10:11), our guide, our protector, our provider.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We are His sheep (John 10:11-18, 26-30: We know His voice)</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961637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CAUSE</a:t>
            </a:r>
            <a:r>
              <a:rPr lang="en-US" sz="3600" b="1" u="sng" dirty="0">
                <a:solidFill>
                  <a:srgbClr val="66FFFF"/>
                </a:solidFill>
                <a:cs typeface="Times New Roman" pitchFamily="18" charset="0"/>
              </a:rPr>
              <a:t> to Give Thanks (Psalm 100:3, 5)</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6285"/>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He is Good (v. 5)</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24527" y="874423"/>
            <a:ext cx="6096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Hebrew word here refers to something that is desirable, beautiful, or pleasing. </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David wrote in Psalm 34:8, “O taste and see that the LORD is good; How blessed is the man who takes refuge in Him!” </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19756" y="4116069"/>
            <a:ext cx="635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He is Loving (v. 5)</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27044" y="4116069"/>
            <a:ext cx="6019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Hebrew term here </a:t>
            </a:r>
            <a:r>
              <a:rPr lang="en-US" sz="2800" i="1" dirty="0">
                <a:solidFill>
                  <a:srgbClr val="FFFFFF"/>
                </a:solidFill>
                <a:latin typeface="Tahoma" pitchFamily="34" charset="0"/>
                <a:ea typeface="Tahoma" pitchFamily="34" charset="0"/>
                <a:cs typeface="Tahoma" pitchFamily="34" charset="0"/>
              </a:rPr>
              <a:t>(H2617 </a:t>
            </a:r>
            <a:r>
              <a:rPr lang="en-US" sz="2800" i="1" dirty="0" err="1">
                <a:solidFill>
                  <a:srgbClr val="FFFFFF"/>
                </a:solidFill>
                <a:latin typeface="Tahoma" pitchFamily="34" charset="0"/>
                <a:ea typeface="Tahoma" pitchFamily="34" charset="0"/>
                <a:cs typeface="Tahoma" pitchFamily="34" charset="0"/>
              </a:rPr>
              <a:t>chêsêd</a:t>
            </a:r>
            <a:r>
              <a:rPr lang="en-US" sz="2800" i="1" dirty="0">
                <a:solidFill>
                  <a:srgbClr val="FFFFFF"/>
                </a:solidFill>
                <a:latin typeface="Tahoma" pitchFamily="34" charset="0"/>
                <a:ea typeface="Tahoma" pitchFamily="34" charset="0"/>
                <a:cs typeface="Tahoma" pitchFamily="34" charset="0"/>
              </a:rPr>
              <a:t> [</a:t>
            </a:r>
            <a:r>
              <a:rPr lang="en-US" sz="2800" i="1" dirty="0" err="1">
                <a:solidFill>
                  <a:srgbClr val="FFFFFF"/>
                </a:solidFill>
                <a:latin typeface="Tahoma" pitchFamily="34" charset="0"/>
                <a:ea typeface="Tahoma" pitchFamily="34" charset="0"/>
                <a:cs typeface="Tahoma" pitchFamily="34" charset="0"/>
              </a:rPr>
              <a:t>kheh</a:t>
            </a:r>
            <a:r>
              <a:rPr lang="en-US" sz="2800" i="1" dirty="0">
                <a:solidFill>
                  <a:srgbClr val="FFFFFF"/>
                </a:solidFill>
                <a:latin typeface="Tahoma" pitchFamily="34" charset="0"/>
                <a:ea typeface="Tahoma" pitchFamily="34" charset="0"/>
                <a:cs typeface="Tahoma" pitchFamily="34" charset="0"/>
              </a:rPr>
              <a:t>'-sed]) </a:t>
            </a:r>
            <a:r>
              <a:rPr lang="en-US" sz="2800" dirty="0">
                <a:solidFill>
                  <a:srgbClr val="FFFFFF"/>
                </a:solidFill>
                <a:latin typeface="Tahoma" pitchFamily="34" charset="0"/>
                <a:ea typeface="Tahoma" pitchFamily="34" charset="0"/>
                <a:cs typeface="Tahoma" pitchFamily="34" charset="0"/>
              </a:rPr>
              <a:t>could be thought of as the Old Testament counterpart to the New Testament’s </a:t>
            </a:r>
            <a:r>
              <a:rPr lang="en-US" sz="2800" i="1" dirty="0">
                <a:solidFill>
                  <a:srgbClr val="FFFFFF"/>
                </a:solidFill>
                <a:latin typeface="Tahoma" pitchFamily="34" charset="0"/>
                <a:ea typeface="Tahoma" pitchFamily="34" charset="0"/>
                <a:cs typeface="Tahoma" pitchFamily="34" charset="0"/>
              </a:rPr>
              <a:t>“agape” love (G26)</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939415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CAUSE</a:t>
            </a:r>
            <a:r>
              <a:rPr lang="en-US" sz="3600" b="1" u="sng" dirty="0">
                <a:solidFill>
                  <a:srgbClr val="66FFFF"/>
                </a:solidFill>
                <a:cs typeface="Times New Roman" pitchFamily="18" charset="0"/>
              </a:rPr>
              <a:t> to Give Thanks (Psalm 100:3, 5)</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6285"/>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He is Faithful (v. 5)</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24527" y="874423"/>
            <a:ext cx="6096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is honest, steadfast, trustworthy.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is a God of integrity, of consistency.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 keeps His promises.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 who calls us is faithful, as Paul wrote in I Thessalonians 5:24.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never lies, as Paul also wrote in Titus 1:2.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God’s truth endures. His promises never fail. Never.</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128130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11430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3700" b="1" u="sng" dirty="0">
                <a:latin typeface="+mj-lt"/>
                <a:ea typeface="+mj-ea"/>
                <a:cs typeface="+mj-cs"/>
              </a:rPr>
              <a:t>A </a:t>
            </a:r>
            <a:r>
              <a:rPr lang="en-US" sz="3700" b="1" i="1" u="sng" dirty="0">
                <a:latin typeface="+mj-lt"/>
                <a:ea typeface="+mj-ea"/>
                <a:cs typeface="+mj-cs"/>
              </a:rPr>
              <a:t>CAUSE</a:t>
            </a:r>
            <a:r>
              <a:rPr lang="en-US" sz="3700" b="1" u="sng" dirty="0">
                <a:latin typeface="+mj-lt"/>
                <a:ea typeface="+mj-ea"/>
                <a:cs typeface="+mj-cs"/>
              </a:rPr>
              <a:t> to Give Thanks </a:t>
            </a:r>
            <a:br>
              <a:rPr lang="en-US" sz="3700" b="1" u="sng" dirty="0">
                <a:latin typeface="+mj-lt"/>
                <a:ea typeface="+mj-ea"/>
                <a:cs typeface="+mj-cs"/>
              </a:rPr>
            </a:br>
            <a:r>
              <a:rPr lang="en-US" sz="3700" b="1" u="sng" dirty="0">
                <a:latin typeface="+mj-lt"/>
                <a:ea typeface="+mj-ea"/>
                <a:cs typeface="+mj-cs"/>
              </a:rPr>
              <a:t>(Psalm 100:3, 5)</a:t>
            </a:r>
          </a:p>
        </p:txBody>
      </p:sp>
      <p:pic>
        <p:nvPicPr>
          <p:cNvPr id="3" name="Picture 2" descr="A silhouette of a shepherd with sheep&#10;&#10;Description automatically generated">
            <a:extLst>
              <a:ext uri="{FF2B5EF4-FFF2-40B4-BE49-F238E27FC236}">
                <a16:creationId xmlns:a16="http://schemas.microsoft.com/office/drawing/2014/main" id="{3F0E2A8B-A24F-0912-27E8-1ADF496E9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82776"/>
            <a:ext cx="5384800" cy="4092448"/>
          </a:xfrm>
          <a:prstGeom prst="rect">
            <a:avLst/>
          </a:prstGeom>
          <a:noFill/>
        </p:spPr>
      </p:pic>
      <p:sp>
        <p:nvSpPr>
          <p:cNvPr id="130063" name="Text Box 15"/>
          <p:cNvSpPr txBox="1">
            <a:spLocks noChangeArrowheads="1"/>
          </p:cNvSpPr>
          <p:nvPr/>
        </p:nvSpPr>
        <p:spPr bwMode="auto">
          <a:xfrm>
            <a:off x="5842000" y="1388353"/>
            <a:ext cx="6248400" cy="4631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a:spcBef>
                <a:spcPct val="20000"/>
              </a:spcBef>
            </a:pPr>
            <a:r>
              <a:rPr lang="en-US" altLang="en-US" sz="3200" dirty="0">
                <a:solidFill>
                  <a:schemeClr val="tx1"/>
                </a:solidFill>
                <a:latin typeface="+mn-lt"/>
              </a:rPr>
              <a:t>We serve an Awesome God, a God who is Loving &amp; Faithful, our Creator and Good Shepherd, Who laid down His life for His sheep that we might be washed from our sins and one day enter into His eternal rest and be with Him forever!</a:t>
            </a:r>
            <a:endParaRPr kumimoji="0" lang="en-US" altLang="en-US" sz="3200" b="1" i="0" u="none" strike="noStrike" kern="1200" cap="none" spc="0" normalizeH="0" baseline="0" noProof="0" dirty="0">
              <a:ln>
                <a:noFill/>
              </a:ln>
              <a:solidFill>
                <a:schemeClr val="tx1"/>
              </a:solidFill>
              <a:effectLst/>
              <a:uLnTx/>
              <a:uFillTx/>
              <a:latin typeface="+mn-lt"/>
            </a:endParaRPr>
          </a:p>
        </p:txBody>
      </p:sp>
      <p:sp>
        <p:nvSpPr>
          <p:cNvPr id="6" name="Footer Placeholder 4"/>
          <p:cNvSpPr>
            <a:spLocks noGrp="1"/>
          </p:cNvSpPr>
          <p:nvPr>
            <p:ph type="ftr" sz="quarter" idx="11"/>
          </p:nvPr>
        </p:nvSpPr>
        <p:spPr>
          <a:xfrm>
            <a:off x="4165600" y="6525484"/>
            <a:ext cx="3860800" cy="328338"/>
          </a:xfrm>
        </p:spPr>
        <p:txBody>
          <a:bodyPr vert="horz" wrap="square" lIns="91440" tIns="45720" rIns="91440" bIns="45720" numCol="1" anchor="t" anchorCtr="0" compatLnSpc="1">
            <a:prstTxWarp prst="textNoShape">
              <a:avLst/>
            </a:prstTxWarp>
            <a:normAutofit/>
          </a:bodyPr>
          <a:lstStyle/>
          <a:p>
            <a:pPr lvl="0">
              <a:defRPr/>
            </a:pPr>
            <a:r>
              <a:rPr lang="en-US" b="0" dirty="0">
                <a:solidFill>
                  <a:srgbClr val="000000">
                    <a:lumMod val="50000"/>
                    <a:lumOff val="50000"/>
                  </a:srgbClr>
                </a:solidFill>
              </a:rPr>
              <a:t>A Psalm For Thanksgiving</a:t>
            </a:r>
          </a:p>
        </p:txBody>
      </p:sp>
    </p:spTree>
    <p:extLst>
      <p:ext uri="{BB962C8B-B14F-4D97-AF65-F5344CB8AC3E}">
        <p14:creationId xmlns:p14="http://schemas.microsoft.com/office/powerpoint/2010/main" val="10366433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063"/>
                                        </p:tgtEl>
                                        <p:attrNameLst>
                                          <p:attrName>style.visibility</p:attrName>
                                        </p:attrNameLst>
                                      </p:cBhvr>
                                      <p:to>
                                        <p:strVal val="visible"/>
                                      </p:to>
                                    </p:set>
                                    <p:anim calcmode="lin" valueType="num">
                                      <p:cBhvr>
                                        <p:cTn id="7" dur="500" fill="hold"/>
                                        <p:tgtEl>
                                          <p:spTgt spid="130063"/>
                                        </p:tgtEl>
                                        <p:attrNameLst>
                                          <p:attrName>ppt_w</p:attrName>
                                        </p:attrNameLst>
                                      </p:cBhvr>
                                      <p:tavLst>
                                        <p:tav tm="0">
                                          <p:val>
                                            <p:fltVal val="0"/>
                                          </p:val>
                                        </p:tav>
                                        <p:tav tm="100000">
                                          <p:val>
                                            <p:strVal val="#ppt_w"/>
                                          </p:val>
                                        </p:tav>
                                      </p:tavLst>
                                    </p:anim>
                                    <p:anim calcmode="lin" valueType="num">
                                      <p:cBhvr>
                                        <p:cTn id="8" dur="500" fill="hold"/>
                                        <p:tgtEl>
                                          <p:spTgt spid="130063"/>
                                        </p:tgtEl>
                                        <p:attrNameLst>
                                          <p:attrName>ppt_h</p:attrName>
                                        </p:attrNameLst>
                                      </p:cBhvr>
                                      <p:tavLst>
                                        <p:tav tm="0">
                                          <p:val>
                                            <p:fltVal val="0"/>
                                          </p:val>
                                        </p:tav>
                                        <p:tav tm="100000">
                                          <p:val>
                                            <p:strVal val="#ppt_h"/>
                                          </p:val>
                                        </p:tav>
                                      </p:tavLst>
                                    </p:anim>
                                    <p:animEffect transition="in" filter="fade">
                                      <p:cBhvr>
                                        <p:cTn id="9" dur="5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b="1" u="sng" dirty="0">
                <a:solidFill>
                  <a:srgbClr val="66FFFF"/>
                </a:solidFill>
                <a:cs typeface="Times New Roman" pitchFamily="18" charset="0"/>
              </a:rPr>
              <a:t>Conclusion</a:t>
            </a:r>
            <a:endParaRPr lang="en-US"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6285"/>
            <a:ext cx="6172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It’s all these attributes combined that call us to praise Him, to give thanks to Him, to worship Him</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24527" y="874423"/>
            <a:ext cx="6096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No one else has the power to give and sustain life.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No one else guides, protects, and cares for us like God does.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No one else is as glorious and completely beautiful as God.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No one loves with the same loyal, eternal love as God has.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No one else keeps their promises as God keeps His.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There is no one like the Lord!</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6574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b="1" u="sng" dirty="0">
                <a:solidFill>
                  <a:srgbClr val="66FFFF"/>
                </a:solidFill>
                <a:cs typeface="Times New Roman" pitchFamily="18" charset="0"/>
              </a:rPr>
              <a:t>Conclusion</a:t>
            </a:r>
            <a:endParaRPr lang="en-US"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6285"/>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So…</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24527" y="874423"/>
            <a:ext cx="6096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Shout joyfully to Him!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Serve Him with gladness in your heart.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Come into His presence with singing from your heart!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Enter His gates with thanksgiving! Because he is our creator, sustainer, and guide.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We are His people, for His own possession, to do His will.</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327189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Conclusion</a:t>
            </a:r>
          </a:p>
        </p:txBody>
      </p:sp>
      <p:sp>
        <p:nvSpPr>
          <p:cNvPr id="130063" name="Text Box 15"/>
          <p:cNvSpPr txBox="1">
            <a:spLocks noChangeArrowheads="1"/>
          </p:cNvSpPr>
          <p:nvPr/>
        </p:nvSpPr>
        <p:spPr bwMode="auto">
          <a:xfrm>
            <a:off x="5537200" y="838200"/>
            <a:ext cx="6553200" cy="6015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a:spcBef>
                <a:spcPct val="20000"/>
              </a:spcBef>
            </a:pPr>
            <a:r>
              <a:rPr lang="en-US" altLang="en-US" sz="2000" dirty="0">
                <a:solidFill>
                  <a:srgbClr val="000000"/>
                </a:solidFill>
                <a:latin typeface="Tahoma"/>
              </a:rPr>
              <a:t>All people that on earth do dwell,</a:t>
            </a:r>
          </a:p>
          <a:p>
            <a:pPr marL="0" lvl="0" indent="0">
              <a:spcBef>
                <a:spcPct val="20000"/>
              </a:spcBef>
            </a:pPr>
            <a:r>
              <a:rPr lang="en-US" altLang="en-US" sz="2000" dirty="0">
                <a:solidFill>
                  <a:srgbClr val="000000"/>
                </a:solidFill>
                <a:latin typeface="Tahoma"/>
              </a:rPr>
              <a:t>Sing to the Lord with cheerful voice;</a:t>
            </a:r>
          </a:p>
          <a:p>
            <a:pPr marL="0" lvl="0" indent="0">
              <a:spcBef>
                <a:spcPct val="20000"/>
              </a:spcBef>
            </a:pPr>
            <a:r>
              <a:rPr lang="en-US" altLang="en-US" sz="2000" dirty="0">
                <a:solidFill>
                  <a:srgbClr val="000000"/>
                </a:solidFill>
                <a:latin typeface="Tahoma"/>
              </a:rPr>
              <a:t>Him serve with mirth, His praise forth tell!</a:t>
            </a:r>
          </a:p>
          <a:p>
            <a:pPr marL="0" lvl="0" indent="0">
              <a:spcBef>
                <a:spcPct val="20000"/>
              </a:spcBef>
            </a:pPr>
            <a:r>
              <a:rPr lang="en-US" altLang="en-US" sz="2000" dirty="0">
                <a:solidFill>
                  <a:srgbClr val="000000"/>
                </a:solidFill>
                <a:latin typeface="Tahoma"/>
              </a:rPr>
              <a:t>Come ye before Him and rejoice.</a:t>
            </a:r>
          </a:p>
          <a:p>
            <a:pPr marL="0" lvl="0" indent="0">
              <a:spcBef>
                <a:spcPct val="20000"/>
              </a:spcBef>
            </a:pPr>
            <a:r>
              <a:rPr lang="en-US" altLang="en-US" sz="2000" dirty="0">
                <a:solidFill>
                  <a:srgbClr val="000000"/>
                </a:solidFill>
                <a:latin typeface="Tahoma"/>
              </a:rPr>
              <a:t>Know that the Lord is God indeed;</a:t>
            </a:r>
          </a:p>
          <a:p>
            <a:pPr marL="0" lvl="0" indent="0">
              <a:spcBef>
                <a:spcPct val="20000"/>
              </a:spcBef>
            </a:pPr>
            <a:r>
              <a:rPr lang="en-US" altLang="en-US" sz="2000" dirty="0">
                <a:solidFill>
                  <a:srgbClr val="000000"/>
                </a:solidFill>
                <a:latin typeface="Tahoma"/>
              </a:rPr>
              <a:t>Without our aid He did us make;</a:t>
            </a:r>
          </a:p>
          <a:p>
            <a:pPr marL="0" lvl="0" indent="0">
              <a:spcBef>
                <a:spcPct val="20000"/>
              </a:spcBef>
            </a:pPr>
            <a:r>
              <a:rPr lang="en-US" altLang="en-US" sz="2000" dirty="0">
                <a:solidFill>
                  <a:srgbClr val="000000"/>
                </a:solidFill>
                <a:latin typeface="Tahoma"/>
              </a:rPr>
              <a:t>We are His flock, He doth us feed,</a:t>
            </a:r>
          </a:p>
          <a:p>
            <a:pPr marL="0" lvl="0" indent="0">
              <a:spcBef>
                <a:spcPct val="20000"/>
              </a:spcBef>
            </a:pPr>
            <a:r>
              <a:rPr lang="en-US" altLang="en-US" sz="2000" dirty="0">
                <a:solidFill>
                  <a:srgbClr val="000000"/>
                </a:solidFill>
                <a:latin typeface="Tahoma"/>
              </a:rPr>
              <a:t>And for His sheep, He doth us take.</a:t>
            </a:r>
          </a:p>
          <a:p>
            <a:pPr marL="0" lvl="0" indent="0">
              <a:spcBef>
                <a:spcPct val="20000"/>
              </a:spcBef>
            </a:pPr>
            <a:r>
              <a:rPr lang="en-US" altLang="en-US" sz="2000" dirty="0">
                <a:solidFill>
                  <a:srgbClr val="000000"/>
                </a:solidFill>
                <a:latin typeface="Tahoma"/>
              </a:rPr>
              <a:t>Oh, enter then His gates with praise</a:t>
            </a:r>
          </a:p>
          <a:p>
            <a:pPr marL="0" lvl="0" indent="0">
              <a:spcBef>
                <a:spcPct val="20000"/>
              </a:spcBef>
            </a:pPr>
            <a:r>
              <a:rPr lang="en-US" altLang="en-US" sz="2000" dirty="0">
                <a:solidFill>
                  <a:srgbClr val="000000"/>
                </a:solidFill>
                <a:latin typeface="Tahoma"/>
              </a:rPr>
              <a:t>Approach with joy His courts unto;</a:t>
            </a:r>
          </a:p>
          <a:p>
            <a:pPr marL="0" lvl="0" indent="0">
              <a:spcBef>
                <a:spcPct val="20000"/>
              </a:spcBef>
            </a:pPr>
            <a:r>
              <a:rPr lang="en-US" altLang="en-US" sz="2000" dirty="0">
                <a:solidFill>
                  <a:srgbClr val="000000"/>
                </a:solidFill>
                <a:latin typeface="Tahoma"/>
              </a:rPr>
              <a:t>Praise, laud, and bless His name always,</a:t>
            </a:r>
          </a:p>
          <a:p>
            <a:pPr marL="0" lvl="0" indent="0">
              <a:spcBef>
                <a:spcPct val="20000"/>
              </a:spcBef>
            </a:pPr>
            <a:r>
              <a:rPr lang="en-US" altLang="en-US" sz="2000" dirty="0">
                <a:solidFill>
                  <a:srgbClr val="000000"/>
                </a:solidFill>
                <a:latin typeface="Tahoma"/>
              </a:rPr>
              <a:t>For it is seemly so to do.</a:t>
            </a:r>
          </a:p>
          <a:p>
            <a:pPr marL="0" lvl="0" indent="0">
              <a:spcBef>
                <a:spcPct val="20000"/>
              </a:spcBef>
            </a:pPr>
            <a:r>
              <a:rPr lang="en-US" altLang="en-US" sz="2000" dirty="0">
                <a:solidFill>
                  <a:srgbClr val="000000"/>
                </a:solidFill>
                <a:latin typeface="Tahoma"/>
              </a:rPr>
              <a:t>For why? the Lord our God is good,</a:t>
            </a:r>
          </a:p>
          <a:p>
            <a:pPr marL="0" lvl="0" indent="0">
              <a:spcBef>
                <a:spcPct val="20000"/>
              </a:spcBef>
            </a:pPr>
            <a:r>
              <a:rPr lang="en-US" altLang="en-US" sz="2000" dirty="0">
                <a:solidFill>
                  <a:srgbClr val="000000"/>
                </a:solidFill>
                <a:latin typeface="Tahoma"/>
              </a:rPr>
              <a:t>His mercy is forever sure;</a:t>
            </a:r>
          </a:p>
          <a:p>
            <a:pPr marL="0" lvl="0" indent="0">
              <a:spcBef>
                <a:spcPct val="20000"/>
              </a:spcBef>
            </a:pPr>
            <a:r>
              <a:rPr lang="en-US" altLang="en-US" sz="2000" dirty="0">
                <a:solidFill>
                  <a:srgbClr val="000000"/>
                </a:solidFill>
                <a:latin typeface="Tahoma"/>
              </a:rPr>
              <a:t>His truth at all times firmly stood,</a:t>
            </a:r>
          </a:p>
          <a:p>
            <a:pPr marL="0" lvl="0" indent="0">
              <a:spcBef>
                <a:spcPct val="20000"/>
              </a:spcBef>
            </a:pPr>
            <a:r>
              <a:rPr lang="en-US" altLang="en-US" sz="2000" dirty="0">
                <a:solidFill>
                  <a:srgbClr val="000000"/>
                </a:solidFill>
                <a:latin typeface="Tahoma"/>
              </a:rPr>
              <a:t>And shall from age to age endure</a:t>
            </a:r>
            <a:endParaRPr kumimoji="0" lang="en-US" altLang="en-US" sz="2000" b="1" i="0" u="none" strike="noStrike" kern="1200" cap="none" spc="0" normalizeH="0" baseline="0" noProof="0" dirty="0">
              <a:ln>
                <a:noFill/>
              </a:ln>
              <a:solidFill>
                <a:srgbClr val="000000"/>
              </a:solidFill>
              <a:effectLst/>
              <a:uLnTx/>
              <a:uFillTx/>
              <a:latin typeface="Tahoma"/>
            </a:endParaRPr>
          </a:p>
        </p:txBody>
      </p:sp>
      <p:sp>
        <p:nvSpPr>
          <p:cNvPr id="6" name="Footer Placeholder 4"/>
          <p:cNvSpPr>
            <a:spLocks noGrp="1"/>
          </p:cNvSpPr>
          <p:nvPr>
            <p:ph type="ftr" sz="quarter" idx="11"/>
          </p:nvPr>
        </p:nvSpPr>
        <p:spPr>
          <a:xfrm>
            <a:off x="1676400" y="6525484"/>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A Psalm For Thanksgiving</a:t>
            </a: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127000" y="1456610"/>
            <a:ext cx="617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 Scottish Psalter as it appeared in the </a:t>
            </a:r>
            <a:r>
              <a:rPr lang="en-US" sz="2800" i="1" u="sng" dirty="0">
                <a:solidFill>
                  <a:srgbClr val="0000FF"/>
                </a:solidFill>
                <a:latin typeface="Tahoma" pitchFamily="34" charset="0"/>
                <a:ea typeface="Tahoma" pitchFamily="34" charset="0"/>
                <a:cs typeface="Tahoma" pitchFamily="34" charset="0"/>
              </a:rPr>
              <a:t>Geneva Psalter</a:t>
            </a:r>
            <a:r>
              <a:rPr lang="en-US" sz="2800" dirty="0">
                <a:solidFill>
                  <a:srgbClr val="0000FF"/>
                </a:solidFill>
                <a:latin typeface="Tahoma" pitchFamily="34" charset="0"/>
                <a:ea typeface="Tahoma" pitchFamily="34" charset="0"/>
                <a:cs typeface="Tahoma" pitchFamily="34" charset="0"/>
              </a:rPr>
              <a:t> (1551) </a:t>
            </a:r>
            <a:endParaRPr kumimoji="0" lang="en-US" sz="2400" b="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82440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063"/>
                                        </p:tgtEl>
                                        <p:attrNameLst>
                                          <p:attrName>style.visibility</p:attrName>
                                        </p:attrNameLst>
                                      </p:cBhvr>
                                      <p:to>
                                        <p:strVal val="visible"/>
                                      </p:to>
                                    </p:set>
                                    <p:anim calcmode="lin" valueType="num">
                                      <p:cBhvr>
                                        <p:cTn id="7" dur="500" fill="hold"/>
                                        <p:tgtEl>
                                          <p:spTgt spid="130063"/>
                                        </p:tgtEl>
                                        <p:attrNameLst>
                                          <p:attrName>ppt_w</p:attrName>
                                        </p:attrNameLst>
                                      </p:cBhvr>
                                      <p:tavLst>
                                        <p:tav tm="0">
                                          <p:val>
                                            <p:fltVal val="0"/>
                                          </p:val>
                                        </p:tav>
                                        <p:tav tm="100000">
                                          <p:val>
                                            <p:strVal val="#ppt_w"/>
                                          </p:val>
                                        </p:tav>
                                      </p:tavLst>
                                    </p:anim>
                                    <p:anim calcmode="lin" valueType="num">
                                      <p:cBhvr>
                                        <p:cTn id="8" dur="500" fill="hold"/>
                                        <p:tgtEl>
                                          <p:spTgt spid="130063"/>
                                        </p:tgtEl>
                                        <p:attrNameLst>
                                          <p:attrName>ppt_h</p:attrName>
                                        </p:attrNameLst>
                                      </p:cBhvr>
                                      <p:tavLst>
                                        <p:tav tm="0">
                                          <p:val>
                                            <p:fltVal val="0"/>
                                          </p:val>
                                        </p:tav>
                                        <p:tav tm="100000">
                                          <p:val>
                                            <p:strVal val="#ppt_h"/>
                                          </p:val>
                                        </p:tav>
                                      </p:tavLst>
                                    </p:anim>
                                    <p:animEffect transition="in" filter="fade">
                                      <p:cBhvr>
                                        <p:cTn id="9" dur="500"/>
                                        <p:tgtEl>
                                          <p:spTgt spid="13006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a:solidFill>
                    <a:sysClr val="windowText" lastClr="000000">
                      <a:alpha val="10000"/>
                    </a:sysClr>
                  </a:solidFill>
                </a:ln>
                <a:solidFill>
                  <a:srgbClr val="66FFFF"/>
                </a:solidFill>
                <a:cs typeface="Times New Roman" pitchFamily="18" charset="0"/>
              </a:rPr>
              <a:t>Conclusion</a:t>
            </a:r>
            <a:endParaRPr lang="en-US" b="1" u="sng" dirty="0">
              <a:ln>
                <a:solidFill>
                  <a:sysClr val="windowText" lastClr="000000">
                    <a:alpha val="10000"/>
                  </a:sysClr>
                </a:solidFill>
              </a:ln>
              <a:solidFill>
                <a:srgbClr val="66FFFF"/>
              </a:solidFill>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dirty="0">
                <a:solidFill>
                  <a:srgbClr val="FFFFFF"/>
                </a:solidFill>
                <a:effectLst/>
              </a:rPr>
              <a:t>A Psalm For Thanksgiving</a:t>
            </a:r>
          </a:p>
        </p:txBody>
      </p:sp>
      <p:sp>
        <p:nvSpPr>
          <p:cNvPr id="19" name="TextBox 18"/>
          <p:cNvSpPr txBox="1">
            <a:spLocks noChangeArrowheads="1"/>
          </p:cNvSpPr>
          <p:nvPr/>
        </p:nvSpPr>
        <p:spPr bwMode="auto">
          <a:xfrm>
            <a:off x="4114800" y="929400"/>
            <a:ext cx="7924800" cy="2677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0"/>
              </a:spcAft>
              <a:defRPr/>
            </a:pPr>
            <a:r>
              <a:rPr lang="en-US" sz="2800" dirty="0">
                <a:solidFill>
                  <a:srgbClr val="FFFFFF"/>
                </a:solidFill>
                <a:latin typeface="Tahoma" pitchFamily="34" charset="0"/>
                <a:ea typeface="Tahoma" pitchFamily="34" charset="0"/>
                <a:cs typeface="Tahoma" pitchFamily="34" charset="0"/>
              </a:rPr>
              <a:t>“But you are A CHOSEN RACE, A royal PRIESTHOOD, A HOLY NATION, A PEOPLE FOR God's OWN POSSESSION, so that you may proclaim the excellencies of Him who has called you out of darkness into His marvelous light” (I Peter 2:9)</a:t>
            </a:r>
            <a:endParaRPr lang="en-US" b="0" dirty="0">
              <a:solidFill>
                <a:srgbClr val="FFFF00"/>
              </a:solidFill>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738E7801-C404-3941-20CF-FD5A534A8829}"/>
              </a:ext>
            </a:extLst>
          </p:cNvPr>
          <p:cNvSpPr txBox="1">
            <a:spLocks noChangeArrowheads="1"/>
          </p:cNvSpPr>
          <p:nvPr/>
        </p:nvSpPr>
        <p:spPr bwMode="auto">
          <a:xfrm>
            <a:off x="4114800" y="3978065"/>
            <a:ext cx="7924800" cy="13849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0"/>
              </a:spcAft>
              <a:defRPr/>
            </a:pPr>
            <a:r>
              <a:rPr lang="en-US" sz="2800" dirty="0">
                <a:solidFill>
                  <a:srgbClr val="FFFFFF"/>
                </a:solidFill>
                <a:latin typeface="Tahoma" pitchFamily="34" charset="0"/>
                <a:ea typeface="Tahoma" pitchFamily="34" charset="0"/>
                <a:cs typeface="Tahoma" pitchFamily="34" charset="0"/>
              </a:rPr>
              <a:t>Anyone and everyone should be thankful to God for their existence, and God’s providing care</a:t>
            </a:r>
            <a:endParaRPr lang="en-US" b="0" dirty="0">
              <a:solidFill>
                <a:srgbClr val="FFFF00"/>
              </a:solidFill>
              <a:latin typeface="Tahoma" pitchFamily="34" charset="0"/>
              <a:ea typeface="Tahoma" pitchFamily="34" charset="0"/>
              <a:cs typeface="Tahoma" pitchFamily="34" charset="0"/>
            </a:endParaRPr>
          </a:p>
        </p:txBody>
      </p:sp>
      <p:sp>
        <p:nvSpPr>
          <p:cNvPr id="7" name="Text Box 8">
            <a:extLst>
              <a:ext uri="{FF2B5EF4-FFF2-40B4-BE49-F238E27FC236}">
                <a16:creationId xmlns:a16="http://schemas.microsoft.com/office/drawing/2014/main" id="{E3F74760-C441-A9AD-1175-47FFB542F74B}"/>
              </a:ext>
            </a:extLst>
          </p:cNvPr>
          <p:cNvSpPr txBox="1">
            <a:spLocks noChangeArrowheads="1"/>
          </p:cNvSpPr>
          <p:nvPr/>
        </p:nvSpPr>
        <p:spPr bwMode="auto">
          <a:xfrm>
            <a:off x="0" y="5612343"/>
            <a:ext cx="12191999" cy="954107"/>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FFFFFF"/>
                </a:solidFill>
              </a:rPr>
              <a:t>Only those who are His children can proclaim His excellencies to the world around them!</a:t>
            </a:r>
            <a:endParaRPr lang="en-US" sz="4000" b="0" i="1" dirty="0">
              <a:solidFill>
                <a:srgbClr val="FFFFFF"/>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069922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a:defRPr/>
            </a:pPr>
            <a:r>
              <a:rPr lang="en-US" b="0">
                <a:solidFill>
                  <a:schemeClr val="accent4">
                    <a:lumMod val="50000"/>
                    <a:lumOff val="50000"/>
                  </a:schemeClr>
                </a:solidFill>
              </a:rPr>
              <a:t>A Psalm For Thanksgiving</a:t>
            </a:r>
            <a:endParaRPr lang="en-US" b="0" dirty="0">
              <a:solidFill>
                <a:schemeClr val="accent4">
                  <a:lumMod val="50000"/>
                  <a:lumOff val="50000"/>
                </a:schemeClr>
              </a:solidFill>
            </a:endParaRPr>
          </a:p>
        </p:txBody>
      </p:sp>
      <p:sp>
        <p:nvSpPr>
          <p:cNvPr id="130061" name="Text Box 13"/>
          <p:cNvSpPr txBox="1">
            <a:spLocks noChangeArrowheads="1"/>
          </p:cNvSpPr>
          <p:nvPr/>
        </p:nvSpPr>
        <p:spPr bwMode="auto">
          <a:xfrm>
            <a:off x="685800" y="920448"/>
            <a:ext cx="1089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4000" dirty="0">
                <a:solidFill>
                  <a:schemeClr val="tx1"/>
                </a:solidFill>
              </a:rPr>
              <a:t>Thanksgiving: A Time for giving thanks! </a:t>
            </a:r>
            <a:endParaRPr lang="en-US" altLang="en-US" sz="4400" dirty="0">
              <a:solidFill>
                <a:schemeClr val="tx1"/>
              </a:solidFill>
            </a:endParaRPr>
          </a:p>
        </p:txBody>
      </p:sp>
      <p:sp>
        <p:nvSpPr>
          <p:cNvPr id="130063" name="Text Box 15"/>
          <p:cNvSpPr txBox="1">
            <a:spLocks noChangeArrowheads="1"/>
          </p:cNvSpPr>
          <p:nvPr/>
        </p:nvSpPr>
        <p:spPr bwMode="auto">
          <a:xfrm>
            <a:off x="0" y="1974199"/>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3600" dirty="0">
                <a:solidFill>
                  <a:schemeClr val="tx1"/>
                </a:solidFill>
              </a:rPr>
              <a:t>Ingratitude can be seen in the attitudes and actions of many people, and sometimes even Christians!</a:t>
            </a:r>
            <a:endParaRPr lang="en-US" altLang="en-US" sz="4000" dirty="0">
              <a:solidFill>
                <a:schemeClr val="tx1"/>
              </a:solidFill>
            </a:endParaRPr>
          </a:p>
        </p:txBody>
      </p:sp>
      <p:pic>
        <p:nvPicPr>
          <p:cNvPr id="4" name="Picture 3" descr="A cartoon turkey holding a sign&#10;&#10;Description automatically generated">
            <a:extLst>
              <a:ext uri="{FF2B5EF4-FFF2-40B4-BE49-F238E27FC236}">
                <a16:creationId xmlns:a16="http://schemas.microsoft.com/office/drawing/2014/main" id="{AB993886-EB4E-C99C-FBB1-CD54E8027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240" y="1595677"/>
            <a:ext cx="3802018" cy="3802018"/>
          </a:xfrm>
          <a:prstGeom prst="rect">
            <a:avLst/>
          </a:prstGeom>
        </p:spPr>
      </p:pic>
      <p:sp>
        <p:nvSpPr>
          <p:cNvPr id="3" name="TextBox 2">
            <a:extLst>
              <a:ext uri="{FF2B5EF4-FFF2-40B4-BE49-F238E27FC236}">
                <a16:creationId xmlns:a16="http://schemas.microsoft.com/office/drawing/2014/main" id="{D6F82DA9-FD17-2963-5D73-0EAEDE8A79EF}"/>
              </a:ext>
            </a:extLst>
          </p:cNvPr>
          <p:cNvSpPr txBox="1"/>
          <p:nvPr/>
        </p:nvSpPr>
        <p:spPr>
          <a:xfrm>
            <a:off x="76200" y="4520532"/>
            <a:ext cx="9067800" cy="1754326"/>
          </a:xfrm>
          <a:prstGeom prst="rect">
            <a:avLst/>
          </a:prstGeom>
          <a:noFill/>
        </p:spPr>
        <p:txBody>
          <a:bodyPr wrap="square">
            <a:spAutoFit/>
          </a:bodyPr>
          <a:lstStyle/>
          <a:p>
            <a:r>
              <a:rPr lang="en-US" sz="3600" dirty="0">
                <a:solidFill>
                  <a:srgbClr val="FF0000"/>
                </a:solidFill>
              </a:rPr>
              <a:t>Christians are to make a habit of giving thanks for all things at all times! (Colossians 3:17)</a:t>
            </a:r>
            <a:endParaRPr lang="en-US" sz="3600" i="1" dirty="0">
              <a:solidFill>
                <a:srgbClr val="FF0000"/>
              </a:solidFill>
            </a:endParaRPr>
          </a:p>
        </p:txBody>
      </p:sp>
    </p:spTree>
    <p:extLst>
      <p:ext uri="{BB962C8B-B14F-4D97-AF65-F5344CB8AC3E}">
        <p14:creationId xmlns:p14="http://schemas.microsoft.com/office/powerpoint/2010/main" val="33400261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0063"/>
                                        </p:tgtEl>
                                        <p:attrNameLst>
                                          <p:attrName>style.visibility</p:attrName>
                                        </p:attrNameLst>
                                      </p:cBhvr>
                                      <p:to>
                                        <p:strVal val="visible"/>
                                      </p:to>
                                    </p:set>
                                    <p:animEffect transition="in" filter="barn(inVertical)">
                                      <p:cBhvr>
                                        <p:cTn id="18" dur="500"/>
                                        <p:tgtEl>
                                          <p:spTgt spid="13006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E49C907-D4E7-0DB3-9402-A051457AB5ED}"/>
              </a:ext>
            </a:extLst>
          </p:cNvPr>
          <p:cNvPicPr>
            <a:picLocks noChangeAspect="1"/>
          </p:cNvPicPr>
          <p:nvPr/>
        </p:nvPicPr>
        <p:blipFill>
          <a:blip r:embed="rId2">
            <a:extLst>
              <a:ext uri="{28A0092B-C50C-407E-A947-70E740481C1C}">
                <a14:useLocalDpi xmlns:a14="http://schemas.microsoft.com/office/drawing/2010/main" val="0"/>
              </a:ext>
            </a:extLst>
          </a:blip>
          <a:srcRect l="5377" r="5377"/>
          <a:stretch/>
        </p:blipFill>
        <p:spPr>
          <a:xfrm>
            <a:off x="0" y="-26262"/>
            <a:ext cx="12192000" cy="6858005"/>
          </a:xfrm>
          <a:prstGeom prst="rect">
            <a:avLst/>
          </a:prstGeom>
        </p:spPr>
      </p:pic>
      <p:sp>
        <p:nvSpPr>
          <p:cNvPr id="2" name="Title 1">
            <a:extLst>
              <a:ext uri="{FF2B5EF4-FFF2-40B4-BE49-F238E27FC236}">
                <a16:creationId xmlns:a16="http://schemas.microsoft.com/office/drawing/2014/main" id="{A2A81B46-249E-AB36-734E-6E63F9FBCA01}"/>
              </a:ext>
            </a:extLst>
          </p:cNvPr>
          <p:cNvSpPr>
            <a:spLocks noGrp="1"/>
          </p:cNvSpPr>
          <p:nvPr>
            <p:ph type="title"/>
          </p:nvPr>
        </p:nvSpPr>
        <p:spPr>
          <a:xfrm>
            <a:off x="6019800" y="1631"/>
            <a:ext cx="6172200" cy="970450"/>
          </a:xfrm>
        </p:spPr>
        <p:txBody>
          <a:bodyPr>
            <a:normAutofit/>
          </a:bodyPr>
          <a:lstStyle/>
          <a:p>
            <a:r>
              <a:rPr lang="en-US" b="1" dirty="0">
                <a:ln>
                  <a:solidFill>
                    <a:schemeClr val="bg1">
                      <a:alpha val="10000"/>
                    </a:schemeClr>
                  </a:solidFill>
                </a:ln>
              </a:rPr>
              <a:t>Conclusion</a:t>
            </a:r>
          </a:p>
        </p:txBody>
      </p:sp>
      <p:sp>
        <p:nvSpPr>
          <p:cNvPr id="9" name="Content Placeholder 9">
            <a:extLst>
              <a:ext uri="{FF2B5EF4-FFF2-40B4-BE49-F238E27FC236}">
                <a16:creationId xmlns:a16="http://schemas.microsoft.com/office/drawing/2014/main" id="{488C7235-8DEA-09F3-AA13-CC07B43C4ECA}"/>
              </a:ext>
            </a:extLst>
          </p:cNvPr>
          <p:cNvSpPr>
            <a:spLocks noGrp="1"/>
          </p:cNvSpPr>
          <p:nvPr>
            <p:ph idx="1"/>
          </p:nvPr>
        </p:nvSpPr>
        <p:spPr>
          <a:xfrm>
            <a:off x="5791200" y="1399625"/>
            <a:ext cx="6400800" cy="4058751"/>
          </a:xfrm>
          <a:effectLst/>
        </p:spPr>
        <p:txBody>
          <a:bodyPr anchor="ctr">
            <a:normAutofit fontScale="92500" lnSpcReduction="20000"/>
          </a:bodyPr>
          <a:lstStyle/>
          <a:p>
            <a:pPr marL="36900" indent="0" algn="ctr">
              <a:buNone/>
            </a:pPr>
            <a:r>
              <a:rPr lang="en-US" sz="4800" b="1" dirty="0">
                <a:solidFill>
                  <a:srgbClr val="0000FF"/>
                </a:solidFill>
              </a:rPr>
              <a:t>Only those who have come out of darkness and into light by obeying the gospel can truly, and fully give thanks to God -- Can you?</a:t>
            </a:r>
          </a:p>
        </p:txBody>
      </p:sp>
      <p:sp>
        <p:nvSpPr>
          <p:cNvPr id="4" name="Footer Placeholder 3">
            <a:extLst>
              <a:ext uri="{FF2B5EF4-FFF2-40B4-BE49-F238E27FC236}">
                <a16:creationId xmlns:a16="http://schemas.microsoft.com/office/drawing/2014/main" id="{33F260BB-7874-9185-262F-C3B23B10F6F5}"/>
              </a:ext>
            </a:extLst>
          </p:cNvPr>
          <p:cNvSpPr>
            <a:spLocks noGrp="1"/>
          </p:cNvSpPr>
          <p:nvPr>
            <p:ph type="ftr" sz="quarter" idx="11"/>
          </p:nvPr>
        </p:nvSpPr>
        <p:spPr>
          <a:xfrm>
            <a:off x="0" y="6506892"/>
            <a:ext cx="5004649" cy="365125"/>
          </a:xfrm>
        </p:spPr>
        <p:txBody>
          <a:bodyPr>
            <a:normAutofit/>
          </a:bodyPr>
          <a:lstStyle/>
          <a:p>
            <a:pPr>
              <a:spcAft>
                <a:spcPts val="600"/>
              </a:spcAft>
              <a:defRPr/>
            </a:pPr>
            <a:r>
              <a:rPr lang="en-US" dirty="0"/>
              <a:t>A Psalm For Thanksgiving</a:t>
            </a:r>
          </a:p>
        </p:txBody>
      </p:sp>
    </p:spTree>
    <p:extLst>
      <p:ext uri="{BB962C8B-B14F-4D97-AF65-F5344CB8AC3E}">
        <p14:creationId xmlns:p14="http://schemas.microsoft.com/office/powerpoint/2010/main" val="5723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A Psalm For Thanksgiving</a:t>
            </a:r>
          </a:p>
        </p:txBody>
      </p:sp>
      <p:sp>
        <p:nvSpPr>
          <p:cNvPr id="130061" name="Text Box 13"/>
          <p:cNvSpPr txBox="1">
            <a:spLocks noChangeArrowheads="1"/>
          </p:cNvSpPr>
          <p:nvPr/>
        </p:nvSpPr>
        <p:spPr bwMode="auto">
          <a:xfrm>
            <a:off x="685800" y="920448"/>
            <a:ext cx="1089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4000" dirty="0">
                <a:solidFill>
                  <a:srgbClr val="000000"/>
                </a:solidFill>
              </a:rPr>
              <a:t>Psalm 100</a:t>
            </a:r>
            <a:endParaRPr kumimoji="0" lang="en-US" altLang="en-US" sz="4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3" name="TextBox 2">
            <a:extLst>
              <a:ext uri="{FF2B5EF4-FFF2-40B4-BE49-F238E27FC236}">
                <a16:creationId xmlns:a16="http://schemas.microsoft.com/office/drawing/2014/main" id="{D6F82DA9-FD17-2963-5D73-0EAEDE8A79EF}"/>
              </a:ext>
            </a:extLst>
          </p:cNvPr>
          <p:cNvSpPr txBox="1"/>
          <p:nvPr/>
        </p:nvSpPr>
        <p:spPr>
          <a:xfrm>
            <a:off x="15240" y="1980984"/>
            <a:ext cx="12176760" cy="646331"/>
          </a:xfrm>
          <a:prstGeom prst="rect">
            <a:avLst/>
          </a:prstGeom>
          <a:noFill/>
        </p:spPr>
        <p:txBody>
          <a:bodyPr wrap="square">
            <a:spAutoFit/>
          </a:bodyPr>
          <a:lstStyle/>
          <a:p>
            <a:pPr lvl="0"/>
            <a:r>
              <a:rPr lang="en-US" sz="3600" dirty="0">
                <a:solidFill>
                  <a:srgbClr val="FF0000"/>
                </a:solidFill>
              </a:rPr>
              <a:t>“A Psalm for Thanksgiving” </a:t>
            </a:r>
            <a:endParaRPr kumimoji="0" lang="en-US" sz="36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4290" y="2979965"/>
            <a:ext cx="121767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sz="3200" dirty="0">
                <a:solidFill>
                  <a:srgbClr val="000000"/>
                </a:solidFill>
              </a:rPr>
              <a:t>It is also affectionately known as "Old Hundredth," from its tune in the Geneva Psalter (1551)</a:t>
            </a:r>
          </a:p>
          <a:p>
            <a:pPr marL="571500" lvl="0" indent="-571500" algn="l" eaLnBrk="1" hangingPunct="1">
              <a:buFont typeface="Arial" panose="020B0604020202020204" pitchFamily="34" charset="0"/>
              <a:buChar char="•"/>
            </a:pPr>
            <a:r>
              <a:rPr lang="en-US" altLang="en-US" sz="3200" dirty="0">
                <a:solidFill>
                  <a:srgbClr val="000000"/>
                </a:solidFill>
              </a:rPr>
              <a:t>Some have called this Psalm the “Pilgrims’ Psalm” because it was especially cherished by the Puritans who felt it was an appropriate description of their experiences in coming to the New World</a:t>
            </a:r>
            <a:endParaRPr kumimoji="0" lang="en-US" altLang="en-US" sz="3200" b="1"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2546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039238"/>
            <a:ext cx="12222145" cy="550920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a:t>
            </a:r>
            <a:r>
              <a:rPr kumimoji="0" lang="en-US" altLang="en-US" sz="320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 Psalm for Thanksgiving.</a:t>
            </a: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Shout joyfully to the LORD, all the earth.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Serve the LORD with gladness; Come before Him with joyful singing.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Know that the LORD Himself is God; It is He who has made us, and not we ourselves; We are His people and the sheep of His pasture.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Enter His gates with thanksgiving And His courts with praise. Give thanks to Him, bless His name.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For the LORD is good; His lovingkindness is everlasting And His faithfulness to all generations.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Psalm 100</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Tree>
    <p:extLst>
      <p:ext uri="{BB962C8B-B14F-4D97-AF65-F5344CB8AC3E}">
        <p14:creationId xmlns:p14="http://schemas.microsoft.com/office/powerpoint/2010/main" val="8385704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CALL</a:t>
            </a:r>
            <a:r>
              <a:rPr lang="en-US" sz="3600" b="1" u="sng" dirty="0">
                <a:solidFill>
                  <a:srgbClr val="66FFFF"/>
                </a:solidFill>
                <a:cs typeface="Times New Roman" pitchFamily="18" charset="0"/>
              </a:rPr>
              <a:t> to Give Thanks (Psalm 100:1-2, 4)</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dirty="0">
                <a:solidFill>
                  <a:srgbClr val="FFFFFF"/>
                </a:solidFill>
                <a:effectLst/>
              </a:rPr>
              <a:t>A Psalm For Thanksgiving</a:t>
            </a:r>
          </a:p>
        </p:txBody>
      </p:sp>
      <p:sp>
        <p:nvSpPr>
          <p:cNvPr id="19" name="TextBox 18"/>
          <p:cNvSpPr txBox="1">
            <a:spLocks noChangeArrowheads="1"/>
          </p:cNvSpPr>
          <p:nvPr/>
        </p:nvSpPr>
        <p:spPr bwMode="auto">
          <a:xfrm>
            <a:off x="0" y="1393372"/>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“Shout joyfully to the LORD” (v. 1)</a:t>
            </a:r>
            <a:endParaRPr lang="en-US" b="0" dirty="0">
              <a:solidFill>
                <a:srgbClr val="FFFF00"/>
              </a:solidFill>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Hebrew here literally means to “shout,” or practically speaking, to “sing loudly.” </a:t>
            </a:r>
            <a:endParaRPr lang="en-US" b="0" dirty="0">
              <a:solidFill>
                <a:srgbClr val="FFFF00"/>
              </a:solidFill>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0" y="3646158"/>
            <a:ext cx="635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“Shout…all the earth” (v. 1)</a:t>
            </a:r>
            <a:endParaRPr lang="en-US" b="0" dirty="0">
              <a:solidFill>
                <a:srgbClr val="FFFF00"/>
              </a:solidFill>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096000" y="3646157"/>
            <a:ext cx="6019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This is a reminder that ALL of the earth is subject to God.</a:t>
            </a:r>
          </a:p>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Every knee should &amp; will bow before him (Philippians 2:10)</a:t>
            </a:r>
            <a:endParaRPr lang="en-US" b="0"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35828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CALL</a:t>
            </a:r>
            <a:r>
              <a:rPr lang="en-US" sz="3600" b="1" u="sng" dirty="0">
                <a:solidFill>
                  <a:srgbClr val="66FFFF"/>
                </a:solidFill>
                <a:cs typeface="Times New Roman" pitchFamily="18" charset="0"/>
              </a:rPr>
              <a:t> to Give Thanks (Psalm 100:1-2, 4)</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0761"/>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“Serve the Lord” (v. 2)</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910761"/>
            <a:ext cx="6096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To worship is to show adoration. One Greek word translated in the New Testament as “worship” literally means “to prostrate oneself; to bow down before” </a:t>
            </a:r>
            <a:r>
              <a:rPr lang="en-US" sz="2800" i="1" dirty="0">
                <a:solidFill>
                  <a:srgbClr val="FFFFFF"/>
                </a:solidFill>
                <a:latin typeface="Tahoma" pitchFamily="34" charset="0"/>
                <a:ea typeface="Tahoma" pitchFamily="34" charset="0"/>
                <a:cs typeface="Tahoma" pitchFamily="34" charset="0"/>
              </a:rPr>
              <a:t>(G4352 </a:t>
            </a:r>
            <a:r>
              <a:rPr lang="en-US" sz="2800" i="1" dirty="0" err="1">
                <a:solidFill>
                  <a:srgbClr val="FFFFFF"/>
                </a:solidFill>
                <a:latin typeface="Tahoma" pitchFamily="34" charset="0"/>
                <a:ea typeface="Tahoma" pitchFamily="34" charset="0"/>
                <a:cs typeface="Tahoma" pitchFamily="34" charset="0"/>
              </a:rPr>
              <a:t>proskyneo</a:t>
            </a:r>
            <a:r>
              <a:rPr lang="en-US" sz="2800" i="1" dirty="0">
                <a:solidFill>
                  <a:srgbClr val="FFFFFF"/>
                </a:solidFill>
                <a:latin typeface="Tahoma" pitchFamily="34" charset="0"/>
                <a:ea typeface="Tahoma" pitchFamily="34" charset="0"/>
                <a:cs typeface="Tahoma" pitchFamily="34" charset="0"/>
              </a:rPr>
              <a:t> [pros-</a:t>
            </a:r>
            <a:r>
              <a:rPr lang="en-US" sz="2800" i="1" dirty="0" err="1">
                <a:solidFill>
                  <a:srgbClr val="FFFFFF"/>
                </a:solidFill>
                <a:latin typeface="Tahoma" pitchFamily="34" charset="0"/>
                <a:ea typeface="Tahoma" pitchFamily="34" charset="0"/>
                <a:cs typeface="Tahoma" pitchFamily="34" charset="0"/>
              </a:rPr>
              <a:t>koo</a:t>
            </a:r>
            <a:r>
              <a:rPr lang="en-US" sz="2800" i="1" dirty="0">
                <a:solidFill>
                  <a:srgbClr val="FFFFFF"/>
                </a:solidFill>
                <a:latin typeface="Tahoma" pitchFamily="34" charset="0"/>
                <a:ea typeface="Tahoma" pitchFamily="34" charset="0"/>
                <a:cs typeface="Tahoma" pitchFamily="34" charset="0"/>
              </a:rPr>
              <a:t>-</a:t>
            </a:r>
            <a:r>
              <a:rPr lang="en-US" sz="2800" i="1" dirty="0" err="1">
                <a:solidFill>
                  <a:srgbClr val="FFFFFF"/>
                </a:solidFill>
                <a:latin typeface="Tahoma" pitchFamily="34" charset="0"/>
                <a:ea typeface="Tahoma" pitchFamily="34" charset="0"/>
                <a:cs typeface="Tahoma" pitchFamily="34" charset="0"/>
              </a:rPr>
              <a:t>neh</a:t>
            </a:r>
            <a:r>
              <a:rPr lang="en-US" sz="2800" i="1" dirty="0">
                <a:solidFill>
                  <a:srgbClr val="FFFFFF"/>
                </a:solidFill>
                <a:latin typeface="Tahoma" pitchFamily="34" charset="0"/>
                <a:ea typeface="Tahoma" pitchFamily="34" charset="0"/>
                <a:cs typeface="Tahoma" pitchFamily="34" charset="0"/>
              </a:rPr>
              <a:t>'-o] from John 4:23-24)</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19050" y="4751352"/>
            <a:ext cx="635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“Serve… with gladness” (v. 2)</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53150" y="4751352"/>
            <a:ext cx="6019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Serving the Lord shouldn’t be seen as drudgery, but as a grand opportunity, with joy in your heart!</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994025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CALL</a:t>
            </a:r>
            <a:r>
              <a:rPr lang="en-US" sz="3600" b="1" u="sng" dirty="0">
                <a:solidFill>
                  <a:srgbClr val="66FFFF"/>
                </a:solidFill>
                <a:cs typeface="Times New Roman" pitchFamily="18" charset="0"/>
              </a:rPr>
              <a:t> to Give Thanks (Psalm 100:1-2, 4)</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0761"/>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“Come into His presence”      (v. 2)</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910761"/>
            <a:ext cx="6096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 picture of going to the Tabernacle or the Temple.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In David’s great psalm of repentance (Psalm 51) he begs God, “Cast me not away from your presence” (v. 11)</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22860" y="3889578"/>
            <a:ext cx="635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“Come… with singing” (v. 2)</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53150" y="3889578"/>
            <a:ext cx="6019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Singing was done in Israel as part of worship.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It’s still a major part of our assembling together (Heb. 13:15)</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136030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CALL</a:t>
            </a:r>
            <a:r>
              <a:rPr lang="en-US" sz="3600" b="1" u="sng" dirty="0">
                <a:solidFill>
                  <a:srgbClr val="66FFFF"/>
                </a:solidFill>
                <a:cs typeface="Times New Roman" pitchFamily="18" charset="0"/>
              </a:rPr>
              <a:t> to Give Thanks (Psalm 100:1-2, 4)</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0761"/>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“Enter His gates…courts”       (v. 4)</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910761"/>
            <a:ext cx="6096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King Solomon recognized that no Tabernacle or Temple could hold God (I Kings 8:27). </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Steven said, “The Most High does not dwell in houses made by hands” (Acts 7:48-49)</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22860" y="4131802"/>
            <a:ext cx="63588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“Enter…with thanksgiving… praise” (v. 4)</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72906" y="4131802"/>
            <a:ext cx="6019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We come into his presence with the only gift we truly have to offer God: our sacrifice of gratitude and praise (Psalm 50:10-15; 116:12)</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12288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A </a:t>
            </a:r>
            <a:r>
              <a:rPr lang="en-US" sz="3600" b="1" i="1" u="sng" dirty="0">
                <a:solidFill>
                  <a:srgbClr val="66FFFF"/>
                </a:solidFill>
                <a:cs typeface="Times New Roman" pitchFamily="18" charset="0"/>
              </a:rPr>
              <a:t>CALL</a:t>
            </a:r>
            <a:r>
              <a:rPr lang="en-US" sz="3600" b="1" u="sng" dirty="0">
                <a:solidFill>
                  <a:srgbClr val="66FFFF"/>
                </a:solidFill>
                <a:cs typeface="Times New Roman" pitchFamily="18" charset="0"/>
              </a:rPr>
              <a:t> to Give Thanks (Psalm 100:1-2, 4)</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 Psalm For Thanksgiving</a:t>
            </a:r>
          </a:p>
        </p:txBody>
      </p:sp>
      <p:sp>
        <p:nvSpPr>
          <p:cNvPr id="19" name="TextBox 18"/>
          <p:cNvSpPr txBox="1">
            <a:spLocks noChangeArrowheads="1"/>
          </p:cNvSpPr>
          <p:nvPr/>
        </p:nvSpPr>
        <p:spPr bwMode="auto">
          <a:xfrm>
            <a:off x="0" y="910761"/>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“Give thanks” </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(v. 4)</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910761"/>
            <a:ext cx="6096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Sacrifices weren’t just made for sin.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Some were made as free-will offerings, possibly of gratitude to the Lord (Ezra 3:5).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That’s also our purpose in our worship</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22860" y="4751352"/>
            <a:ext cx="635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“Give… bless His name” (v. 4)</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72906" y="4751352"/>
            <a:ext cx="601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Just as God has blessed us, we are called to “bless” Him</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653552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6562</TotalTime>
  <Words>1776</Words>
  <Application>Microsoft Office PowerPoint</Application>
  <PresentationFormat>Widescreen</PresentationFormat>
  <Paragraphs>172</Paragraphs>
  <Slides>21</Slides>
  <Notes>20</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21</vt:i4>
      </vt:variant>
    </vt:vector>
  </HeadingPairs>
  <TitlesOfParts>
    <vt:vector size="43" baseType="lpstr">
      <vt:lpstr>Ameretto</vt:lpstr>
      <vt:lpstr>Arial</vt:lpstr>
      <vt:lpstr>Bookman Old Style</vt:lpstr>
      <vt:lpstr>Gill Sans MT</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Theme1</vt:lpstr>
      <vt:lpstr>1_Damask</vt:lpstr>
      <vt:lpstr>A Psalm For Thanksgiving</vt:lpstr>
      <vt:lpstr>Intro </vt:lpstr>
      <vt:lpstr>Intro </vt:lpstr>
      <vt:lpstr>Intro</vt:lpstr>
      <vt:lpstr>A CALL to Give Thanks (Psalm 100:1-2, 4)</vt:lpstr>
      <vt:lpstr>A CALL to Give Thanks (Psalm 100:1-2, 4)</vt:lpstr>
      <vt:lpstr>A CALL to Give Thanks (Psalm 100:1-2, 4)</vt:lpstr>
      <vt:lpstr>A CALL to Give Thanks (Psalm 100:1-2, 4)</vt:lpstr>
      <vt:lpstr>A CALL to Give Thanks (Psalm 100:1-2, 4)</vt:lpstr>
      <vt:lpstr>A CALL to Give Thanks (Psalm 100:1-2, 4)</vt:lpstr>
      <vt:lpstr>A CALL to Give Thanks  (Psalm 100:1-2, 4)</vt:lpstr>
      <vt:lpstr>A CAUSE to Give Thanks (Psalm 100:3, 5)</vt:lpstr>
      <vt:lpstr>A CAUSE to Give Thanks (Psalm 100:3, 5)</vt:lpstr>
      <vt:lpstr>A CAUSE to Give Thanks (Psalm 100:3, 5)</vt:lpstr>
      <vt:lpstr>A CAUSE to Give Thanks  (Psalm 100:3, 5)</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100: A Psalm For Thanksgiving</dc:title>
  <dc:subject>11/12/2023</dc:subject>
  <dc:creator>DarkWolf</dc:creator>
  <dc:description>Adapted from a lesson by Daniel Howell</dc:description>
  <cp:lastModifiedBy>Nathan Morrison</cp:lastModifiedBy>
  <cp:revision>9</cp:revision>
  <cp:lastPrinted>2020-03-06T19:57:33Z</cp:lastPrinted>
  <dcterms:created xsi:type="dcterms:W3CDTF">2005-06-04T23:49:02Z</dcterms:created>
  <dcterms:modified xsi:type="dcterms:W3CDTF">2023-11-10T21:27:45Z</dcterms:modified>
</cp:coreProperties>
</file>