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194" r:id="rId10"/>
    <p:sldMasterId id="2147484212" r:id="rId11"/>
    <p:sldMasterId id="2147484248" r:id="rId12"/>
  </p:sldMasterIdLst>
  <p:notesMasterIdLst>
    <p:notesMasterId r:id="rId37"/>
  </p:notesMasterIdLst>
  <p:handoutMasterIdLst>
    <p:handoutMasterId r:id="rId38"/>
  </p:handoutMasterIdLst>
  <p:sldIdLst>
    <p:sldId id="695" r:id="rId13"/>
    <p:sldId id="970" r:id="rId14"/>
    <p:sldId id="1061" r:id="rId15"/>
    <p:sldId id="1063" r:id="rId16"/>
    <p:sldId id="1065" r:id="rId17"/>
    <p:sldId id="1067" r:id="rId18"/>
    <p:sldId id="1069" r:id="rId19"/>
    <p:sldId id="1073" r:id="rId20"/>
    <p:sldId id="1075" r:id="rId21"/>
    <p:sldId id="1077" r:id="rId22"/>
    <p:sldId id="1079" r:id="rId23"/>
    <p:sldId id="1081" r:id="rId24"/>
    <p:sldId id="1083" r:id="rId25"/>
    <p:sldId id="1087" r:id="rId26"/>
    <p:sldId id="1088" r:id="rId27"/>
    <p:sldId id="1089" r:id="rId28"/>
    <p:sldId id="1094" r:id="rId29"/>
    <p:sldId id="1095" r:id="rId30"/>
    <p:sldId id="1096" r:id="rId31"/>
    <p:sldId id="1097" r:id="rId32"/>
    <p:sldId id="1099" r:id="rId33"/>
    <p:sldId id="1059" r:id="rId34"/>
    <p:sldId id="1101" r:id="rId35"/>
    <p:sldId id="1103" r:id="rId36"/>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99"/>
    <a:srgbClr val="0066FF"/>
    <a:srgbClr val="66FFFF"/>
    <a:srgbClr val="0000FF"/>
    <a:srgbClr val="FFFFFF"/>
    <a:srgbClr val="00000C"/>
    <a:srgbClr val="FFFF00"/>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46" autoAdjust="0"/>
  </p:normalViewPr>
  <p:slideViewPr>
    <p:cSldViewPr snapToObjects="1">
      <p:cViewPr varScale="1">
        <p:scale>
          <a:sx n="88" d="100"/>
          <a:sy n="88" d="100"/>
        </p:scale>
        <p:origin x="59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5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amseysolutions.com/company/newsroom/releases/money-ruining-marriages-in-ameri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intl/blog/human-flourishing/202208/why-young-peoples-mental-well-being-is-in-such-declin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ytimes.com/topic/organization/hamas" TargetMode="External"/><Relationship Id="rId4" Type="http://schemas.openxmlformats.org/officeDocument/2006/relationships/hyperlink" Target="https://www.nytimes.com/2023/10/12/nyregion/columbia-university-israel-hamas-protests.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pkinsmedicine.org/health/treatment-tests-and-therapies/how-to-help-someone-with-anxiet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ayoclinic.org/diseases-conditions/anxiety/diagnosis-treatment/drc-2035096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opkinsmedicine.org/health/treatment-tests-and-therapies/how-to-help-someone-with-anxie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ayoclinic.org/diseases-conditions/anxiety/diagnosis-treatment/drc-2035096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opkinsmedicine.org/health/treatment-tests-and-therapies/how-to-help-someone-with-anxiet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ayoclinic.org/diseases-conditions/anxiety/diagnosis-treatment/drc-20350967"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opkinsmedicine.org/health/treatment-tests-and-therapies/how-to-help-someone-with-anxie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ayoclinic.org/diseases-conditions/anxiety/diagnosis-treatment/drc-2035096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10/15/2023</a:t>
            </a:r>
          </a:p>
          <a:p>
            <a:r>
              <a:rPr lang="en-US" sz="1100" dirty="0">
                <a:latin typeface="Times New Roman" panose="02020603050405020304" pitchFamily="18" charset="0"/>
                <a:cs typeface="Times New Roman" panose="02020603050405020304" pitchFamily="18" charset="0"/>
              </a:rPr>
              <a:t>All Scripture given is from NASU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Image from dreamstime.com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342900" marR="0" lvl="0" indent="-342900">
              <a:spcBef>
                <a:spcPts val="0"/>
              </a:spcBef>
              <a:spcAft>
                <a:spcPts val="0"/>
              </a:spcAft>
              <a:buSzPts val="1400"/>
              <a:buFont typeface="+mj-lt"/>
              <a:buAutoNum type="romanUcPeriod"/>
              <a:tabLst>
                <a:tab pos="457200" algn="l"/>
              </a:tabLst>
            </a:pPr>
            <a:r>
              <a:rPr lang="en-US" sz="1400" dirty="0">
                <a:effectLst/>
                <a:latin typeface="Times New Roman" panose="02020603050405020304" pitchFamily="18" charset="0"/>
                <a:ea typeface="Times New Roman" panose="02020603050405020304" pitchFamily="18" charset="0"/>
              </a:rPr>
              <a:t>Don’t Worry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Jesus addressed anxious concerns of everyday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Matthew 6:25-34: Jesus said, “Who of you by being worried </a:t>
            </a:r>
            <a:r>
              <a:rPr lang="en-US" sz="1100" i="1" dirty="0">
                <a:effectLst/>
                <a:latin typeface="Times New Roman" panose="02020603050405020304" pitchFamily="18" charset="0"/>
                <a:ea typeface="Times New Roman" panose="02020603050405020304" pitchFamily="18" charset="0"/>
              </a:rPr>
              <a:t>(Greek word for anxiety, </a:t>
            </a:r>
            <a:r>
              <a:rPr lang="en-US" sz="1100" i="1" dirty="0" err="1">
                <a:effectLst/>
                <a:latin typeface="Times New Roman" panose="02020603050405020304" pitchFamily="18" charset="0"/>
                <a:ea typeface="Times New Roman" panose="02020603050405020304" pitchFamily="18" charset="0"/>
              </a:rPr>
              <a:t>merimnao</a:t>
            </a:r>
            <a:r>
              <a:rPr lang="en-US" sz="1100" i="1" dirty="0">
                <a:effectLst/>
                <a:latin typeface="Times New Roman" panose="02020603050405020304" pitchFamily="18" charset="0"/>
                <a:ea typeface="Times New Roman" panose="02020603050405020304" pitchFamily="18" charset="0"/>
              </a:rPr>
              <a:t>, Gr. 3309),</a:t>
            </a:r>
            <a:r>
              <a:rPr lang="en-US" sz="1100" dirty="0">
                <a:effectLst/>
                <a:latin typeface="Times New Roman" panose="02020603050405020304" pitchFamily="18" charset="0"/>
                <a:ea typeface="Times New Roman" panose="02020603050405020304" pitchFamily="18" charset="0"/>
              </a:rPr>
              <a:t> can add a single hour to his life?” </a:t>
            </a:r>
            <a:r>
              <a:rPr lang="en-US" sz="1100" i="1" dirty="0">
                <a:effectLst/>
                <a:latin typeface="Times New Roman" panose="02020603050405020304" pitchFamily="18" charset="0"/>
                <a:ea typeface="Times New Roman" panose="02020603050405020304" pitchFamily="18" charset="0"/>
              </a:rPr>
              <a:t>(Matthew 6:27)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He told them, “Seek first His kingdom and His righteousness, and all these things will be added to you.” </a:t>
            </a:r>
            <a:r>
              <a:rPr lang="en-US" sz="1100" i="1" dirty="0">
                <a:effectLst/>
                <a:latin typeface="Times New Roman" panose="02020603050405020304" pitchFamily="18" charset="0"/>
                <a:ea typeface="Times New Roman" panose="02020603050405020304" pitchFamily="18" charset="0"/>
              </a:rPr>
              <a:t>(Matthew 6:33)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Jesus says to obey God, be in the right relationship with God first, and then trust in God to provide help for you.</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Paul addresses the concerns of anxiety…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The letter to the Philippians reads like a Mission Report from Paul, and after two of my own overseas preaching trips, I relate to this letter even more.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Philippians 4:10-20: He thanks them for their support and tells them he had “received everything in full and have an abundance; I am amply supplied” (Philippians 4:18).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Paul knew what it was like to feel anxious and stressed (II Corinthians 11:23-28.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He says, “I have been in labor and hardship, through many sleepless nights, in hunger and thirst, often without food, in cold and exposure.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Apart from such external things, there is the daily pressure on me of concern for all the churches” (II Corinthians 11:27-28).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Paul addresses the concerns of anxiety and tells these good brethren who have helped him and amply supplied him in his preaching how to overcome anxiety!</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2961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33538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ea typeface="Times New Roman" panose="02020603050405020304" pitchFamily="18" charset="0"/>
              </a:rPr>
              <a:t>Don’t Worry </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rPr>
              <a:t>Prayer: God’s Cure For Anxiety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Philippians 4:6-7: Prayer is the antidote to anxiety, stress, and worry.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God says, “Be anxious for nothing.”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“Anxious” is </a:t>
            </a:r>
            <a:r>
              <a:rPr lang="en-US" sz="1100" i="1" dirty="0">
                <a:effectLst/>
                <a:latin typeface="Times New Roman" panose="02020603050405020304" pitchFamily="18" charset="0"/>
                <a:ea typeface="Times New Roman" panose="02020603050405020304" pitchFamily="18" charset="0"/>
              </a:rPr>
              <a:t>Gr. </a:t>
            </a:r>
            <a:r>
              <a:rPr lang="en-US" sz="1100" i="1" dirty="0" err="1">
                <a:effectLst/>
                <a:latin typeface="Times New Roman" panose="02020603050405020304" pitchFamily="18" charset="0"/>
                <a:ea typeface="Times New Roman" panose="02020603050405020304" pitchFamily="18" charset="0"/>
              </a:rPr>
              <a:t>merimnao</a:t>
            </a:r>
            <a:r>
              <a:rPr lang="en-US" sz="1100" i="1" dirty="0">
                <a:effectLst/>
                <a:latin typeface="Times New Roman" panose="02020603050405020304" pitchFamily="18" charset="0"/>
                <a:ea typeface="Times New Roman" panose="02020603050405020304" pitchFamily="18" charset="0"/>
              </a:rPr>
              <a:t> (Str. 3309):</a:t>
            </a:r>
            <a:r>
              <a:rPr lang="en-US" sz="1100" dirty="0">
                <a:effectLst/>
                <a:latin typeface="Times New Roman" panose="02020603050405020304" pitchFamily="18" charset="0"/>
                <a:ea typeface="Times New Roman" panose="02020603050405020304" pitchFamily="18" charset="0"/>
              </a:rPr>
              <a:t> “to be anxious, to have worry; to draw in different directions.”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How to avoid it (Note: contrast “But” in Phil. 4:6):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everything pray!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Luke 18:1-8: Jesus taught His disciples with a parable that they were in all things to pray, so that they may not “lose heart.”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How to pray?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With supplications: That is beseeching and imploring.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Give thanks: </a:t>
            </a:r>
            <a:r>
              <a:rPr lang="en-US" sz="1100" i="1" dirty="0">
                <a:effectLst/>
                <a:latin typeface="Times New Roman" panose="02020603050405020304" pitchFamily="18" charset="0"/>
                <a:ea typeface="Times New Roman" panose="02020603050405020304" pitchFamily="18" charset="0"/>
              </a:rPr>
              <a:t>Colossians 3:17: We are to be thankful to God through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Make requests to God: to make petitions (I Peter 5:6-7).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result: God’s peace!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will guard our hearts and minds!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seems so simple: “Just pray!”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Remember what Jesus said back in Matthew 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“…do not be worried about your life” </a:t>
            </a:r>
            <a:r>
              <a:rPr lang="en-US" sz="1100" i="1" dirty="0">
                <a:effectLst/>
                <a:latin typeface="Times New Roman" panose="02020603050405020304" pitchFamily="18" charset="0"/>
                <a:ea typeface="Times New Roman" panose="02020603050405020304" pitchFamily="18" charset="0"/>
              </a:rPr>
              <a:t>(same word in Philippians 4:6-7: </a:t>
            </a:r>
            <a:r>
              <a:rPr lang="en-US" sz="1100" i="1" dirty="0" err="1">
                <a:effectLst/>
                <a:latin typeface="Times New Roman" panose="02020603050405020304" pitchFamily="18" charset="0"/>
                <a:ea typeface="Times New Roman" panose="02020603050405020304" pitchFamily="18" charset="0"/>
              </a:rPr>
              <a:t>merimnao,Gr</a:t>
            </a:r>
            <a:r>
              <a:rPr lang="en-US" sz="1100" i="1" dirty="0">
                <a:effectLst/>
                <a:latin typeface="Times New Roman" panose="02020603050405020304" pitchFamily="18" charset="0"/>
                <a:ea typeface="Times New Roman" panose="02020603050405020304" pitchFamily="18" charset="0"/>
              </a:rPr>
              <a:t>. 3309) – Matthew 6:25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“Look at the birds of the air, that they do not sow, nor reap nor gather into barns, and yet your heavenly Father feeds them. Are you not worth much more than they? – Matthew 6:26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“You of little faith!” – Matthew 6:30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“For the Gentiles eagerly seek all these things; for your heavenly Father knows that you need all these things” – Matthew 6:32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 do not worry about tomorrow; for tomorrow will care for itself” – Matthew 6:34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says have faith, be obedient (Matthew 6:33), and trust that God knows you need these things.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says, “Pray!” We pray because Jesus assured us that God already knows!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Peter says to pray!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Peter 5:6-7: Therefore humble yourselves under the mighty hand of God, that He may exalt you at the proper time, casting all your anxiety </a:t>
            </a:r>
            <a:r>
              <a:rPr lang="en-US" sz="1100" i="1" dirty="0">
                <a:effectLst/>
                <a:latin typeface="Times New Roman" panose="02020603050405020304" pitchFamily="18" charset="0"/>
                <a:ea typeface="Times New Roman" panose="02020603050405020304" pitchFamily="18" charset="0"/>
              </a:rPr>
              <a:t>(Gr. 3308 </a:t>
            </a:r>
            <a:r>
              <a:rPr lang="en-US" sz="1100" i="1" dirty="0" err="1">
                <a:effectLst/>
                <a:latin typeface="Times New Roman" panose="02020603050405020304" pitchFamily="18" charset="0"/>
                <a:ea typeface="Times New Roman" panose="02020603050405020304" pitchFamily="18" charset="0"/>
              </a:rPr>
              <a:t>merimnah</a:t>
            </a:r>
            <a:r>
              <a:rPr lang="en-US" sz="1100" i="1" dirty="0">
                <a:effectLst/>
                <a:latin typeface="Times New Roman" panose="02020603050405020304" pitchFamily="18" charset="0"/>
                <a:ea typeface="Times New Roman" panose="02020603050405020304" pitchFamily="18" charset="0"/>
              </a:rPr>
              <a:t>, root word of 3309 </a:t>
            </a:r>
            <a:r>
              <a:rPr lang="en-US" sz="1100" i="1" dirty="0" err="1">
                <a:effectLst/>
                <a:latin typeface="Times New Roman" panose="02020603050405020304" pitchFamily="18" charset="0"/>
                <a:ea typeface="Times New Roman" panose="02020603050405020304" pitchFamily="18" charset="0"/>
              </a:rPr>
              <a:t>merimnao</a:t>
            </a:r>
            <a:r>
              <a:rPr lang="en-US" sz="1100" i="1" dirty="0">
                <a:effectLst/>
                <a:latin typeface="Times New Roman" panose="02020603050405020304" pitchFamily="18" charset="0"/>
                <a:ea typeface="Times New Roman" panose="02020603050405020304" pitchFamily="18" charset="0"/>
              </a:rPr>
              <a:t>: anxiety, cares, burdens)</a:t>
            </a:r>
            <a:r>
              <a:rPr lang="en-US" sz="1100" dirty="0">
                <a:effectLst/>
                <a:latin typeface="Times New Roman" panose="02020603050405020304" pitchFamily="18" charset="0"/>
                <a:ea typeface="Times New Roman" panose="02020603050405020304" pitchFamily="18" charset="0"/>
              </a:rPr>
              <a:t> on Him, because He cares for you.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Here, we are told to pray because Jesus cares for us! It’s what Jesus said back in Matthew 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By praying to God, laying upon Him our cares &amp; anxieties, we can have the peace of God that is only found in Jesus!</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430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55653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ea typeface="Times New Roman" panose="02020603050405020304" pitchFamily="18" charset="0"/>
              </a:rPr>
              <a:t>Don’t Worry </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rPr>
              <a:t>Prayer: God’s Cure For Anxiety </a:t>
            </a:r>
          </a:p>
          <a:p>
            <a:pPr marL="342900" marR="0" lvl="0" indent="-342900">
              <a:spcBef>
                <a:spcPts val="0"/>
              </a:spcBef>
              <a:spcAft>
                <a:spcPts val="0"/>
              </a:spcAft>
              <a:buFont typeface="+mj-lt"/>
              <a:buAutoNum type="romanUcPeriod" startAt="2"/>
              <a:tabLst>
                <a:tab pos="685800" algn="l"/>
                <a:tab pos="457200" algn="l"/>
              </a:tabLst>
            </a:pPr>
            <a:r>
              <a:rPr lang="en-US" sz="1400" b="1" dirty="0">
                <a:effectLst/>
                <a:latin typeface="Times New Roman" panose="02020603050405020304" pitchFamily="18" charset="0"/>
              </a:rPr>
              <a:t>Think Positively!</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Philippians 4:8-9: 6 specific things are to engage our thoughts…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effectLst/>
                <a:latin typeface="Times New Roman" panose="02020603050405020304" pitchFamily="18" charset="0"/>
                <a:ea typeface="Times New Roman" panose="02020603050405020304" pitchFamily="18" charset="0"/>
              </a:rPr>
              <a:t>True</a:t>
            </a:r>
            <a:r>
              <a:rPr lang="en-US" sz="1100" dirty="0">
                <a:effectLst/>
                <a:latin typeface="Times New Roman" panose="02020603050405020304" pitchFamily="18" charset="0"/>
                <a:ea typeface="Times New Roman" panose="02020603050405020304" pitchFamily="18" charset="0"/>
              </a:rPr>
              <a:t> things – God’s word is truth (John 17:17)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effectLst/>
                <a:latin typeface="Times New Roman" panose="02020603050405020304" pitchFamily="18" charset="0"/>
                <a:ea typeface="Times New Roman" panose="02020603050405020304" pitchFamily="18" charset="0"/>
              </a:rPr>
              <a:t>Honorable</a:t>
            </a:r>
            <a:r>
              <a:rPr lang="en-US" sz="1100" dirty="0">
                <a:effectLst/>
                <a:latin typeface="Times New Roman" panose="02020603050405020304" pitchFamily="18" charset="0"/>
                <a:ea typeface="Times New Roman" panose="02020603050405020304" pitchFamily="18" charset="0"/>
              </a:rPr>
              <a:t> things – Dwelling on those things that are noble, honest, true.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effectLst/>
                <a:latin typeface="Times New Roman" panose="02020603050405020304" pitchFamily="18" charset="0"/>
                <a:ea typeface="Times New Roman" panose="02020603050405020304" pitchFamily="18" charset="0"/>
              </a:rPr>
              <a:t>Right</a:t>
            </a:r>
            <a:r>
              <a:rPr lang="en-US" sz="1100" dirty="0">
                <a:effectLst/>
                <a:latin typeface="Times New Roman" panose="02020603050405020304" pitchFamily="18" charset="0"/>
                <a:ea typeface="Times New Roman" panose="02020603050405020304" pitchFamily="18" charset="0"/>
              </a:rPr>
              <a:t> things – Things that are just, without deceit, or fraud (I Peter 2:1-3).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effectLst/>
                <a:latin typeface="Times New Roman" panose="02020603050405020304" pitchFamily="18" charset="0"/>
                <a:ea typeface="Times New Roman" panose="02020603050405020304" pitchFamily="18" charset="0"/>
              </a:rPr>
              <a:t>Pure</a:t>
            </a:r>
            <a:r>
              <a:rPr lang="en-US" sz="1100" dirty="0">
                <a:effectLst/>
                <a:latin typeface="Times New Roman" panose="02020603050405020304" pitchFamily="18" charset="0"/>
                <a:ea typeface="Times New Roman" panose="02020603050405020304" pitchFamily="18" charset="0"/>
              </a:rPr>
              <a:t> things – The mind must be fed pure thoughts (Matthew 5:27-28; Hebrews 4:12).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effectLst/>
                <a:latin typeface="Times New Roman" panose="02020603050405020304" pitchFamily="18" charset="0"/>
                <a:ea typeface="Times New Roman" panose="02020603050405020304" pitchFamily="18" charset="0"/>
              </a:rPr>
              <a:t>Lovely</a:t>
            </a:r>
            <a:r>
              <a:rPr lang="en-US" sz="1100" dirty="0">
                <a:effectLst/>
                <a:latin typeface="Times New Roman" panose="02020603050405020304" pitchFamily="18" charset="0"/>
                <a:ea typeface="Times New Roman" panose="02020603050405020304" pitchFamily="18" charset="0"/>
              </a:rPr>
              <a:t> things – Things which call forth love.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effectLst/>
                <a:latin typeface="Times New Roman" panose="02020603050405020304" pitchFamily="18" charset="0"/>
                <a:ea typeface="Times New Roman" panose="02020603050405020304" pitchFamily="18" charset="0"/>
              </a:rPr>
              <a:t>Good Repute</a:t>
            </a:r>
            <a:r>
              <a:rPr lang="en-US" sz="1100" dirty="0">
                <a:effectLst/>
                <a:latin typeface="Times New Roman" panose="02020603050405020304" pitchFamily="18" charset="0"/>
                <a:ea typeface="Times New Roman" panose="02020603050405020304" pitchFamily="18" charset="0"/>
              </a:rPr>
              <a:t> – Good report matters, things of excellence that are worthy of praise!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Philippians 1:10: They were to “approve excellent things” so that they would be found “sincere and blameless” on the day of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Put this into practice!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says not only to dwell and think on good things, but practice them!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Our thoughts influence our actions – Mark 7:20-23: Jesus said,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And He was saying, “That which proceeds out of the man, that is what defiles the man. For from within, out of the heart of men, proceed the evil thoughts, fornications, thefts, murders, adulteries, deeds of coveting and wickedness, as well as deceit, sensuality, envy, slander, pride and foolishness. All these evil things proceed from within and defile the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 it is important that our thoughts are pure and focused on honorable things!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If we fill our mind with positive thinking we won’t have time for worry and anxiety!</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3931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4134600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ea typeface="Times New Roman" panose="02020603050405020304" pitchFamily="18" charset="0"/>
              </a:rPr>
              <a:t>Don’t Worry </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rPr>
              <a:t>Prayer: God’s Cure For Anxiety </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rPr>
              <a:t>Think Positively! </a:t>
            </a:r>
          </a:p>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rPr>
              <a:t>Thanksgiving</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Philippians 4:10-19: Paul gives further reasons for his rejoicing by giving thanks to the Philippians for their financial help in his work.</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Contentment – Philippians 4:10-13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He says he </a:t>
            </a:r>
            <a:r>
              <a:rPr lang="en-US" sz="1100" i="1" dirty="0">
                <a:effectLst/>
                <a:latin typeface="Times New Roman" panose="02020603050405020304" pitchFamily="18" charset="0"/>
                <a:ea typeface="Times New Roman" panose="02020603050405020304" pitchFamily="18" charset="0"/>
              </a:rPr>
              <a:t>learned</a:t>
            </a:r>
            <a:r>
              <a:rPr lang="en-US" sz="1100" dirty="0">
                <a:effectLst/>
                <a:latin typeface="Times New Roman" panose="02020603050405020304" pitchFamily="18" charset="0"/>
                <a:ea typeface="Times New Roman" panose="02020603050405020304" pitchFamily="18" charset="0"/>
              </a:rPr>
              <a:t> (practiced) to be content no matter what his circumstances.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He was content both in poverty and prosperity.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Poverty (tough times) can cause some to be anxious (stressed, worried).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243840" algn="l"/>
                <a:tab pos="1828800" algn="l"/>
              </a:tabLst>
            </a:pPr>
            <a:r>
              <a:rPr lang="en-US" sz="1100" dirty="0">
                <a:effectLst/>
                <a:latin typeface="Times New Roman" panose="02020603050405020304" pitchFamily="18" charset="0"/>
                <a:ea typeface="Times New Roman" panose="02020603050405020304" pitchFamily="18" charset="0"/>
              </a:rPr>
              <a:t>Financial stress is the number one issue married couples fight over, and the second leading cause of divorce. </a:t>
            </a:r>
            <a:r>
              <a:rPr lang="en-US" sz="1100" u="sng" dirty="0">
                <a:solidFill>
                  <a:srgbClr val="0563C1"/>
                </a:solidFill>
                <a:effectLst/>
                <a:latin typeface="Times New Roman" panose="02020603050405020304" pitchFamily="18" charset="0"/>
                <a:ea typeface="Times New Roman" panose="02020603050405020304" pitchFamily="18" charset="0"/>
                <a:hlinkClick r:id="rId3"/>
              </a:rPr>
              <a:t>https://www.ramseysolutions.com/company/newsroom/releases/money-ruining-marriages-in-america</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Philippians 4:13: Paul said he could find contentment by the strength found in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Giving thanks – Philippians 4:14-18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When stressed it is hard to think of others.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Paul is in a Roman prison and wants to make sure he thanks the Philippians for their help!</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He thought of others and rejoiced in their care and concern for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Paul says they alone helped him – it is easy to feel anxious if alone (loneliness can cause great pain). Paul recognizes he wasn’t alone (He had the care of the Philippian saints and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When we give thanks we shift our care and anxiety off our selves and our own problems to think of others.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We can think of those who have helped us, both past and present, and we can remember God who knows what we need and cares for 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 pos="2743200" algn="l"/>
              </a:tabLst>
            </a:pPr>
            <a:r>
              <a:rPr lang="en-US" sz="1100" dirty="0">
                <a:effectLst/>
                <a:latin typeface="Times New Roman" panose="02020603050405020304" pitchFamily="18" charset="0"/>
                <a:ea typeface="Times New Roman" panose="02020603050405020304" pitchFamily="18" charset="0"/>
              </a:rPr>
              <a:t>Reap what we sow – Philippians 4:17, 19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Paul said he rejoiced more in the fact that they gave than in the gift itself!</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Reason: </a:t>
            </a:r>
            <a:r>
              <a:rPr lang="en-US" sz="1100" i="1" dirty="0">
                <a:effectLst/>
                <a:latin typeface="Times New Roman" panose="02020603050405020304" pitchFamily="18" charset="0"/>
                <a:ea typeface="Times New Roman" panose="02020603050405020304" pitchFamily="18" charset="0"/>
              </a:rPr>
              <a:t>God would supply their needs!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When they supported Paul they shared in preaching the gospel (Phil. 1:5; 4:14).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Galatians 6:6-9: We reap what we sow. The Philippians did good to Paul and he told them they would receive good from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II Corinthians 9:6: In giving (sacrificing) our means the law of sowing and reaping applies! (II Cor. 8:1-5: Macedonians wanted to give to the saints in Jerusalem even though they suffered “deep poverty” and they gave willingly!)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Learning to be content and giving thanks for what we have will keep us from anxiety!</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062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94401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51798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8817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from dreamstime.com</a:t>
            </a:r>
          </a:p>
          <a:p>
            <a:endParaRPr lang="en-US" dirty="0"/>
          </a:p>
          <a:p>
            <a:r>
              <a:rPr lang="en-US" dirty="0"/>
              <a:t>Source:</a:t>
            </a:r>
          </a:p>
          <a:p>
            <a:r>
              <a:rPr lang="en-US" dirty="0"/>
              <a:t>1.	https://www.hopkinsmedicine.org/health/treatment-tests-and-therapies/how-to-help-someone-with-anxiety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54648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9395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39925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22927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78982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The war in Ukraine. Russia’s invasion of Ukraine in February 2022 was cited as a cause for young people feeling distressed and a loss of well-being as reported in Psychology Today by Tyler J. </a:t>
            </a:r>
            <a:r>
              <a:rPr lang="en-US" sz="1100" dirty="0" err="1">
                <a:effectLst/>
                <a:latin typeface="Times New Roman" panose="02020603050405020304" pitchFamily="18" charset="0"/>
                <a:ea typeface="Times New Roman" panose="02020603050405020304" pitchFamily="18" charset="0"/>
              </a:rPr>
              <a:t>VanderWeele</a:t>
            </a:r>
            <a:r>
              <a:rPr lang="en-US" sz="1100" dirty="0">
                <a:effectLst/>
                <a:latin typeface="Times New Roman" panose="02020603050405020304" pitchFamily="18" charset="0"/>
                <a:ea typeface="Times New Roman" panose="02020603050405020304" pitchFamily="18" charset="0"/>
              </a:rPr>
              <a:t> Ph.D. titled: Why Young People's Mental Well-Being Is in Such Decline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https://www.psychologytoday.com/intl/blog/human-flourishing/202208/why-young-peoples-mental-well-being-is-in-such-decline</a:t>
            </a:r>
            <a:endParaRPr lang="en-US" sz="1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chemeClr val="bg1"/>
                </a:solidFill>
                <a:effectLst/>
                <a:latin typeface="Times New Roman" panose="02020603050405020304" pitchFamily="18" charset="0"/>
                <a:ea typeface="Times New Roman" panose="02020603050405020304" pitchFamily="18" charset="0"/>
              </a:rPr>
              <a:t>Israel was attacked by Hamas Saturday October 7</a:t>
            </a:r>
            <a:r>
              <a:rPr lang="en-US" sz="1100" baseline="30000" dirty="0">
                <a:solidFill>
                  <a:schemeClr val="bg1"/>
                </a:solidFill>
                <a:effectLst/>
                <a:latin typeface="Times New Roman" panose="02020603050405020304" pitchFamily="18" charset="0"/>
                <a:ea typeface="Times New Roman" panose="02020603050405020304" pitchFamily="18" charset="0"/>
              </a:rPr>
              <a:t>th</a:t>
            </a:r>
            <a:r>
              <a:rPr lang="en-US" sz="1100" dirty="0">
                <a:solidFill>
                  <a:schemeClr val="bg1"/>
                </a:solidFill>
                <a:effectLst/>
                <a:latin typeface="Times New Roman" panose="02020603050405020304" pitchFamily="18" charset="0"/>
                <a:ea typeface="Times New Roman" panose="02020603050405020304" pitchFamily="18" charset="0"/>
              </a:rPr>
              <a:t>, 2023. A rally at Columbia University that drew hundreds of pro-Palestinian protesters on October 11, 2023, who chanted slogans such as “From the river to the sea, Palestine will be free” and “Zionism is racism.” Pro-Israeli protesters showed up as well and the clash was so great that Columbia University closed its campus October 12 as both sides divide the city!</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https://www.nytimes.com/2023/10/12/nyregion/columbia-university-israel-hamas-protests.html</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 surprising amount of support for Hamas and Palestinians is rising among college students, aged 18-25. A debate of what is “free Speech” and what is” unacceptable speech” is raging across university campuses in our country.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The influence of social media and online activism, which have amplified the voices and perspectives of Palestinians and their supporters, as well as exposed the graphic images and videos of the violence and suffering in Gaza and Israel. The article quotes a Palestinian-American student who said that social media was “the only way we can get our narrative out.”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https://www.nytimes.com/topic/organization/hamas</a:t>
            </a:r>
            <a:endParaRPr lang="en-US" sz="1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chemeClr val="bg1"/>
                </a:solidFill>
                <a:effectLst/>
                <a:latin typeface="Times New Roman" panose="02020603050405020304" pitchFamily="18" charset="0"/>
                <a:ea typeface="Times New Roman" panose="02020603050405020304" pitchFamily="18" charset="0"/>
              </a:rPr>
              <a:t>Anxiety over day-to-day things: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Family stress: spouse relationships, children relationships, in-laws, etc.</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Work stress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Financial stress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House or home stress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Relationship stress in general: friends, co-workers, dating, online, etc.</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7504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https://www.hopkinsmedicine.org/health/treatment-tests-and-therapies/how-to-help-someone-with-anxiety</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 person can become so anxious that are physical symptoms, such as: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Lightheadedness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Sweating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Nausea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Feeling edgy and/or restless/sleepless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Shortness of breath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Diarrhea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Getting easily fatigued</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way to tell if you or a loved one is anxious, is what you think about and how you communicate it: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Believing the worst will happen</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Persistent worry</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All-or-nothing thinking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Overgeneralizing (making overall assumptions based on a single event)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Dr. McGuire says, “Perhaps what you’ll notice most is your loved one’s behaviors.” Common anxiety behaviors include: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Avoidance of feared situations or events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Seeking reassurance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Second-guessing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Irritability and frustration in feared situations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Compulsive actions (like washing hands over and over)</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Anxiety, if not resolved or restrained, can cause loss of sleep and physical ailments.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chemeClr val="bg1"/>
                </a:solidFill>
                <a:effectLst/>
                <a:latin typeface="Times New Roman" panose="02020603050405020304" pitchFamily="18" charset="0"/>
                <a:ea typeface="Times New Roman" panose="02020603050405020304" pitchFamily="18" charset="0"/>
              </a:rPr>
              <a:t>Psychology Professionals treat anxiety in two ways and they say the best way is a combo approach: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One of the most common and successful treatments for anxiety disorders is cognitive behavioral therapy (CBT). CBT is a form of psychotherapy that helps patients identify and challenge their irrational thoughts, learn to cope with their emotions, and gradually face their fears in a safe and supportive environment.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treatment option for anxiety disorders is medication management with antidepressants4. Antidepressants can help reduce the severity of anxiety symptoms and improve mood and functioning.</a:t>
            </a:r>
            <a:endParaRPr lang="en-US" sz="1200" dirty="0">
              <a:solidFill>
                <a:schemeClr val="bg1"/>
              </a:solidFill>
              <a:effectLst/>
              <a:latin typeface="Times New Roman" panose="02020603050405020304" pitchFamily="18" charset="0"/>
              <a:ea typeface="Times New Roman" panose="02020603050405020304" pitchFamily="18" charset="0"/>
            </a:endParaRPr>
          </a:p>
          <a:p>
            <a:r>
              <a:rPr lang="en-US" sz="1100" dirty="0">
                <a:solidFill>
                  <a:schemeClr val="bg1"/>
                </a:solidFill>
                <a:effectLst/>
                <a:latin typeface="Times New Roman" panose="02020603050405020304" pitchFamily="18" charset="0"/>
                <a:ea typeface="Times New Roman" panose="02020603050405020304" pitchFamily="18" charset="0"/>
              </a:rPr>
              <a:t>Research shows that combining medication with CBT can produce better outcomes than either treatment alone. </a:t>
            </a:r>
            <a:r>
              <a:rPr lang="en-US" sz="11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https://www.mayoclinic.org/diseases-conditions/anxiety/diagnosis-treatment/drc-20350967</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3371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https://www.hopkinsmedicine.org/health/treatment-tests-and-therapies/how-to-help-someone-with-anxiety</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 person can become so anxious that are physical symptoms, such as: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Lightheadedness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Sweating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Nausea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Feeling edgy and/or restless/sleepless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Shortness of breath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Diarrhea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Getting easily fatigued</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way to tell if you or a loved one is anxious, is what you think about and how you communicate it: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Believing the worst will happen</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Persistent worry</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All-or-nothing thinking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Overgeneralizing (making overall assumptions based on a single event)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Dr. McGuire says, “Perhaps what you’ll notice most is your loved one’s behaviors.” Common anxiety behaviors include: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Avoidance of feared situations or events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Seeking reassurance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Second-guessing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Irritability and frustration in feared situations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Compulsive actions (like washing hands over and over)</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Anxiety, if not resolved or restrained, can cause loss of sleep and physical ailments.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chemeClr val="bg1"/>
                </a:solidFill>
                <a:effectLst/>
                <a:latin typeface="Times New Roman" panose="02020603050405020304" pitchFamily="18" charset="0"/>
                <a:ea typeface="Times New Roman" panose="02020603050405020304" pitchFamily="18" charset="0"/>
              </a:rPr>
              <a:t>Psychology Professionals treat anxiety in two ways and they say the best way is a combo approach: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One of the most common and successful treatments for anxiety disorders is cognitive behavioral therapy (CBT). CBT is a form of psychotherapy that helps patients identify and challenge their irrational thoughts, learn to cope with their emotions, and gradually face their fears in a safe and supportive environment.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treatment option for anxiety disorders is medication management with antidepressants4. Antidepressants can help reduce the severity of anxiety symptoms and improve mood and functioning.</a:t>
            </a:r>
            <a:endParaRPr lang="en-US" sz="1200" dirty="0">
              <a:solidFill>
                <a:schemeClr val="bg1"/>
              </a:solidFill>
              <a:effectLst/>
              <a:latin typeface="Times New Roman" panose="02020603050405020304" pitchFamily="18" charset="0"/>
              <a:ea typeface="Times New Roman" panose="02020603050405020304" pitchFamily="18" charset="0"/>
            </a:endParaRPr>
          </a:p>
          <a:p>
            <a:r>
              <a:rPr lang="en-US" sz="1100" dirty="0">
                <a:solidFill>
                  <a:schemeClr val="bg1"/>
                </a:solidFill>
                <a:effectLst/>
                <a:latin typeface="Times New Roman" panose="02020603050405020304" pitchFamily="18" charset="0"/>
                <a:ea typeface="Times New Roman" panose="02020603050405020304" pitchFamily="18" charset="0"/>
              </a:rPr>
              <a:t>Research shows that combining medication with CBT can produce better outcomes than either treatment alone. </a:t>
            </a:r>
            <a:r>
              <a:rPr lang="en-US" sz="11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https://www.mayoclinic.org/diseases-conditions/anxiety/diagnosis-treatment/drc-20350967</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8384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https://www.hopkinsmedicine.org/health/treatment-tests-and-therapies/how-to-help-someone-with-anxiety</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 person can become so anxious that are physical symptoms, such as: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Lightheadedness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Sweating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Nausea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Feeling edgy and/or restless/sleepless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Shortness of breath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Diarrhea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Getting easily fatigued</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way to tell if you or a loved one is anxious, is what you think about and how you communicate it: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Believing the worst will happen</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Persistent worry</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All-or-nothing thinking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Overgeneralizing (making overall assumptions based on a single event)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Dr. McGuire says, “Perhaps what you’ll notice most is your loved one’s behaviors.” Common anxiety behaviors include: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Avoidance of feared situations or events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Seeking reassurance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Second-guessing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Irritability and frustration in feared situations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Compulsive actions (like washing hands over and over)</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Anxiety, if not resolved or restrained, can cause loss of sleep and physical ailments.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chemeClr val="bg1"/>
                </a:solidFill>
                <a:effectLst/>
                <a:latin typeface="Times New Roman" panose="02020603050405020304" pitchFamily="18" charset="0"/>
                <a:ea typeface="Times New Roman" panose="02020603050405020304" pitchFamily="18" charset="0"/>
              </a:rPr>
              <a:t>Psychology Professionals treat anxiety in two ways and they say the best way is a combo approach: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One of the most common and successful treatments for anxiety disorders is cognitive behavioral therapy (CBT). CBT is a form of psychotherapy that helps patients identify and challenge their irrational thoughts, learn to cope with their emotions, and gradually face their fears in a safe and supportive environment.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treatment option for anxiety disorders is medication management with antidepressants4. Antidepressants can help reduce the severity of anxiety symptoms and improve mood and functioning.</a:t>
            </a:r>
            <a:endParaRPr lang="en-US" sz="1200" dirty="0">
              <a:solidFill>
                <a:schemeClr val="bg1"/>
              </a:solidFill>
              <a:effectLst/>
              <a:latin typeface="Times New Roman" panose="02020603050405020304" pitchFamily="18" charset="0"/>
              <a:ea typeface="Times New Roman" panose="02020603050405020304" pitchFamily="18" charset="0"/>
            </a:endParaRPr>
          </a:p>
          <a:p>
            <a:r>
              <a:rPr lang="en-US" sz="1100" dirty="0">
                <a:solidFill>
                  <a:schemeClr val="bg1"/>
                </a:solidFill>
                <a:effectLst/>
                <a:latin typeface="Times New Roman" panose="02020603050405020304" pitchFamily="18" charset="0"/>
                <a:ea typeface="Times New Roman" panose="02020603050405020304" pitchFamily="18" charset="0"/>
              </a:rPr>
              <a:t>Research shows that combining medication with CBT can produce better outcomes than either treatment alone. </a:t>
            </a:r>
            <a:r>
              <a:rPr lang="en-US" sz="11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https://www.mayoclinic.org/diseases-conditions/anxiety/diagnosis-treatment/drc-20350967</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68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1143000" marR="0" lvl="2" indent="-228600">
              <a:spcBef>
                <a:spcPts val="0"/>
              </a:spcBef>
              <a:spcAft>
                <a:spcPts val="0"/>
              </a:spcAft>
              <a:buFont typeface="+mj-lt"/>
              <a:buAutoNum type="arabicPeriod"/>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https://www.hopkinsmedicine.org/health/treatment-tests-and-therapies/how-to-help-someone-with-anxiety</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 person can become so anxious that are physical symptoms, such as: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Lightheadedness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Sweating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Nausea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Feeling edgy and/or restless/sleepless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Shortness of breath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Diarrhea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Getting easily fatigued</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way to tell if you or a loved one is anxious, is what you think about and how you communicate it: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Believing the worst will happen</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Persistent worry</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All-or-nothing thinking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Overgeneralizing (making overall assumptions based on a single event)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Dr. McGuire says, “Perhaps what you’ll notice most is your loved one’s behaviors.” Common anxiety behaviors include: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Avoidance of feared situations or events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Seeking reassurance</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Second-guessing</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Irritability and frustration in feared situations</a:t>
            </a:r>
            <a:endParaRPr lang="en-US" sz="1200" dirty="0">
              <a:solidFill>
                <a:schemeClr val="bg1"/>
              </a:solidFill>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Times New Roman" panose="02020603050405020304" pitchFamily="18" charset="0"/>
              </a:rPr>
              <a:t>Compulsive actions (like washing hands over and over)</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Anxiety, if not resolved or restrained, can cause loss of sleep and physical ailments.</a:t>
            </a:r>
            <a:endParaRPr lang="en-US" sz="1200"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chemeClr val="bg1"/>
                </a:solidFill>
                <a:effectLst/>
                <a:latin typeface="Times New Roman" panose="02020603050405020304" pitchFamily="18" charset="0"/>
                <a:ea typeface="Times New Roman" panose="02020603050405020304" pitchFamily="18" charset="0"/>
              </a:rPr>
              <a:t>Psychology Professionals treat anxiety in two ways and they say the best way is a combo approach:</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One of the most common and successful treatments for anxiety disorders is cognitive behavioral therapy (CBT). CBT is a form of psychotherapy that helps patients identify and challenge their irrational thoughts, learn to cope with their emotions, and gradually face their fears in a safe and supportive environment.</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chemeClr val="bg1"/>
                </a:solidFill>
                <a:effectLst/>
                <a:latin typeface="Times New Roman" panose="02020603050405020304" pitchFamily="18" charset="0"/>
                <a:ea typeface="Times New Roman" panose="02020603050405020304" pitchFamily="18" charset="0"/>
              </a:rPr>
              <a:t>Another treatment option for anxiety disorders is medication management with antidepressants4. Antidepressants can help reduce the severity of anxiety symptoms and improve mood and functioning.</a:t>
            </a:r>
            <a:endParaRPr lang="en-US" sz="1200" dirty="0">
              <a:solidFill>
                <a:schemeClr val="bg1"/>
              </a:solidFill>
              <a:effectLst/>
              <a:latin typeface="Times New Roman" panose="02020603050405020304" pitchFamily="18" charset="0"/>
              <a:ea typeface="Times New Roman" panose="02020603050405020304" pitchFamily="18" charset="0"/>
            </a:endParaRPr>
          </a:p>
          <a:p>
            <a:r>
              <a:rPr lang="en-US" sz="1100" dirty="0">
                <a:solidFill>
                  <a:schemeClr val="bg1"/>
                </a:solidFill>
                <a:effectLst/>
                <a:latin typeface="Times New Roman" panose="02020603050405020304" pitchFamily="18" charset="0"/>
                <a:ea typeface="Times New Roman" panose="02020603050405020304" pitchFamily="18" charset="0"/>
              </a:rPr>
              <a:t>Research shows that combining medication with CBT can produce better outcomes than either treatment alone. </a:t>
            </a:r>
            <a:r>
              <a:rPr lang="en-US" sz="11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https://www.mayoclinic.org/diseases-conditions/anxiety/diagnosis-treatment/drc-20350967</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77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35127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People get anxious (worried, stressed) over many things</a:t>
            </a: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Anxiety, according to Dr. Joseph McGuire, Ph.D., doesn’t always present with physical symptoms so he says, “People are often dismissive of people experiencing anxiety.” This, in turn, causes more anxiety for those experiencing it</a:t>
            </a:r>
          </a:p>
          <a:p>
            <a:pPr marL="342900" marR="0" lvl="0" indent="-342900">
              <a:spcBef>
                <a:spcPts val="0"/>
              </a:spcBef>
              <a:spcAft>
                <a:spcPts val="0"/>
              </a:spcAft>
              <a:buSzPts val="1400"/>
              <a:buFont typeface="+mj-lt"/>
              <a:buAutoNum type="romanUcPeriod"/>
              <a:tabLst>
                <a:tab pos="457200" algn="l"/>
              </a:tabLst>
            </a:pPr>
            <a:r>
              <a:rPr lang="en-US" sz="1400" dirty="0">
                <a:effectLst/>
                <a:latin typeface="Times New Roman" panose="02020603050405020304" pitchFamily="18" charset="0"/>
                <a:ea typeface="Times New Roman" panose="02020603050405020304" pitchFamily="18" charset="0"/>
              </a:rPr>
              <a:t>Don’t Worry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Jesus addressed anxious concerns of everyday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Matthew 6:25-34: Jesus said, “Who of you by being worried </a:t>
            </a:r>
            <a:r>
              <a:rPr lang="en-US" sz="1100" i="1" dirty="0">
                <a:effectLst/>
                <a:latin typeface="Times New Roman" panose="02020603050405020304" pitchFamily="18" charset="0"/>
                <a:ea typeface="Times New Roman" panose="02020603050405020304" pitchFamily="18" charset="0"/>
              </a:rPr>
              <a:t>(Greek word for anxiety, </a:t>
            </a:r>
            <a:r>
              <a:rPr lang="en-US" sz="1100" i="1" dirty="0" err="1">
                <a:effectLst/>
                <a:latin typeface="Times New Roman" panose="02020603050405020304" pitchFamily="18" charset="0"/>
                <a:ea typeface="Times New Roman" panose="02020603050405020304" pitchFamily="18" charset="0"/>
              </a:rPr>
              <a:t>merimnao</a:t>
            </a:r>
            <a:r>
              <a:rPr lang="en-US" sz="1100" i="1" dirty="0">
                <a:effectLst/>
                <a:latin typeface="Times New Roman" panose="02020603050405020304" pitchFamily="18" charset="0"/>
                <a:ea typeface="Times New Roman" panose="02020603050405020304" pitchFamily="18" charset="0"/>
              </a:rPr>
              <a:t>, Gr. 3309),</a:t>
            </a:r>
            <a:r>
              <a:rPr lang="en-US" sz="1100" dirty="0">
                <a:effectLst/>
                <a:latin typeface="Times New Roman" panose="02020603050405020304" pitchFamily="18" charset="0"/>
                <a:ea typeface="Times New Roman" panose="02020603050405020304" pitchFamily="18" charset="0"/>
              </a:rPr>
              <a:t> can add a single hour to his life?” </a:t>
            </a:r>
            <a:r>
              <a:rPr lang="en-US" sz="1100" i="1" dirty="0">
                <a:effectLst/>
                <a:latin typeface="Times New Roman" panose="02020603050405020304" pitchFamily="18" charset="0"/>
                <a:ea typeface="Times New Roman" panose="02020603050405020304" pitchFamily="18" charset="0"/>
              </a:rPr>
              <a:t>(Matthew 6:27)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He told them, “Seek first His kingdom and His righteousness, and all these things will be added to you.” </a:t>
            </a:r>
            <a:r>
              <a:rPr lang="en-US" sz="1100" i="1" dirty="0">
                <a:effectLst/>
                <a:latin typeface="Times New Roman" panose="02020603050405020304" pitchFamily="18" charset="0"/>
                <a:ea typeface="Times New Roman" panose="02020603050405020304" pitchFamily="18" charset="0"/>
              </a:rPr>
              <a:t>(Matthew 6:33)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Jesus says to obey God, be in the right relationship with God first, and then trust in God to provide help for you.</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Paul addresses the concerns of anxiety…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The letter to the Philippians reads like a Mission Report from Paul, and after two of my own overseas preaching trips, I relate to this letter even more.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Philippians 4:10-20: He thanks them for their support and tells them he had “received everything in full and have an abundance; I am amply supplied” (Philippians 4:18).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Paul knew what it was like to feel anxious and stressed (II Corinthians 11:23-28.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He says, “I have been in labor and hardship, through many sleepless nights, in hunger and thirst, often without food, in cold and exposure.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Apart from such external things, there is the daily pressure on me of concern for all the churches” (II Corinthians 11:27-28).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Paul addresses the concerns of anxiety and tells these good brethren who have helped him and amply supplied him in his preaching how to overcome anxiety!</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2319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Overcoming Anxiety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736133582"/>
      </p:ext>
    </p:extLst>
  </p:cSld>
  <p:clrMapOvr>
    <a:masterClrMapping/>
  </p:clrMapOvr>
  <p:transition spd="slow">
    <p:spli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Overcoming Anxiety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8173688"/>
      </p:ext>
    </p:extLst>
  </p:cSld>
  <p:clrMapOvr>
    <a:masterClrMapping/>
  </p:clrMapOvr>
  <p:transition spd="slow">
    <p:spli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Overcoming Anxiety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72590546"/>
      </p:ext>
    </p:extLst>
  </p:cSld>
  <p:clrMapOvr>
    <a:masterClrMapping/>
  </p:clrMapOvr>
  <p:transition spd="slow">
    <p:spli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76956468"/>
      </p:ext>
    </p:extLst>
  </p:cSld>
  <p:clrMapOvr>
    <a:masterClrMapping/>
  </p:clrMapOvr>
  <p:transition spd="slow">
    <p:spli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Overcoming Anxiety</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73017920"/>
      </p:ext>
    </p:extLst>
  </p:cSld>
  <p:clrMapOvr>
    <a:masterClrMapping/>
  </p:clrMapOvr>
  <p:transition spd="slow">
    <p:spli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Overcoming Anxiety</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23192803"/>
      </p:ext>
    </p:extLst>
  </p:cSld>
  <p:clrMapOvr>
    <a:masterClrMapping/>
  </p:clrMapOvr>
  <p:transition spd="slow">
    <p:spli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Overcoming Anxiety</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0870523"/>
      </p:ext>
    </p:extLst>
  </p:cSld>
  <p:clrMapOvr>
    <a:masterClrMapping/>
  </p:clrMapOvr>
  <p:transition spd="slow">
    <p:spli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58093659"/>
      </p:ext>
    </p:extLst>
  </p:cSld>
  <p:clrMapOvr>
    <a:masterClrMapping/>
  </p:clrMapOvr>
  <p:transition spd="slow">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149316188"/>
      </p:ext>
    </p:extLst>
  </p:cSld>
  <p:clrMapOvr>
    <a:masterClrMapping/>
  </p:clrMapOvr>
  <p:transition spd="slow">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7776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6695638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1246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Overcoming Anxiety</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236937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Overcoming Anxiety</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1179309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Overcoming Anxiety</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059686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Overcoming Anxiety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80064327"/>
      </p:ext>
    </p:extLst>
  </p:cSld>
  <p:clrMapOvr>
    <a:masterClrMapping/>
  </p:clrMapOvr>
  <p:transition spd="slow">
    <p:spli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Overcoming Anxiety</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77145923"/>
      </p:ext>
    </p:extLst>
  </p:cSld>
  <p:clrMapOvr>
    <a:masterClrMapping/>
  </p:clrMapOvr>
  <p:transition spd="slow">
    <p:spli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Overcoming Anxiety</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2893416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Overcoming Anxiety</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23252481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Overcoming Anxiety</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33333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8270449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Overcoming Anxiety</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8013461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Overcoming Anxiety</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187080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Overcoming Anxiety</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9017016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6375045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36092735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8566299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52107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31820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Overcoming Anxiety</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9736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Overcoming Anxiety</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558974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Overcoming Anxiety</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8054850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Overcoming Anxiety</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7298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Overcoming Anxiety</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15477197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6481701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8936399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0020042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5399448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NT Greetings!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37776432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30731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NT Greetings!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888335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4563781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9111388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43182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6820072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9667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4648531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03989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9083063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10225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1834826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Overcoming Anxiety</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Overcoming Anxiety</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72494234"/>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Overcoming Anxiety</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47359963"/>
      </p:ext>
    </p:extLst>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NT Greetings!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896766394"/>
      </p:ext>
    </p:extLst>
  </p:cSld>
  <p:clrMap bg1="dk1" tx1="lt1" bg2="dk2" tx2="lt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Overcoming Anxiety</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0.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1.xml"/><Relationship Id="rId5" Type="http://schemas.openxmlformats.org/officeDocument/2006/relationships/image" Target="../media/image12.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0.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1.xml"/><Relationship Id="rId5" Type="http://schemas.openxmlformats.org/officeDocument/2006/relationships/image" Target="../media/image12.pn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00.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01.xml"/><Relationship Id="rId5" Type="http://schemas.openxmlformats.org/officeDocument/2006/relationships/image" Target="../media/image12.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00.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00.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0.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0.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01.xml"/><Relationship Id="rId5" Type="http://schemas.openxmlformats.org/officeDocument/2006/relationships/image" Target="../media/image12.pn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01.xml"/><Relationship Id="rId5" Type="http://schemas.openxmlformats.org/officeDocument/2006/relationships/image" Target="../media/image12.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17.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00.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5.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1.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1.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0.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1" y="4114800"/>
            <a:ext cx="12192000" cy="1254834"/>
          </a:xfrm>
        </p:spPr>
        <p:txBody>
          <a:bodyPr>
            <a:noAutofit/>
          </a:bodyPr>
          <a:lstStyle/>
          <a:p>
            <a:pPr>
              <a:lnSpc>
                <a:spcPct val="90000"/>
              </a:lnSpc>
            </a:pPr>
            <a:r>
              <a:rPr lang="en-US" sz="6600" b="1" spc="50" dirty="0">
                <a:ln w="0"/>
                <a:solidFill>
                  <a:schemeClr val="tx1"/>
                </a:solidFill>
                <a:effectLst>
                  <a:innerShdw blurRad="63500" dist="50800" dir="13500000">
                    <a:srgbClr val="000000">
                      <a:alpha val="50000"/>
                    </a:srgbClr>
                  </a:innerShdw>
                </a:effectLst>
              </a:rPr>
              <a:t>Overcoming Anxiety</a:t>
            </a:r>
            <a:endParaRPr lang="en-US" sz="48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1524000" y="5494872"/>
            <a:ext cx="9143980" cy="1363128"/>
          </a:xfrm>
        </p:spPr>
        <p:txBody>
          <a:bodyPr>
            <a:normAutofit lnSpcReduction="10000"/>
          </a:bodyPr>
          <a:lstStyle/>
          <a:p>
            <a:pPr>
              <a:lnSpc>
                <a:spcPct val="90000"/>
              </a:lnSpc>
            </a:pPr>
            <a:r>
              <a:rPr lang="en-US" sz="3200" b="1" dirty="0">
                <a:ln w="6600">
                  <a:noFill/>
                  <a:prstDash val="solid"/>
                </a:ln>
                <a:solidFill>
                  <a:srgbClr val="FFFF00"/>
                </a:solidFill>
                <a:effectLst/>
              </a:rPr>
              <a:t>Text:</a:t>
            </a:r>
          </a:p>
          <a:p>
            <a:pPr>
              <a:lnSpc>
                <a:spcPct val="90000"/>
              </a:lnSpc>
            </a:pPr>
            <a:r>
              <a:rPr lang="en-US" sz="4800" b="1" dirty="0">
                <a:ln w="6600">
                  <a:noFill/>
                  <a:prstDash val="solid"/>
                </a:ln>
                <a:solidFill>
                  <a:srgbClr val="FFFF00"/>
                </a:solidFill>
                <a:effectLst/>
              </a:rPr>
              <a:t>Philippians 4:6-19</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l="17918" r="17918"/>
          <a:stretch/>
        </p:blipFill>
        <p:spPr>
          <a:xfrm>
            <a:off x="1447790" y="10886"/>
            <a:ext cx="9296399" cy="4391834"/>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Don’t Worry</a:t>
            </a:r>
            <a:endParaRPr lang="en-US" b="1" u="sng" dirty="0"/>
          </a:p>
        </p:txBody>
      </p:sp>
      <p:sp>
        <p:nvSpPr>
          <p:cNvPr id="11267" name="Footer Placeholder 4"/>
          <p:cNvSpPr>
            <a:spLocks noGrp="1"/>
          </p:cNvSpPr>
          <p:nvPr>
            <p:ph type="ftr" sz="quarter" idx="11"/>
          </p:nvPr>
        </p:nvSpPr>
        <p:spPr>
          <a:xfrm>
            <a:off x="0" y="6459221"/>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36876" r="36876"/>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00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addresses the concerns of anxiety…</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Philippians 4:10-20</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knew what it was like to feel anxious and stressed (II Corinthians 11:23-28).</a:t>
            </a:r>
            <a:r>
              <a:rPr kumimoji="0" lang="en-US" sz="4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a:t>
            </a: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have been in labor and hardship, through many sleepless nights, in hunger and thirst, often without food, in cold and exposure.”                    </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“Apart from such external things, there is the daily pressure on me of concern for all the churches” (II Corinthians 11:27-28).</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782955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Intro</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9"/>
            <a:ext cx="12192000" cy="2513951"/>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Paul addresses the concerns of anxiety and tells these good brethren who have helped him and amply supplied him in his preaching how to overcome anxiety!</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20474" b="20474"/>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BC36DC9-4079-FA9D-8F5A-160D37F8CFAD}"/>
              </a:ext>
            </a:extLst>
          </p:cNvPr>
          <p:cNvSpPr txBox="1">
            <a:spLocks noChangeArrowheads="1"/>
          </p:cNvSpPr>
          <p:nvPr/>
        </p:nvSpPr>
        <p:spPr>
          <a:xfrm>
            <a:off x="0" y="0"/>
            <a:ext cx="1219200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90000"/>
              </a:lnSpc>
              <a:spcAft>
                <a:spcPts val="0"/>
              </a:spcAft>
            </a:pPr>
            <a:r>
              <a:rPr lang="en-US" b="1" u="sng">
                <a:cs typeface="Times New Roman" pitchFamily="18" charset="0"/>
              </a:rPr>
              <a:t>Don’t Worry</a:t>
            </a:r>
            <a:endParaRPr lang="en-US" b="1" u="sng" dirty="0"/>
          </a:p>
        </p:txBody>
      </p:sp>
    </p:spTree>
    <p:extLst>
      <p:ext uri="{BB962C8B-B14F-4D97-AF65-F5344CB8AC3E}">
        <p14:creationId xmlns:p14="http://schemas.microsoft.com/office/powerpoint/2010/main" val="1450560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699" y="0"/>
            <a:ext cx="7607651" cy="970450"/>
          </a:xfrm>
        </p:spPr>
        <p:txBody>
          <a:bodyPr vert="horz" lIns="91440" tIns="45720" rIns="91440" bIns="45720" rtlCol="0" anchor="ctr">
            <a:normAutofit/>
          </a:bodyPr>
          <a:lstStyle/>
          <a:p>
            <a:pPr>
              <a:lnSpc>
                <a:spcPct val="90000"/>
              </a:lnSpc>
            </a:pPr>
            <a:r>
              <a:rPr lang="en-US" sz="3600" b="1" u="sng" dirty="0">
                <a:cs typeface="Times New Roman" pitchFamily="18" charset="0"/>
              </a:rPr>
              <a:t>Prayer: God’s Cure For Anxiety </a:t>
            </a:r>
            <a:endParaRPr lang="en-US" sz="3600" b="1" u="sng" dirty="0"/>
          </a:p>
        </p:txBody>
      </p:sp>
      <p:sp>
        <p:nvSpPr>
          <p:cNvPr id="11267" name="Footer Placeholder 4"/>
          <p:cNvSpPr>
            <a:spLocks noGrp="1"/>
          </p:cNvSpPr>
          <p:nvPr>
            <p:ph type="ftr" sz="quarter" idx="11"/>
          </p:nvPr>
        </p:nvSpPr>
        <p:spPr>
          <a:xfrm>
            <a:off x="25399" y="6534150"/>
            <a:ext cx="667286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base" hangingPunct="1">
              <a:spcBef>
                <a:spcPct val="0"/>
              </a:spcBef>
              <a:spcAft>
                <a:spcPts val="600"/>
              </a:spcAft>
              <a:buClrTx/>
              <a:buSzTx/>
              <a:buFontTx/>
              <a:buNone/>
              <a:tabLst/>
              <a:defRPr/>
            </a:pPr>
            <a:r>
              <a:rPr kumimoji="0" 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32431" r="5971"/>
          <a:stretch/>
        </p:blipFill>
        <p:spPr>
          <a:xfrm>
            <a:off x="7620351" y="10"/>
            <a:ext cx="4571649" cy="6857990"/>
          </a:xfrm>
          <a:prstGeom prst="rect">
            <a:avLst/>
          </a:prstGeom>
        </p:spPr>
      </p:pic>
      <p:pic>
        <p:nvPicPr>
          <p:cNvPr id="11272" name="Picture 1127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3" name="TextBox 2">
            <a:extLst>
              <a:ext uri="{FF2B5EF4-FFF2-40B4-BE49-F238E27FC236}">
                <a16:creationId xmlns:a16="http://schemas.microsoft.com/office/drawing/2014/main" id="{8F6056EA-69E1-08B5-997A-ADF2213F178D}"/>
              </a:ext>
            </a:extLst>
          </p:cNvPr>
          <p:cNvSpPr txBox="1">
            <a:spLocks noChangeArrowheads="1"/>
          </p:cNvSpPr>
          <p:nvPr/>
        </p:nvSpPr>
        <p:spPr bwMode="auto">
          <a:xfrm>
            <a:off x="0" y="970451"/>
            <a:ext cx="760765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Philippians 4:6-7: Prayer is the antidote to anxiety, stress, and worry</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everything pray! </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result: God’s peace</a:t>
            </a:r>
            <a:r>
              <a:rPr kumimoji="0" lang="en-US" sz="4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 </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“…do not be worried about your life”  </a:t>
            </a:r>
            <a:r>
              <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(Matthew 6:25)</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Peter 5:6-7: Pray because God cares for you!</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15868496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Intro</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9"/>
            <a:ext cx="12192000" cy="2513951"/>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By praying to God, laying upon Him our cares &amp; anxieties, we can have the peace of God that is only found in Jesus!</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20474" b="20474"/>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BC36DC9-4079-FA9D-8F5A-160D37F8CFAD}"/>
              </a:ext>
            </a:extLst>
          </p:cNvPr>
          <p:cNvSpPr txBox="1">
            <a:spLocks noChangeArrowheads="1"/>
          </p:cNvSpPr>
          <p:nvPr/>
        </p:nvSpPr>
        <p:spPr>
          <a:xfrm>
            <a:off x="0" y="0"/>
            <a:ext cx="1219200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cs typeface="Times New Roman" pitchFamily="18" charset="0"/>
              </a:rPr>
              <a:t>Prayer: God’s Cure For Anxiety </a:t>
            </a:r>
            <a:endPar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endParaRPr>
          </a:p>
        </p:txBody>
      </p:sp>
    </p:spTree>
    <p:extLst>
      <p:ext uri="{BB962C8B-B14F-4D97-AF65-F5344CB8AC3E}">
        <p14:creationId xmlns:p14="http://schemas.microsoft.com/office/powerpoint/2010/main" val="14400647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699" y="0"/>
            <a:ext cx="7607651" cy="970450"/>
          </a:xfrm>
        </p:spPr>
        <p:txBody>
          <a:bodyPr vert="horz" lIns="91440" tIns="45720" rIns="91440" bIns="45720" rtlCol="0" anchor="ctr">
            <a:normAutofit/>
          </a:bodyPr>
          <a:lstStyle/>
          <a:p>
            <a:pPr>
              <a:lnSpc>
                <a:spcPct val="90000"/>
              </a:lnSpc>
            </a:pPr>
            <a:r>
              <a:rPr lang="en-US" sz="4800" b="1" u="sng" dirty="0">
                <a:cs typeface="Times New Roman" pitchFamily="18" charset="0"/>
              </a:rPr>
              <a:t>Think Positively! </a:t>
            </a:r>
            <a:endParaRPr lang="en-US" sz="4800" b="1" u="sng" dirty="0"/>
          </a:p>
        </p:txBody>
      </p:sp>
      <p:sp>
        <p:nvSpPr>
          <p:cNvPr id="11267" name="Footer Placeholder 4"/>
          <p:cNvSpPr>
            <a:spLocks noGrp="1"/>
          </p:cNvSpPr>
          <p:nvPr>
            <p:ph type="ftr" sz="quarter" idx="11"/>
          </p:nvPr>
        </p:nvSpPr>
        <p:spPr>
          <a:xfrm>
            <a:off x="25399" y="6534150"/>
            <a:ext cx="667286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13316" r="13316"/>
          <a:stretch/>
        </p:blipFill>
        <p:spPr>
          <a:xfrm>
            <a:off x="7620351" y="10"/>
            <a:ext cx="4571649" cy="6857990"/>
          </a:xfrm>
          <a:prstGeom prst="rect">
            <a:avLst/>
          </a:prstGeom>
        </p:spPr>
      </p:pic>
      <p:pic>
        <p:nvPicPr>
          <p:cNvPr id="11272" name="Picture 1127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3" name="TextBox 2">
            <a:extLst>
              <a:ext uri="{FF2B5EF4-FFF2-40B4-BE49-F238E27FC236}">
                <a16:creationId xmlns:a16="http://schemas.microsoft.com/office/drawing/2014/main" id="{8F6056EA-69E1-08B5-997A-ADF2213F178D}"/>
              </a:ext>
            </a:extLst>
          </p:cNvPr>
          <p:cNvSpPr txBox="1">
            <a:spLocks noChangeArrowheads="1"/>
          </p:cNvSpPr>
          <p:nvPr/>
        </p:nvSpPr>
        <p:spPr bwMode="auto">
          <a:xfrm>
            <a:off x="0" y="970451"/>
            <a:ext cx="760765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Philippians 4:8-9: 6 specific things are to engage our thoughts</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True things</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Honorable things</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Right things </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Pure things</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Lovely things</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Good Repute</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057431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Intro</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648200"/>
            <a:ext cx="12192000" cy="2209800"/>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	If we fill our mind with positive thinking we won’t have time for worry and anxiety!</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20474" b="20474"/>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BC36DC9-4079-FA9D-8F5A-160D37F8CFAD}"/>
              </a:ext>
            </a:extLst>
          </p:cNvPr>
          <p:cNvSpPr txBox="1">
            <a:spLocks noChangeArrowheads="1"/>
          </p:cNvSpPr>
          <p:nvPr/>
        </p:nvSpPr>
        <p:spPr>
          <a:xfrm>
            <a:off x="0" y="0"/>
            <a:ext cx="1219200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cs typeface="Times New Roman" pitchFamily="18" charset="0"/>
              </a:rPr>
              <a:t>Think Positively! </a:t>
            </a:r>
            <a:endPar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endParaRPr>
          </a:p>
        </p:txBody>
      </p:sp>
    </p:spTree>
    <p:extLst>
      <p:ext uri="{BB962C8B-B14F-4D97-AF65-F5344CB8AC3E}">
        <p14:creationId xmlns:p14="http://schemas.microsoft.com/office/powerpoint/2010/main" val="598799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699" y="0"/>
            <a:ext cx="7607651" cy="970450"/>
          </a:xfrm>
        </p:spPr>
        <p:txBody>
          <a:bodyPr vert="horz" lIns="91440" tIns="45720" rIns="91440" bIns="45720" rtlCol="0" anchor="ctr">
            <a:normAutofit/>
          </a:bodyPr>
          <a:lstStyle/>
          <a:p>
            <a:pPr>
              <a:lnSpc>
                <a:spcPct val="90000"/>
              </a:lnSpc>
            </a:pPr>
            <a:r>
              <a:rPr lang="en-US" sz="5400" b="1" u="sng" dirty="0">
                <a:cs typeface="Times New Roman" pitchFamily="18" charset="0"/>
              </a:rPr>
              <a:t>Thanksgiving</a:t>
            </a:r>
            <a:r>
              <a:rPr lang="en-US" sz="3600" b="1" u="sng" dirty="0">
                <a:cs typeface="Times New Roman" pitchFamily="18" charset="0"/>
              </a:rPr>
              <a:t> </a:t>
            </a:r>
            <a:endParaRPr lang="en-US" sz="3600" b="1" u="sng" dirty="0"/>
          </a:p>
        </p:txBody>
      </p:sp>
      <p:sp>
        <p:nvSpPr>
          <p:cNvPr id="11267" name="Footer Placeholder 4"/>
          <p:cNvSpPr>
            <a:spLocks noGrp="1"/>
          </p:cNvSpPr>
          <p:nvPr>
            <p:ph type="ftr" sz="quarter" idx="11"/>
          </p:nvPr>
        </p:nvSpPr>
        <p:spPr>
          <a:xfrm>
            <a:off x="25399" y="6534150"/>
            <a:ext cx="667286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13812" r="13812"/>
          <a:stretch/>
        </p:blipFill>
        <p:spPr>
          <a:xfrm>
            <a:off x="7620351" y="10"/>
            <a:ext cx="4571649" cy="6857990"/>
          </a:xfrm>
          <a:prstGeom prst="rect">
            <a:avLst/>
          </a:prstGeom>
        </p:spPr>
      </p:pic>
      <p:pic>
        <p:nvPicPr>
          <p:cNvPr id="11272" name="Picture 1127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3" name="TextBox 2">
            <a:extLst>
              <a:ext uri="{FF2B5EF4-FFF2-40B4-BE49-F238E27FC236}">
                <a16:creationId xmlns:a16="http://schemas.microsoft.com/office/drawing/2014/main" id="{8F6056EA-69E1-08B5-997A-ADF2213F178D}"/>
              </a:ext>
            </a:extLst>
          </p:cNvPr>
          <p:cNvSpPr txBox="1">
            <a:spLocks noChangeArrowheads="1"/>
          </p:cNvSpPr>
          <p:nvPr/>
        </p:nvSpPr>
        <p:spPr bwMode="auto">
          <a:xfrm>
            <a:off x="0" y="970451"/>
            <a:ext cx="760765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50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Philippians 4:10-19: Paul gives further reasons for his rejoicing by giving thanks to the Philippians for their financial help in his work</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Contentment – Philippians 4:10-13</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Giving thanks – Philippians 4:14-18</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Reap what we sow – Philippians 4:17, 19</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2667328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Intro</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648200"/>
            <a:ext cx="12192000" cy="2209800"/>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	Learning to be content and giving thanks for what we have will keep us from anxiety!</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20474" b="20474"/>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BC36DC9-4079-FA9D-8F5A-160D37F8CFAD}"/>
              </a:ext>
            </a:extLst>
          </p:cNvPr>
          <p:cNvSpPr txBox="1">
            <a:spLocks noChangeArrowheads="1"/>
          </p:cNvSpPr>
          <p:nvPr/>
        </p:nvSpPr>
        <p:spPr>
          <a:xfrm>
            <a:off x="0" y="0"/>
            <a:ext cx="1219200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cs typeface="Times New Roman" pitchFamily="18" charset="0"/>
              </a:rPr>
              <a:t>Thanksgiving</a:t>
            </a:r>
            <a:endPar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endParaRPr>
          </a:p>
        </p:txBody>
      </p:sp>
    </p:spTree>
    <p:extLst>
      <p:ext uri="{BB962C8B-B14F-4D97-AF65-F5344CB8AC3E}">
        <p14:creationId xmlns:p14="http://schemas.microsoft.com/office/powerpoint/2010/main" val="3808857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bg1"/>
                </a:solidFill>
                <a:effectLst>
                  <a:innerShdw blurRad="63500" dist="50800" dir="13500000">
                    <a:srgbClr val="000000">
                      <a:alpha val="50000"/>
                    </a:srgbClr>
                  </a:innerShdw>
                </a:effectLst>
              </a:rPr>
              <a:t>Intro</a:t>
            </a:r>
            <a:endParaRPr lang="en-US" sz="40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12192000" cy="2535722"/>
          </a:xfrm>
          <a:effectLst/>
        </p:spPr>
        <p:txBody>
          <a:bodyPr>
            <a:normAutofit fontScale="925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It is easy to worry over the cares of this life</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Family stress, work stress, the pain of war and loss can all contribute to a stressful life.</a:t>
            </a:r>
            <a:endParaRPr lang="en-US" sz="6000" b="1" dirty="0">
              <a:ln w="6600">
                <a:noFill/>
                <a:prstDash val="solid"/>
              </a:ln>
              <a:solidFill>
                <a:srgbClr val="FFFF00"/>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14540" b="14540"/>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6753085-17DE-3F94-B696-E69C7505FFA3}"/>
              </a:ext>
            </a:extLst>
          </p:cNvPr>
          <p:cNvSpPr txBox="1">
            <a:spLocks noChangeArrowheads="1"/>
          </p:cNvSpPr>
          <p:nvPr/>
        </p:nvSpPr>
        <p:spPr>
          <a:xfrm>
            <a:off x="3810" y="27173"/>
            <a:ext cx="12188190" cy="68579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i="0" u="sng"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Arial"/>
                <a:ea typeface="+mj-ea"/>
                <a:cs typeface="Times New Roman" pitchFamily="18" charset="0"/>
              </a:rPr>
              <a:t>Conclusion</a:t>
            </a:r>
            <a:endParaRPr kumimoji="0" lang="en-US" sz="4400" i="0" u="sng"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Arial"/>
              <a:ea typeface="+mj-ea"/>
            </a:endParaRPr>
          </a:p>
        </p:txBody>
      </p:sp>
    </p:spTree>
    <p:extLst>
      <p:ext uri="{BB962C8B-B14F-4D97-AF65-F5344CB8AC3E}">
        <p14:creationId xmlns:p14="http://schemas.microsoft.com/office/powerpoint/2010/main" val="18617406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bg1"/>
                </a:solidFill>
                <a:effectLst>
                  <a:innerShdw blurRad="63500" dist="50800" dir="13500000">
                    <a:srgbClr val="000000">
                      <a:alpha val="50000"/>
                    </a:srgbClr>
                  </a:innerShdw>
                </a:effectLst>
              </a:rPr>
              <a:t>Intro</a:t>
            </a:r>
            <a:endParaRPr lang="en-US" sz="40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648200"/>
            <a:ext cx="12192000" cy="2209800"/>
          </a:xfrm>
          <a:effectLst/>
        </p:spPr>
        <p:txBody>
          <a:bodyPr>
            <a:normAutofit/>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The hard thing we are called upon to do is to be different: to NOT worry!</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8007" b="8007"/>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6753085-17DE-3F94-B696-E69C7505FFA3}"/>
              </a:ext>
            </a:extLst>
          </p:cNvPr>
          <p:cNvSpPr txBox="1">
            <a:spLocks noChangeArrowheads="1"/>
          </p:cNvSpPr>
          <p:nvPr/>
        </p:nvSpPr>
        <p:spPr>
          <a:xfrm>
            <a:off x="3810" y="27173"/>
            <a:ext cx="12188190" cy="68579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j-ea"/>
                <a:cs typeface="Times New Roman" pitchFamily="18" charset="0"/>
              </a:rPr>
              <a:t>Conclusion</a:t>
            </a:r>
            <a:endParaRPr kumimoji="0" lang="en-US" sz="4400" b="1" i="0" u="sng"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j-ea"/>
            </a:endParaRPr>
          </a:p>
        </p:txBody>
      </p:sp>
    </p:spTree>
    <p:extLst>
      <p:ext uri="{BB962C8B-B14F-4D97-AF65-F5344CB8AC3E}">
        <p14:creationId xmlns:p14="http://schemas.microsoft.com/office/powerpoint/2010/main" val="1325591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bg1"/>
                </a:solidFill>
                <a:effectLst>
                  <a:innerShdw blurRad="63500" dist="50800" dir="13500000">
                    <a:srgbClr val="000000">
                      <a:alpha val="50000"/>
                    </a:srgbClr>
                  </a:innerShdw>
                </a:effectLst>
              </a:rPr>
              <a:t>Intro</a:t>
            </a:r>
            <a:endParaRPr lang="en-US" sz="40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12192000" cy="2535722"/>
          </a:xfrm>
          <a:effectLst/>
        </p:spPr>
        <p:txBody>
          <a:bodyPr>
            <a:normAutofit fontScale="62500" lnSpcReduction="20000"/>
          </a:bodyPr>
          <a:lstStyle/>
          <a:p>
            <a:pPr marL="36576" algn="l">
              <a:defRPr/>
            </a:pPr>
            <a:r>
              <a:rPr lang="en-US" sz="5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Anxiety. Anxiousness.</a:t>
            </a:r>
            <a:endParaRPr lang="en-US" sz="5000" b="1" i="1"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a:p>
            <a:pPr marL="457200" indent="-457200" algn="l">
              <a:buClr>
                <a:srgbClr val="CCECFF"/>
              </a:buClr>
              <a:buSzPct val="115000"/>
              <a:buFont typeface="Wingdings" pitchFamily="2" charset="2"/>
              <a:buChar char="Ø"/>
              <a:defRPr/>
            </a:pPr>
            <a:r>
              <a:rPr lang="en-US" sz="45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According to psychology, anxiety is a normal and adaptive emotional response that involves feelings of distress, worry, and physiological symptoms in the context of apprehensively anticipating future danger or misfortune. However, when anxiety becomes excessive and interferes with daily functioning, it can be considered an anxiety disorder.</a:t>
            </a:r>
            <a:endParaRPr lang="en-US" sz="6000" b="1" dirty="0">
              <a:ln w="6600">
                <a:noFill/>
                <a:prstDash val="solid"/>
              </a:ln>
              <a:solidFill>
                <a:srgbClr val="FFFF00"/>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14586" b="14586"/>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96753085-17DE-3F94-B696-E69C7505FFA3}"/>
              </a:ext>
            </a:extLst>
          </p:cNvPr>
          <p:cNvSpPr txBox="1">
            <a:spLocks noChangeArrowheads="1"/>
          </p:cNvSpPr>
          <p:nvPr/>
        </p:nvSpPr>
        <p:spPr>
          <a:xfrm>
            <a:off x="3810" y="27173"/>
            <a:ext cx="3490721" cy="68579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4400" b="1" u="sng" dirty="0">
                <a:cs typeface="Times New Roman" pitchFamily="18" charset="0"/>
              </a:rPr>
              <a:t>Intro</a:t>
            </a:r>
            <a:endParaRPr lang="en-US" sz="4400" b="1" u="sng" dirty="0"/>
          </a:p>
        </p:txBody>
      </p:sp>
    </p:spTree>
    <p:extLst>
      <p:ext uri="{BB962C8B-B14F-4D97-AF65-F5344CB8AC3E}">
        <p14:creationId xmlns:p14="http://schemas.microsoft.com/office/powerpoint/2010/main" val="265300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699" y="0"/>
            <a:ext cx="7607651" cy="970450"/>
          </a:xfrm>
        </p:spPr>
        <p:txBody>
          <a:bodyPr vert="horz" lIns="91440" tIns="45720" rIns="91440" bIns="45720" rtlCol="0" anchor="ctr">
            <a:normAutofit/>
          </a:bodyPr>
          <a:lstStyle/>
          <a:p>
            <a:pPr>
              <a:lnSpc>
                <a:spcPct val="90000"/>
              </a:lnSpc>
            </a:pPr>
            <a:r>
              <a:rPr lang="en-US" sz="5400" b="1" u="sng" dirty="0">
                <a:cs typeface="Times New Roman" pitchFamily="18" charset="0"/>
              </a:rPr>
              <a:t>Conclusion</a:t>
            </a:r>
            <a:r>
              <a:rPr lang="en-US" sz="3600" b="1" u="sng" dirty="0">
                <a:cs typeface="Times New Roman" pitchFamily="18" charset="0"/>
              </a:rPr>
              <a:t> </a:t>
            </a:r>
            <a:endParaRPr lang="en-US" sz="3600" b="1" u="sng" dirty="0"/>
          </a:p>
        </p:txBody>
      </p:sp>
      <p:sp>
        <p:nvSpPr>
          <p:cNvPr id="11267" name="Footer Placeholder 4"/>
          <p:cNvSpPr>
            <a:spLocks noGrp="1"/>
          </p:cNvSpPr>
          <p:nvPr>
            <p:ph type="ftr" sz="quarter" idx="11"/>
          </p:nvPr>
        </p:nvSpPr>
        <p:spPr>
          <a:xfrm>
            <a:off x="25399" y="6534150"/>
            <a:ext cx="667286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27699" r="27699"/>
          <a:stretch/>
        </p:blipFill>
        <p:spPr>
          <a:xfrm>
            <a:off x="7620351" y="10"/>
            <a:ext cx="4571649" cy="6857990"/>
          </a:xfrm>
          <a:prstGeom prst="rect">
            <a:avLst/>
          </a:prstGeom>
        </p:spPr>
      </p:pic>
      <p:pic>
        <p:nvPicPr>
          <p:cNvPr id="11272" name="Picture 1127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3" name="TextBox 2">
            <a:extLst>
              <a:ext uri="{FF2B5EF4-FFF2-40B4-BE49-F238E27FC236}">
                <a16:creationId xmlns:a16="http://schemas.microsoft.com/office/drawing/2014/main" id="{8F6056EA-69E1-08B5-997A-ADF2213F178D}"/>
              </a:ext>
            </a:extLst>
          </p:cNvPr>
          <p:cNvSpPr txBox="1">
            <a:spLocks noChangeArrowheads="1"/>
          </p:cNvSpPr>
          <p:nvPr/>
        </p:nvSpPr>
        <p:spPr bwMode="auto">
          <a:xfrm>
            <a:off x="0" y="970451"/>
            <a:ext cx="7607651"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50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said to not worry, but instead, focus on God’s kingdom and righteousness – Matthew 6:33</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said to not worry, but instead, in all things pray &amp; lean on Christ’s strength – Philippians 4:6, 13</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Peter said to not worry but give it to God because He cares for us – I Peter 5:6-7</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27373139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4">
            <a:extLst>
              <a:ext uri="{28A0092B-C50C-407E-A947-70E740481C1C}">
                <a14:useLocalDpi xmlns:a14="http://schemas.microsoft.com/office/drawing/2010/main" val="0"/>
              </a:ext>
            </a:extLst>
          </a:blip>
          <a:srcRect l="20222" r="20224" b="2"/>
          <a:stretch/>
        </p:blipFill>
        <p:spPr>
          <a:xfrm>
            <a:off x="-8622" y="10"/>
            <a:ext cx="6096000" cy="6857990"/>
          </a:xfrm>
          <a:prstGeom prst="rect">
            <a:avLst/>
          </a:prstGeom>
        </p:spPr>
      </p:pic>
      <p:sp>
        <p:nvSpPr>
          <p:cNvPr id="11267" name="Footer Placeholder 4"/>
          <p:cNvSpPr>
            <a:spLocks noGrp="1"/>
          </p:cNvSpPr>
          <p:nvPr>
            <p:ph type="ftr" sz="quarter" idx="11"/>
          </p:nvPr>
        </p:nvSpPr>
        <p:spPr>
          <a:xfrm>
            <a:off x="25400" y="6492876"/>
            <a:ext cx="3596420"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base" hangingPunct="1">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Overcoming Anxiety</a:t>
            </a:r>
          </a:p>
        </p:txBody>
      </p:sp>
      <p:pic>
        <p:nvPicPr>
          <p:cNvPr id="11277" name="Picture 1127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11266" name="Rectangle 2"/>
          <p:cNvSpPr>
            <a:spLocks noGrp="1" noChangeArrowheads="1"/>
          </p:cNvSpPr>
          <p:nvPr>
            <p:ph type="title"/>
          </p:nvPr>
        </p:nvSpPr>
        <p:spPr>
          <a:xfrm>
            <a:off x="6257027" y="5260"/>
            <a:ext cx="5934973" cy="970450"/>
          </a:xfrm>
        </p:spPr>
        <p:txBody>
          <a:bodyPr vert="horz" lIns="91440" tIns="45720" rIns="91440" bIns="45720" rtlCol="0" anchor="b">
            <a:normAutofit/>
          </a:bodyPr>
          <a:lstStyle/>
          <a:p>
            <a:r>
              <a:rPr lang="en-US" sz="4800" b="1" u="sng" dirty="0">
                <a:cs typeface="Times New Roman" pitchFamily="18" charset="0"/>
              </a:rPr>
              <a:t>Conclusion </a:t>
            </a:r>
            <a:endParaRPr lang="en-US" sz="4800" b="1" u="sng" dirty="0"/>
          </a:p>
        </p:txBody>
      </p:sp>
      <p:sp>
        <p:nvSpPr>
          <p:cNvPr id="2" name="TextBox 1">
            <a:extLst>
              <a:ext uri="{FF2B5EF4-FFF2-40B4-BE49-F238E27FC236}">
                <a16:creationId xmlns:a16="http://schemas.microsoft.com/office/drawing/2014/main" id="{2AC520F7-B7C1-A59E-63E0-AB76F4DE033B}"/>
              </a:ext>
            </a:extLst>
          </p:cNvPr>
          <p:cNvSpPr txBox="1">
            <a:spLocks noChangeArrowheads="1"/>
          </p:cNvSpPr>
          <p:nvPr/>
        </p:nvSpPr>
        <p:spPr bwMode="auto">
          <a:xfrm>
            <a:off x="6087379" y="1155643"/>
            <a:ext cx="6104622"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Anxiety can be overcome if we apply God’s antidotes:</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Pray</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Think positively</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Give thanks and be content</a:t>
            </a:r>
          </a:p>
        </p:txBody>
      </p:sp>
    </p:spTree>
    <p:extLst>
      <p:ext uri="{BB962C8B-B14F-4D97-AF65-F5344CB8AC3E}">
        <p14:creationId xmlns:p14="http://schemas.microsoft.com/office/powerpoint/2010/main" val="905145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Conclusion</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9"/>
            <a:ext cx="12192000" cy="2513951"/>
          </a:xfrm>
          <a:effectLst/>
        </p:spPr>
        <p:txBody>
          <a:bodyPr>
            <a:noAutofit/>
          </a:bodyPr>
          <a:lstStyle/>
          <a:p>
            <a:pPr marL="36576">
              <a:defRPr/>
            </a:pPr>
            <a:r>
              <a:rPr lang="en-US" sz="48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Not only are we to know to do it, but “practice these things!” </a:t>
            </a:r>
          </a:p>
          <a:p>
            <a:pPr marL="36576">
              <a:defRPr/>
            </a:pPr>
            <a:r>
              <a:rPr lang="en-US" sz="48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(Philippians 4:9)</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20474" b="20474"/>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AB0FC1A4-CF4B-554B-ADBB-20FF59F814EE}"/>
              </a:ext>
            </a:extLst>
          </p:cNvPr>
          <p:cNvSpPr txBox="1">
            <a:spLocks noChangeArrowheads="1"/>
          </p:cNvSpPr>
          <p:nvPr/>
        </p:nvSpPr>
        <p:spPr>
          <a:xfrm>
            <a:off x="0" y="0"/>
            <a:ext cx="1219200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cs typeface="Times New Roman" pitchFamily="18" charset="0"/>
              </a:rPr>
              <a:t>Conclusion</a:t>
            </a:r>
            <a:endParaRPr kumimoji="0" lang="en-US" sz="5400" b="1" i="0"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j-ea"/>
            </a:endParaRPr>
          </a:p>
        </p:txBody>
      </p:sp>
    </p:spTree>
    <p:extLst>
      <p:ext uri="{BB962C8B-B14F-4D97-AF65-F5344CB8AC3E}">
        <p14:creationId xmlns:p14="http://schemas.microsoft.com/office/powerpoint/2010/main" val="3088422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Conclusion</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9"/>
            <a:ext cx="12192000" cy="2513951"/>
          </a:xfrm>
          <a:effectLst/>
        </p:spPr>
        <p:txBody>
          <a:bodyPr>
            <a:noAutofit/>
          </a:bodyPr>
          <a:lstStyle/>
          <a:p>
            <a:pPr marL="36576">
              <a:defRPr/>
            </a:pPr>
            <a:r>
              <a:rPr lang="en-US" sz="48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In overcoming anxiety, God’s peace will guard (protect) our hearts and mind!</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l="5901" r="5901"/>
          <a:stretch/>
        </p:blipFill>
        <p:spPr>
          <a:xfrm>
            <a:off x="1524021" y="-1"/>
            <a:ext cx="9149165" cy="4322278"/>
          </a:xfrm>
          <a:prstGeom prst="rect">
            <a:avLst/>
          </a:prstGeom>
        </p:spPr>
      </p:pic>
      <p:sp>
        <p:nvSpPr>
          <p:cNvPr id="4" name="Rectangle 2">
            <a:extLst>
              <a:ext uri="{FF2B5EF4-FFF2-40B4-BE49-F238E27FC236}">
                <a16:creationId xmlns:a16="http://schemas.microsoft.com/office/drawing/2014/main" id="{AFC252C9-D53B-E44F-F419-66662AA92E8C}"/>
              </a:ext>
            </a:extLst>
          </p:cNvPr>
          <p:cNvSpPr txBox="1">
            <a:spLocks noChangeArrowheads="1"/>
          </p:cNvSpPr>
          <p:nvPr/>
        </p:nvSpPr>
        <p:spPr>
          <a:xfrm>
            <a:off x="0" y="0"/>
            <a:ext cx="716280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400" i="0" u="sng"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Arial"/>
                <a:ea typeface="+mj-ea"/>
                <a:cs typeface="Times New Roman" pitchFamily="18" charset="0"/>
              </a:rPr>
              <a:t>Conclusion</a:t>
            </a:r>
            <a:endParaRPr kumimoji="0" lang="en-US" sz="5400" i="0" u="sng"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Arial"/>
              <a:ea typeface="+mj-ea"/>
            </a:endParaRPr>
          </a:p>
        </p:txBody>
      </p:sp>
    </p:spTree>
    <p:extLst>
      <p:ext uri="{BB962C8B-B14F-4D97-AF65-F5344CB8AC3E}">
        <p14:creationId xmlns:p14="http://schemas.microsoft.com/office/powerpoint/2010/main" val="16759478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Intro</a:t>
            </a:r>
            <a:endParaRPr lang="en-US" b="1" u="sng" dirty="0"/>
          </a:p>
        </p:txBody>
      </p:sp>
      <p:sp>
        <p:nvSpPr>
          <p:cNvPr id="11267" name="Footer Placeholder 4"/>
          <p:cNvSpPr>
            <a:spLocks noGrp="1"/>
          </p:cNvSpPr>
          <p:nvPr>
            <p:ph type="ftr" sz="quarter" idx="11"/>
          </p:nvPr>
        </p:nvSpPr>
        <p:spPr>
          <a:xfrm>
            <a:off x="-1" y="6492876"/>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19248" r="19248"/>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00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3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People get anxious (worried, stressed) over many things:</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War</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war in Ukraine (February 2022)</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Israel attacked by Hamas (Saturday October 7</a:t>
            </a:r>
            <a:r>
              <a:rPr lang="en-US" sz="2800" baseline="30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a:t>
            </a: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2023)</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Day-to-day things</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Family stress: spouse relationships, children relationships, in-laws, etc.</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Work stress</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Financial stress</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Home stress</a:t>
            </a:r>
          </a:p>
          <a:p>
            <a:pPr marL="1200150" lvl="1"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Relationship stress in general: friends, co-workers, dating, online, etc.</a:t>
            </a: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249377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500"/>
                                        <p:tgtEl>
                                          <p:spTgt spid="2">
                                            <p:txEl>
                                              <p:pRg st="2" end="2"/>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 calcmode="lin" valueType="num">
                                      <p:cBhvr additive="base">
                                        <p:cTn id="46"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8" fill="hold" nodeType="after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Intro</a:t>
            </a:r>
            <a:endParaRPr lang="en-US" b="1" u="sng" dirty="0"/>
          </a:p>
        </p:txBody>
      </p:sp>
      <p:sp>
        <p:nvSpPr>
          <p:cNvPr id="11267" name="Footer Placeholder 4"/>
          <p:cNvSpPr>
            <a:spLocks noGrp="1"/>
          </p:cNvSpPr>
          <p:nvPr>
            <p:ph type="ftr" sz="quarter" idx="11"/>
          </p:nvPr>
        </p:nvSpPr>
        <p:spPr>
          <a:xfrm>
            <a:off x="0" y="6492876"/>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28210" r="28210"/>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7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3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 person can become so anxious that there are physical symptoms, such as:</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Lightheadedness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Sweating</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Nausea</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Feeling edgy and/or restless/sleepless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Shortness of breath</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Diarrhea</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Getting easily fatigued</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913682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Intro</a:t>
            </a:r>
            <a:endParaRPr lang="en-US" b="1" u="sng" dirty="0"/>
          </a:p>
        </p:txBody>
      </p:sp>
      <p:sp>
        <p:nvSpPr>
          <p:cNvPr id="11267" name="Footer Placeholder 4"/>
          <p:cNvSpPr>
            <a:spLocks noGrp="1"/>
          </p:cNvSpPr>
          <p:nvPr>
            <p:ph type="ftr" sz="quarter" idx="11"/>
          </p:nvPr>
        </p:nvSpPr>
        <p:spPr>
          <a:xfrm>
            <a:off x="-1" y="6527800"/>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33324" r="33324"/>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3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Another way to tell if you or a loved one is anxious, is what you think about and how you communicate it:</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Believing the worst will happen</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Persistent worry</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All-or-nothing thinking</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Overgeneralizing (making overall assumptions based on a single event)</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4015857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Intro</a:t>
            </a:r>
            <a:endParaRPr lang="en-US" b="1" u="sng" dirty="0"/>
          </a:p>
        </p:txBody>
      </p:sp>
      <p:sp>
        <p:nvSpPr>
          <p:cNvPr id="11267" name="Footer Placeholder 4"/>
          <p:cNvSpPr>
            <a:spLocks noGrp="1"/>
          </p:cNvSpPr>
          <p:nvPr>
            <p:ph type="ftr" sz="quarter" idx="11"/>
          </p:nvPr>
        </p:nvSpPr>
        <p:spPr>
          <a:xfrm>
            <a:off x="-1" y="6492875"/>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35001" r="35001"/>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50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3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Common anxiety behaviors include:</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Avoidance of feared situations or events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Seeking reassurance</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Second-guessing</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Irritability and frustration in feared situations</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Compulsive actions (like washing hands over and over)</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17807549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Intro</a:t>
            </a:r>
            <a:endParaRPr lang="en-US" b="1" u="sng" dirty="0"/>
          </a:p>
        </p:txBody>
      </p:sp>
      <p:sp>
        <p:nvSpPr>
          <p:cNvPr id="11267" name="Footer Placeholder 4"/>
          <p:cNvSpPr>
            <a:spLocks noGrp="1"/>
          </p:cNvSpPr>
          <p:nvPr>
            <p:ph type="ftr" sz="quarter" idx="11"/>
          </p:nvPr>
        </p:nvSpPr>
        <p:spPr>
          <a:xfrm>
            <a:off x="0" y="6459221"/>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27604" r="27604"/>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3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Psychology Professionals treat anxiety in two ways and they say the best way is a combo approach:</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Cognitive Behavioral Therapy (CBT): CBT is a form of psychotherapy</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Medication </a:t>
            </a: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rPr>
              <a:t>Combination: CBT &amp; Meds</a:t>
            </a:r>
          </a:p>
        </p:txBody>
      </p:sp>
    </p:spTree>
    <p:extLst>
      <p:ext uri="{BB962C8B-B14F-4D97-AF65-F5344CB8AC3E}">
        <p14:creationId xmlns:p14="http://schemas.microsoft.com/office/powerpoint/2010/main" val="4137938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529205" y="0"/>
            <a:ext cx="9143980" cy="712962"/>
          </a:xfrm>
        </p:spPr>
        <p:txBody>
          <a:bodyPr>
            <a:normAutofit/>
          </a:bodyPr>
          <a:lstStyle/>
          <a:p>
            <a:pPr>
              <a:lnSpc>
                <a:spcPct val="90000"/>
              </a:lnSpc>
            </a:pPr>
            <a:r>
              <a:rPr lang="en-US" sz="4000" b="1" spc="50" dirty="0">
                <a:ln w="0"/>
                <a:solidFill>
                  <a:schemeClr val="tx1"/>
                </a:solidFill>
                <a:effectLst>
                  <a:innerShdw blurRad="63500" dist="50800" dir="13500000">
                    <a:srgbClr val="000000">
                      <a:alpha val="50000"/>
                    </a:srgbClr>
                  </a:innerShdw>
                </a:effectLst>
              </a:rPr>
              <a:t>Intro</a:t>
            </a:r>
            <a:endParaRPr lang="en-US" sz="4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9"/>
            <a:ext cx="12192000" cy="2513951"/>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Professional Help has its place, but we can turn to the Great Physician to see what Jesus said on the matter and to the apostle Paul who had a lot to say about anxiety!</a:t>
            </a:r>
          </a:p>
        </p:txBody>
      </p:sp>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4">
            <a:extLst>
              <a:ext uri="{28A0092B-C50C-407E-A947-70E740481C1C}">
                <a14:useLocalDpi xmlns:a14="http://schemas.microsoft.com/office/drawing/2010/main" val="0"/>
              </a:ext>
            </a:extLst>
          </a:blip>
          <a:srcRect t="20474" b="20474"/>
          <a:stretch/>
        </p:blipFill>
        <p:spPr>
          <a:xfrm>
            <a:off x="1524021" y="-1"/>
            <a:ext cx="9149165" cy="4322278"/>
          </a:xfrm>
          <a:prstGeom prst="rect">
            <a:avLst/>
          </a:prstGeom>
        </p:spPr>
      </p:pic>
    </p:spTree>
    <p:extLst>
      <p:ext uri="{BB962C8B-B14F-4D97-AF65-F5344CB8AC3E}">
        <p14:creationId xmlns:p14="http://schemas.microsoft.com/office/powerpoint/2010/main" val="3599390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15175" cy="970450"/>
          </a:xfrm>
        </p:spPr>
        <p:txBody>
          <a:bodyPr vert="horz" lIns="91440" tIns="45720" rIns="91440" bIns="45720" rtlCol="0" anchor="ctr">
            <a:normAutofit/>
          </a:bodyPr>
          <a:lstStyle/>
          <a:p>
            <a:pPr>
              <a:lnSpc>
                <a:spcPct val="90000"/>
              </a:lnSpc>
            </a:pPr>
            <a:r>
              <a:rPr lang="en-US" b="1" u="sng" dirty="0">
                <a:cs typeface="Times New Roman" pitchFamily="18" charset="0"/>
              </a:rPr>
              <a:t>Don’t Worry</a:t>
            </a:r>
            <a:endParaRPr lang="en-US" b="1" u="sng" dirty="0"/>
          </a:p>
        </p:txBody>
      </p:sp>
      <p:sp>
        <p:nvSpPr>
          <p:cNvPr id="11267" name="Footer Placeholder 4"/>
          <p:cNvSpPr>
            <a:spLocks noGrp="1"/>
          </p:cNvSpPr>
          <p:nvPr>
            <p:ph type="ftr" sz="quarter" idx="11"/>
          </p:nvPr>
        </p:nvSpPr>
        <p:spPr>
          <a:xfrm>
            <a:off x="0" y="6459221"/>
            <a:ext cx="5004649"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Overcoming Anxiety</a:t>
            </a:r>
          </a:p>
        </p:txBody>
      </p:sp>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4">
            <a:extLst>
              <a:ext uri="{28A0092B-C50C-407E-A947-70E740481C1C}">
                <a14:useLocalDpi xmlns:a14="http://schemas.microsoft.com/office/drawing/2010/main" val="0"/>
              </a:ext>
            </a:extLst>
          </a:blip>
          <a:srcRect l="10344" r="10344"/>
          <a:stretch/>
        </p:blipFill>
        <p:spPr>
          <a:xfrm>
            <a:off x="8815176" y="11"/>
            <a:ext cx="3428737" cy="6857990"/>
          </a:xfrm>
          <a:prstGeom prst="rect">
            <a:avLst/>
          </a:prstGeom>
        </p:spPr>
      </p:pic>
      <p:sp>
        <p:nvSpPr>
          <p:cNvPr id="2" name="TextBox 1">
            <a:extLst>
              <a:ext uri="{FF2B5EF4-FFF2-40B4-BE49-F238E27FC236}">
                <a16:creationId xmlns:a16="http://schemas.microsoft.com/office/drawing/2014/main" id="{EA642A07-5B08-EA52-DE79-FC47AED0AAF0}"/>
              </a:ext>
            </a:extLst>
          </p:cNvPr>
          <p:cNvSpPr txBox="1">
            <a:spLocks noChangeArrowheads="1"/>
          </p:cNvSpPr>
          <p:nvPr/>
        </p:nvSpPr>
        <p:spPr bwMode="auto">
          <a:xfrm>
            <a:off x="0" y="970451"/>
            <a:ext cx="8815175" cy="55224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50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addressed anxious concerns of everyday life</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6:25-34</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“Who of you by being worried can add a single hour to his life?” (Matthew 6:27) - </a:t>
            </a:r>
            <a:r>
              <a:rPr lang="en-US" sz="4000"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(Greek word for anxiety, </a:t>
            </a:r>
            <a:r>
              <a:rPr lang="en-US" sz="4000" i="1"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merimnao</a:t>
            </a:r>
            <a:r>
              <a:rPr lang="en-US" sz="4000"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Gr. 3309) </a:t>
            </a:r>
          </a:p>
          <a:p>
            <a:pPr marL="1314450" lvl="1" indent="-5715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“Seek first His kingdom and His righteousness, and all these things will be added to you” (Matthew 6:33)</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4250461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7290</TotalTime>
  <Words>4715</Words>
  <Application>Microsoft Office PowerPoint</Application>
  <PresentationFormat>Widescreen</PresentationFormat>
  <Paragraphs>398</Paragraphs>
  <Slides>24</Slides>
  <Notes>24</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24</vt:i4>
      </vt:variant>
    </vt:vector>
  </HeadingPairs>
  <TitlesOfParts>
    <vt:vector size="45" baseType="lpstr">
      <vt:lpstr>Ameretto</vt:lpstr>
      <vt:lpstr>Arial</vt:lpstr>
      <vt:lpstr>Bookman Old Style</vt:lpstr>
      <vt:lpstr>Calibri</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1_Slate</vt:lpstr>
      <vt:lpstr>Slate</vt:lpstr>
      <vt:lpstr>1_Damask</vt:lpstr>
      <vt:lpstr>Overcoming Anxiety</vt:lpstr>
      <vt:lpstr>Intro</vt:lpstr>
      <vt:lpstr>Intro</vt:lpstr>
      <vt:lpstr>Intro</vt:lpstr>
      <vt:lpstr>Intro</vt:lpstr>
      <vt:lpstr>Intro</vt:lpstr>
      <vt:lpstr>Intro</vt:lpstr>
      <vt:lpstr>Intro</vt:lpstr>
      <vt:lpstr>Don’t Worry</vt:lpstr>
      <vt:lpstr>Don’t Worry</vt:lpstr>
      <vt:lpstr>Intro</vt:lpstr>
      <vt:lpstr>Prayer: God’s Cure For Anxiety </vt:lpstr>
      <vt:lpstr>Intro</vt:lpstr>
      <vt:lpstr>Think Positively! </vt:lpstr>
      <vt:lpstr>Intro</vt:lpstr>
      <vt:lpstr>Thanksgiving </vt:lpstr>
      <vt:lpstr>Intro</vt:lpstr>
      <vt:lpstr>Intro</vt:lpstr>
      <vt:lpstr>Intro</vt:lpstr>
      <vt:lpstr>Conclusion </vt:lpstr>
      <vt:lpstr>Conclusion </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Anxiety</dc:title>
  <dc:subject>10/15/2023</dc:subject>
  <dc:creator>DarkWolf</dc:creator>
  <cp:lastModifiedBy>Nathan Morrison</cp:lastModifiedBy>
  <cp:revision>97</cp:revision>
  <cp:lastPrinted>2020-03-06T19:57:33Z</cp:lastPrinted>
  <dcterms:created xsi:type="dcterms:W3CDTF">2005-06-04T23:49:02Z</dcterms:created>
  <dcterms:modified xsi:type="dcterms:W3CDTF">2023-10-13T20:55:14Z</dcterms:modified>
</cp:coreProperties>
</file>