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79" r:id="rId1"/>
    <p:sldMasterId id="2147483997" r:id="rId2"/>
    <p:sldMasterId id="2147484029" r:id="rId3"/>
  </p:sldMasterIdLst>
  <p:notesMasterIdLst>
    <p:notesMasterId r:id="rId31"/>
  </p:notesMasterIdLst>
  <p:handoutMasterIdLst>
    <p:handoutMasterId r:id="rId32"/>
  </p:handoutMasterIdLst>
  <p:sldIdLst>
    <p:sldId id="1230" r:id="rId4"/>
    <p:sldId id="1232" r:id="rId5"/>
    <p:sldId id="486" r:id="rId6"/>
    <p:sldId id="1234" r:id="rId7"/>
    <p:sldId id="1170" r:id="rId8"/>
    <p:sldId id="1240" r:id="rId9"/>
    <p:sldId id="1244" r:id="rId10"/>
    <p:sldId id="1205" r:id="rId11"/>
    <p:sldId id="1246" r:id="rId12"/>
    <p:sldId id="1249" r:id="rId13"/>
    <p:sldId id="1248" r:id="rId14"/>
    <p:sldId id="1253" r:id="rId15"/>
    <p:sldId id="1254" r:id="rId16"/>
    <p:sldId id="1262" r:id="rId17"/>
    <p:sldId id="1263" r:id="rId18"/>
    <p:sldId id="1267" r:id="rId19"/>
    <p:sldId id="1268" r:id="rId20"/>
    <p:sldId id="1269" r:id="rId21"/>
    <p:sldId id="1270" r:id="rId22"/>
    <p:sldId id="1271" r:id="rId23"/>
    <p:sldId id="1272" r:id="rId24"/>
    <p:sldId id="1273" r:id="rId25"/>
    <p:sldId id="1227" r:id="rId26"/>
    <p:sldId id="1228" r:id="rId27"/>
    <p:sldId id="1275" r:id="rId28"/>
    <p:sldId id="1201" r:id="rId29"/>
    <p:sldId id="72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FFFF"/>
    <a:srgbClr val="006600"/>
    <a:srgbClr val="FFFFFF"/>
    <a:srgbClr val="FF0066"/>
    <a:srgbClr val="FFCC00"/>
    <a:srgbClr val="CCFF33"/>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3" autoAdjust="0"/>
    <p:restoredTop sz="86346" autoAdjust="0"/>
  </p:normalViewPr>
  <p:slideViewPr>
    <p:cSldViewPr snapToObjects="1">
      <p:cViewPr varScale="1">
        <p:scale>
          <a:sx n="88" d="100"/>
          <a:sy n="88" d="100"/>
        </p:scale>
        <p:origin x="594" y="90"/>
      </p:cViewPr>
      <p:guideLst>
        <p:guide orient="horz" pos="2160"/>
        <p:guide pos="3840"/>
      </p:guideLst>
    </p:cSldViewPr>
  </p:slideViewPr>
  <p:outlineViewPr>
    <p:cViewPr>
      <p:scale>
        <a:sx n="33" d="100"/>
        <a:sy n="33" d="100"/>
      </p:scale>
      <p:origin x="0" y="-456"/>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D60A090-B1D9-493C-AE37-1CF018206EA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r>
              <a:rPr lang="en-US" dirty="0"/>
              <a:t>A Specific Request</a:t>
            </a:r>
          </a:p>
        </p:txBody>
      </p:sp>
      <p:sp>
        <p:nvSpPr>
          <p:cNvPr id="22531" name="Rectangle 3">
            <a:extLst>
              <a:ext uri="{FF2B5EF4-FFF2-40B4-BE49-F238E27FC236}">
                <a16:creationId xmlns:a16="http://schemas.microsoft.com/office/drawing/2014/main" id="{8D6A0E70-E04B-4A9F-AB4B-95ACE5D2F530}"/>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dirty="0"/>
          </a:p>
        </p:txBody>
      </p:sp>
      <p:sp>
        <p:nvSpPr>
          <p:cNvPr id="22532" name="Rectangle 4">
            <a:extLst>
              <a:ext uri="{FF2B5EF4-FFF2-40B4-BE49-F238E27FC236}">
                <a16:creationId xmlns:a16="http://schemas.microsoft.com/office/drawing/2014/main" id="{1B925750-979D-4CA6-B23D-834D8B9CA293}"/>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r>
              <a:rPr lang="en-US" dirty="0"/>
              <a:t>Prepared by Nathan L Morrison / 05-14-06</a:t>
            </a:r>
          </a:p>
        </p:txBody>
      </p:sp>
      <p:sp>
        <p:nvSpPr>
          <p:cNvPr id="22533" name="Rectangle 5">
            <a:extLst>
              <a:ext uri="{FF2B5EF4-FFF2-40B4-BE49-F238E27FC236}">
                <a16:creationId xmlns:a16="http://schemas.microsoft.com/office/drawing/2014/main" id="{2364DF44-B8FA-418F-800A-D17679620DAE}"/>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71D29B5F-8A5C-4C57-8B57-252C324534A8}"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12A1E5F-623C-461C-B77D-546487C4FD2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r>
              <a:rPr lang="en-US" dirty="0"/>
              <a:t>A Specific Request</a:t>
            </a:r>
          </a:p>
        </p:txBody>
      </p:sp>
      <p:sp>
        <p:nvSpPr>
          <p:cNvPr id="3075" name="Rectangle 3">
            <a:extLst>
              <a:ext uri="{FF2B5EF4-FFF2-40B4-BE49-F238E27FC236}">
                <a16:creationId xmlns:a16="http://schemas.microsoft.com/office/drawing/2014/main" id="{14058D2F-4AC3-4DA6-BC56-C596C5181A7D}"/>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dirty="0"/>
          </a:p>
        </p:txBody>
      </p:sp>
      <p:sp>
        <p:nvSpPr>
          <p:cNvPr id="3076" name="Rectangle 4">
            <a:extLst>
              <a:ext uri="{FF2B5EF4-FFF2-40B4-BE49-F238E27FC236}">
                <a16:creationId xmlns:a16="http://schemas.microsoft.com/office/drawing/2014/main" id="{44207EBB-CB31-4AED-9B45-A17453E46C3E}"/>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4DA4DD59-DF5A-4C4C-9316-2CC71E747438}"/>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71F6850C-C330-4D03-8C10-A2C137F56AC3}"/>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r>
              <a:rPr lang="en-US" dirty="0"/>
              <a:t>Prepared by Nathan L Morrison / 05-14-06</a:t>
            </a:r>
          </a:p>
        </p:txBody>
      </p:sp>
      <p:sp>
        <p:nvSpPr>
          <p:cNvPr id="3079" name="Rectangle 7">
            <a:extLst>
              <a:ext uri="{FF2B5EF4-FFF2-40B4-BE49-F238E27FC236}">
                <a16:creationId xmlns:a16="http://schemas.microsoft.com/office/drawing/2014/main" id="{4A1D4A18-2F7D-4AA5-A6D0-E62BE4CC4E07}"/>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791EA81A-27FE-46E0-8EDF-3CFF116ECEB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207B823-2F67-43FE-B966-F22D7C57A36E}"/>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AB279E3C-F629-4B5A-ABB7-C7C84F1DF2B8}"/>
              </a:ext>
            </a:extLst>
          </p:cNvPr>
          <p:cNvSpPr>
            <a:spLocks noGrp="1" noChangeArrowheads="1"/>
          </p:cNvSpPr>
          <p:nvPr>
            <p:ph type="body" idx="1"/>
          </p:nvPr>
        </p:nvSpPr>
        <p:spPr>
          <a:noFill/>
        </p:spPr>
        <p:txBody>
          <a:bodyPr/>
          <a:lstStyle/>
          <a:p>
            <a:r>
              <a:rPr lang="en-US" dirty="0"/>
              <a:t>Prepared by Nathan L Morrison for Sunday August 6, 2023</a:t>
            </a:r>
          </a:p>
          <a:p>
            <a:r>
              <a:rPr lang="en-US" dirty="0"/>
              <a:t>All Scripture given is from NASU unless otherwise stated</a:t>
            </a:r>
          </a:p>
          <a:p>
            <a:endParaRPr lang="en-US" dirty="0"/>
          </a:p>
          <a:p>
            <a:r>
              <a:rPr lang="en-US" dirty="0"/>
              <a:t>For further study, or if questions, please Call: 804-277-1983 or Visit www.courthousechurchofchrist.com</a:t>
            </a:r>
          </a:p>
          <a:p>
            <a:endParaRPr lang="en-US" dirty="0"/>
          </a:p>
          <a:p>
            <a:r>
              <a:rPr lang="en-US" dirty="0"/>
              <a:t>The logo art was used by permission by www.vecteezy.com</a:t>
            </a:r>
          </a:p>
          <a:p>
            <a:endParaRPr lang="en-US" dirty="0"/>
          </a:p>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59698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00591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57466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CE8B925-3E03-408D-8A61-03DEFBA01A3E}"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477778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8703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CE8B925-3E03-408D-8A61-03DEFBA01A3E}"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CE8B925-3E03-408D-8A61-03DEFBA01A3E}"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544895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03981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47691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7</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91549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45404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Glorifying God Through Social Media </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552579644"/>
      </p:ext>
    </p:extLst>
  </p:cSld>
  <p:clrMapOvr>
    <a:masterClrMapping/>
  </p:clrMapOvr>
  <p:transition spd="slow">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Glorifying God Through Social Media </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148946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Glorifying God Through Social Media </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863476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Glorifying God Through Social Media </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24618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Glorifying God Through Social Media </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427932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Glorifying God Through Social Media </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322772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Glorifying God Through Social Media </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532185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Glorifying God Through Social Media </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639377519"/>
      </p:ext>
    </p:extLst>
  </p:cSld>
  <p:clrMapOvr>
    <a:masterClrMapping/>
  </p:clrMapOvr>
  <p:transition spd="slow">
    <p:spli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Glorifying God Through Social Media </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483157542"/>
      </p:ext>
    </p:extLst>
  </p:cSld>
  <p:clrMapOvr>
    <a:masterClrMapping/>
  </p:clrMapOvr>
  <p:transition spd="slow">
    <p:spli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r>
              <a:rPr lang="en-US"/>
              <a:t>“Go” &amp; “Teach”</a:t>
            </a:r>
          </a:p>
        </p:txBody>
      </p:sp>
      <p:sp>
        <p:nvSpPr>
          <p:cNvPr id="6" name="Slide Number Placeholder 5"/>
          <p:cNvSpPr>
            <a:spLocks noGrp="1"/>
          </p:cNvSpPr>
          <p:nvPr>
            <p:ph type="sldNum" sz="quarter" idx="16"/>
          </p:nvPr>
        </p:nvSpPr>
        <p:spPr/>
        <p:txBody>
          <a:bodyPr/>
          <a:lstStyle>
            <a:lvl1pPr>
              <a:defRPr/>
            </a:lvl1pPr>
          </a:lstStyle>
          <a:p>
            <a:pPr>
              <a:defRPr/>
            </a:pPr>
            <a:fld id="{4CF1D40F-CDE9-4878-9B49-DEF543D30983}" type="slidenum">
              <a:rPr lang="en-US"/>
              <a:pPr>
                <a:defRPr/>
              </a:pPr>
              <a:t>‹#›</a:t>
            </a:fld>
            <a:endParaRPr lang="en-US"/>
          </a:p>
        </p:txBody>
      </p:sp>
    </p:spTree>
    <p:extLst>
      <p:ext uri="{BB962C8B-B14F-4D97-AF65-F5344CB8AC3E}">
        <p14:creationId xmlns:p14="http://schemas.microsoft.com/office/powerpoint/2010/main" val="3960811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2"/>
            <a:ext cx="9440035"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5"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Glorifying God Through Social Media </a:t>
            </a:r>
            <a:endParaRPr lang="en-US" dirty="0"/>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dirty="0"/>
          </a:p>
        </p:txBody>
      </p:sp>
    </p:spTree>
    <p:extLst>
      <p:ext uri="{BB962C8B-B14F-4D97-AF65-F5344CB8AC3E}">
        <p14:creationId xmlns:p14="http://schemas.microsoft.com/office/powerpoint/2010/main" val="765702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Glorifying God Through Social Media </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628847851"/>
      </p:ext>
    </p:extLst>
  </p:cSld>
  <p:clrMapOvr>
    <a:masterClrMapping/>
  </p:clrMapOvr>
  <p:transition spd="slow">
    <p:spli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Glorifying God Through Social Media </a:t>
            </a:r>
            <a:endParaRPr lang="en-US" dirty="0"/>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dirty="0"/>
          </a:p>
        </p:txBody>
      </p:sp>
    </p:spTree>
    <p:extLst>
      <p:ext uri="{BB962C8B-B14F-4D97-AF65-F5344CB8AC3E}">
        <p14:creationId xmlns:p14="http://schemas.microsoft.com/office/powerpoint/2010/main" val="1277813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2" y="1761069"/>
            <a:ext cx="9590551"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2" y="3589879"/>
            <a:ext cx="9590551"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Glorifying God Through Social Media </a:t>
            </a:r>
            <a:endParaRPr lang="en-US" dirty="0"/>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dirty="0"/>
          </a:p>
        </p:txBody>
      </p:sp>
    </p:spTree>
    <p:extLst>
      <p:ext uri="{BB962C8B-B14F-4D97-AF65-F5344CB8AC3E}">
        <p14:creationId xmlns:p14="http://schemas.microsoft.com/office/powerpoint/2010/main" val="34602856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7"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3" y="1732451"/>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Glorifying God Through Social Media </a:t>
            </a:r>
            <a:endParaRPr lang="en-US" dirty="0"/>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dirty="0"/>
          </a:p>
        </p:txBody>
      </p:sp>
    </p:spTree>
    <p:extLst>
      <p:ext uri="{BB962C8B-B14F-4D97-AF65-F5344CB8AC3E}">
        <p14:creationId xmlns:p14="http://schemas.microsoft.com/office/powerpoint/2010/main" val="2899421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4" y="1770324"/>
            <a:ext cx="5049897"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7661" y="1770324"/>
            <a:ext cx="5049897"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9"/>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6"/>
            <a:ext cx="4895331"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9"/>
            <a:ext cx="4895331"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Glorifying God Through Social Media </a:t>
            </a:r>
            <a:endParaRPr lang="en-US" dirty="0"/>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dirty="0"/>
          </a:p>
        </p:txBody>
      </p:sp>
    </p:spTree>
    <p:extLst>
      <p:ext uri="{BB962C8B-B14F-4D97-AF65-F5344CB8AC3E}">
        <p14:creationId xmlns:p14="http://schemas.microsoft.com/office/powerpoint/2010/main" val="33431995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Glorifying God Through Social Media </a:t>
            </a:r>
            <a:endParaRPr lang="en-US" dirty="0"/>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dirty="0"/>
          </a:p>
        </p:txBody>
      </p:sp>
    </p:spTree>
    <p:extLst>
      <p:ext uri="{BB962C8B-B14F-4D97-AF65-F5344CB8AC3E}">
        <p14:creationId xmlns:p14="http://schemas.microsoft.com/office/powerpoint/2010/main" val="4206290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Glorifying God Through Social Media </a:t>
            </a:r>
            <a:endParaRPr lang="en-US" dirty="0"/>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dirty="0"/>
          </a:p>
        </p:txBody>
      </p:sp>
    </p:spTree>
    <p:extLst>
      <p:ext uri="{BB962C8B-B14F-4D97-AF65-F5344CB8AC3E}">
        <p14:creationId xmlns:p14="http://schemas.microsoft.com/office/powerpoint/2010/main" val="11598989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7"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4"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7"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Glorifying God Through Social Media </a:t>
            </a:r>
            <a:endParaRPr lang="en-US" dirty="0"/>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dirty="0"/>
          </a:p>
        </p:txBody>
      </p:sp>
    </p:spTree>
    <p:extLst>
      <p:ext uri="{BB962C8B-B14F-4D97-AF65-F5344CB8AC3E}">
        <p14:creationId xmlns:p14="http://schemas.microsoft.com/office/powerpoint/2010/main" val="10895722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9983" y="609923"/>
            <a:ext cx="4570861" cy="5205472"/>
          </a:xfrm>
          <a:prstGeom prst="rect">
            <a:avLst/>
          </a:prstGeom>
        </p:spPr>
      </p:pic>
      <p:sp>
        <p:nvSpPr>
          <p:cNvPr id="2" name="Title 1"/>
          <p:cNvSpPr>
            <a:spLocks noGrp="1"/>
          </p:cNvSpPr>
          <p:nvPr>
            <p:ph type="title"/>
          </p:nvPr>
        </p:nvSpPr>
        <p:spPr>
          <a:xfrm>
            <a:off x="913796" y="609923"/>
            <a:ext cx="5232901"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635638" y="743989"/>
            <a:ext cx="4220500"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6" y="2439261"/>
            <a:ext cx="5232901"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Glorifying God Through Social Media </a:t>
            </a:r>
            <a:endParaRPr lang="en-US" dirty="0"/>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dirty="0"/>
          </a:p>
        </p:txBody>
      </p:sp>
    </p:spTree>
    <p:extLst>
      <p:ext uri="{BB962C8B-B14F-4D97-AF65-F5344CB8AC3E}">
        <p14:creationId xmlns:p14="http://schemas.microsoft.com/office/powerpoint/2010/main" val="3326900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994" y="540085"/>
            <a:ext cx="10208013" cy="3834374"/>
          </a:xfrm>
          <a:prstGeom prst="rect">
            <a:avLst/>
          </a:prstGeom>
        </p:spPr>
      </p:pic>
      <p:sp>
        <p:nvSpPr>
          <p:cNvPr id="2" name="Title 1"/>
          <p:cNvSpPr>
            <a:spLocks noGrp="1"/>
          </p:cNvSpPr>
          <p:nvPr>
            <p:ph type="title"/>
          </p:nvPr>
        </p:nvSpPr>
        <p:spPr>
          <a:xfrm>
            <a:off x="913806" y="4565255"/>
            <a:ext cx="10355327"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34956" y="695011"/>
            <a:ext cx="9714133"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3"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Glorifying God Through Social Media </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2492441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3"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Glorifying God Through Social Media </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1560152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Glorifying God Through Social Media </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349896311"/>
      </p:ext>
    </p:extLst>
  </p:cSld>
  <p:clrMapOvr>
    <a:masterClrMapping/>
  </p:clrMapOvr>
  <p:transition spd="slow">
    <p:spli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610034"/>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5"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Glorifying God Through Social Media </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
        <p:nvSpPr>
          <p:cNvPr id="11" name="TextBox 10"/>
          <p:cNvSpPr txBox="1"/>
          <p:nvPr/>
        </p:nvSpPr>
        <p:spPr>
          <a:xfrm>
            <a:off x="836612" y="87391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437812" y="2933245"/>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650207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5" y="2126944"/>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6"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Glorifying God Through Social Media </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2180307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3"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Glorifying God Through Social Media </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8633384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986" y="1826045"/>
            <a:ext cx="3372061"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1751" y="1826045"/>
            <a:ext cx="3372061"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5620" y="1826045"/>
            <a:ext cx="3372061" cy="1833558"/>
          </a:xfrm>
          <a:prstGeom prst="rect">
            <a:avLst/>
          </a:prstGeom>
        </p:spPr>
      </p:pic>
      <p:sp>
        <p:nvSpPr>
          <p:cNvPr id="30" name="Title 1"/>
          <p:cNvSpPr>
            <a:spLocks noGrp="1"/>
          </p:cNvSpPr>
          <p:nvPr>
            <p:ph type="title"/>
          </p:nvPr>
        </p:nvSpPr>
        <p:spPr>
          <a:xfrm>
            <a:off x="913795"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3"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70"/>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4" y="4480369"/>
            <a:ext cx="3302337"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9"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7"/>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Glorifying God Through Social Media </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13535491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Glorifying God Through Social Media </a:t>
            </a:r>
            <a:endParaRPr lang="en-US" dirty="0"/>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dirty="0"/>
          </a:p>
        </p:txBody>
      </p:sp>
    </p:spTree>
    <p:extLst>
      <p:ext uri="{BB962C8B-B14F-4D97-AF65-F5344CB8AC3E}">
        <p14:creationId xmlns:p14="http://schemas.microsoft.com/office/powerpoint/2010/main" val="4467124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70" y="609601"/>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601"/>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Glorifying God Through Social Media </a:t>
            </a:r>
            <a:endParaRPr lang="en-US" dirty="0"/>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dirty="0"/>
          </a:p>
        </p:txBody>
      </p:sp>
    </p:spTree>
    <p:extLst>
      <p:ext uri="{BB962C8B-B14F-4D97-AF65-F5344CB8AC3E}">
        <p14:creationId xmlns:p14="http://schemas.microsoft.com/office/powerpoint/2010/main" val="8055221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r>
              <a:rPr lang="en-US"/>
              <a:t>Glorifying God Through Social Media </a:t>
            </a:r>
          </a:p>
        </p:txBody>
      </p:sp>
      <p:sp>
        <p:nvSpPr>
          <p:cNvPr id="6" name="Slide Number Placeholder 5"/>
          <p:cNvSpPr>
            <a:spLocks noGrp="1"/>
          </p:cNvSpPr>
          <p:nvPr>
            <p:ph type="sldNum" sz="quarter" idx="16"/>
          </p:nvPr>
        </p:nvSpPr>
        <p:spPr/>
        <p:txBody>
          <a:bodyPr/>
          <a:lstStyle>
            <a:lvl1pPr>
              <a:defRPr/>
            </a:lvl1pPr>
          </a:lstStyle>
          <a:p>
            <a:pPr>
              <a:defRPr/>
            </a:pPr>
            <a:fld id="{4CF1D40F-CDE9-4878-9B49-DEF543D30983}" type="slidenum">
              <a:rPr lang="en-US"/>
              <a:pPr>
                <a:defRPr/>
              </a:pPr>
              <a:t>‹#›</a:t>
            </a:fld>
            <a:endParaRPr lang="en-US"/>
          </a:p>
        </p:txBody>
      </p:sp>
    </p:spTree>
    <p:extLst>
      <p:ext uri="{BB962C8B-B14F-4D97-AF65-F5344CB8AC3E}">
        <p14:creationId xmlns:p14="http://schemas.microsoft.com/office/powerpoint/2010/main" val="10498307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David's 2nd Look</a:t>
            </a:r>
            <a:endParaRPr lang="en-US" dirty="0"/>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dirty="0"/>
          </a:p>
        </p:txBody>
      </p:sp>
    </p:spTree>
    <p:extLst>
      <p:ext uri="{BB962C8B-B14F-4D97-AF65-F5344CB8AC3E}">
        <p14:creationId xmlns:p14="http://schemas.microsoft.com/office/powerpoint/2010/main" val="15284310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David's 2nd Look</a:t>
            </a:r>
            <a:endParaRPr lang="en-US" dirty="0"/>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dirty="0"/>
          </a:p>
        </p:txBody>
      </p:sp>
    </p:spTree>
    <p:extLst>
      <p:ext uri="{BB962C8B-B14F-4D97-AF65-F5344CB8AC3E}">
        <p14:creationId xmlns:p14="http://schemas.microsoft.com/office/powerpoint/2010/main" val="29504965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David's 2nd Look</a:t>
            </a:r>
            <a:endParaRPr lang="en-US" dirty="0"/>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dirty="0"/>
          </a:p>
        </p:txBody>
      </p:sp>
    </p:spTree>
    <p:extLst>
      <p:ext uri="{BB962C8B-B14F-4D97-AF65-F5344CB8AC3E}">
        <p14:creationId xmlns:p14="http://schemas.microsoft.com/office/powerpoint/2010/main" val="1694665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Glorifying God Through Social Media </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207494895"/>
      </p:ext>
    </p:extLst>
  </p:cSld>
  <p:clrMapOvr>
    <a:masterClrMapping/>
  </p:clrMapOvr>
  <p:transition spd="slow">
    <p:spli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David's 2nd Look</a:t>
            </a:r>
            <a:endParaRPr lang="en-US" dirty="0"/>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dirty="0"/>
          </a:p>
        </p:txBody>
      </p:sp>
    </p:spTree>
    <p:extLst>
      <p:ext uri="{BB962C8B-B14F-4D97-AF65-F5344CB8AC3E}">
        <p14:creationId xmlns:p14="http://schemas.microsoft.com/office/powerpoint/2010/main" val="29064208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David's 2nd Look</a:t>
            </a:r>
            <a:endParaRPr lang="en-US" dirty="0"/>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dirty="0"/>
          </a:p>
        </p:txBody>
      </p:sp>
    </p:spTree>
    <p:extLst>
      <p:ext uri="{BB962C8B-B14F-4D97-AF65-F5344CB8AC3E}">
        <p14:creationId xmlns:p14="http://schemas.microsoft.com/office/powerpoint/2010/main" val="32996754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David's 2nd Look</a:t>
            </a:r>
            <a:endParaRPr lang="en-US" dirty="0"/>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dirty="0"/>
          </a:p>
        </p:txBody>
      </p:sp>
    </p:spTree>
    <p:extLst>
      <p:ext uri="{BB962C8B-B14F-4D97-AF65-F5344CB8AC3E}">
        <p14:creationId xmlns:p14="http://schemas.microsoft.com/office/powerpoint/2010/main" val="13009321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David's 2nd Look</a:t>
            </a:r>
            <a:endParaRPr lang="en-US" dirty="0"/>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dirty="0"/>
          </a:p>
        </p:txBody>
      </p:sp>
    </p:spTree>
    <p:extLst>
      <p:ext uri="{BB962C8B-B14F-4D97-AF65-F5344CB8AC3E}">
        <p14:creationId xmlns:p14="http://schemas.microsoft.com/office/powerpoint/2010/main" val="24052846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David's 2nd Look</a:t>
            </a:r>
            <a:endParaRPr lang="en-US" dirty="0"/>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dirty="0"/>
          </a:p>
        </p:txBody>
      </p:sp>
    </p:spTree>
    <p:extLst>
      <p:ext uri="{BB962C8B-B14F-4D97-AF65-F5344CB8AC3E}">
        <p14:creationId xmlns:p14="http://schemas.microsoft.com/office/powerpoint/2010/main" val="5389395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David's 2nd Look</a:t>
            </a:r>
            <a:endParaRPr lang="en-US" dirty="0"/>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dirty="0"/>
          </a:p>
        </p:txBody>
      </p:sp>
    </p:spTree>
    <p:extLst>
      <p:ext uri="{BB962C8B-B14F-4D97-AF65-F5344CB8AC3E}">
        <p14:creationId xmlns:p14="http://schemas.microsoft.com/office/powerpoint/2010/main" val="1115504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David's 2nd Look</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6634582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David's 2nd Look</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2656524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David's 2nd Look</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803524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David's 2nd Look</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026181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Glorifying God Through Social Media </a:t>
            </a:r>
            <a:endParaRPr lang="en-US" dirty="0"/>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586071976"/>
      </p:ext>
    </p:extLst>
  </p:cSld>
  <p:clrMapOvr>
    <a:masterClrMapping/>
  </p:clrMapOvr>
  <p:transition spd="slow">
    <p:spli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David's 2nd Look</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5378176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David's 2nd Look</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8180290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David's 2nd Look</a:t>
            </a:r>
            <a:endParaRPr lang="en-US" dirty="0"/>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dirty="0"/>
          </a:p>
        </p:txBody>
      </p:sp>
    </p:spTree>
    <p:extLst>
      <p:ext uri="{BB962C8B-B14F-4D97-AF65-F5344CB8AC3E}">
        <p14:creationId xmlns:p14="http://schemas.microsoft.com/office/powerpoint/2010/main" val="33723526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David's 2nd Look</a:t>
            </a:r>
            <a:endParaRPr lang="en-US" dirty="0"/>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dirty="0"/>
          </a:p>
        </p:txBody>
      </p:sp>
    </p:spTree>
    <p:extLst>
      <p:ext uri="{BB962C8B-B14F-4D97-AF65-F5344CB8AC3E}">
        <p14:creationId xmlns:p14="http://schemas.microsoft.com/office/powerpoint/2010/main" val="2808825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Glorifying God Through Social Media </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385218068"/>
      </p:ext>
    </p:extLst>
  </p:cSld>
  <p:clrMapOvr>
    <a:masterClrMapping/>
  </p:clrMapOvr>
  <p:transition spd="slow">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Glorifying God Through Social Media </a:t>
            </a:r>
            <a:endParaRPr lang="en-US" dirty="0"/>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15380067"/>
      </p:ext>
    </p:extLst>
  </p:cSld>
  <p:clrMapOvr>
    <a:masterClrMapping/>
  </p:clrMapOvr>
  <p:transition spd="slow">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Glorifying God Through Social Media </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541549278"/>
      </p:ext>
    </p:extLst>
  </p:cSld>
  <p:clrMapOvr>
    <a:masterClrMapping/>
  </p:clrMapOvr>
  <p:transition spd="slow">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Glorifying God Through Social Media </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138623970"/>
      </p:ext>
    </p:extLst>
  </p:cSld>
  <p:clrMapOvr>
    <a:masterClrMapping/>
  </p:clrMapOvr>
  <p:transition spd="slow">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heme" Target="../theme/theme3.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Glorifying God Through Social Media </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8184AEC-35CB-4654-8739-2C0AB522234E}" type="slidenum">
              <a:rPr lang="en-US" altLang="en-US" smtClean="0"/>
              <a:pPr/>
              <a:t>‹#›</a:t>
            </a:fld>
            <a:endParaRPr lang="en-US" altLang="en-US" dirty="0"/>
          </a:p>
        </p:txBody>
      </p:sp>
    </p:spTree>
    <p:extLst>
      <p:ext uri="{BB962C8B-B14F-4D97-AF65-F5344CB8AC3E}">
        <p14:creationId xmlns:p14="http://schemas.microsoft.com/office/powerpoint/2010/main" val="1886945818"/>
      </p:ext>
    </p:extLst>
  </p:cSld>
  <p:clrMap bg1="dk1" tx1="lt1" bg2="dk2" tx2="lt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 id="2147483992" r:id="rId13"/>
    <p:sldLayoutId id="2147483993" r:id="rId14"/>
    <p:sldLayoutId id="2147483994" r:id="rId15"/>
    <p:sldLayoutId id="2147483995" r:id="rId16"/>
    <p:sldLayoutId id="2147483996" r:id="rId17"/>
    <p:sldLayoutId id="2147484028" r:id="rId18"/>
  </p:sldLayoutIdLst>
  <p:transition spd="slow">
    <p:split/>
  </p:transition>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3"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51"/>
            <a:ext cx="10353763"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7"/>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dirty="0"/>
          </a:p>
        </p:txBody>
      </p:sp>
      <p:sp>
        <p:nvSpPr>
          <p:cNvPr id="5" name="Footer Placeholder 4"/>
          <p:cNvSpPr>
            <a:spLocks noGrp="1"/>
          </p:cNvSpPr>
          <p:nvPr>
            <p:ph type="ftr" sz="quarter" idx="3"/>
          </p:nvPr>
        </p:nvSpPr>
        <p:spPr>
          <a:xfrm>
            <a:off x="913797" y="5883277"/>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Glorifying God Through Social Media </a:t>
            </a:r>
            <a:endParaRPr lang="en-US" dirty="0"/>
          </a:p>
        </p:txBody>
      </p:sp>
      <p:sp>
        <p:nvSpPr>
          <p:cNvPr id="6" name="Slide Number Placeholder 5"/>
          <p:cNvSpPr>
            <a:spLocks noGrp="1"/>
          </p:cNvSpPr>
          <p:nvPr>
            <p:ph type="sldNum" sz="quarter" idx="4"/>
          </p:nvPr>
        </p:nvSpPr>
        <p:spPr>
          <a:xfrm>
            <a:off x="10514013" y="5883277"/>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04B0798E-18FA-405A-BBA8-BB823BBECDE2}" type="slidenum">
              <a:rPr lang="en-US" smtClean="0"/>
              <a:pPr>
                <a:defRPr/>
              </a:pPr>
              <a:t>‹#›</a:t>
            </a:fld>
            <a:endParaRPr lang="en-US" dirty="0"/>
          </a:p>
        </p:txBody>
      </p:sp>
    </p:spTree>
    <p:extLst>
      <p:ext uri="{BB962C8B-B14F-4D97-AF65-F5344CB8AC3E}">
        <p14:creationId xmlns:p14="http://schemas.microsoft.com/office/powerpoint/2010/main" val="1200159014"/>
      </p:ext>
    </p:extLst>
  </p:cSld>
  <p:clrMap bg1="dk1" tx1="lt1" bg2="dk2" tx2="lt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 id="2147484010" r:id="rId13"/>
    <p:sldLayoutId id="2147484011" r:id="rId14"/>
    <p:sldLayoutId id="2147484012" r:id="rId15"/>
    <p:sldLayoutId id="2147484013" r:id="rId16"/>
    <p:sldLayoutId id="2147484014" r:id="rId17"/>
    <p:sldLayoutId id="2147484015" r:id="rId18"/>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David's 2nd Look</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095117205"/>
      </p:ext>
    </p:extLst>
  </p:cSld>
  <p:clrMap bg1="dk1" tx1="lt1" bg2="dk2" tx2="lt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43" r:id="rId14"/>
    <p:sldLayoutId id="2147484044" r:id="rId15"/>
    <p:sldLayoutId id="2147484045" r:id="rId16"/>
    <p:sldLayoutId id="2147484046"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1.jpe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E7AA2-6AFC-4D74-8303-2C3ADD323574}"/>
              </a:ext>
            </a:extLst>
          </p:cNvPr>
          <p:cNvSpPr>
            <a:spLocks noGrp="1"/>
          </p:cNvSpPr>
          <p:nvPr>
            <p:ph type="ctrTitle"/>
          </p:nvPr>
        </p:nvSpPr>
        <p:spPr>
          <a:xfrm>
            <a:off x="0" y="1143000"/>
            <a:ext cx="4552950" cy="5486400"/>
          </a:xfrm>
        </p:spPr>
        <p:txBody>
          <a:bodyPr>
            <a:normAutofit fontScale="90000"/>
          </a:bodyPr>
          <a:lstStyle/>
          <a:p>
            <a:pPr>
              <a:lnSpc>
                <a:spcPct val="90000"/>
              </a:lnSpc>
            </a:pPr>
            <a:br>
              <a:rPr lang="en-US" altLang="en-US" sz="6000" b="1" u="sng" dirty="0">
                <a:ln>
                  <a:solidFill>
                    <a:srgbClr val="0000FF">
                      <a:alpha val="10000"/>
                    </a:srgbClr>
                  </a:solidFill>
                </a:ln>
                <a:latin typeface="Arial" panose="020B0604020202020204" pitchFamily="34" charset="0"/>
                <a:cs typeface="Arial" panose="020B0604020202020204" pitchFamily="34" charset="0"/>
              </a:rPr>
            </a:br>
            <a:br>
              <a:rPr lang="en-US" altLang="en-US" sz="6000" b="1" u="sng" dirty="0">
                <a:ln>
                  <a:solidFill>
                    <a:srgbClr val="0000FF">
                      <a:alpha val="10000"/>
                    </a:srgbClr>
                  </a:solidFill>
                </a:ln>
                <a:latin typeface="Arial" panose="020B0604020202020204" pitchFamily="34" charset="0"/>
                <a:cs typeface="Arial" panose="020B0604020202020204" pitchFamily="34" charset="0"/>
              </a:rPr>
            </a:br>
            <a:r>
              <a:rPr lang="en-US" altLang="en-US" sz="6000" b="1" u="sng" dirty="0">
                <a:ln>
                  <a:solidFill>
                    <a:srgbClr val="0000FF">
                      <a:alpha val="10000"/>
                    </a:srgbClr>
                  </a:solidFill>
                </a:ln>
                <a:latin typeface="Arial" panose="020B0604020202020204" pitchFamily="34" charset="0"/>
                <a:cs typeface="Arial" panose="020B0604020202020204" pitchFamily="34" charset="0"/>
              </a:rPr>
              <a:t>Glorifying God Through Social Media</a:t>
            </a:r>
            <a:r>
              <a:rPr lang="en-US" altLang="en-US" sz="6000" b="1" u="sng" dirty="0">
                <a:latin typeface="Arial" panose="020B0604020202020204" pitchFamily="34" charset="0"/>
                <a:cs typeface="Arial" panose="020B0604020202020204" pitchFamily="34" charset="0"/>
              </a:rPr>
              <a:t> </a:t>
            </a:r>
            <a:br>
              <a:rPr lang="en-US" altLang="en-US" sz="3300" b="1" u="sng" dirty="0">
                <a:latin typeface="Arial" panose="020B0604020202020204" pitchFamily="34" charset="0"/>
                <a:cs typeface="Arial" panose="020B0604020202020204" pitchFamily="34" charset="0"/>
              </a:rPr>
            </a:br>
            <a:br>
              <a:rPr lang="en-US" altLang="en-US" sz="3300" b="1" u="sng" dirty="0">
                <a:latin typeface="Arial" panose="020B0604020202020204" pitchFamily="34" charset="0"/>
                <a:cs typeface="Arial" panose="020B0604020202020204" pitchFamily="34" charset="0"/>
              </a:rPr>
            </a:br>
            <a:br>
              <a:rPr lang="en-US" altLang="en-US" sz="3300" b="1" u="sng" dirty="0">
                <a:latin typeface="Arial" panose="020B0604020202020204" pitchFamily="34" charset="0"/>
                <a:cs typeface="Arial" panose="020B0604020202020204" pitchFamily="34" charset="0"/>
              </a:rPr>
            </a:br>
            <a:br>
              <a:rPr lang="en-US" altLang="en-US" sz="3300" b="1" u="sng" dirty="0">
                <a:latin typeface="Arial" panose="020B0604020202020204" pitchFamily="34" charset="0"/>
                <a:cs typeface="Arial" panose="020B0604020202020204" pitchFamily="34" charset="0"/>
              </a:rPr>
            </a:br>
            <a:br>
              <a:rPr lang="en-US" altLang="en-US" sz="3300" b="1" u="sng" dirty="0">
                <a:latin typeface="Arial" panose="020B0604020202020204" pitchFamily="34" charset="0"/>
                <a:cs typeface="Arial" panose="020B0604020202020204" pitchFamily="34" charset="0"/>
              </a:rPr>
            </a:br>
            <a:r>
              <a:rPr lang="en-US" altLang="en-US" sz="3300" b="1" dirty="0">
                <a:latin typeface="Arial" panose="020B0604020202020204" pitchFamily="34" charset="0"/>
                <a:cs typeface="Arial" panose="020B0604020202020204" pitchFamily="34" charset="0"/>
              </a:rPr>
              <a:t>Text: </a:t>
            </a:r>
            <a:br>
              <a:rPr lang="en-US" altLang="en-US" sz="3300" b="1" dirty="0">
                <a:latin typeface="Arial" panose="020B0604020202020204" pitchFamily="34" charset="0"/>
                <a:cs typeface="Arial" panose="020B0604020202020204" pitchFamily="34" charset="0"/>
              </a:rPr>
            </a:br>
            <a:r>
              <a:rPr lang="en-US" altLang="en-US" sz="4400" b="1" dirty="0">
                <a:latin typeface="Arial" panose="020B0604020202020204" pitchFamily="34" charset="0"/>
                <a:cs typeface="Arial" panose="020B0604020202020204" pitchFamily="34" charset="0"/>
              </a:rPr>
              <a:t>Matthew 28:18-20</a:t>
            </a:r>
            <a:endParaRPr lang="en-US" sz="3300" dirty="0"/>
          </a:p>
        </p:txBody>
      </p:sp>
      <p:pic>
        <p:nvPicPr>
          <p:cNvPr id="9" name="Picture 8">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11" name="Picture 10">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pic>
        <p:nvPicPr>
          <p:cNvPr id="3" name="Picture 2">
            <a:extLst>
              <a:ext uri="{FF2B5EF4-FFF2-40B4-BE49-F238E27FC236}">
                <a16:creationId xmlns:a16="http://schemas.microsoft.com/office/drawing/2014/main" id="{DA6E0B7D-44B9-42AC-B783-F32C5A1F0008}"/>
              </a:ext>
            </a:extLst>
          </p:cNvPr>
          <p:cNvPicPr>
            <a:picLocks noChangeAspect="1"/>
          </p:cNvPicPr>
          <p:nvPr/>
        </p:nvPicPr>
        <p:blipFill rotWithShape="1">
          <a:blip r:embed="rId5">
            <a:extLst>
              <a:ext uri="{28A0092B-C50C-407E-A947-70E740481C1C}">
                <a14:useLocalDpi xmlns:a14="http://schemas.microsoft.com/office/drawing/2010/main" val="0"/>
              </a:ext>
            </a:extLst>
          </a:blip>
          <a:srcRect t="9018" r="-1" b="-1"/>
          <a:stretch/>
        </p:blipFill>
        <p:spPr>
          <a:xfrm>
            <a:off x="4654297" y="10"/>
            <a:ext cx="7537704" cy="6857990"/>
          </a:xfrm>
          <a:prstGeom prst="rect">
            <a:avLst/>
          </a:prstGeom>
          <a:scene3d>
            <a:camera prst="orthographicFront"/>
            <a:lightRig rig="twoPt" dir="t">
              <a:rot lat="0" lon="0" rev="7200000"/>
            </a:lightRig>
          </a:scene3d>
          <a:sp3d>
            <a:bevelT w="25400" h="19050"/>
          </a:sp3d>
        </p:spPr>
      </p:pic>
      <p:pic>
        <p:nvPicPr>
          <p:cNvPr id="2" name="Picture 1" descr="A picture containing circle, art, design&#10;&#10;Description automatically generated">
            <a:extLst>
              <a:ext uri="{FF2B5EF4-FFF2-40B4-BE49-F238E27FC236}">
                <a16:creationId xmlns:a16="http://schemas.microsoft.com/office/drawing/2014/main" id="{066DEEAC-3ADE-792F-1108-942882041EDA}"/>
              </a:ext>
            </a:extLst>
          </p:cNvPr>
          <p:cNvPicPr>
            <a:picLocks noChangeAspect="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508" y="10896"/>
            <a:ext cx="2123092" cy="112076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16667" r="16667"/>
          <a:stretch/>
        </p:blipFill>
        <p:spPr>
          <a:xfrm>
            <a:off x="0"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2546" y="10886"/>
            <a:ext cx="4534368" cy="1665514"/>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0000"/>
          </a:bodyPr>
          <a:lstStyle/>
          <a:p>
            <a:pPr algn="l" defTabSz="914400">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Glorifying God Through Social Media</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4934" y="6450240"/>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Glorifying God Through Social Media </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97088" y="996038"/>
            <a:ext cx="7610152" cy="4865913"/>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eaLnBrk="1" fontAlgn="base" hangingPunct="1">
              <a:spcBef>
                <a:spcPct val="20000"/>
              </a:spcBef>
              <a:spcAft>
                <a:spcPts val="600"/>
              </a:spcAft>
              <a:buClr>
                <a:srgbClr val="DADADA"/>
              </a:buClr>
              <a:buSzPct val="70000"/>
              <a:defRPr/>
            </a:pPr>
            <a:r>
              <a:rPr lang="en-US" sz="4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Let us not become apathetic to our teaching the gospel, but use the technology at hand to “Go” and “Teach” the lost of the world!</a:t>
            </a:r>
            <a:endParaRPr kumimoji="0" lang="en-US" sz="4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384929556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55191-0463-43D7-78C6-1F2BF4556401}"/>
              </a:ext>
            </a:extLst>
          </p:cNvPr>
          <p:cNvSpPr>
            <a:spLocks noGrp="1"/>
          </p:cNvSpPr>
          <p:nvPr>
            <p:ph type="title"/>
          </p:nvPr>
        </p:nvSpPr>
        <p:spPr>
          <a:xfrm>
            <a:off x="0" y="0"/>
            <a:ext cx="12192000" cy="1371600"/>
          </a:xfrm>
        </p:spPr>
        <p:txBody>
          <a:bodyPr>
            <a:noAutofit/>
          </a:bodyPr>
          <a:lstStyle/>
          <a:p>
            <a:r>
              <a:rPr lang="en-US" sz="4800" b="1" dirty="0"/>
              <a:t>Further Ways to Use Social Media to Glorify God</a:t>
            </a:r>
          </a:p>
        </p:txBody>
      </p:sp>
      <p:sp>
        <p:nvSpPr>
          <p:cNvPr id="4" name="Footer Placeholder 3">
            <a:extLst>
              <a:ext uri="{FF2B5EF4-FFF2-40B4-BE49-F238E27FC236}">
                <a16:creationId xmlns:a16="http://schemas.microsoft.com/office/drawing/2014/main" id="{8A242AA7-BA0F-1677-8EED-4CD5E66B8D3B}"/>
              </a:ext>
            </a:extLst>
          </p:cNvPr>
          <p:cNvSpPr>
            <a:spLocks noGrp="1"/>
          </p:cNvSpPr>
          <p:nvPr>
            <p:ph type="ftr" sz="quarter" idx="11"/>
          </p:nvPr>
        </p:nvSpPr>
        <p:spPr>
          <a:xfrm>
            <a:off x="0" y="6466840"/>
            <a:ext cx="6672865" cy="365125"/>
          </a:xfrm>
        </p:spPr>
        <p:txBody>
          <a:bodyPr/>
          <a:lstStyle/>
          <a:p>
            <a:r>
              <a:rPr lang="en-US" dirty="0"/>
              <a:t>Glorifying God Through Social Media </a:t>
            </a:r>
          </a:p>
        </p:txBody>
      </p:sp>
      <p:pic>
        <p:nvPicPr>
          <p:cNvPr id="6" name="Picture 5">
            <a:extLst>
              <a:ext uri="{FF2B5EF4-FFF2-40B4-BE49-F238E27FC236}">
                <a16:creationId xmlns:a16="http://schemas.microsoft.com/office/drawing/2014/main" id="{C42F7032-92F8-8E01-C62E-BB5CF9F86A7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40365" y="1520649"/>
            <a:ext cx="7511269" cy="5311316"/>
          </a:xfrm>
          <a:prstGeom prst="rect">
            <a:avLst/>
          </a:prstGeom>
        </p:spPr>
      </p:pic>
    </p:spTree>
    <p:extLst>
      <p:ext uri="{BB962C8B-B14F-4D97-AF65-F5344CB8AC3E}">
        <p14:creationId xmlns:p14="http://schemas.microsoft.com/office/powerpoint/2010/main" val="30356939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55191-0463-43D7-78C6-1F2BF4556401}"/>
              </a:ext>
            </a:extLst>
          </p:cNvPr>
          <p:cNvSpPr>
            <a:spLocks noGrp="1"/>
          </p:cNvSpPr>
          <p:nvPr>
            <p:ph type="title"/>
          </p:nvPr>
        </p:nvSpPr>
        <p:spPr>
          <a:xfrm>
            <a:off x="0" y="0"/>
            <a:ext cx="12192000" cy="1180924"/>
          </a:xfrm>
        </p:spPr>
        <p:txBody>
          <a:bodyPr>
            <a:noAutofit/>
          </a:bodyPr>
          <a:lstStyle/>
          <a:p>
            <a:r>
              <a:rPr lang="en-US" b="1" dirty="0"/>
              <a:t>Further Ways to Use Social Media to Glorify God</a:t>
            </a:r>
          </a:p>
        </p:txBody>
      </p:sp>
      <p:sp>
        <p:nvSpPr>
          <p:cNvPr id="4" name="Footer Placeholder 3">
            <a:extLst>
              <a:ext uri="{FF2B5EF4-FFF2-40B4-BE49-F238E27FC236}">
                <a16:creationId xmlns:a16="http://schemas.microsoft.com/office/drawing/2014/main" id="{8A242AA7-BA0F-1677-8EED-4CD5E66B8D3B}"/>
              </a:ext>
            </a:extLst>
          </p:cNvPr>
          <p:cNvSpPr>
            <a:spLocks noGrp="1"/>
          </p:cNvSpPr>
          <p:nvPr>
            <p:ph type="ftr" sz="quarter" idx="11"/>
          </p:nvPr>
        </p:nvSpPr>
        <p:spPr>
          <a:xfrm>
            <a:off x="0" y="6466840"/>
            <a:ext cx="6672865"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Glorifying God Through Social Media </a:t>
            </a:r>
          </a:p>
        </p:txBody>
      </p:sp>
      <p:pic>
        <p:nvPicPr>
          <p:cNvPr id="6" name="Picture 5">
            <a:extLst>
              <a:ext uri="{FF2B5EF4-FFF2-40B4-BE49-F238E27FC236}">
                <a16:creationId xmlns:a16="http://schemas.microsoft.com/office/drawing/2014/main" id="{C42F7032-92F8-8E01-C62E-BB5CF9F86A7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180924"/>
            <a:ext cx="5311316" cy="5311316"/>
          </a:xfrm>
          <a:prstGeom prst="rect">
            <a:avLst/>
          </a:prstGeom>
        </p:spPr>
      </p:pic>
      <p:sp>
        <p:nvSpPr>
          <p:cNvPr id="3" name="Text Box 5">
            <a:extLst>
              <a:ext uri="{FF2B5EF4-FFF2-40B4-BE49-F238E27FC236}">
                <a16:creationId xmlns:a16="http://schemas.microsoft.com/office/drawing/2014/main" id="{6B7215E4-F49D-0F4A-9AF5-0FA846E01A43}"/>
              </a:ext>
            </a:extLst>
          </p:cNvPr>
          <p:cNvSpPr txBox="1">
            <a:spLocks noChangeArrowheads="1"/>
          </p:cNvSpPr>
          <p:nvPr/>
        </p:nvSpPr>
        <p:spPr bwMode="auto">
          <a:xfrm>
            <a:off x="5318936" y="3100607"/>
            <a:ext cx="688068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r>
              <a:rPr lang="en-US" sz="4400" b="1" dirty="0">
                <a:solidFill>
                  <a:srgbClr val="66FFFF"/>
                </a:solidFill>
                <a:latin typeface="Tahoma" pitchFamily="34" charset="0"/>
                <a:cs typeface="Times New Roman" pitchFamily="18" charset="0"/>
              </a:rPr>
              <a:t>Give Service Times And Information</a:t>
            </a:r>
            <a:endParaRPr kumimoji="0" lang="en-US" sz="4400" b="1" i="0" u="none" strike="noStrike" kern="1200" cap="none" spc="0" normalizeH="0" baseline="0" noProof="0" dirty="0">
              <a:ln>
                <a:noFill/>
              </a:ln>
              <a:solidFill>
                <a:srgbClr val="66FFFF"/>
              </a:solidFill>
              <a:effectLst/>
              <a:uLnTx/>
              <a:uFillTx/>
              <a:latin typeface="Tahoma" pitchFamily="34" charset="0"/>
              <a:cs typeface="Times New Roman" pitchFamily="18" charset="0"/>
            </a:endParaRPr>
          </a:p>
        </p:txBody>
      </p:sp>
    </p:spTree>
    <p:extLst>
      <p:ext uri="{BB962C8B-B14F-4D97-AF65-F5344CB8AC3E}">
        <p14:creationId xmlns:p14="http://schemas.microsoft.com/office/powerpoint/2010/main" val="189949317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55191-0463-43D7-78C6-1F2BF4556401}"/>
              </a:ext>
            </a:extLst>
          </p:cNvPr>
          <p:cNvSpPr>
            <a:spLocks noGrp="1"/>
          </p:cNvSpPr>
          <p:nvPr>
            <p:ph type="title"/>
          </p:nvPr>
        </p:nvSpPr>
        <p:spPr>
          <a:xfrm>
            <a:off x="0" y="0"/>
            <a:ext cx="12192000" cy="1180924"/>
          </a:xfrm>
        </p:spPr>
        <p:txBody>
          <a:bodyPr>
            <a:noAutofit/>
          </a:bodyPr>
          <a:lstStyle/>
          <a:p>
            <a:r>
              <a:rPr lang="en-US" b="1" dirty="0"/>
              <a:t>Further Ways to Use Social Media to Glorify God</a:t>
            </a:r>
          </a:p>
        </p:txBody>
      </p:sp>
      <p:sp>
        <p:nvSpPr>
          <p:cNvPr id="4" name="Footer Placeholder 3">
            <a:extLst>
              <a:ext uri="{FF2B5EF4-FFF2-40B4-BE49-F238E27FC236}">
                <a16:creationId xmlns:a16="http://schemas.microsoft.com/office/drawing/2014/main" id="{8A242AA7-BA0F-1677-8EED-4CD5E66B8D3B}"/>
              </a:ext>
            </a:extLst>
          </p:cNvPr>
          <p:cNvSpPr>
            <a:spLocks noGrp="1"/>
          </p:cNvSpPr>
          <p:nvPr>
            <p:ph type="ftr" sz="quarter" idx="11"/>
          </p:nvPr>
        </p:nvSpPr>
        <p:spPr>
          <a:xfrm>
            <a:off x="0" y="6466840"/>
            <a:ext cx="6672865"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Glorifying God Through Social Media </a:t>
            </a:r>
          </a:p>
        </p:txBody>
      </p:sp>
      <p:pic>
        <p:nvPicPr>
          <p:cNvPr id="6" name="Picture 5">
            <a:extLst>
              <a:ext uri="{FF2B5EF4-FFF2-40B4-BE49-F238E27FC236}">
                <a16:creationId xmlns:a16="http://schemas.microsoft.com/office/drawing/2014/main" id="{C42F7032-92F8-8E01-C62E-BB5CF9F86A7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180924"/>
            <a:ext cx="5311316" cy="5311316"/>
          </a:xfrm>
          <a:prstGeom prst="rect">
            <a:avLst/>
          </a:prstGeom>
        </p:spPr>
      </p:pic>
      <p:sp>
        <p:nvSpPr>
          <p:cNvPr id="3" name="Text Box 5">
            <a:extLst>
              <a:ext uri="{FF2B5EF4-FFF2-40B4-BE49-F238E27FC236}">
                <a16:creationId xmlns:a16="http://schemas.microsoft.com/office/drawing/2014/main" id="{6B7215E4-F49D-0F4A-9AF5-0FA846E01A43}"/>
              </a:ext>
            </a:extLst>
          </p:cNvPr>
          <p:cNvSpPr txBox="1">
            <a:spLocks noChangeArrowheads="1"/>
          </p:cNvSpPr>
          <p:nvPr/>
        </p:nvSpPr>
        <p:spPr bwMode="auto">
          <a:xfrm>
            <a:off x="5334176" y="2762053"/>
            <a:ext cx="6880685"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r>
              <a:rPr lang="en-US" sz="4400" b="1" dirty="0">
                <a:solidFill>
                  <a:srgbClr val="66FFFF"/>
                </a:solidFill>
                <a:latin typeface="Tahoma" pitchFamily="34" charset="0"/>
                <a:cs typeface="Times New Roman" pitchFamily="18" charset="0"/>
              </a:rPr>
              <a:t>Give A Preview Of What To Expect At Your Congregation</a:t>
            </a:r>
            <a:endParaRPr kumimoji="0" lang="en-US" sz="4400" b="1" i="0" u="none" strike="noStrike" kern="1200" cap="none" spc="0" normalizeH="0" baseline="0" noProof="0" dirty="0">
              <a:ln>
                <a:noFill/>
              </a:ln>
              <a:solidFill>
                <a:srgbClr val="66FF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7887593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55191-0463-43D7-78C6-1F2BF4556401}"/>
              </a:ext>
            </a:extLst>
          </p:cNvPr>
          <p:cNvSpPr>
            <a:spLocks noGrp="1"/>
          </p:cNvSpPr>
          <p:nvPr>
            <p:ph type="title"/>
          </p:nvPr>
        </p:nvSpPr>
        <p:spPr>
          <a:xfrm>
            <a:off x="0" y="0"/>
            <a:ext cx="12192000" cy="1180924"/>
          </a:xfrm>
        </p:spPr>
        <p:txBody>
          <a:bodyPr>
            <a:noAutofit/>
          </a:bodyPr>
          <a:lstStyle/>
          <a:p>
            <a:r>
              <a:rPr lang="en-US" b="1" dirty="0"/>
              <a:t>Further Ways to Use Social Media to Glorify God</a:t>
            </a:r>
          </a:p>
        </p:txBody>
      </p:sp>
      <p:sp>
        <p:nvSpPr>
          <p:cNvPr id="4" name="Footer Placeholder 3">
            <a:extLst>
              <a:ext uri="{FF2B5EF4-FFF2-40B4-BE49-F238E27FC236}">
                <a16:creationId xmlns:a16="http://schemas.microsoft.com/office/drawing/2014/main" id="{8A242AA7-BA0F-1677-8EED-4CD5E66B8D3B}"/>
              </a:ext>
            </a:extLst>
          </p:cNvPr>
          <p:cNvSpPr>
            <a:spLocks noGrp="1"/>
          </p:cNvSpPr>
          <p:nvPr>
            <p:ph type="ftr" sz="quarter" idx="11"/>
          </p:nvPr>
        </p:nvSpPr>
        <p:spPr>
          <a:xfrm>
            <a:off x="0" y="6466840"/>
            <a:ext cx="6672865"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Glorifying God Through Social Media </a:t>
            </a:r>
          </a:p>
        </p:txBody>
      </p:sp>
      <p:pic>
        <p:nvPicPr>
          <p:cNvPr id="6" name="Picture 5">
            <a:extLst>
              <a:ext uri="{FF2B5EF4-FFF2-40B4-BE49-F238E27FC236}">
                <a16:creationId xmlns:a16="http://schemas.microsoft.com/office/drawing/2014/main" id="{C42F7032-92F8-8E01-C62E-BB5CF9F86A7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180924"/>
            <a:ext cx="5311316" cy="5311316"/>
          </a:xfrm>
          <a:prstGeom prst="rect">
            <a:avLst/>
          </a:prstGeom>
        </p:spPr>
      </p:pic>
      <p:sp>
        <p:nvSpPr>
          <p:cNvPr id="3" name="Text Box 5">
            <a:extLst>
              <a:ext uri="{FF2B5EF4-FFF2-40B4-BE49-F238E27FC236}">
                <a16:creationId xmlns:a16="http://schemas.microsoft.com/office/drawing/2014/main" id="{6B7215E4-F49D-0F4A-9AF5-0FA846E01A43}"/>
              </a:ext>
            </a:extLst>
          </p:cNvPr>
          <p:cNvSpPr txBox="1">
            <a:spLocks noChangeArrowheads="1"/>
          </p:cNvSpPr>
          <p:nvPr/>
        </p:nvSpPr>
        <p:spPr bwMode="auto">
          <a:xfrm>
            <a:off x="5311315" y="3100607"/>
            <a:ext cx="688068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r>
              <a:rPr lang="en-US" sz="4400" b="1" dirty="0">
                <a:solidFill>
                  <a:srgbClr val="66FFFF"/>
                </a:solidFill>
                <a:latin typeface="Tahoma" pitchFamily="34" charset="0"/>
                <a:cs typeface="Times New Roman" pitchFamily="18" charset="0"/>
              </a:rPr>
              <a:t>Quote Worship Lyrics From A Song You Sing</a:t>
            </a:r>
            <a:endParaRPr kumimoji="0" lang="en-US" sz="4400" b="1" i="0" u="none" strike="noStrike" kern="1200" cap="none" spc="0" normalizeH="0" baseline="0" noProof="0" dirty="0">
              <a:ln>
                <a:noFill/>
              </a:ln>
              <a:solidFill>
                <a:srgbClr val="66FF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63895969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55191-0463-43D7-78C6-1F2BF4556401}"/>
              </a:ext>
            </a:extLst>
          </p:cNvPr>
          <p:cNvSpPr>
            <a:spLocks noGrp="1"/>
          </p:cNvSpPr>
          <p:nvPr>
            <p:ph type="title"/>
          </p:nvPr>
        </p:nvSpPr>
        <p:spPr>
          <a:xfrm>
            <a:off x="0" y="0"/>
            <a:ext cx="12192000" cy="1180924"/>
          </a:xfrm>
        </p:spPr>
        <p:txBody>
          <a:bodyPr>
            <a:noAutofit/>
          </a:bodyPr>
          <a:lstStyle/>
          <a:p>
            <a:r>
              <a:rPr lang="en-US" b="1" dirty="0"/>
              <a:t>Further Ways to Use Social Media to Glorify God</a:t>
            </a:r>
          </a:p>
        </p:txBody>
      </p:sp>
      <p:sp>
        <p:nvSpPr>
          <p:cNvPr id="4" name="Footer Placeholder 3">
            <a:extLst>
              <a:ext uri="{FF2B5EF4-FFF2-40B4-BE49-F238E27FC236}">
                <a16:creationId xmlns:a16="http://schemas.microsoft.com/office/drawing/2014/main" id="{8A242AA7-BA0F-1677-8EED-4CD5E66B8D3B}"/>
              </a:ext>
            </a:extLst>
          </p:cNvPr>
          <p:cNvSpPr>
            <a:spLocks noGrp="1"/>
          </p:cNvSpPr>
          <p:nvPr>
            <p:ph type="ftr" sz="quarter" idx="11"/>
          </p:nvPr>
        </p:nvSpPr>
        <p:spPr>
          <a:xfrm>
            <a:off x="0" y="6466840"/>
            <a:ext cx="6672865"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Glorifying God Through Social Media </a:t>
            </a:r>
          </a:p>
        </p:txBody>
      </p:sp>
      <p:pic>
        <p:nvPicPr>
          <p:cNvPr id="6" name="Picture 5">
            <a:extLst>
              <a:ext uri="{FF2B5EF4-FFF2-40B4-BE49-F238E27FC236}">
                <a16:creationId xmlns:a16="http://schemas.microsoft.com/office/drawing/2014/main" id="{C42F7032-92F8-8E01-C62E-BB5CF9F86A7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180924"/>
            <a:ext cx="5311316" cy="5311316"/>
          </a:xfrm>
          <a:prstGeom prst="rect">
            <a:avLst/>
          </a:prstGeom>
        </p:spPr>
      </p:pic>
      <p:sp>
        <p:nvSpPr>
          <p:cNvPr id="3" name="Text Box 5">
            <a:extLst>
              <a:ext uri="{FF2B5EF4-FFF2-40B4-BE49-F238E27FC236}">
                <a16:creationId xmlns:a16="http://schemas.microsoft.com/office/drawing/2014/main" id="{6B7215E4-F49D-0F4A-9AF5-0FA846E01A43}"/>
              </a:ext>
            </a:extLst>
          </p:cNvPr>
          <p:cNvSpPr txBox="1">
            <a:spLocks noChangeArrowheads="1"/>
          </p:cNvSpPr>
          <p:nvPr/>
        </p:nvSpPr>
        <p:spPr bwMode="auto">
          <a:xfrm>
            <a:off x="5311316" y="3113307"/>
            <a:ext cx="688068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r>
              <a:rPr lang="en-US" sz="4400" b="1" dirty="0">
                <a:solidFill>
                  <a:srgbClr val="66FFFF"/>
                </a:solidFill>
                <a:latin typeface="Tahoma" pitchFamily="34" charset="0"/>
                <a:cs typeface="Times New Roman" pitchFamily="18" charset="0"/>
              </a:rPr>
              <a:t>Share A Link To Your Live Stream</a:t>
            </a:r>
            <a:endParaRPr kumimoji="0" lang="en-US" sz="4400" b="1" i="0" u="none" strike="noStrike" kern="1200" cap="none" spc="0" normalizeH="0" baseline="0" noProof="0" dirty="0">
              <a:ln>
                <a:noFill/>
              </a:ln>
              <a:solidFill>
                <a:srgbClr val="66FF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48892247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55191-0463-43D7-78C6-1F2BF4556401}"/>
              </a:ext>
            </a:extLst>
          </p:cNvPr>
          <p:cNvSpPr>
            <a:spLocks noGrp="1"/>
          </p:cNvSpPr>
          <p:nvPr>
            <p:ph type="title"/>
          </p:nvPr>
        </p:nvSpPr>
        <p:spPr>
          <a:xfrm>
            <a:off x="0" y="0"/>
            <a:ext cx="12192000" cy="1180924"/>
          </a:xfrm>
        </p:spPr>
        <p:txBody>
          <a:bodyPr>
            <a:noAutofit/>
          </a:bodyPr>
          <a:lstStyle/>
          <a:p>
            <a:r>
              <a:rPr lang="en-US" b="1" dirty="0"/>
              <a:t>Further Ways to Use Social Media to Glorify God</a:t>
            </a:r>
          </a:p>
        </p:txBody>
      </p:sp>
      <p:sp>
        <p:nvSpPr>
          <p:cNvPr id="4" name="Footer Placeholder 3">
            <a:extLst>
              <a:ext uri="{FF2B5EF4-FFF2-40B4-BE49-F238E27FC236}">
                <a16:creationId xmlns:a16="http://schemas.microsoft.com/office/drawing/2014/main" id="{8A242AA7-BA0F-1677-8EED-4CD5E66B8D3B}"/>
              </a:ext>
            </a:extLst>
          </p:cNvPr>
          <p:cNvSpPr>
            <a:spLocks noGrp="1"/>
          </p:cNvSpPr>
          <p:nvPr>
            <p:ph type="ftr" sz="quarter" idx="11"/>
          </p:nvPr>
        </p:nvSpPr>
        <p:spPr>
          <a:xfrm>
            <a:off x="0" y="6466840"/>
            <a:ext cx="6672865"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Glorifying God Through Social Media </a:t>
            </a:r>
          </a:p>
        </p:txBody>
      </p:sp>
      <p:pic>
        <p:nvPicPr>
          <p:cNvPr id="6" name="Picture 5">
            <a:extLst>
              <a:ext uri="{FF2B5EF4-FFF2-40B4-BE49-F238E27FC236}">
                <a16:creationId xmlns:a16="http://schemas.microsoft.com/office/drawing/2014/main" id="{C42F7032-92F8-8E01-C62E-BB5CF9F86A7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180924"/>
            <a:ext cx="5311316" cy="5311316"/>
          </a:xfrm>
          <a:prstGeom prst="rect">
            <a:avLst/>
          </a:prstGeom>
        </p:spPr>
      </p:pic>
      <p:sp>
        <p:nvSpPr>
          <p:cNvPr id="3" name="Text Box 5">
            <a:extLst>
              <a:ext uri="{FF2B5EF4-FFF2-40B4-BE49-F238E27FC236}">
                <a16:creationId xmlns:a16="http://schemas.microsoft.com/office/drawing/2014/main" id="{6B7215E4-F49D-0F4A-9AF5-0FA846E01A43}"/>
              </a:ext>
            </a:extLst>
          </p:cNvPr>
          <p:cNvSpPr txBox="1">
            <a:spLocks noChangeArrowheads="1"/>
          </p:cNvSpPr>
          <p:nvPr/>
        </p:nvSpPr>
        <p:spPr bwMode="auto">
          <a:xfrm>
            <a:off x="5311316" y="3113307"/>
            <a:ext cx="688068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r>
              <a:rPr lang="en-US" sz="4400" b="1" dirty="0">
                <a:solidFill>
                  <a:srgbClr val="66FFFF"/>
                </a:solidFill>
                <a:latin typeface="Tahoma" pitchFamily="34" charset="0"/>
                <a:cs typeface="Times New Roman" pitchFamily="18" charset="0"/>
              </a:rPr>
              <a:t>Share A Clip From Sunday’s Message</a:t>
            </a:r>
            <a:endParaRPr kumimoji="0" lang="en-US" sz="4400" b="1" i="0" u="none" strike="noStrike" kern="1200" cap="none" spc="0" normalizeH="0" baseline="0" noProof="0" dirty="0">
              <a:ln>
                <a:noFill/>
              </a:ln>
              <a:solidFill>
                <a:srgbClr val="66FF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4041497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55191-0463-43D7-78C6-1F2BF4556401}"/>
              </a:ext>
            </a:extLst>
          </p:cNvPr>
          <p:cNvSpPr>
            <a:spLocks noGrp="1"/>
          </p:cNvSpPr>
          <p:nvPr>
            <p:ph type="title"/>
          </p:nvPr>
        </p:nvSpPr>
        <p:spPr>
          <a:xfrm>
            <a:off x="0" y="0"/>
            <a:ext cx="12192000" cy="1180924"/>
          </a:xfrm>
        </p:spPr>
        <p:txBody>
          <a:bodyPr>
            <a:noAutofit/>
          </a:bodyPr>
          <a:lstStyle/>
          <a:p>
            <a:r>
              <a:rPr lang="en-US" b="1" dirty="0"/>
              <a:t>Further Ways to Use Social Media to Glorify God</a:t>
            </a:r>
          </a:p>
        </p:txBody>
      </p:sp>
      <p:sp>
        <p:nvSpPr>
          <p:cNvPr id="4" name="Footer Placeholder 3">
            <a:extLst>
              <a:ext uri="{FF2B5EF4-FFF2-40B4-BE49-F238E27FC236}">
                <a16:creationId xmlns:a16="http://schemas.microsoft.com/office/drawing/2014/main" id="{8A242AA7-BA0F-1677-8EED-4CD5E66B8D3B}"/>
              </a:ext>
            </a:extLst>
          </p:cNvPr>
          <p:cNvSpPr>
            <a:spLocks noGrp="1"/>
          </p:cNvSpPr>
          <p:nvPr>
            <p:ph type="ftr" sz="quarter" idx="11"/>
          </p:nvPr>
        </p:nvSpPr>
        <p:spPr>
          <a:xfrm>
            <a:off x="0" y="6466840"/>
            <a:ext cx="6672865"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Glorifying God Through Social Media </a:t>
            </a:r>
          </a:p>
        </p:txBody>
      </p:sp>
      <p:pic>
        <p:nvPicPr>
          <p:cNvPr id="6" name="Picture 5">
            <a:extLst>
              <a:ext uri="{FF2B5EF4-FFF2-40B4-BE49-F238E27FC236}">
                <a16:creationId xmlns:a16="http://schemas.microsoft.com/office/drawing/2014/main" id="{C42F7032-92F8-8E01-C62E-BB5CF9F86A7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180924"/>
            <a:ext cx="5311316" cy="5311316"/>
          </a:xfrm>
          <a:prstGeom prst="rect">
            <a:avLst/>
          </a:prstGeom>
        </p:spPr>
      </p:pic>
      <p:sp>
        <p:nvSpPr>
          <p:cNvPr id="3" name="Text Box 5">
            <a:extLst>
              <a:ext uri="{FF2B5EF4-FFF2-40B4-BE49-F238E27FC236}">
                <a16:creationId xmlns:a16="http://schemas.microsoft.com/office/drawing/2014/main" id="{6B7215E4-F49D-0F4A-9AF5-0FA846E01A43}"/>
              </a:ext>
            </a:extLst>
          </p:cNvPr>
          <p:cNvSpPr txBox="1">
            <a:spLocks noChangeArrowheads="1"/>
          </p:cNvSpPr>
          <p:nvPr/>
        </p:nvSpPr>
        <p:spPr bwMode="auto">
          <a:xfrm>
            <a:off x="5311316" y="3113307"/>
            <a:ext cx="688068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r>
              <a:rPr lang="en-US" sz="4400" b="1" dirty="0">
                <a:solidFill>
                  <a:srgbClr val="66FFFF"/>
                </a:solidFill>
                <a:latin typeface="Tahoma" pitchFamily="34" charset="0"/>
                <a:cs typeface="Times New Roman" pitchFamily="18" charset="0"/>
              </a:rPr>
              <a:t>Share A Quote From A Recent Message</a:t>
            </a:r>
            <a:endParaRPr kumimoji="0" lang="en-US" sz="4400" b="1" i="0" u="none" strike="noStrike" kern="1200" cap="none" spc="0" normalizeH="0" baseline="0" noProof="0" dirty="0">
              <a:ln>
                <a:noFill/>
              </a:ln>
              <a:solidFill>
                <a:srgbClr val="66FF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83712446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55191-0463-43D7-78C6-1F2BF4556401}"/>
              </a:ext>
            </a:extLst>
          </p:cNvPr>
          <p:cNvSpPr>
            <a:spLocks noGrp="1"/>
          </p:cNvSpPr>
          <p:nvPr>
            <p:ph type="title"/>
          </p:nvPr>
        </p:nvSpPr>
        <p:spPr>
          <a:xfrm>
            <a:off x="0" y="0"/>
            <a:ext cx="12192000" cy="1180924"/>
          </a:xfrm>
        </p:spPr>
        <p:txBody>
          <a:bodyPr>
            <a:noAutofit/>
          </a:bodyPr>
          <a:lstStyle/>
          <a:p>
            <a:r>
              <a:rPr lang="en-US" b="1" dirty="0"/>
              <a:t>Further Ways to Use Social Media to Glorify God</a:t>
            </a:r>
          </a:p>
        </p:txBody>
      </p:sp>
      <p:sp>
        <p:nvSpPr>
          <p:cNvPr id="4" name="Footer Placeholder 3">
            <a:extLst>
              <a:ext uri="{FF2B5EF4-FFF2-40B4-BE49-F238E27FC236}">
                <a16:creationId xmlns:a16="http://schemas.microsoft.com/office/drawing/2014/main" id="{8A242AA7-BA0F-1677-8EED-4CD5E66B8D3B}"/>
              </a:ext>
            </a:extLst>
          </p:cNvPr>
          <p:cNvSpPr>
            <a:spLocks noGrp="1"/>
          </p:cNvSpPr>
          <p:nvPr>
            <p:ph type="ftr" sz="quarter" idx="11"/>
          </p:nvPr>
        </p:nvSpPr>
        <p:spPr>
          <a:xfrm>
            <a:off x="0" y="6466840"/>
            <a:ext cx="6672865"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Glorifying God Through Social Media </a:t>
            </a:r>
          </a:p>
        </p:txBody>
      </p:sp>
      <p:pic>
        <p:nvPicPr>
          <p:cNvPr id="6" name="Picture 5">
            <a:extLst>
              <a:ext uri="{FF2B5EF4-FFF2-40B4-BE49-F238E27FC236}">
                <a16:creationId xmlns:a16="http://schemas.microsoft.com/office/drawing/2014/main" id="{C42F7032-92F8-8E01-C62E-BB5CF9F86A7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180924"/>
            <a:ext cx="5311316" cy="5311316"/>
          </a:xfrm>
          <a:prstGeom prst="rect">
            <a:avLst/>
          </a:prstGeom>
        </p:spPr>
      </p:pic>
      <p:sp>
        <p:nvSpPr>
          <p:cNvPr id="3" name="Text Box 5">
            <a:extLst>
              <a:ext uri="{FF2B5EF4-FFF2-40B4-BE49-F238E27FC236}">
                <a16:creationId xmlns:a16="http://schemas.microsoft.com/office/drawing/2014/main" id="{6B7215E4-F49D-0F4A-9AF5-0FA846E01A43}"/>
              </a:ext>
            </a:extLst>
          </p:cNvPr>
          <p:cNvSpPr txBox="1">
            <a:spLocks noChangeArrowheads="1"/>
          </p:cNvSpPr>
          <p:nvPr/>
        </p:nvSpPr>
        <p:spPr bwMode="auto">
          <a:xfrm>
            <a:off x="5311315" y="3100607"/>
            <a:ext cx="688068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eaLnBrk="1" hangingPunct="1"/>
            <a:r>
              <a:rPr lang="en-US" sz="4400" b="1" dirty="0">
                <a:solidFill>
                  <a:srgbClr val="66FFFF"/>
                </a:solidFill>
                <a:latin typeface="Tahoma" pitchFamily="34" charset="0"/>
                <a:cs typeface="Times New Roman" pitchFamily="18" charset="0"/>
              </a:rPr>
              <a:t>Recap Exciting Moments From Sunday</a:t>
            </a:r>
            <a:endParaRPr kumimoji="0" lang="en-US" sz="4400" b="1" i="0" u="none" strike="noStrike" kern="1200" cap="none" spc="0" normalizeH="0" baseline="0" noProof="0" dirty="0">
              <a:ln>
                <a:noFill/>
              </a:ln>
              <a:solidFill>
                <a:srgbClr val="66FF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4739682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55191-0463-43D7-78C6-1F2BF4556401}"/>
              </a:ext>
            </a:extLst>
          </p:cNvPr>
          <p:cNvSpPr>
            <a:spLocks noGrp="1"/>
          </p:cNvSpPr>
          <p:nvPr>
            <p:ph type="title"/>
          </p:nvPr>
        </p:nvSpPr>
        <p:spPr>
          <a:xfrm>
            <a:off x="0" y="0"/>
            <a:ext cx="12192000" cy="1180924"/>
          </a:xfrm>
        </p:spPr>
        <p:txBody>
          <a:bodyPr>
            <a:noAutofit/>
          </a:bodyPr>
          <a:lstStyle/>
          <a:p>
            <a:r>
              <a:rPr lang="en-US" b="1" dirty="0"/>
              <a:t>Further Ways to Use Social Media to Glorify God</a:t>
            </a:r>
          </a:p>
        </p:txBody>
      </p:sp>
      <p:sp>
        <p:nvSpPr>
          <p:cNvPr id="4" name="Footer Placeholder 3">
            <a:extLst>
              <a:ext uri="{FF2B5EF4-FFF2-40B4-BE49-F238E27FC236}">
                <a16:creationId xmlns:a16="http://schemas.microsoft.com/office/drawing/2014/main" id="{8A242AA7-BA0F-1677-8EED-4CD5E66B8D3B}"/>
              </a:ext>
            </a:extLst>
          </p:cNvPr>
          <p:cNvSpPr>
            <a:spLocks noGrp="1"/>
          </p:cNvSpPr>
          <p:nvPr>
            <p:ph type="ftr" sz="quarter" idx="11"/>
          </p:nvPr>
        </p:nvSpPr>
        <p:spPr>
          <a:xfrm>
            <a:off x="0" y="6466840"/>
            <a:ext cx="6672865"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Glorifying God Through Social Media </a:t>
            </a:r>
          </a:p>
        </p:txBody>
      </p:sp>
      <p:pic>
        <p:nvPicPr>
          <p:cNvPr id="6" name="Picture 5">
            <a:extLst>
              <a:ext uri="{FF2B5EF4-FFF2-40B4-BE49-F238E27FC236}">
                <a16:creationId xmlns:a16="http://schemas.microsoft.com/office/drawing/2014/main" id="{C42F7032-92F8-8E01-C62E-BB5CF9F86A7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180924"/>
            <a:ext cx="5311316" cy="5311316"/>
          </a:xfrm>
          <a:prstGeom prst="rect">
            <a:avLst/>
          </a:prstGeom>
        </p:spPr>
      </p:pic>
      <p:sp>
        <p:nvSpPr>
          <p:cNvPr id="3" name="Text Box 5">
            <a:extLst>
              <a:ext uri="{FF2B5EF4-FFF2-40B4-BE49-F238E27FC236}">
                <a16:creationId xmlns:a16="http://schemas.microsoft.com/office/drawing/2014/main" id="{6B7215E4-F49D-0F4A-9AF5-0FA846E01A43}"/>
              </a:ext>
            </a:extLst>
          </p:cNvPr>
          <p:cNvSpPr txBox="1">
            <a:spLocks noChangeArrowheads="1"/>
          </p:cNvSpPr>
          <p:nvPr/>
        </p:nvSpPr>
        <p:spPr bwMode="auto">
          <a:xfrm>
            <a:off x="5311315" y="2774753"/>
            <a:ext cx="6880685"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eaLnBrk="1" hangingPunct="1"/>
            <a:r>
              <a:rPr lang="en-US" sz="4400" b="1" dirty="0">
                <a:solidFill>
                  <a:srgbClr val="66FFFF"/>
                </a:solidFill>
                <a:latin typeface="Tahoma" pitchFamily="34" charset="0"/>
                <a:cs typeface="Times New Roman" pitchFamily="18" charset="0"/>
              </a:rPr>
              <a:t>Express Gratitude For Answered Prayers and for Teachers</a:t>
            </a:r>
            <a:endParaRPr kumimoji="0" lang="en-US" sz="4400" b="1" i="0" u="none" strike="noStrike" kern="1200" cap="none" spc="0" normalizeH="0" baseline="0" noProof="0" dirty="0">
              <a:ln>
                <a:noFill/>
              </a:ln>
              <a:solidFill>
                <a:srgbClr val="66FF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39785983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rotWithShape="1">
          <a:blip r:embed="rId4">
            <a:extLst>
              <a:ext uri="{28A0092B-C50C-407E-A947-70E740481C1C}">
                <a14:useLocalDpi xmlns:a14="http://schemas.microsoft.com/office/drawing/2010/main" val="0"/>
              </a:ext>
            </a:extLst>
          </a:blip>
          <a:srcRect l="5492" r="5619"/>
          <a:stretch/>
        </p:blipFill>
        <p:spPr>
          <a:xfrm>
            <a:off x="-8622" y="10"/>
            <a:ext cx="6096000" cy="6857990"/>
          </a:xfrm>
          <a:prstGeom prst="rect">
            <a:avLst/>
          </a:prstGeom>
        </p:spPr>
      </p:pic>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83340"/>
            <a:ext cx="3596420" cy="365125"/>
          </a:xfrm>
        </p:spPr>
        <p:txBody>
          <a:bodyPr vert="horz" lIns="91440" tIns="45720" rIns="91440" bIns="45720" rtlCol="0" anchor="ctr">
            <a:normAutofit/>
          </a:bodyPr>
          <a:lstStyle/>
          <a:p>
            <a:pPr defTabSz="914400" fontAlgn="base">
              <a:spcBef>
                <a:spcPct val="0"/>
              </a:spcBef>
              <a:spcAft>
                <a:spcPts val="450"/>
              </a:spcAft>
              <a:buClr>
                <a:srgbClr val="6BA9DA"/>
              </a:buClr>
              <a:buSzPct val="115000"/>
              <a:defRPr/>
            </a:pPr>
            <a:r>
              <a:rPr lang="en-US" kern="1200" dirty="0">
                <a:solidFill>
                  <a:schemeClr val="tx1">
                    <a:lumMod val="95000"/>
                  </a:schemeClr>
                </a:solidFill>
                <a:effectLst>
                  <a:outerShdw blurRad="50800" dist="38100" dir="2700000" algn="tl" rotWithShape="0">
                    <a:schemeClr val="bg1">
                      <a:alpha val="43000"/>
                    </a:schemeClr>
                  </a:outerShdw>
                </a:effectLst>
                <a:latin typeface="+mn-lt"/>
                <a:ea typeface="+mn-ea"/>
                <a:cs typeface="+mn-cs"/>
              </a:rPr>
              <a:t>Glorifying God Through Social Media </a:t>
            </a:r>
          </a:p>
        </p:txBody>
      </p:sp>
      <p:pic>
        <p:nvPicPr>
          <p:cNvPr id="16" name="Picture 15">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6257026" y="1"/>
            <a:ext cx="5934973" cy="685800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0" y="0"/>
            <a:ext cx="4538124" cy="838200"/>
          </a:xfrm>
        </p:spPr>
        <p:style>
          <a:lnRef idx="0">
            <a:scrgbClr r="0" g="0" b="0"/>
          </a:lnRef>
          <a:fillRef idx="0">
            <a:scrgbClr r="0" g="0" b="0"/>
          </a:fillRef>
          <a:effectRef idx="0">
            <a:scrgbClr r="0" g="0" b="0"/>
          </a:effectRef>
          <a:fontRef idx="minor">
            <a:schemeClr val="lt1"/>
          </a:fontRef>
        </p:style>
        <p:txBody>
          <a:bodyPr vert="horz" lIns="91440" tIns="45720" rIns="91440" bIns="45720" rtlCol="0" anchor="b">
            <a:normAutofit/>
          </a:bodyPr>
          <a:lstStyle/>
          <a:p>
            <a:pPr algn="l">
              <a:defRPr/>
            </a:pPr>
            <a:r>
              <a:rPr lang="en-US" b="1" u="sng" dirty="0">
                <a:solidFill>
                  <a:schemeClr val="tx2"/>
                </a:solidFill>
                <a:latin typeface="+mj-lt"/>
                <a:ea typeface="+mj-ea"/>
                <a:cs typeface="+mj-cs"/>
              </a:rPr>
              <a:t>Intro</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6324600" y="11"/>
            <a:ext cx="5867399" cy="6857990"/>
          </a:xfrm>
          <a:prstGeom prst="rect">
            <a:avLst/>
          </a:prstGeom>
        </p:spPr>
        <p:txBody>
          <a:bodyPr vert="horz" lIns="91440" tIns="45720" rIns="91440" bIns="45720" rtlCol="0" anchor="t">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indent="0" eaLnBrk="1" fontAlgn="base" hangingPunct="1">
              <a:spcBef>
                <a:spcPct val="20000"/>
              </a:spcBef>
              <a:spcAft>
                <a:spcPts val="600"/>
              </a:spcAft>
              <a:buClr>
                <a:srgbClr val="DADADA"/>
              </a:buClr>
              <a:buSzPct val="70000"/>
              <a:defRPr/>
            </a:pPr>
            <a:r>
              <a:rPr lang="en-US" sz="36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Social Media: We are all too familiar with the dangers and consequences</a:t>
            </a:r>
          </a:p>
          <a:p>
            <a:pPr marL="347663"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Social Media is a tool and a tool used for the right reason and function can also be awesome!</a:t>
            </a:r>
          </a:p>
          <a:p>
            <a:pPr marL="347663"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We can use social media to glorify God!</a:t>
            </a:r>
          </a:p>
        </p:txBody>
      </p:sp>
    </p:spTree>
    <p:extLst>
      <p:ext uri="{BB962C8B-B14F-4D97-AF65-F5344CB8AC3E}">
        <p14:creationId xmlns:p14="http://schemas.microsoft.com/office/powerpoint/2010/main" val="27440406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 calcmode="lin" valueType="num">
                                      <p:cBhvr additive="base">
                                        <p:cTn id="12"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 calcmode="lin" valueType="num">
                                      <p:cBhvr additive="base">
                                        <p:cTn id="18"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55191-0463-43D7-78C6-1F2BF4556401}"/>
              </a:ext>
            </a:extLst>
          </p:cNvPr>
          <p:cNvSpPr>
            <a:spLocks noGrp="1"/>
          </p:cNvSpPr>
          <p:nvPr>
            <p:ph type="title"/>
          </p:nvPr>
        </p:nvSpPr>
        <p:spPr>
          <a:xfrm>
            <a:off x="0" y="0"/>
            <a:ext cx="12192000" cy="1180924"/>
          </a:xfrm>
        </p:spPr>
        <p:txBody>
          <a:bodyPr>
            <a:noAutofit/>
          </a:bodyPr>
          <a:lstStyle/>
          <a:p>
            <a:r>
              <a:rPr lang="en-US" b="1" dirty="0"/>
              <a:t>Further Ways to Use Social Media to Glorify God</a:t>
            </a:r>
          </a:p>
        </p:txBody>
      </p:sp>
      <p:sp>
        <p:nvSpPr>
          <p:cNvPr id="4" name="Footer Placeholder 3">
            <a:extLst>
              <a:ext uri="{FF2B5EF4-FFF2-40B4-BE49-F238E27FC236}">
                <a16:creationId xmlns:a16="http://schemas.microsoft.com/office/drawing/2014/main" id="{8A242AA7-BA0F-1677-8EED-4CD5E66B8D3B}"/>
              </a:ext>
            </a:extLst>
          </p:cNvPr>
          <p:cNvSpPr>
            <a:spLocks noGrp="1"/>
          </p:cNvSpPr>
          <p:nvPr>
            <p:ph type="ftr" sz="quarter" idx="11"/>
          </p:nvPr>
        </p:nvSpPr>
        <p:spPr>
          <a:xfrm>
            <a:off x="0" y="6466840"/>
            <a:ext cx="6672865"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Glorifying God Through Social Media </a:t>
            </a:r>
          </a:p>
        </p:txBody>
      </p:sp>
      <p:pic>
        <p:nvPicPr>
          <p:cNvPr id="6" name="Picture 5">
            <a:extLst>
              <a:ext uri="{FF2B5EF4-FFF2-40B4-BE49-F238E27FC236}">
                <a16:creationId xmlns:a16="http://schemas.microsoft.com/office/drawing/2014/main" id="{C42F7032-92F8-8E01-C62E-BB5CF9F86A7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180924"/>
            <a:ext cx="5311316" cy="5311316"/>
          </a:xfrm>
          <a:prstGeom prst="rect">
            <a:avLst/>
          </a:prstGeom>
        </p:spPr>
      </p:pic>
      <p:sp>
        <p:nvSpPr>
          <p:cNvPr id="3" name="Text Box 5">
            <a:extLst>
              <a:ext uri="{FF2B5EF4-FFF2-40B4-BE49-F238E27FC236}">
                <a16:creationId xmlns:a16="http://schemas.microsoft.com/office/drawing/2014/main" id="{6B7215E4-F49D-0F4A-9AF5-0FA846E01A43}"/>
              </a:ext>
            </a:extLst>
          </p:cNvPr>
          <p:cNvSpPr txBox="1">
            <a:spLocks noChangeArrowheads="1"/>
          </p:cNvSpPr>
          <p:nvPr/>
        </p:nvSpPr>
        <p:spPr bwMode="auto">
          <a:xfrm>
            <a:off x="5311316" y="3100607"/>
            <a:ext cx="688068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eaLnBrk="1" hangingPunct="1"/>
            <a:r>
              <a:rPr lang="en-US" sz="4400" b="1" dirty="0">
                <a:solidFill>
                  <a:srgbClr val="66FFFF"/>
                </a:solidFill>
                <a:latin typeface="Tahoma" pitchFamily="34" charset="0"/>
                <a:cs typeface="Times New Roman" pitchFamily="18" charset="0"/>
              </a:rPr>
              <a:t>Quote A Meaningful Bible Verse</a:t>
            </a:r>
            <a:endParaRPr kumimoji="0" lang="en-US" sz="4400" b="1" i="0" u="none" strike="noStrike" kern="1200" cap="none" spc="0" normalizeH="0" baseline="0" noProof="0" dirty="0">
              <a:ln>
                <a:noFill/>
              </a:ln>
              <a:solidFill>
                <a:srgbClr val="66FF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40214745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55191-0463-43D7-78C6-1F2BF4556401}"/>
              </a:ext>
            </a:extLst>
          </p:cNvPr>
          <p:cNvSpPr>
            <a:spLocks noGrp="1"/>
          </p:cNvSpPr>
          <p:nvPr>
            <p:ph type="title"/>
          </p:nvPr>
        </p:nvSpPr>
        <p:spPr>
          <a:xfrm>
            <a:off x="0" y="0"/>
            <a:ext cx="12192000" cy="1180924"/>
          </a:xfrm>
        </p:spPr>
        <p:txBody>
          <a:bodyPr>
            <a:noAutofit/>
          </a:bodyPr>
          <a:lstStyle/>
          <a:p>
            <a:r>
              <a:rPr lang="en-US" b="1" dirty="0"/>
              <a:t>Further Ways to Use Social Media to Glorify God</a:t>
            </a:r>
          </a:p>
        </p:txBody>
      </p:sp>
      <p:sp>
        <p:nvSpPr>
          <p:cNvPr id="4" name="Footer Placeholder 3">
            <a:extLst>
              <a:ext uri="{FF2B5EF4-FFF2-40B4-BE49-F238E27FC236}">
                <a16:creationId xmlns:a16="http://schemas.microsoft.com/office/drawing/2014/main" id="{8A242AA7-BA0F-1677-8EED-4CD5E66B8D3B}"/>
              </a:ext>
            </a:extLst>
          </p:cNvPr>
          <p:cNvSpPr>
            <a:spLocks noGrp="1"/>
          </p:cNvSpPr>
          <p:nvPr>
            <p:ph type="ftr" sz="quarter" idx="11"/>
          </p:nvPr>
        </p:nvSpPr>
        <p:spPr>
          <a:xfrm>
            <a:off x="0" y="6466840"/>
            <a:ext cx="6672865"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Glorifying God Through Social Media </a:t>
            </a:r>
          </a:p>
        </p:txBody>
      </p:sp>
      <p:pic>
        <p:nvPicPr>
          <p:cNvPr id="6" name="Picture 5">
            <a:extLst>
              <a:ext uri="{FF2B5EF4-FFF2-40B4-BE49-F238E27FC236}">
                <a16:creationId xmlns:a16="http://schemas.microsoft.com/office/drawing/2014/main" id="{C42F7032-92F8-8E01-C62E-BB5CF9F86A7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180924"/>
            <a:ext cx="5311316" cy="5311316"/>
          </a:xfrm>
          <a:prstGeom prst="rect">
            <a:avLst/>
          </a:prstGeom>
        </p:spPr>
      </p:pic>
      <p:sp>
        <p:nvSpPr>
          <p:cNvPr id="3" name="Text Box 5">
            <a:extLst>
              <a:ext uri="{FF2B5EF4-FFF2-40B4-BE49-F238E27FC236}">
                <a16:creationId xmlns:a16="http://schemas.microsoft.com/office/drawing/2014/main" id="{6B7215E4-F49D-0F4A-9AF5-0FA846E01A43}"/>
              </a:ext>
            </a:extLst>
          </p:cNvPr>
          <p:cNvSpPr txBox="1">
            <a:spLocks noChangeArrowheads="1"/>
          </p:cNvSpPr>
          <p:nvPr/>
        </p:nvSpPr>
        <p:spPr bwMode="auto">
          <a:xfrm>
            <a:off x="5311316" y="3100607"/>
            <a:ext cx="688068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eaLnBrk="1" hangingPunct="1"/>
            <a:r>
              <a:rPr lang="en-US" sz="4400" b="1" dirty="0">
                <a:solidFill>
                  <a:srgbClr val="66FFFF"/>
                </a:solidFill>
                <a:latin typeface="Tahoma" pitchFamily="34" charset="0"/>
                <a:cs typeface="Times New Roman" pitchFamily="18" charset="0"/>
              </a:rPr>
              <a:t>Promote Events And Classes</a:t>
            </a:r>
            <a:endParaRPr kumimoji="0" lang="en-US" sz="4400" b="1" i="0" u="none" strike="noStrike" kern="1200" cap="none" spc="0" normalizeH="0" baseline="0" noProof="0" dirty="0">
              <a:ln>
                <a:noFill/>
              </a:ln>
              <a:solidFill>
                <a:srgbClr val="66FF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9914704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55191-0463-43D7-78C6-1F2BF4556401}"/>
              </a:ext>
            </a:extLst>
          </p:cNvPr>
          <p:cNvSpPr>
            <a:spLocks noGrp="1"/>
          </p:cNvSpPr>
          <p:nvPr>
            <p:ph type="title"/>
          </p:nvPr>
        </p:nvSpPr>
        <p:spPr>
          <a:xfrm>
            <a:off x="0" y="0"/>
            <a:ext cx="12192000" cy="1180924"/>
          </a:xfrm>
        </p:spPr>
        <p:txBody>
          <a:bodyPr>
            <a:noAutofit/>
          </a:bodyPr>
          <a:lstStyle/>
          <a:p>
            <a:r>
              <a:rPr lang="en-US" b="1" dirty="0"/>
              <a:t>Further Ways to Use Social Media to Glorify God</a:t>
            </a:r>
          </a:p>
        </p:txBody>
      </p:sp>
      <p:sp>
        <p:nvSpPr>
          <p:cNvPr id="4" name="Footer Placeholder 3">
            <a:extLst>
              <a:ext uri="{FF2B5EF4-FFF2-40B4-BE49-F238E27FC236}">
                <a16:creationId xmlns:a16="http://schemas.microsoft.com/office/drawing/2014/main" id="{8A242AA7-BA0F-1677-8EED-4CD5E66B8D3B}"/>
              </a:ext>
            </a:extLst>
          </p:cNvPr>
          <p:cNvSpPr>
            <a:spLocks noGrp="1"/>
          </p:cNvSpPr>
          <p:nvPr>
            <p:ph type="ftr" sz="quarter" idx="11"/>
          </p:nvPr>
        </p:nvSpPr>
        <p:spPr>
          <a:xfrm>
            <a:off x="0" y="6466840"/>
            <a:ext cx="6672865"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Glorifying God Through Social Media </a:t>
            </a:r>
          </a:p>
        </p:txBody>
      </p:sp>
      <p:pic>
        <p:nvPicPr>
          <p:cNvPr id="6" name="Picture 5">
            <a:extLst>
              <a:ext uri="{FF2B5EF4-FFF2-40B4-BE49-F238E27FC236}">
                <a16:creationId xmlns:a16="http://schemas.microsoft.com/office/drawing/2014/main" id="{C42F7032-92F8-8E01-C62E-BB5CF9F86A7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180924"/>
            <a:ext cx="5311316" cy="5311316"/>
          </a:xfrm>
          <a:prstGeom prst="rect">
            <a:avLst/>
          </a:prstGeom>
        </p:spPr>
      </p:pic>
      <p:sp>
        <p:nvSpPr>
          <p:cNvPr id="3" name="Text Box 5">
            <a:extLst>
              <a:ext uri="{FF2B5EF4-FFF2-40B4-BE49-F238E27FC236}">
                <a16:creationId xmlns:a16="http://schemas.microsoft.com/office/drawing/2014/main" id="{6B7215E4-F49D-0F4A-9AF5-0FA846E01A43}"/>
              </a:ext>
            </a:extLst>
          </p:cNvPr>
          <p:cNvSpPr txBox="1">
            <a:spLocks noChangeArrowheads="1"/>
          </p:cNvSpPr>
          <p:nvPr/>
        </p:nvSpPr>
        <p:spPr bwMode="auto">
          <a:xfrm>
            <a:off x="5311316" y="3100607"/>
            <a:ext cx="688068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eaLnBrk="1" hangingPunct="1"/>
            <a:r>
              <a:rPr lang="en-US" sz="4400" b="1" dirty="0">
                <a:solidFill>
                  <a:srgbClr val="66FFFF"/>
                </a:solidFill>
                <a:latin typeface="Tahoma" pitchFamily="34" charset="0"/>
                <a:cs typeface="Times New Roman" pitchFamily="18" charset="0"/>
              </a:rPr>
              <a:t>Share Articles or Podcasts</a:t>
            </a:r>
            <a:endParaRPr kumimoji="0" lang="en-US" sz="4400" b="1" i="0" u="none" strike="noStrike" kern="1200" cap="none" spc="0" normalizeH="0" baseline="0" noProof="0" dirty="0">
              <a:ln>
                <a:noFill/>
              </a:ln>
              <a:solidFill>
                <a:srgbClr val="66FF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5553290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9049" r="9049"/>
          <a:stretch/>
        </p:blipFill>
        <p:spPr>
          <a:xfrm>
            <a:off x="6569201" y="0"/>
            <a:ext cx="5653279" cy="6902451"/>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0" y="43543"/>
            <a:ext cx="6569201" cy="794658"/>
          </a:xfrm>
        </p:spPr>
        <p:style>
          <a:lnRef idx="0">
            <a:scrgbClr r="0" g="0" b="0"/>
          </a:lnRef>
          <a:fillRef idx="0">
            <a:scrgbClr r="0" g="0" b="0"/>
          </a:fillRef>
          <a:effectRef idx="0">
            <a:scrgbClr r="0" g="0" b="0"/>
          </a:effectRef>
          <a:fontRef idx="minor">
            <a:schemeClr val="lt1"/>
          </a:fontRef>
        </p:style>
        <p:txBody>
          <a:bodyPr vert="horz" lIns="91440" tIns="45720" rIns="91440" bIns="45720" rtlCol="0" anchor="b">
            <a:noAutofit/>
          </a:bodyPr>
          <a:lstStyle/>
          <a:p>
            <a:pPr>
              <a:defRPr/>
            </a:pPr>
            <a:r>
              <a:rPr lang="en-US" b="1" u="sng" dirty="0">
                <a:solidFill>
                  <a:schemeClr val="tx2"/>
                </a:solidFill>
                <a:latin typeface="+mj-lt"/>
                <a:ea typeface="+mj-ea"/>
                <a:cs typeface="+mj-cs"/>
              </a:rPr>
              <a:t>Conclusion</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6569201" y="6537326"/>
            <a:ext cx="5653279" cy="365125"/>
          </a:xfrm>
        </p:spPr>
        <p:txBody>
          <a:bodyPr vert="horz" lIns="91440" tIns="45720" rIns="91440" bIns="45720" rtlCol="0" anchor="ctr">
            <a:normAutofit/>
          </a:bodyPr>
          <a:lstStyle/>
          <a:p>
            <a:pPr algn="r" defTabSz="914400" fontAlgn="base">
              <a:spcBef>
                <a:spcPct val="0"/>
              </a:spcBef>
              <a:spcAft>
                <a:spcPts val="450"/>
              </a:spcAft>
              <a:buClr>
                <a:srgbClr val="6BA9DA"/>
              </a:buClr>
              <a:buSzPct val="115000"/>
              <a:defRPr/>
            </a:pPr>
            <a:r>
              <a:rPr lang="en-US">
                <a:solidFill>
                  <a:prstClr val="white">
                    <a:lumMod val="95000"/>
                  </a:prstClr>
                </a:solidFill>
                <a:effectLst>
                  <a:outerShdw blurRad="50800" dist="38100" dir="2700000" algn="tl" rotWithShape="0">
                    <a:prstClr val="black">
                      <a:alpha val="43000"/>
                    </a:prstClr>
                  </a:outerShdw>
                </a:effectLst>
                <a:latin typeface="Tahoma"/>
              </a:rPr>
              <a:t>Glorifying God Through Social Media </a:t>
            </a:r>
            <a:endParaRPr lang="en-US" dirty="0">
              <a:solidFill>
                <a:prstClr val="white">
                  <a:lumMod val="95000"/>
                </a:prstClr>
              </a:solidFill>
              <a:effectLst>
                <a:outerShdw blurRad="50800" dist="38100" dir="2700000" algn="tl" rotWithShape="0">
                  <a:prstClr val="black">
                    <a:alpha val="43000"/>
                  </a:prstClr>
                </a:outerShdw>
              </a:effectLst>
              <a:latin typeface="Tahoma"/>
            </a:endParaRP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0" y="990601"/>
            <a:ext cx="6569201" cy="5910933"/>
          </a:xfrm>
          <a:prstGeom prst="rect">
            <a:avLst/>
          </a:prstGeom>
        </p:spPr>
        <p:txBody>
          <a:bodyPr vert="horz" lIns="91440" tIns="45720" rIns="91440" bIns="45720" rtlCol="0" anchor="t">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indent="0" eaLnBrk="1" hangingPunct="1">
              <a:lnSpc>
                <a:spcPct val="90000"/>
              </a:lnSpc>
              <a:spcBef>
                <a:spcPct val="20000"/>
              </a:spcBef>
              <a:spcAft>
                <a:spcPts val="600"/>
              </a:spcAft>
              <a:buClr>
                <a:srgbClr val="DADADA"/>
              </a:buClr>
              <a:buSzPct val="70000"/>
              <a:defRPr/>
            </a:pPr>
            <a:r>
              <a:rPr lang="en-US" sz="3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In all things that we do, remember who we are and Who we represent!</a:t>
            </a:r>
          </a:p>
          <a:p>
            <a:pPr marL="342900" indent="-342900" eaLnBrk="1" hangingPunct="1">
              <a:lnSpc>
                <a:spcPct val="90000"/>
              </a:lnSpc>
              <a:spcBef>
                <a:spcPct val="20000"/>
              </a:spcBef>
              <a:spcAft>
                <a:spcPts val="600"/>
              </a:spcAft>
              <a:buClr>
                <a:srgbClr val="DADADA"/>
              </a:buClr>
              <a:buSzPct val="70000"/>
              <a:buFont typeface="Wingdings" panose="05000000000000000000" pitchFamily="2" charset="2"/>
              <a:buChar char="Ø"/>
              <a:defRPr/>
            </a:pPr>
            <a:r>
              <a:rPr lang="en-US" sz="26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Our purpose remains the same as it was in the 1</a:t>
            </a:r>
            <a:r>
              <a:rPr lang="en-US" sz="2600" b="1" baseline="30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st</a:t>
            </a:r>
            <a:r>
              <a:rPr lang="en-US" sz="26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 century: to glorify God in all that we do. To teach and save the lost!</a:t>
            </a:r>
          </a:p>
          <a:p>
            <a:pPr marL="342900" indent="-342900" eaLnBrk="1" hangingPunct="1">
              <a:lnSpc>
                <a:spcPct val="90000"/>
              </a:lnSpc>
              <a:spcBef>
                <a:spcPct val="20000"/>
              </a:spcBef>
              <a:spcAft>
                <a:spcPts val="600"/>
              </a:spcAft>
              <a:buClr>
                <a:srgbClr val="DADADA"/>
              </a:buClr>
              <a:buSzPct val="70000"/>
              <a:buFont typeface="Wingdings" panose="05000000000000000000" pitchFamily="2" charset="2"/>
              <a:buChar char="Ø"/>
              <a:defRPr/>
            </a:pPr>
            <a:r>
              <a:rPr lang="en-US" sz="26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Social media can be a powerful tool when used with wisdom, intentionality, and a desire to honor our Heavenly Father</a:t>
            </a:r>
          </a:p>
        </p:txBody>
      </p:sp>
    </p:spTree>
    <p:extLst>
      <p:ext uri="{BB962C8B-B14F-4D97-AF65-F5344CB8AC3E}">
        <p14:creationId xmlns:p14="http://schemas.microsoft.com/office/powerpoint/2010/main" val="53531422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8783" r="8783"/>
          <a:stretch/>
        </p:blipFill>
        <p:spPr>
          <a:xfrm>
            <a:off x="6538721" y="0"/>
            <a:ext cx="5653279"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0" y="43543"/>
            <a:ext cx="6538721" cy="794658"/>
          </a:xfrm>
        </p:spPr>
        <p:style>
          <a:lnRef idx="0">
            <a:scrgbClr r="0" g="0" b="0"/>
          </a:lnRef>
          <a:fillRef idx="0">
            <a:scrgbClr r="0" g="0" b="0"/>
          </a:fillRef>
          <a:effectRef idx="0">
            <a:scrgbClr r="0" g="0" b="0"/>
          </a:effectRef>
          <a:fontRef idx="minor">
            <a:schemeClr val="lt1"/>
          </a:fontRef>
        </p:style>
        <p:txBody>
          <a:bodyPr vert="horz" lIns="91440" tIns="45720" rIns="91440" bIns="45720" rtlCol="0" anchor="b">
            <a:noAutofit/>
          </a:bodyPr>
          <a:lstStyle/>
          <a:p>
            <a:pPr>
              <a:defRPr/>
            </a:pPr>
            <a:r>
              <a:rPr lang="en-US" b="1" u="sng" dirty="0">
                <a:solidFill>
                  <a:schemeClr val="tx2"/>
                </a:solidFill>
                <a:latin typeface="+mj-lt"/>
                <a:ea typeface="+mj-ea"/>
                <a:cs typeface="+mj-cs"/>
              </a:rPr>
              <a:t>Conclusion</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6538721" y="6537326"/>
            <a:ext cx="5653279" cy="365125"/>
          </a:xfrm>
        </p:spPr>
        <p:txBody>
          <a:bodyPr vert="horz" lIns="91440" tIns="45720" rIns="91440" bIns="45720" rtlCol="0" anchor="ctr">
            <a:normAutofit/>
          </a:bodyPr>
          <a:lstStyle/>
          <a:p>
            <a:pPr algn="r" defTabSz="914400" fontAlgn="base">
              <a:spcBef>
                <a:spcPct val="0"/>
              </a:spcBef>
              <a:spcAft>
                <a:spcPts val="450"/>
              </a:spcAft>
              <a:buClr>
                <a:srgbClr val="6BA9DA"/>
              </a:buClr>
              <a:buSzPct val="115000"/>
              <a:defRPr/>
            </a:pPr>
            <a:r>
              <a:rPr lang="en-US">
                <a:solidFill>
                  <a:prstClr val="white">
                    <a:lumMod val="95000"/>
                  </a:prstClr>
                </a:solidFill>
                <a:effectLst>
                  <a:outerShdw blurRad="50800" dist="38100" dir="2700000" algn="tl" rotWithShape="0">
                    <a:prstClr val="black">
                      <a:alpha val="43000"/>
                    </a:prstClr>
                  </a:outerShdw>
                </a:effectLst>
                <a:latin typeface="Tahoma"/>
              </a:rPr>
              <a:t>Glorifying God Through Social Media </a:t>
            </a:r>
            <a:endParaRPr lang="en-US" dirty="0">
              <a:solidFill>
                <a:prstClr val="white">
                  <a:lumMod val="95000"/>
                </a:prstClr>
              </a:solidFill>
              <a:effectLst>
                <a:outerShdw blurRad="50800" dist="38100" dir="2700000" algn="tl" rotWithShape="0">
                  <a:prstClr val="black">
                    <a:alpha val="43000"/>
                  </a:prstClr>
                </a:outerShdw>
              </a:effectLst>
              <a:latin typeface="Tahoma"/>
            </a:endParaRP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0" y="1219200"/>
            <a:ext cx="6538721" cy="5682334"/>
          </a:xfrm>
          <a:prstGeom prst="rect">
            <a:avLst/>
          </a:prstGeom>
        </p:spPr>
        <p:txBody>
          <a:bodyPr vert="horz" lIns="91440" tIns="45720" rIns="91440" bIns="45720" rtlCol="0" anchor="t">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indent="0" eaLnBrk="1" hangingPunct="1">
              <a:lnSpc>
                <a:spcPct val="90000"/>
              </a:lnSpc>
              <a:spcBef>
                <a:spcPct val="20000"/>
              </a:spcBef>
              <a:spcAft>
                <a:spcPts val="600"/>
              </a:spcAft>
              <a:buClr>
                <a:srgbClr val="DADADA"/>
              </a:buClr>
              <a:buSzPct val="70000"/>
              <a:defRPr/>
            </a:pPr>
            <a:r>
              <a:rPr lang="en-US" sz="3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By exemplifying Christ-like character, teaching the Gospel, and practicing discernment, we can transform these virtual spaces into avenues of God's grace, love, and truth</a:t>
            </a:r>
          </a:p>
          <a:p>
            <a:pPr marL="342900" indent="-342900" eaLnBrk="1" hangingPunct="1">
              <a:lnSpc>
                <a:spcPct val="90000"/>
              </a:lnSpc>
              <a:spcBef>
                <a:spcPct val="20000"/>
              </a:spcBef>
              <a:spcAft>
                <a:spcPts val="600"/>
              </a:spcAft>
              <a:buClr>
                <a:srgbClr val="DADADA"/>
              </a:buClr>
              <a:buSzPct val="70000"/>
              <a:buFont typeface="Wingdings" panose="05000000000000000000" pitchFamily="2" charset="2"/>
              <a:buChar char="Ø"/>
              <a:defRPr/>
            </a:pPr>
            <a:r>
              <a:rPr lang="en-US" sz="26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Commit yourselves to use social media as a means of spreading the light of Christ and bringing glory to His holy name</a:t>
            </a:r>
          </a:p>
        </p:txBody>
      </p:sp>
    </p:spTree>
    <p:extLst>
      <p:ext uri="{BB962C8B-B14F-4D97-AF65-F5344CB8AC3E}">
        <p14:creationId xmlns:p14="http://schemas.microsoft.com/office/powerpoint/2010/main" val="17361391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barn(inVertical)">
                                      <p:cBhvr>
                                        <p:cTn id="11"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6400801" y="1376556"/>
            <a:ext cx="5778500" cy="5481444"/>
          </a:xfrm>
          <a:prstGeom prst="rect">
            <a:avLst/>
          </a:prstGeom>
        </p:spPr>
      </p:pic>
      <p:sp>
        <p:nvSpPr>
          <p:cNvPr id="7" name="Footer Placeholder 4"/>
          <p:cNvSpPr>
            <a:spLocks noGrp="1"/>
          </p:cNvSpPr>
          <p:nvPr>
            <p:ph type="ftr" sz="quarter" idx="15"/>
          </p:nvPr>
        </p:nvSpPr>
        <p:spPr>
          <a:xfrm>
            <a:off x="0" y="6561537"/>
            <a:ext cx="4059544" cy="30956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Glorifying God Through Social Media </a:t>
            </a:r>
          </a:p>
        </p:txBody>
      </p:sp>
      <p:sp>
        <p:nvSpPr>
          <p:cNvPr id="157698" name="Rectangle 1026"/>
          <p:cNvSpPr>
            <a:spLocks noGrp="1" noChangeArrowheads="1"/>
          </p:cNvSpPr>
          <p:nvPr>
            <p:ph type="title"/>
          </p:nvPr>
        </p:nvSpPr>
        <p:spPr>
          <a:xfrm>
            <a:off x="0" y="-7118"/>
            <a:ext cx="10682748" cy="769118"/>
          </a:xfrm>
        </p:spPr>
        <p:txBody>
          <a:bodyPr>
            <a:normAutofit/>
          </a:bodyPr>
          <a:lstStyle/>
          <a:p>
            <a:pPr algn="l">
              <a:buClr>
                <a:schemeClr val="accent6">
                  <a:lumMod val="75000"/>
                </a:schemeClr>
              </a:buClr>
              <a:defRPr/>
            </a:pPr>
            <a:r>
              <a:rPr lang="en-US" u="sng" dirty="0">
                <a:solidFill>
                  <a:schemeClr val="tx1"/>
                </a:solidFill>
                <a:latin typeface="Arial" pitchFamily="34" charset="0"/>
                <a:cs typeface="Arial" pitchFamily="34" charset="0"/>
              </a:rPr>
              <a:t>Conclusion</a:t>
            </a:r>
          </a:p>
        </p:txBody>
      </p:sp>
      <p:sp>
        <p:nvSpPr>
          <p:cNvPr id="8" name="Text Box 8"/>
          <p:cNvSpPr txBox="1">
            <a:spLocks noChangeArrowheads="1"/>
          </p:cNvSpPr>
          <p:nvPr/>
        </p:nvSpPr>
        <p:spPr bwMode="auto">
          <a:xfrm>
            <a:off x="32773" y="2224452"/>
            <a:ext cx="6291827" cy="3785652"/>
          </a:xfrm>
          <a:prstGeom prst="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Colossians</a:t>
            </a:r>
            <a:r>
              <a:rPr kumimoji="0" lang="en-US" sz="4000" b="1" i="0" u="none" strike="noStrike" kern="1200" cap="none" spc="0" normalizeH="0" noProof="0" dirty="0">
                <a:ln>
                  <a:noFill/>
                </a:ln>
                <a:solidFill>
                  <a:prstClr val="white"/>
                </a:solidFill>
                <a:effectLst/>
                <a:uLnTx/>
                <a:uFillTx/>
                <a:latin typeface="Tahoma" pitchFamily="34" charset="0"/>
                <a:ea typeface="+mn-ea"/>
                <a:cs typeface="Times New Roman" pitchFamily="18" charset="0"/>
              </a:rPr>
              <a:t> 3:17</a:t>
            </a:r>
            <a:endParaRPr kumimoji="0" lang="en-US" sz="4000" b="1" i="1"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a:p>
            <a:pPr marL="0" lvl="0" indent="0">
              <a:defRPr/>
            </a:pPr>
            <a:r>
              <a:rPr lang="en-US" sz="4000" dirty="0">
                <a:solidFill>
                  <a:prstClr val="white"/>
                </a:solidFill>
                <a:latin typeface="Tahoma" pitchFamily="34" charset="0"/>
                <a:cs typeface="Times New Roman" pitchFamily="18" charset="0"/>
              </a:rPr>
              <a:t>"Whatever you do in word or deed, do all in the name of the Lord Jesus, giving thanks through Him to God the Father."</a:t>
            </a:r>
            <a:endParaRPr kumimoji="0" lang="en-US" sz="4000" b="0"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785099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37091-D653-D758-4AE7-4070E3E1AC3A}"/>
              </a:ext>
            </a:extLst>
          </p:cNvPr>
          <p:cNvSpPr>
            <a:spLocks noGrp="1"/>
          </p:cNvSpPr>
          <p:nvPr>
            <p:ph type="title"/>
          </p:nvPr>
        </p:nvSpPr>
        <p:spPr>
          <a:xfrm>
            <a:off x="0" y="0"/>
            <a:ext cx="12192000" cy="970450"/>
          </a:xfrm>
        </p:spPr>
        <p:txBody>
          <a:bodyPr vert="horz" lIns="91440" tIns="45720" rIns="91440" bIns="45720" rtlCol="0" anchor="ctr">
            <a:normAutofit/>
          </a:bodyPr>
          <a:lstStyle/>
          <a:p>
            <a:pPr algn="l"/>
            <a:r>
              <a:rPr lang="en-US" b="1" dirty="0"/>
              <a:t>Conclusion</a:t>
            </a:r>
            <a:endParaRPr lang="en-US" dirty="0"/>
          </a:p>
        </p:txBody>
      </p:sp>
      <p:pic>
        <p:nvPicPr>
          <p:cNvPr id="9" name="Content Placeholder 8">
            <a:extLst>
              <a:ext uri="{FF2B5EF4-FFF2-40B4-BE49-F238E27FC236}">
                <a16:creationId xmlns:a16="http://schemas.microsoft.com/office/drawing/2014/main" id="{2B702ED8-B7CA-39E6-4019-9FF63F0FF68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0" y="1188785"/>
            <a:ext cx="5663170" cy="5021530"/>
          </a:xfrm>
        </p:spPr>
      </p:pic>
      <p:sp>
        <p:nvSpPr>
          <p:cNvPr id="4" name="Footer Placeholder 3">
            <a:extLst>
              <a:ext uri="{FF2B5EF4-FFF2-40B4-BE49-F238E27FC236}">
                <a16:creationId xmlns:a16="http://schemas.microsoft.com/office/drawing/2014/main" id="{4D721060-71C0-DBE7-0824-4DDEA66C41B8}"/>
              </a:ext>
            </a:extLst>
          </p:cNvPr>
          <p:cNvSpPr>
            <a:spLocks noGrp="1"/>
          </p:cNvSpPr>
          <p:nvPr>
            <p:ph type="ftr" sz="quarter" idx="11"/>
          </p:nvPr>
        </p:nvSpPr>
        <p:spPr>
          <a:xfrm>
            <a:off x="-3810" y="6481990"/>
            <a:ext cx="5004649" cy="365125"/>
          </a:xfrm>
        </p:spPr>
        <p:txBody>
          <a:bodyPr vert="horz" lIns="91440" tIns="45720" rIns="91440" bIns="45720" rtlCol="0" anchor="ctr">
            <a:normAutofit/>
          </a:bodyPr>
          <a:lstStyle/>
          <a:p>
            <a:pPr defTabSz="914400">
              <a:spcAft>
                <a:spcPts val="600"/>
              </a:spcAft>
              <a:defRPr/>
            </a:pPr>
            <a:r>
              <a:rPr lang="en-US" cap="all"/>
              <a:t>Glorifying God Through Social Media </a:t>
            </a:r>
            <a:endParaRPr lang="en-US" cap="all" dirty="0"/>
          </a:p>
        </p:txBody>
      </p:sp>
      <p:sp>
        <p:nvSpPr>
          <p:cNvPr id="3" name="Text Box 7">
            <a:extLst>
              <a:ext uri="{FF2B5EF4-FFF2-40B4-BE49-F238E27FC236}">
                <a16:creationId xmlns:a16="http://schemas.microsoft.com/office/drawing/2014/main" id="{61468784-9953-6560-8AA5-B6B961E189BD}"/>
              </a:ext>
            </a:extLst>
          </p:cNvPr>
          <p:cNvSpPr txBox="1">
            <a:spLocks noChangeArrowheads="1"/>
          </p:cNvSpPr>
          <p:nvPr/>
        </p:nvSpPr>
        <p:spPr bwMode="auto">
          <a:xfrm>
            <a:off x="5663170" y="1188785"/>
            <a:ext cx="6528830" cy="502153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70000" lnSpcReduction="20000"/>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fontAlgn="base" hangingPunct="1">
              <a:spcBef>
                <a:spcPct val="20000"/>
              </a:spcBef>
              <a:spcAft>
                <a:spcPts val="600"/>
              </a:spcAft>
              <a:buClr>
                <a:srgbClr val="FFC166"/>
              </a:buClr>
              <a:buSzPct val="70000"/>
              <a:defRPr/>
            </a:pPr>
            <a:r>
              <a:rPr lang="en-US" sz="5400" b="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rPr>
              <a:t>Know </a:t>
            </a:r>
            <a:r>
              <a:rPr lang="en-US" sz="54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rPr>
              <a:t>the dangers and be aware of the consequences of using social media in an ungodly way, and let us choose instead to use this great tool and resource to reach out to the whole world and glorify God!</a:t>
            </a:r>
            <a:endParaRPr lang="en-US" sz="5400" b="1"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ndParaRPr>
          </a:p>
        </p:txBody>
      </p:sp>
    </p:spTree>
    <p:extLst>
      <p:ext uri="{BB962C8B-B14F-4D97-AF65-F5344CB8AC3E}">
        <p14:creationId xmlns:p14="http://schemas.microsoft.com/office/powerpoint/2010/main" val="37962575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23" y="0"/>
            <a:ext cx="12191974" cy="990600"/>
          </a:xfrm>
          <a:solidFill>
            <a:srgbClr val="FFFF00"/>
          </a:solidFill>
        </p:spPr>
        <p:txBody>
          <a:bodyPr/>
          <a:lstStyle/>
          <a:p>
            <a:r>
              <a:rPr lang="en-US" sz="4600"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23" y="1066800"/>
            <a:ext cx="12191974"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23" y="5521895"/>
            <a:ext cx="12191974"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23" y="4803437"/>
            <a:ext cx="12191974"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sng" strike="noStrike" kern="1200" cap="all" spc="0" normalizeH="0" baseline="0" noProof="0" dirty="0">
                <a:ln>
                  <a:noFill/>
                </a:ln>
                <a:solidFill>
                  <a:srgbClr val="0000FF"/>
                </a:solidFill>
                <a:effectLst>
                  <a:outerShdw blurRad="50800" dist="63500" dir="2700000" algn="tl" rotWithShape="0">
                    <a:srgbClr val="000000">
                      <a:alpha val="48000"/>
                    </a:srgbClr>
                  </a:outerShdw>
                </a:effectLst>
                <a:uLnTx/>
                <a:uFillTx/>
                <a:latin typeface="Ameretto"/>
                <a:ea typeface="+mj-ea"/>
                <a:cs typeface="+mj-cs"/>
              </a:rPr>
              <a:t>For The Erring Saint: </a:t>
            </a:r>
          </a:p>
        </p:txBody>
      </p:sp>
    </p:spTree>
    <p:extLst>
      <p:ext uri="{BB962C8B-B14F-4D97-AF65-F5344CB8AC3E}">
        <p14:creationId xmlns:p14="http://schemas.microsoft.com/office/powerpoint/2010/main" val="11085275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0" y="6561537"/>
            <a:ext cx="4059544" cy="309562"/>
          </a:xfrm>
        </p:spPr>
        <p:txBody>
          <a:bodyPr/>
          <a:lstStyle/>
          <a:p>
            <a:pPr>
              <a:defRPr/>
            </a:pPr>
            <a:r>
              <a:rPr lang="en-US" dirty="0">
                <a:solidFill>
                  <a:prstClr val="white">
                    <a:lumMod val="95000"/>
                  </a:prstClr>
                </a:solidFill>
                <a:effectLst>
                  <a:outerShdw blurRad="50800" dist="38100" dir="2700000" algn="tl" rotWithShape="0">
                    <a:prstClr val="black">
                      <a:alpha val="43000"/>
                    </a:prstClr>
                  </a:outerShdw>
                </a:effectLst>
                <a:latin typeface="Tahoma"/>
              </a:rPr>
              <a:t>Glorifying God Through Social Media </a:t>
            </a:r>
          </a:p>
        </p:txBody>
      </p:sp>
      <p:sp>
        <p:nvSpPr>
          <p:cNvPr id="157698" name="Rectangle 1026"/>
          <p:cNvSpPr>
            <a:spLocks noGrp="1" noChangeArrowheads="1"/>
          </p:cNvSpPr>
          <p:nvPr>
            <p:ph type="title"/>
          </p:nvPr>
        </p:nvSpPr>
        <p:spPr>
          <a:xfrm>
            <a:off x="0" y="-7118"/>
            <a:ext cx="10682748" cy="769118"/>
          </a:xfrm>
        </p:spPr>
        <p:txBody>
          <a:bodyPr>
            <a:normAutofit/>
          </a:bodyPr>
          <a:lstStyle/>
          <a:p>
            <a:pPr algn="l">
              <a:buClr>
                <a:schemeClr val="accent6">
                  <a:lumMod val="75000"/>
                </a:schemeClr>
              </a:buClr>
              <a:defRPr/>
            </a:pPr>
            <a:r>
              <a:rPr lang="en-US" u="sng" dirty="0">
                <a:solidFill>
                  <a:schemeClr val="tx1"/>
                </a:solidFill>
                <a:latin typeface="Arial" pitchFamily="34" charset="0"/>
                <a:cs typeface="Arial" pitchFamily="34" charset="0"/>
              </a:rPr>
              <a:t>Intro</a:t>
            </a:r>
          </a:p>
        </p:txBody>
      </p:sp>
      <p:sp>
        <p:nvSpPr>
          <p:cNvPr id="8" name="Text Box 8"/>
          <p:cNvSpPr txBox="1">
            <a:spLocks noChangeArrowheads="1"/>
          </p:cNvSpPr>
          <p:nvPr/>
        </p:nvSpPr>
        <p:spPr bwMode="auto">
          <a:xfrm>
            <a:off x="0" y="1298558"/>
            <a:ext cx="6781801" cy="5262979"/>
          </a:xfrm>
          <a:prstGeom prst="rect">
            <a:avLst/>
          </a:prstGeom>
          <a:solidFill>
            <a:schemeClr val="bg1">
              <a:lumMod val="95000"/>
            </a:schemeClr>
          </a:solidFill>
          <a:ln/>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sz="2800" b="1" dirty="0">
                <a:solidFill>
                  <a:prstClr val="white"/>
                </a:solidFill>
                <a:latin typeface="Tahoma" pitchFamily="34" charset="0"/>
                <a:cs typeface="Times New Roman" pitchFamily="18" charset="0"/>
              </a:rPr>
              <a:t>Matthew 28:18-20</a:t>
            </a:r>
            <a:endParaRPr lang="en-US" sz="2800" b="1" i="1" dirty="0">
              <a:solidFill>
                <a:prstClr val="white"/>
              </a:solidFill>
              <a:latin typeface="Tahoma" pitchFamily="34" charset="0"/>
              <a:cs typeface="Times New Roman" pitchFamily="18" charset="0"/>
            </a:endParaRPr>
          </a:p>
          <a:p>
            <a:pPr marL="685800" indent="-685800">
              <a:defRPr/>
            </a:pPr>
            <a:r>
              <a:rPr lang="en-US" sz="2800" dirty="0">
                <a:solidFill>
                  <a:prstClr val="white"/>
                </a:solidFill>
                <a:latin typeface="Tahoma" pitchFamily="34" charset="0"/>
                <a:cs typeface="Times New Roman" pitchFamily="18" charset="0"/>
              </a:rPr>
              <a:t>18.  And Jesus came up and spoke to them, saying, "All authority has been given to Me in heaven and on earth.</a:t>
            </a:r>
          </a:p>
          <a:p>
            <a:pPr marL="685800" indent="-685800">
              <a:defRPr/>
            </a:pPr>
            <a:r>
              <a:rPr lang="en-US" sz="2800" dirty="0">
                <a:solidFill>
                  <a:prstClr val="white"/>
                </a:solidFill>
                <a:latin typeface="Tahoma" pitchFamily="34" charset="0"/>
                <a:cs typeface="Times New Roman" pitchFamily="18" charset="0"/>
              </a:rPr>
              <a:t>19.  "Go therefore and make disciples of all the nations, baptizing them in the name of the Father and the Son and the Holy Spirit,</a:t>
            </a:r>
          </a:p>
          <a:p>
            <a:pPr marL="685800" indent="-685800">
              <a:defRPr/>
            </a:pPr>
            <a:r>
              <a:rPr lang="en-US" sz="2800" dirty="0">
                <a:solidFill>
                  <a:prstClr val="white"/>
                </a:solidFill>
                <a:latin typeface="Tahoma" pitchFamily="34" charset="0"/>
                <a:cs typeface="Times New Roman" pitchFamily="18" charset="0"/>
              </a:rPr>
              <a:t>20.  teaching them to observe all that I commanded you; and lo, I am with you always, even to the end of the age."</a:t>
            </a:r>
          </a:p>
        </p:txBody>
      </p:sp>
      <p:sp>
        <p:nvSpPr>
          <p:cNvPr id="17" name="Text Box 5"/>
          <p:cNvSpPr txBox="1">
            <a:spLocks noChangeArrowheads="1"/>
          </p:cNvSpPr>
          <p:nvPr/>
        </p:nvSpPr>
        <p:spPr bwMode="auto">
          <a:xfrm>
            <a:off x="16385" y="624394"/>
            <a:ext cx="1217561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dirty="0">
                <a:solidFill>
                  <a:srgbClr val="66FFFF"/>
                </a:solidFill>
                <a:latin typeface="Tahoma" pitchFamily="34" charset="0"/>
                <a:cs typeface="Times New Roman" pitchFamily="18" charset="0"/>
              </a:rPr>
              <a:t>Jesus told His apostles,  “Go” &amp; “Teach”</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9420" y="2132292"/>
            <a:ext cx="5402581" cy="3429000"/>
          </a:xfrm>
          <a:prstGeom prst="rect">
            <a:avLst/>
          </a:prstGeom>
        </p:spPr>
      </p:pic>
    </p:spTree>
    <p:extLst>
      <p:ext uri="{BB962C8B-B14F-4D97-AF65-F5344CB8AC3E}">
        <p14:creationId xmlns:p14="http://schemas.microsoft.com/office/powerpoint/2010/main" val="197803600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0" y="6561537"/>
            <a:ext cx="4059544" cy="30956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Glorifying God Through Social Media </a:t>
            </a:r>
          </a:p>
        </p:txBody>
      </p:sp>
      <p:sp>
        <p:nvSpPr>
          <p:cNvPr id="157698" name="Rectangle 1026"/>
          <p:cNvSpPr>
            <a:spLocks noGrp="1" noChangeArrowheads="1"/>
          </p:cNvSpPr>
          <p:nvPr>
            <p:ph type="title"/>
          </p:nvPr>
        </p:nvSpPr>
        <p:spPr>
          <a:xfrm>
            <a:off x="0" y="-7118"/>
            <a:ext cx="10682748" cy="769118"/>
          </a:xfrm>
        </p:spPr>
        <p:txBody>
          <a:bodyPr>
            <a:normAutofit/>
          </a:bodyPr>
          <a:lstStyle/>
          <a:p>
            <a:pPr algn="l">
              <a:buClr>
                <a:schemeClr val="accent6">
                  <a:lumMod val="75000"/>
                </a:schemeClr>
              </a:buClr>
              <a:defRPr/>
            </a:pPr>
            <a:r>
              <a:rPr lang="en-US" u="sng" dirty="0">
                <a:solidFill>
                  <a:schemeClr val="tx1"/>
                </a:solidFill>
                <a:latin typeface="Arial" pitchFamily="34" charset="0"/>
                <a:cs typeface="Arial" pitchFamily="34" charset="0"/>
              </a:rPr>
              <a:t>Intro</a:t>
            </a:r>
          </a:p>
        </p:txBody>
      </p:sp>
      <p:sp>
        <p:nvSpPr>
          <p:cNvPr id="8" name="Text Box 8"/>
          <p:cNvSpPr txBox="1">
            <a:spLocks noChangeArrowheads="1"/>
          </p:cNvSpPr>
          <p:nvPr/>
        </p:nvSpPr>
        <p:spPr bwMode="auto">
          <a:xfrm>
            <a:off x="32772" y="1376556"/>
            <a:ext cx="12159229" cy="1877437"/>
          </a:xfrm>
          <a:prstGeom prst="rect">
            <a:avLst/>
          </a:prstGeom>
          <a:solidFill>
            <a:schemeClr val="bg1">
              <a:lumMod val="95000"/>
            </a:schemeClr>
          </a:solidFill>
          <a:ln/>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Luke 19:10</a:t>
            </a:r>
            <a:endParaRPr kumimoji="0" lang="en-US" sz="3600" b="1" i="1"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a:p>
            <a:pPr marL="0" lvl="0" indent="0">
              <a:defRPr/>
            </a:pPr>
            <a:r>
              <a:rPr lang="en-US" sz="4000" dirty="0">
                <a:solidFill>
                  <a:prstClr val="white"/>
                </a:solidFill>
                <a:latin typeface="Tahoma" pitchFamily="34" charset="0"/>
                <a:cs typeface="Times New Roman" pitchFamily="18" charset="0"/>
              </a:rPr>
              <a:t>"For the Son of Man has come to seek and to save that which was lost."</a:t>
            </a:r>
          </a:p>
        </p:txBody>
      </p:sp>
      <p:sp>
        <p:nvSpPr>
          <p:cNvPr id="17" name="Text Box 5"/>
          <p:cNvSpPr txBox="1">
            <a:spLocks noChangeArrowheads="1"/>
          </p:cNvSpPr>
          <p:nvPr/>
        </p:nvSpPr>
        <p:spPr bwMode="auto">
          <a:xfrm>
            <a:off x="16385" y="624394"/>
            <a:ext cx="1217561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r>
              <a:rPr lang="en-US" sz="3200" b="1" dirty="0">
                <a:solidFill>
                  <a:srgbClr val="66FFFF"/>
                </a:solidFill>
                <a:latin typeface="Tahoma" pitchFamily="34" charset="0"/>
                <a:cs typeface="Times New Roman" pitchFamily="18" charset="0"/>
              </a:rPr>
              <a:t>Jesus’ “Mission Statement”</a:t>
            </a:r>
            <a:endParaRPr kumimoji="0" lang="en-US" sz="3200" b="1" i="0" u="none" strike="noStrike" kern="1200" cap="none" spc="0" normalizeH="0" baseline="0" noProof="0" dirty="0">
              <a:ln>
                <a:noFill/>
              </a:ln>
              <a:solidFill>
                <a:srgbClr val="66FFFF"/>
              </a:solidFill>
              <a:effectLst/>
              <a:uLnTx/>
              <a:uFillTx/>
              <a:latin typeface="Tahoma" pitchFamily="34" charset="0"/>
              <a:ea typeface="+mn-ea"/>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4709" y="3394710"/>
            <a:ext cx="5402581" cy="3429000"/>
          </a:xfrm>
          <a:prstGeom prst="rect">
            <a:avLst/>
          </a:prstGeom>
        </p:spPr>
      </p:pic>
    </p:spTree>
    <p:extLst>
      <p:ext uri="{BB962C8B-B14F-4D97-AF65-F5344CB8AC3E}">
        <p14:creationId xmlns:p14="http://schemas.microsoft.com/office/powerpoint/2010/main" val="98393637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16667" r="16667"/>
          <a:stretch/>
        </p:blipFill>
        <p:spPr>
          <a:xfrm>
            <a:off x="0"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2546" y="10886"/>
            <a:ext cx="4534368" cy="674914"/>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l" defTabSz="914400">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Intro</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4934" y="6450240"/>
            <a:ext cx="4571980" cy="365125"/>
          </a:xfrm>
        </p:spPr>
        <p:txBody>
          <a:bodyPr vert="horz" lIns="91440" tIns="45720" rIns="91440" bIns="45720" rtlCol="0" anchor="ctr">
            <a:normAutofit/>
          </a:bodyPr>
          <a:lstStyle/>
          <a:p>
            <a:pPr defTabSz="914400" fontAlgn="base">
              <a:spcBef>
                <a:spcPct val="0"/>
              </a:spcBef>
              <a:spcAft>
                <a:spcPts val="450"/>
              </a:spcAft>
              <a:buClr>
                <a:srgbClr val="6BA9DA"/>
              </a:buClr>
              <a:buSzPct val="115000"/>
              <a:defRPr/>
            </a:pPr>
            <a:r>
              <a:rPr lang="en-US">
                <a:solidFill>
                  <a:prstClr val="white">
                    <a:tint val="75000"/>
                  </a:prstClr>
                </a:solidFill>
                <a:effectLst/>
                <a:latin typeface="Tahoma"/>
                <a:cs typeface="Arial" charset="0"/>
              </a:rPr>
              <a:t>Glorifying God Through Social Media </a:t>
            </a:r>
            <a:endParaRPr lang="en-US" dirty="0">
              <a:solidFill>
                <a:prstClr val="white">
                  <a:tint val="75000"/>
                </a:prstClr>
              </a:solidFill>
              <a:effectLst/>
              <a:latin typeface="Tahoma"/>
              <a:cs typeface="Arial" charset="0"/>
            </a:endParaRP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81848" y="10887"/>
            <a:ext cx="7610152" cy="6847114"/>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indent="0" eaLnBrk="1" fontAlgn="base" hangingPunct="1">
              <a:spcBef>
                <a:spcPct val="20000"/>
              </a:spcBef>
              <a:spcAft>
                <a:spcPts val="600"/>
              </a:spcAft>
              <a:buClr>
                <a:srgbClr val="DADADA"/>
              </a:buClr>
              <a:buSzPct val="70000"/>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Even though saints today do not live in the 1</a:t>
            </a:r>
            <a:r>
              <a:rPr lang="en-US" sz="2400" b="1" baseline="30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st</a:t>
            </a: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 century, we are also to “Go” and “Teach”</a:t>
            </a:r>
          </a:p>
          <a:p>
            <a:pPr marL="347663"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II Timothy 2:2: Teach faithful “men” (mankind)</a:t>
            </a:r>
          </a:p>
          <a:p>
            <a:pPr marL="347663"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II Timothy 2:24-26: “Able to teach” (skilled)</a:t>
            </a:r>
          </a:p>
          <a:p>
            <a:pPr marL="347663"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 Peter 3:15: “Be ready always”</a:t>
            </a:r>
          </a:p>
          <a:p>
            <a:pPr marL="347663"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Paul says all saints are to be “able to teach” and Peter says all saints are “always” to be ready to give a defense (that is an answer) for the hope within us.</a:t>
            </a:r>
          </a:p>
          <a:p>
            <a:pPr marL="347663"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While not all saints have the ability to or should publicly teach (James 3:1), all saints can teach through their influence and example. </a:t>
            </a:r>
          </a:p>
          <a:p>
            <a:pPr marL="347663"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i="1" u="sng"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Social Media is a great tool for such a thing!</a:t>
            </a:r>
          </a:p>
        </p:txBody>
      </p:sp>
    </p:spTree>
    <p:extLst>
      <p:ext uri="{BB962C8B-B14F-4D97-AF65-F5344CB8AC3E}">
        <p14:creationId xmlns:p14="http://schemas.microsoft.com/office/powerpoint/2010/main" val="6121960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 calcmode="lin" valueType="num">
                                      <p:cBhvr additive="base">
                                        <p:cTn id="12"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 calcmode="lin" valueType="num">
                                      <p:cBhvr additive="base">
                                        <p:cTn id="18"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 calcmode="lin" valueType="num">
                                      <p:cBhvr additive="base">
                                        <p:cTn id="24"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1">
                                            <p:txEl>
                                              <p:pRg st="4" end="4"/>
                                            </p:txEl>
                                          </p:spTgt>
                                        </p:tgtEl>
                                        <p:attrNameLst>
                                          <p:attrName>style.visibility</p:attrName>
                                        </p:attrNameLst>
                                      </p:cBhvr>
                                      <p:to>
                                        <p:strVal val="visible"/>
                                      </p:to>
                                    </p:set>
                                    <p:anim calcmode="lin" valueType="num">
                                      <p:cBhvr additive="base">
                                        <p:cTn id="30"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11">
                                            <p:txEl>
                                              <p:pRg st="5" end="5"/>
                                            </p:txEl>
                                          </p:spTgt>
                                        </p:tgtEl>
                                        <p:attrNameLst>
                                          <p:attrName>style.visibility</p:attrName>
                                        </p:attrNameLst>
                                      </p:cBhvr>
                                      <p:to>
                                        <p:strVal val="visible"/>
                                      </p:to>
                                    </p:set>
                                    <p:anim calcmode="lin" valueType="num">
                                      <p:cBhvr additive="base">
                                        <p:cTn id="36" dur="500" fill="hold"/>
                                        <p:tgtEl>
                                          <p:spTgt spid="11">
                                            <p:txEl>
                                              <p:pRg st="5" end="5"/>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11">
                                            <p:txEl>
                                              <p:pRg st="6" end="6"/>
                                            </p:txEl>
                                          </p:spTgt>
                                        </p:tgtEl>
                                        <p:attrNameLst>
                                          <p:attrName>style.visibility</p:attrName>
                                        </p:attrNameLst>
                                      </p:cBhvr>
                                      <p:to>
                                        <p:strVal val="visible"/>
                                      </p:to>
                                    </p:set>
                                    <p:anim calcmode="lin" valueType="num">
                                      <p:cBhvr additive="base">
                                        <p:cTn id="42" dur="500" fill="hold"/>
                                        <p:tgtEl>
                                          <p:spTgt spid="11">
                                            <p:txEl>
                                              <p:pRg st="6" end="6"/>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16667" r="16667"/>
          <a:stretch/>
        </p:blipFill>
        <p:spPr>
          <a:xfrm>
            <a:off x="0"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2546" y="10886"/>
            <a:ext cx="4534368" cy="1055914"/>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algn="l" defTabSz="914400">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Intro</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4934" y="6450240"/>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Glorifying God Through Social Media </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71980" y="996038"/>
            <a:ext cx="7610152" cy="4865913"/>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eaLnBrk="1" fontAlgn="base" hangingPunct="1">
              <a:spcBef>
                <a:spcPct val="20000"/>
              </a:spcBef>
              <a:spcAft>
                <a:spcPts val="600"/>
              </a:spcAft>
              <a:buClr>
                <a:srgbClr val="DADADA"/>
              </a:buClr>
              <a:buSzPct val="70000"/>
              <a:defRPr/>
            </a:pPr>
            <a:r>
              <a:rPr lang="en-US" sz="4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“Go” and “Teach” was not just to the 1</a:t>
            </a:r>
            <a:r>
              <a:rPr lang="en-US" sz="4400" b="1" baseline="30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st</a:t>
            </a:r>
            <a:r>
              <a:rPr lang="en-US" sz="4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  century saints but that we have a charge still today in the 21</a:t>
            </a:r>
            <a:r>
              <a:rPr lang="en-US" sz="4400" b="1" baseline="30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st</a:t>
            </a:r>
            <a:r>
              <a:rPr lang="en-US" sz="4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 century to teach the gospel and bring mankind closer to God!</a:t>
            </a:r>
            <a:endParaRPr kumimoji="0" lang="en-US" sz="4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p:txBody>
      </p:sp>
    </p:spTree>
    <p:extLst>
      <p:ext uri="{BB962C8B-B14F-4D97-AF65-F5344CB8AC3E}">
        <p14:creationId xmlns:p14="http://schemas.microsoft.com/office/powerpoint/2010/main" val="112741962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0" y="6548438"/>
            <a:ext cx="5562600" cy="309562"/>
          </a:xfrm>
        </p:spPr>
        <p:txBody>
          <a:bodyPr/>
          <a:lstStyle/>
          <a:p>
            <a:pPr>
              <a:defRPr/>
            </a:pPr>
            <a:r>
              <a:rPr lang="en-US" dirty="0"/>
              <a:t>Glorifying God Through Social Media </a:t>
            </a:r>
          </a:p>
        </p:txBody>
      </p:sp>
      <p:sp>
        <p:nvSpPr>
          <p:cNvPr id="157698" name="Rectangle 1026"/>
          <p:cNvSpPr>
            <a:spLocks noGrp="1" noChangeArrowheads="1"/>
          </p:cNvSpPr>
          <p:nvPr>
            <p:ph type="title"/>
          </p:nvPr>
        </p:nvSpPr>
        <p:spPr>
          <a:xfrm>
            <a:off x="0" y="-7118"/>
            <a:ext cx="12192000" cy="1004920"/>
          </a:xfrm>
        </p:spPr>
        <p:txBody>
          <a:bodyPr>
            <a:normAutofit/>
          </a:bodyPr>
          <a:lstStyle/>
          <a:p>
            <a:pPr>
              <a:buClr>
                <a:schemeClr val="accent6">
                  <a:lumMod val="75000"/>
                </a:schemeClr>
              </a:buClr>
              <a:defRPr/>
            </a:pPr>
            <a:r>
              <a:rPr lang="en-US" b="1" u="sng" dirty="0">
                <a:solidFill>
                  <a:schemeClr val="tx1"/>
                </a:solidFill>
                <a:latin typeface="Arial" pitchFamily="34" charset="0"/>
                <a:cs typeface="Arial" pitchFamily="34" charset="0"/>
              </a:rPr>
              <a:t>Evangelism in the 21</a:t>
            </a:r>
            <a:r>
              <a:rPr lang="en-US" b="1" u="sng" baseline="30000" dirty="0">
                <a:solidFill>
                  <a:schemeClr val="tx1"/>
                </a:solidFill>
                <a:latin typeface="Arial" pitchFamily="34" charset="0"/>
                <a:cs typeface="Arial" pitchFamily="34" charset="0"/>
              </a:rPr>
              <a:t>st</a:t>
            </a:r>
            <a:r>
              <a:rPr lang="en-US" b="1" u="sng" dirty="0">
                <a:solidFill>
                  <a:schemeClr val="tx1"/>
                </a:solidFill>
                <a:latin typeface="Arial" pitchFamily="34" charset="0"/>
                <a:cs typeface="Arial" pitchFamily="34" charset="0"/>
              </a:rPr>
              <a:t> Century</a:t>
            </a:r>
          </a:p>
        </p:txBody>
      </p:sp>
      <p:sp>
        <p:nvSpPr>
          <p:cNvPr id="15" name="Text Box 5"/>
          <p:cNvSpPr txBox="1">
            <a:spLocks noChangeArrowheads="1"/>
          </p:cNvSpPr>
          <p:nvPr/>
        </p:nvSpPr>
        <p:spPr bwMode="auto">
          <a:xfrm>
            <a:off x="0" y="1337775"/>
            <a:ext cx="3068979"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dirty="0">
                <a:ln>
                  <a:solidFill>
                    <a:srgbClr val="0000FF"/>
                  </a:solidFill>
                </a:ln>
                <a:latin typeface="Tahoma" pitchFamily="34" charset="0"/>
                <a:cs typeface="Times New Roman" pitchFamily="18" charset="0"/>
              </a:rPr>
              <a:t>“Go”</a:t>
            </a:r>
          </a:p>
          <a:p>
            <a:pPr>
              <a:buClr>
                <a:schemeClr val="hlink"/>
              </a:buClr>
              <a:buSzPct val="115000"/>
              <a:buFont typeface="Wingdings" pitchFamily="2" charset="2"/>
              <a:buChar char="Ø"/>
            </a:pPr>
            <a:r>
              <a:rPr lang="en-US" sz="2400" b="1" dirty="0">
                <a:solidFill>
                  <a:schemeClr val="tx2"/>
                </a:solidFill>
                <a:latin typeface="Tahoma" pitchFamily="34" charset="0"/>
                <a:cs typeface="Times New Roman" pitchFamily="18" charset="0"/>
              </a:rPr>
              <a:t>Walking</a:t>
            </a:r>
          </a:p>
          <a:p>
            <a:pPr>
              <a:buClr>
                <a:schemeClr val="hlink"/>
              </a:buClr>
              <a:buSzPct val="115000"/>
              <a:buFont typeface="Wingdings" pitchFamily="2" charset="2"/>
              <a:buChar char="Ø"/>
            </a:pPr>
            <a:r>
              <a:rPr lang="en-US" sz="2400" b="1" dirty="0">
                <a:solidFill>
                  <a:schemeClr val="tx2"/>
                </a:solidFill>
                <a:latin typeface="Tahoma" pitchFamily="34" charset="0"/>
                <a:cs typeface="Times New Roman" pitchFamily="18" charset="0"/>
              </a:rPr>
              <a:t>Ride/Drive: Various means</a:t>
            </a:r>
          </a:p>
          <a:p>
            <a:pPr>
              <a:buClr>
                <a:schemeClr val="hlink"/>
              </a:buClr>
              <a:buSzPct val="115000"/>
              <a:buFont typeface="Wingdings" pitchFamily="2" charset="2"/>
              <a:buChar char="Ø"/>
            </a:pPr>
            <a:r>
              <a:rPr lang="en-US" sz="2400" b="1" dirty="0">
                <a:solidFill>
                  <a:schemeClr val="tx2"/>
                </a:solidFill>
                <a:latin typeface="Tahoma" pitchFamily="34" charset="0"/>
                <a:cs typeface="Times New Roman" pitchFamily="18" charset="0"/>
              </a:rPr>
              <a:t>Water Travel</a:t>
            </a:r>
          </a:p>
          <a:p>
            <a:pPr>
              <a:buClr>
                <a:schemeClr val="hlink"/>
              </a:buClr>
              <a:buSzPct val="115000"/>
              <a:buFont typeface="Wingdings" pitchFamily="2" charset="2"/>
              <a:buChar char="Ø"/>
            </a:pPr>
            <a:r>
              <a:rPr lang="en-US" sz="2400" b="1" dirty="0">
                <a:solidFill>
                  <a:schemeClr val="tx2"/>
                </a:solidFill>
                <a:latin typeface="Tahoma" pitchFamily="34" charset="0"/>
                <a:cs typeface="Times New Roman" pitchFamily="18" charset="0"/>
              </a:rPr>
              <a:t>Air Travel (Fly)</a:t>
            </a:r>
          </a:p>
          <a:p>
            <a:pPr>
              <a:buClr>
                <a:schemeClr val="hlink"/>
              </a:buClr>
              <a:buSzPct val="115000"/>
              <a:buFont typeface="Wingdings" pitchFamily="2" charset="2"/>
              <a:buChar char="Ø"/>
            </a:pPr>
            <a:r>
              <a:rPr lang="en-US" sz="2400" b="1" dirty="0">
                <a:solidFill>
                  <a:schemeClr val="tx2"/>
                </a:solidFill>
                <a:latin typeface="Tahoma" pitchFamily="34" charset="0"/>
                <a:cs typeface="Times New Roman" pitchFamily="18" charset="0"/>
              </a:rPr>
              <a:t>Phones </a:t>
            </a:r>
          </a:p>
          <a:p>
            <a:pPr>
              <a:buClr>
                <a:schemeClr val="hlink"/>
              </a:buClr>
              <a:buSzPct val="115000"/>
              <a:buFont typeface="Wingdings" pitchFamily="2" charset="2"/>
              <a:buChar char="Ø"/>
            </a:pPr>
            <a:r>
              <a:rPr lang="en-US" sz="2400" b="1" dirty="0">
                <a:solidFill>
                  <a:schemeClr val="tx2"/>
                </a:solidFill>
                <a:latin typeface="Tahoma" pitchFamily="34" charset="0"/>
                <a:cs typeface="Times New Roman" pitchFamily="18" charset="0"/>
              </a:rPr>
              <a:t>Internet</a:t>
            </a:r>
          </a:p>
        </p:txBody>
      </p:sp>
      <p:sp>
        <p:nvSpPr>
          <p:cNvPr id="8" name="Text Box 5"/>
          <p:cNvSpPr txBox="1">
            <a:spLocks noChangeArrowheads="1"/>
          </p:cNvSpPr>
          <p:nvPr/>
        </p:nvSpPr>
        <p:spPr bwMode="auto">
          <a:xfrm>
            <a:off x="8056221" y="1210116"/>
            <a:ext cx="4135779"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dirty="0">
                <a:ln>
                  <a:solidFill>
                    <a:srgbClr val="0000FF"/>
                  </a:solidFill>
                </a:ln>
                <a:latin typeface="Tahoma" pitchFamily="34" charset="0"/>
                <a:cs typeface="Times New Roman" pitchFamily="18" charset="0"/>
              </a:rPr>
              <a:t>“Teach”</a:t>
            </a:r>
          </a:p>
          <a:p>
            <a:pPr>
              <a:buClr>
                <a:schemeClr val="hlink"/>
              </a:buClr>
              <a:buSzPct val="115000"/>
              <a:buFont typeface="Wingdings" pitchFamily="2" charset="2"/>
              <a:buChar char="Ø"/>
            </a:pPr>
            <a:r>
              <a:rPr lang="en-US" sz="2400" b="1" dirty="0">
                <a:solidFill>
                  <a:schemeClr val="tx2"/>
                </a:solidFill>
                <a:latin typeface="Tahoma" pitchFamily="34" charset="0"/>
                <a:cs typeface="Times New Roman" pitchFamily="18" charset="0"/>
              </a:rPr>
              <a:t>Preaching and teaching: Various ways</a:t>
            </a:r>
          </a:p>
          <a:p>
            <a:pPr>
              <a:buClr>
                <a:schemeClr val="hlink"/>
              </a:buClr>
              <a:buSzPct val="115000"/>
              <a:buFont typeface="Wingdings" pitchFamily="2" charset="2"/>
              <a:buChar char="Ø"/>
            </a:pPr>
            <a:r>
              <a:rPr lang="en-US" sz="2400" b="1" dirty="0">
                <a:solidFill>
                  <a:schemeClr val="tx2"/>
                </a:solidFill>
                <a:latin typeface="Tahoma" pitchFamily="34" charset="0"/>
                <a:cs typeface="Times New Roman" pitchFamily="18" charset="0"/>
              </a:rPr>
              <a:t>Letters</a:t>
            </a:r>
          </a:p>
          <a:p>
            <a:pPr>
              <a:buClr>
                <a:schemeClr val="hlink"/>
              </a:buClr>
              <a:buSzPct val="115000"/>
              <a:buFont typeface="Wingdings" pitchFamily="2" charset="2"/>
              <a:buChar char="Ø"/>
            </a:pPr>
            <a:r>
              <a:rPr lang="en-US" sz="2400" b="1" dirty="0">
                <a:solidFill>
                  <a:schemeClr val="tx2"/>
                </a:solidFill>
                <a:latin typeface="Tahoma" pitchFamily="34" charset="0"/>
                <a:cs typeface="Times New Roman" pitchFamily="18" charset="0"/>
              </a:rPr>
              <a:t>Visual Aides/props </a:t>
            </a:r>
          </a:p>
          <a:p>
            <a:pPr>
              <a:buClr>
                <a:schemeClr val="hlink"/>
              </a:buClr>
              <a:buSzPct val="115000"/>
              <a:buFont typeface="Wingdings" pitchFamily="2" charset="2"/>
              <a:buChar char="Ø"/>
            </a:pPr>
            <a:r>
              <a:rPr lang="en-US" sz="2400" b="1" dirty="0">
                <a:solidFill>
                  <a:schemeClr val="tx2"/>
                </a:solidFill>
                <a:latin typeface="Tahoma" pitchFamily="34" charset="0"/>
                <a:cs typeface="Times New Roman" pitchFamily="18" charset="0"/>
              </a:rPr>
              <a:t>Debates and gospel meetings</a:t>
            </a:r>
          </a:p>
          <a:p>
            <a:pPr>
              <a:buClr>
                <a:schemeClr val="hlink"/>
              </a:buClr>
              <a:buSzPct val="115000"/>
              <a:buFont typeface="Wingdings" pitchFamily="2" charset="2"/>
              <a:buChar char="Ø"/>
            </a:pPr>
            <a:r>
              <a:rPr lang="en-US" sz="2400" b="1" dirty="0">
                <a:solidFill>
                  <a:schemeClr val="tx2"/>
                </a:solidFill>
                <a:latin typeface="Tahoma" pitchFamily="34" charset="0"/>
                <a:cs typeface="Times New Roman" pitchFamily="18" charset="0"/>
              </a:rPr>
              <a:t>Print (Publications)</a:t>
            </a:r>
          </a:p>
          <a:p>
            <a:pPr>
              <a:buClr>
                <a:schemeClr val="hlink"/>
              </a:buClr>
              <a:buSzPct val="115000"/>
              <a:buFont typeface="Wingdings" pitchFamily="2" charset="2"/>
              <a:buChar char="Ø"/>
            </a:pPr>
            <a:r>
              <a:rPr lang="en-US" sz="2400" b="1" dirty="0">
                <a:solidFill>
                  <a:schemeClr val="tx2"/>
                </a:solidFill>
                <a:latin typeface="Tahoma" pitchFamily="34" charset="0"/>
                <a:cs typeface="Times New Roman" pitchFamily="18" charset="0"/>
              </a:rPr>
              <a:t>Internet</a:t>
            </a:r>
          </a:p>
        </p:txBody>
      </p:sp>
      <p:sp>
        <p:nvSpPr>
          <p:cNvPr id="9" name="Text Box 7"/>
          <p:cNvSpPr txBox="1">
            <a:spLocks noChangeArrowheads="1"/>
          </p:cNvSpPr>
          <p:nvPr/>
        </p:nvSpPr>
        <p:spPr bwMode="auto">
          <a:xfrm>
            <a:off x="0" y="5372358"/>
            <a:ext cx="12192000" cy="954107"/>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a:latin typeface="Tahoma" pitchFamily="34" charset="0"/>
                <a:cs typeface="Times New Roman" pitchFamily="18" charset="0"/>
              </a:rPr>
              <a:t>Modern day saints are without excuse if they are not </a:t>
            </a:r>
          </a:p>
          <a:p>
            <a:pPr algn="ctr" eaLnBrk="1" hangingPunct="1"/>
            <a:r>
              <a:rPr lang="en-US" sz="2800" b="1" dirty="0">
                <a:latin typeface="Tahoma" pitchFamily="34" charset="0"/>
                <a:cs typeface="Times New Roman" pitchFamily="18" charset="0"/>
              </a:rPr>
              <a:t>utilizing these tools in evangelism to “Go” and “Teach!” </a:t>
            </a:r>
            <a:endParaRPr lang="en-US" sz="2800" b="1" i="1" dirty="0">
              <a:latin typeface="Tahoma" pitchFamily="34" charset="0"/>
              <a:cs typeface="Times New Roman" pitchFamily="18" charset="0"/>
            </a:endParaRPr>
          </a:p>
        </p:txBody>
      </p:sp>
      <p:pic>
        <p:nvPicPr>
          <p:cNvPr id="1026" name="Picture 2" descr="http://techiechurchkids.com/wp-content/uploads/2013/09/computer_bi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8979" y="1430507"/>
            <a:ext cx="4987242" cy="3560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80066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wipe(left)">
                                      <p:cBhvr>
                                        <p:cTn id="11" dur="500"/>
                                        <p:tgtEl>
                                          <p:spTgt spid="15">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wipe(left)">
                                      <p:cBhvr>
                                        <p:cTn id="15" dur="500"/>
                                        <p:tgtEl>
                                          <p:spTgt spid="15">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Effect transition="in" filter="wipe(left)">
                                      <p:cBhvr>
                                        <p:cTn id="19" dur="500"/>
                                        <p:tgtEl>
                                          <p:spTgt spid="15">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animEffect transition="in" filter="wipe(left)">
                                      <p:cBhvr>
                                        <p:cTn id="23" dur="500"/>
                                        <p:tgtEl>
                                          <p:spTgt spid="15">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animEffect transition="in" filter="wipe(left)">
                                      <p:cBhvr>
                                        <p:cTn id="27" dur="500"/>
                                        <p:tgtEl>
                                          <p:spTgt spid="15">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5">
                                            <p:txEl>
                                              <p:pRg st="6" end="6"/>
                                            </p:txEl>
                                          </p:spTgt>
                                        </p:tgtEl>
                                        <p:attrNameLst>
                                          <p:attrName>style.visibility</p:attrName>
                                        </p:attrNameLst>
                                      </p:cBhvr>
                                      <p:to>
                                        <p:strVal val="visible"/>
                                      </p:to>
                                    </p:set>
                                    <p:animEffect transition="in" filter="wipe(left)">
                                      <p:cBhvr>
                                        <p:cTn id="31" dur="500"/>
                                        <p:tgtEl>
                                          <p:spTgt spid="15">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barn(inVertical)">
                                      <p:cBhvr>
                                        <p:cTn id="36" dur="500"/>
                                        <p:tgtEl>
                                          <p:spTgt spid="8">
                                            <p:txEl>
                                              <p:pRg st="0" end="0"/>
                                            </p:txEl>
                                          </p:spTgt>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8">
                                            <p:txEl>
                                              <p:pRg st="1" end="1"/>
                                            </p:txEl>
                                          </p:spTgt>
                                        </p:tgtEl>
                                        <p:attrNameLst>
                                          <p:attrName>style.visibility</p:attrName>
                                        </p:attrNameLst>
                                      </p:cBhvr>
                                      <p:to>
                                        <p:strVal val="visible"/>
                                      </p:to>
                                    </p:set>
                                    <p:animEffect transition="in" filter="wipe(left)">
                                      <p:cBhvr>
                                        <p:cTn id="40" dur="500"/>
                                        <p:tgtEl>
                                          <p:spTgt spid="8">
                                            <p:txEl>
                                              <p:pRg st="1" end="1"/>
                                            </p:txEl>
                                          </p:spTgt>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8">
                                            <p:txEl>
                                              <p:pRg st="2" end="2"/>
                                            </p:txEl>
                                          </p:spTgt>
                                        </p:tgtEl>
                                        <p:attrNameLst>
                                          <p:attrName>style.visibility</p:attrName>
                                        </p:attrNameLst>
                                      </p:cBhvr>
                                      <p:to>
                                        <p:strVal val="visible"/>
                                      </p:to>
                                    </p:set>
                                    <p:animEffect transition="in" filter="wipe(left)">
                                      <p:cBhvr>
                                        <p:cTn id="44" dur="500"/>
                                        <p:tgtEl>
                                          <p:spTgt spid="8">
                                            <p:txEl>
                                              <p:pRg st="2" end="2"/>
                                            </p:txEl>
                                          </p:spTgt>
                                        </p:tgtEl>
                                      </p:cBhvr>
                                    </p:animEffect>
                                  </p:childTnLst>
                                </p:cTn>
                              </p:par>
                            </p:childTnLst>
                          </p:cTn>
                        </p:par>
                        <p:par>
                          <p:cTn id="45" fill="hold">
                            <p:stCondLst>
                              <p:cond delay="1500"/>
                            </p:stCondLst>
                            <p:childTnLst>
                              <p:par>
                                <p:cTn id="46" presetID="22" presetClass="entr" presetSubtype="8" fill="hold" nodeType="afterEffect">
                                  <p:stCondLst>
                                    <p:cond delay="0"/>
                                  </p:stCondLst>
                                  <p:childTnLst>
                                    <p:set>
                                      <p:cBhvr>
                                        <p:cTn id="47" dur="1" fill="hold">
                                          <p:stCondLst>
                                            <p:cond delay="0"/>
                                          </p:stCondLst>
                                        </p:cTn>
                                        <p:tgtEl>
                                          <p:spTgt spid="8">
                                            <p:txEl>
                                              <p:pRg st="3" end="3"/>
                                            </p:txEl>
                                          </p:spTgt>
                                        </p:tgtEl>
                                        <p:attrNameLst>
                                          <p:attrName>style.visibility</p:attrName>
                                        </p:attrNameLst>
                                      </p:cBhvr>
                                      <p:to>
                                        <p:strVal val="visible"/>
                                      </p:to>
                                    </p:set>
                                    <p:animEffect transition="in" filter="wipe(left)">
                                      <p:cBhvr>
                                        <p:cTn id="48" dur="500"/>
                                        <p:tgtEl>
                                          <p:spTgt spid="8">
                                            <p:txEl>
                                              <p:pRg st="3" end="3"/>
                                            </p:txEl>
                                          </p:spTgt>
                                        </p:tgtEl>
                                      </p:cBhvr>
                                    </p:animEffect>
                                  </p:childTnLst>
                                </p:cTn>
                              </p:par>
                            </p:childTnLst>
                          </p:cTn>
                        </p:par>
                        <p:par>
                          <p:cTn id="49" fill="hold">
                            <p:stCondLst>
                              <p:cond delay="2000"/>
                            </p:stCondLst>
                            <p:childTnLst>
                              <p:par>
                                <p:cTn id="50" presetID="22" presetClass="entr" presetSubtype="8" fill="hold" nodeType="afterEffect">
                                  <p:stCondLst>
                                    <p:cond delay="0"/>
                                  </p:stCondLst>
                                  <p:childTnLst>
                                    <p:set>
                                      <p:cBhvr>
                                        <p:cTn id="51" dur="1" fill="hold">
                                          <p:stCondLst>
                                            <p:cond delay="0"/>
                                          </p:stCondLst>
                                        </p:cTn>
                                        <p:tgtEl>
                                          <p:spTgt spid="8">
                                            <p:txEl>
                                              <p:pRg st="4" end="4"/>
                                            </p:txEl>
                                          </p:spTgt>
                                        </p:tgtEl>
                                        <p:attrNameLst>
                                          <p:attrName>style.visibility</p:attrName>
                                        </p:attrNameLst>
                                      </p:cBhvr>
                                      <p:to>
                                        <p:strVal val="visible"/>
                                      </p:to>
                                    </p:set>
                                    <p:animEffect transition="in" filter="wipe(left)">
                                      <p:cBhvr>
                                        <p:cTn id="52" dur="500"/>
                                        <p:tgtEl>
                                          <p:spTgt spid="8">
                                            <p:txEl>
                                              <p:pRg st="4" end="4"/>
                                            </p:txEl>
                                          </p:spTgt>
                                        </p:tgtEl>
                                      </p:cBhvr>
                                    </p:animEffect>
                                  </p:childTnLst>
                                </p:cTn>
                              </p:par>
                            </p:childTnLst>
                          </p:cTn>
                        </p:par>
                        <p:par>
                          <p:cTn id="53" fill="hold">
                            <p:stCondLst>
                              <p:cond delay="2500"/>
                            </p:stCondLst>
                            <p:childTnLst>
                              <p:par>
                                <p:cTn id="54" presetID="22" presetClass="entr" presetSubtype="8" fill="hold" nodeType="afterEffect">
                                  <p:stCondLst>
                                    <p:cond delay="0"/>
                                  </p:stCondLst>
                                  <p:childTnLst>
                                    <p:set>
                                      <p:cBhvr>
                                        <p:cTn id="55" dur="1" fill="hold">
                                          <p:stCondLst>
                                            <p:cond delay="0"/>
                                          </p:stCondLst>
                                        </p:cTn>
                                        <p:tgtEl>
                                          <p:spTgt spid="8">
                                            <p:txEl>
                                              <p:pRg st="5" end="5"/>
                                            </p:txEl>
                                          </p:spTgt>
                                        </p:tgtEl>
                                        <p:attrNameLst>
                                          <p:attrName>style.visibility</p:attrName>
                                        </p:attrNameLst>
                                      </p:cBhvr>
                                      <p:to>
                                        <p:strVal val="visible"/>
                                      </p:to>
                                    </p:set>
                                    <p:animEffect transition="in" filter="wipe(left)">
                                      <p:cBhvr>
                                        <p:cTn id="56" dur="500"/>
                                        <p:tgtEl>
                                          <p:spTgt spid="8">
                                            <p:txEl>
                                              <p:pRg st="5" end="5"/>
                                            </p:txEl>
                                          </p:spTgt>
                                        </p:tgtEl>
                                      </p:cBhvr>
                                    </p:animEffect>
                                  </p:childTnLst>
                                </p:cTn>
                              </p:par>
                            </p:childTnLst>
                          </p:cTn>
                        </p:par>
                        <p:par>
                          <p:cTn id="57" fill="hold">
                            <p:stCondLst>
                              <p:cond delay="3000"/>
                            </p:stCondLst>
                            <p:childTnLst>
                              <p:par>
                                <p:cTn id="58" presetID="22" presetClass="entr" presetSubtype="8" fill="hold" nodeType="afterEffect">
                                  <p:stCondLst>
                                    <p:cond delay="0"/>
                                  </p:stCondLst>
                                  <p:childTnLst>
                                    <p:set>
                                      <p:cBhvr>
                                        <p:cTn id="59" dur="1" fill="hold">
                                          <p:stCondLst>
                                            <p:cond delay="0"/>
                                          </p:stCondLst>
                                        </p:cTn>
                                        <p:tgtEl>
                                          <p:spTgt spid="8">
                                            <p:txEl>
                                              <p:pRg st="6" end="6"/>
                                            </p:txEl>
                                          </p:spTgt>
                                        </p:tgtEl>
                                        <p:attrNameLst>
                                          <p:attrName>style.visibility</p:attrName>
                                        </p:attrNameLst>
                                      </p:cBhvr>
                                      <p:to>
                                        <p:strVal val="visible"/>
                                      </p:to>
                                    </p:set>
                                    <p:animEffect transition="in" filter="wipe(left)">
                                      <p:cBhvr>
                                        <p:cTn id="60" dur="500"/>
                                        <p:tgtEl>
                                          <p:spTgt spid="8">
                                            <p:txEl>
                                              <p:pRg st="6" end="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1000" fill="hold"/>
                                        <p:tgtEl>
                                          <p:spTgt spid="9"/>
                                        </p:tgtEl>
                                        <p:attrNameLst>
                                          <p:attrName>ppt_w</p:attrName>
                                        </p:attrNameLst>
                                      </p:cBhvr>
                                      <p:tavLst>
                                        <p:tav tm="0">
                                          <p:val>
                                            <p:fltVal val="0"/>
                                          </p:val>
                                        </p:tav>
                                        <p:tav tm="100000">
                                          <p:val>
                                            <p:strVal val="#ppt_w"/>
                                          </p:val>
                                        </p:tav>
                                      </p:tavLst>
                                    </p:anim>
                                    <p:anim calcmode="lin" valueType="num">
                                      <p:cBhvr>
                                        <p:cTn id="66" dur="1000" fill="hold"/>
                                        <p:tgtEl>
                                          <p:spTgt spid="9"/>
                                        </p:tgtEl>
                                        <p:attrNameLst>
                                          <p:attrName>ppt_h</p:attrName>
                                        </p:attrNameLst>
                                      </p:cBhvr>
                                      <p:tavLst>
                                        <p:tav tm="0">
                                          <p:val>
                                            <p:fltVal val="0"/>
                                          </p:val>
                                        </p:tav>
                                        <p:tav tm="100000">
                                          <p:val>
                                            <p:strVal val="#ppt_h"/>
                                          </p:val>
                                        </p:tav>
                                      </p:tavLst>
                                    </p:anim>
                                    <p:anim calcmode="lin" valueType="num">
                                      <p:cBhvr>
                                        <p:cTn id="67" dur="1000" fill="hold"/>
                                        <p:tgtEl>
                                          <p:spTgt spid="9"/>
                                        </p:tgtEl>
                                        <p:attrNameLst>
                                          <p:attrName>style.rotation</p:attrName>
                                        </p:attrNameLst>
                                      </p:cBhvr>
                                      <p:tavLst>
                                        <p:tav tm="0">
                                          <p:val>
                                            <p:fltVal val="90"/>
                                          </p:val>
                                        </p:tav>
                                        <p:tav tm="100000">
                                          <p:val>
                                            <p:fltVal val="0"/>
                                          </p:val>
                                        </p:tav>
                                      </p:tavLst>
                                    </p:anim>
                                    <p:animEffect transition="in" filter="fade">
                                      <p:cBhvr>
                                        <p:cTn id="6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27775" r="27775"/>
          <a:stretch/>
        </p:blipFill>
        <p:spPr>
          <a:xfrm>
            <a:off x="0"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0" y="10886"/>
            <a:ext cx="4576914" cy="1817914"/>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0000"/>
          </a:bodyPr>
          <a:lstStyle/>
          <a:p>
            <a:pPr algn="l" defTabSz="914400">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Glorifying God Through Social Media</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4934" y="6450240"/>
            <a:ext cx="4571980" cy="365125"/>
          </a:xfrm>
        </p:spPr>
        <p:txBody>
          <a:bodyPr vert="horz" lIns="91440" tIns="45720" rIns="91440" bIns="45720" rtlCol="0" anchor="ctr">
            <a:normAutofit/>
          </a:bodyPr>
          <a:lstStyle/>
          <a:p>
            <a:pPr defTabSz="914400" fontAlgn="base">
              <a:spcBef>
                <a:spcPct val="0"/>
              </a:spcBef>
              <a:spcAft>
                <a:spcPts val="450"/>
              </a:spcAft>
              <a:buClr>
                <a:srgbClr val="6BA9DA"/>
              </a:buClr>
              <a:buSzPct val="115000"/>
              <a:defRPr/>
            </a:pPr>
            <a:r>
              <a:rPr lang="en-US">
                <a:solidFill>
                  <a:prstClr val="white">
                    <a:tint val="75000"/>
                  </a:prstClr>
                </a:solidFill>
                <a:effectLst/>
                <a:latin typeface="Tahoma"/>
                <a:cs typeface="Arial" charset="0"/>
              </a:rPr>
              <a:t>Glorifying God Through Social Media </a:t>
            </a:r>
            <a:endParaRPr lang="en-US" dirty="0">
              <a:solidFill>
                <a:prstClr val="white">
                  <a:tint val="75000"/>
                </a:prstClr>
              </a:solidFill>
              <a:effectLst/>
              <a:latin typeface="Tahoma"/>
              <a:cs typeface="Arial" charset="0"/>
            </a:endParaRP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71980" y="10887"/>
            <a:ext cx="7620020" cy="6847114"/>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indent="0" eaLnBrk="1" fontAlgn="base" hangingPunct="1">
              <a:spcBef>
                <a:spcPct val="20000"/>
              </a:spcBef>
              <a:spcAft>
                <a:spcPts val="600"/>
              </a:spcAft>
              <a:buClr>
                <a:srgbClr val="DADADA"/>
              </a:buClr>
              <a:buSzPct val="70000"/>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While social media can be a tool for both good and evil, it is our responsibility to ensure that we use it as a means to glorify our Heavenly Father!</a:t>
            </a:r>
          </a:p>
          <a:p>
            <a:pPr marL="347663"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Exemplifying Christ-like Character</a:t>
            </a:r>
          </a:p>
          <a:p>
            <a:pPr marL="633413" lvl="1" indent="-347663" eaLnBrk="1" fontAlgn="base" hangingPunct="1">
              <a:spcBef>
                <a:spcPct val="20000"/>
              </a:spcBef>
              <a:spcAft>
                <a:spcPts val="600"/>
              </a:spcAft>
              <a:buClr>
                <a:srgbClr val="DADADA"/>
              </a:buClr>
              <a:buSzPct val="70000"/>
              <a:buFont typeface="Wingdings" panose="05000000000000000000" pitchFamily="2" charset="2"/>
              <a:buChar char="ü"/>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Matthew 5:16; Philippians 2:15</a:t>
            </a:r>
          </a:p>
          <a:p>
            <a:pPr marL="347663"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Teaching the Gospel </a:t>
            </a:r>
          </a:p>
          <a:p>
            <a:pPr marL="633413" lvl="1" indent="-347663" eaLnBrk="1" fontAlgn="base" hangingPunct="1">
              <a:spcBef>
                <a:spcPct val="20000"/>
              </a:spcBef>
              <a:spcAft>
                <a:spcPts val="600"/>
              </a:spcAft>
              <a:buClr>
                <a:srgbClr val="DADADA"/>
              </a:buClr>
              <a:buSzPct val="70000"/>
              <a:buFont typeface="Wingdings" panose="05000000000000000000" pitchFamily="2" charset="2"/>
              <a:buChar char="ü"/>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Mark 16:15-16; Ephesians 4:15</a:t>
            </a:r>
          </a:p>
          <a:p>
            <a:pPr marL="347663"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Practicing Discernment and Wisdom</a:t>
            </a:r>
          </a:p>
          <a:p>
            <a:pPr marL="633413" lvl="1" indent="-347663" eaLnBrk="1" fontAlgn="base" hangingPunct="1">
              <a:spcBef>
                <a:spcPct val="20000"/>
              </a:spcBef>
              <a:spcAft>
                <a:spcPts val="600"/>
              </a:spcAft>
              <a:buClr>
                <a:srgbClr val="DADADA"/>
              </a:buClr>
              <a:buSzPct val="70000"/>
              <a:buFont typeface="Wingdings" panose="05000000000000000000" pitchFamily="2" charset="2"/>
              <a:buChar char="ü"/>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Proverbs 4:23; Philippians 4:8</a:t>
            </a:r>
          </a:p>
        </p:txBody>
      </p:sp>
    </p:spTree>
    <p:extLst>
      <p:ext uri="{BB962C8B-B14F-4D97-AF65-F5344CB8AC3E}">
        <p14:creationId xmlns:p14="http://schemas.microsoft.com/office/powerpoint/2010/main" val="340051587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 calcmode="lin" valueType="num">
                                      <p:cBhvr additive="base">
                                        <p:cTn id="12"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 calcmode="lin" valueType="num">
                                      <p:cBhvr additive="base">
                                        <p:cTn id="17"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 calcmode="lin" valueType="num">
                                      <p:cBhvr additive="base">
                                        <p:cTn id="23"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 presetClass="entr" presetSubtype="8" fill="hold" nodeType="after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 calcmode="lin" valueType="num">
                                      <p:cBhvr additive="base">
                                        <p:cTn id="28"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11">
                                            <p:txEl>
                                              <p:pRg st="5" end="5"/>
                                            </p:txEl>
                                          </p:spTgt>
                                        </p:tgtEl>
                                        <p:attrNameLst>
                                          <p:attrName>style.visibility</p:attrName>
                                        </p:attrNameLst>
                                      </p:cBhvr>
                                      <p:to>
                                        <p:strVal val="visible"/>
                                      </p:to>
                                    </p:set>
                                    <p:anim calcmode="lin" valueType="num">
                                      <p:cBhvr additive="base">
                                        <p:cTn id="34" dur="500" fill="hold"/>
                                        <p:tgtEl>
                                          <p:spTgt spid="11">
                                            <p:txEl>
                                              <p:pRg st="5" end="5"/>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2" presetClass="entr" presetSubtype="8" fill="hold" nodeType="afterEffect">
                                  <p:stCondLst>
                                    <p:cond delay="0"/>
                                  </p:stCondLst>
                                  <p:childTnLst>
                                    <p:set>
                                      <p:cBhvr>
                                        <p:cTn id="38" dur="1" fill="hold">
                                          <p:stCondLst>
                                            <p:cond delay="0"/>
                                          </p:stCondLst>
                                        </p:cTn>
                                        <p:tgtEl>
                                          <p:spTgt spid="11">
                                            <p:txEl>
                                              <p:pRg st="6" end="6"/>
                                            </p:txEl>
                                          </p:spTgt>
                                        </p:tgtEl>
                                        <p:attrNameLst>
                                          <p:attrName>style.visibility</p:attrName>
                                        </p:attrNameLst>
                                      </p:cBhvr>
                                      <p:to>
                                        <p:strVal val="visible"/>
                                      </p:to>
                                    </p:set>
                                    <p:anim calcmode="lin" valueType="num">
                                      <p:cBhvr additive="base">
                                        <p:cTn id="39" dur="500" fill="hold"/>
                                        <p:tgtEl>
                                          <p:spTgt spid="11">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27775" r="27775"/>
          <a:stretch/>
        </p:blipFill>
        <p:spPr>
          <a:xfrm>
            <a:off x="0"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0" y="10886"/>
            <a:ext cx="4576914" cy="1894114"/>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0000"/>
          </a:bodyPr>
          <a:lstStyle/>
          <a:p>
            <a:pPr algn="l" defTabSz="914400">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Glorifying God Through Social Media</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4934" y="6450240"/>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Glorifying God Through Social Media </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71980" y="10887"/>
            <a:ext cx="7620020" cy="6847114"/>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eaLnBrk="1" fontAlgn="base" hangingPunct="1">
              <a:spcBef>
                <a:spcPct val="20000"/>
              </a:spcBef>
              <a:spcAft>
                <a:spcPts val="600"/>
              </a:spcAft>
              <a:buClr>
                <a:srgbClr val="DADADA"/>
              </a:buClr>
              <a:buSzPct val="70000"/>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Practicing Discernment and Wisdom</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Pray before you post</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633413" lvl="1" indent="-347663" eaLnBrk="1" fontAlgn="base" hangingPunct="1">
              <a:spcBef>
                <a:spcPct val="20000"/>
              </a:spcBef>
              <a:spcAft>
                <a:spcPts val="600"/>
              </a:spcAft>
              <a:buClr>
                <a:srgbClr val="DADADA"/>
              </a:buClr>
              <a:buSzPct val="70000"/>
              <a:buFont typeface="Wingdings" panose="05000000000000000000" pitchFamily="2" charset="2"/>
              <a:buChar char="ü"/>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Ephesians 6:18-20</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Encourage others </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633413" lvl="1" indent="-347663" eaLnBrk="1" fontAlgn="base" hangingPunct="1">
              <a:spcBef>
                <a:spcPct val="20000"/>
              </a:spcBef>
              <a:spcAft>
                <a:spcPts val="600"/>
              </a:spcAft>
              <a:buClr>
                <a:srgbClr val="DADADA"/>
              </a:buClr>
              <a:buSzPct val="70000"/>
              <a:buFont typeface="Wingdings" panose="05000000000000000000" pitchFamily="2" charset="2"/>
              <a:buChar char="ü"/>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 Thessalonians 5:11</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Remember who is watching you on social media</a:t>
            </a:r>
          </a:p>
          <a:p>
            <a:pPr marL="633413" lvl="1" indent="-347663" eaLnBrk="1" fontAlgn="base" hangingPunct="1">
              <a:spcBef>
                <a:spcPct val="20000"/>
              </a:spcBef>
              <a:spcAft>
                <a:spcPts val="600"/>
              </a:spcAft>
              <a:buClr>
                <a:srgbClr val="DADADA"/>
              </a:buClr>
              <a:buSzPct val="70000"/>
              <a:buFont typeface="Wingdings" panose="05000000000000000000" pitchFamily="2" charset="2"/>
              <a:buChar char="ü"/>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Matthew 5:16</a:t>
            </a: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Use social media as an opportunity to demonstrate the fruit of the Spirit</a:t>
            </a:r>
          </a:p>
          <a:p>
            <a:pPr marL="633413" lvl="1" indent="-347663" eaLnBrk="1" fontAlgn="base" hangingPunct="1">
              <a:spcBef>
                <a:spcPct val="20000"/>
              </a:spcBef>
              <a:spcAft>
                <a:spcPts val="600"/>
              </a:spcAft>
              <a:buClr>
                <a:srgbClr val="DADADA"/>
              </a:buClr>
              <a:buSzPct val="70000"/>
              <a:buFont typeface="Wingdings" panose="05000000000000000000" pitchFamily="2" charset="2"/>
              <a:buChar char="ü"/>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Galatians 5:22-23</a:t>
            </a: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Respond with a gentle spirit</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633413" lvl="1" indent="-347663" eaLnBrk="1" fontAlgn="base" hangingPunct="1">
              <a:spcBef>
                <a:spcPct val="20000"/>
              </a:spcBef>
              <a:spcAft>
                <a:spcPts val="600"/>
              </a:spcAft>
              <a:buClr>
                <a:srgbClr val="DADADA"/>
              </a:buClr>
              <a:buSzPct val="70000"/>
              <a:buFont typeface="Wingdings" panose="05000000000000000000" pitchFamily="2" charset="2"/>
              <a:buChar char="ü"/>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Colossians 3:12-15</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273096765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 calcmode="lin" valueType="num">
                                      <p:cBhvr additive="base">
                                        <p:cTn id="16"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 calcmode="lin" valueType="num">
                                      <p:cBhvr additive="base">
                                        <p:cTn id="22"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8" fill="hold" nodeType="after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 calcmode="lin" valueType="num">
                                      <p:cBhvr additive="base">
                                        <p:cTn id="27"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1">
                                            <p:txEl>
                                              <p:pRg st="5" end="5"/>
                                            </p:txEl>
                                          </p:spTgt>
                                        </p:tgtEl>
                                        <p:attrNameLst>
                                          <p:attrName>style.visibility</p:attrName>
                                        </p:attrNameLst>
                                      </p:cBhvr>
                                      <p:to>
                                        <p:strVal val="visible"/>
                                      </p:to>
                                    </p:set>
                                    <p:anim calcmode="lin" valueType="num">
                                      <p:cBhvr additive="base">
                                        <p:cTn id="33" dur="500" fill="hold"/>
                                        <p:tgtEl>
                                          <p:spTgt spid="11">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2" presetClass="entr" presetSubtype="8" fill="hold" nodeType="afterEffect">
                                  <p:stCondLst>
                                    <p:cond delay="0"/>
                                  </p:stCondLst>
                                  <p:childTnLst>
                                    <p:set>
                                      <p:cBhvr>
                                        <p:cTn id="37" dur="1" fill="hold">
                                          <p:stCondLst>
                                            <p:cond delay="0"/>
                                          </p:stCondLst>
                                        </p:cTn>
                                        <p:tgtEl>
                                          <p:spTgt spid="11">
                                            <p:txEl>
                                              <p:pRg st="6" end="6"/>
                                            </p:txEl>
                                          </p:spTgt>
                                        </p:tgtEl>
                                        <p:attrNameLst>
                                          <p:attrName>style.visibility</p:attrName>
                                        </p:attrNameLst>
                                      </p:cBhvr>
                                      <p:to>
                                        <p:strVal val="visible"/>
                                      </p:to>
                                    </p:set>
                                    <p:anim calcmode="lin" valueType="num">
                                      <p:cBhvr additive="base">
                                        <p:cTn id="38" dur="500" fill="hold"/>
                                        <p:tgtEl>
                                          <p:spTgt spid="11">
                                            <p:txEl>
                                              <p:pRg st="6" end="6"/>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11">
                                            <p:txEl>
                                              <p:pRg st="7" end="7"/>
                                            </p:txEl>
                                          </p:spTgt>
                                        </p:tgtEl>
                                        <p:attrNameLst>
                                          <p:attrName>style.visibility</p:attrName>
                                        </p:attrNameLst>
                                      </p:cBhvr>
                                      <p:to>
                                        <p:strVal val="visible"/>
                                      </p:to>
                                    </p:set>
                                    <p:anim calcmode="lin" valueType="num">
                                      <p:cBhvr additive="base">
                                        <p:cTn id="44" dur="500" fill="hold"/>
                                        <p:tgtEl>
                                          <p:spTgt spid="11">
                                            <p:txEl>
                                              <p:pRg st="7" end="7"/>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11">
                                            <p:txEl>
                                              <p:pRg st="7" end="7"/>
                                            </p:txEl>
                                          </p:spTgt>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2" presetClass="entr" presetSubtype="8" fill="hold" nodeType="afterEffect">
                                  <p:stCondLst>
                                    <p:cond delay="0"/>
                                  </p:stCondLst>
                                  <p:childTnLst>
                                    <p:set>
                                      <p:cBhvr>
                                        <p:cTn id="48" dur="1" fill="hold">
                                          <p:stCondLst>
                                            <p:cond delay="0"/>
                                          </p:stCondLst>
                                        </p:cTn>
                                        <p:tgtEl>
                                          <p:spTgt spid="11">
                                            <p:txEl>
                                              <p:pRg st="8" end="8"/>
                                            </p:txEl>
                                          </p:spTgt>
                                        </p:tgtEl>
                                        <p:attrNameLst>
                                          <p:attrName>style.visibility</p:attrName>
                                        </p:attrNameLst>
                                      </p:cBhvr>
                                      <p:to>
                                        <p:strVal val="visible"/>
                                      </p:to>
                                    </p:set>
                                    <p:anim calcmode="lin" valueType="num">
                                      <p:cBhvr additive="base">
                                        <p:cTn id="49" dur="500" fill="hold"/>
                                        <p:tgtEl>
                                          <p:spTgt spid="11">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1">
                                            <p:txEl>
                                              <p:pRg st="9" end="9"/>
                                            </p:txEl>
                                          </p:spTgt>
                                        </p:tgtEl>
                                        <p:attrNameLst>
                                          <p:attrName>style.visibility</p:attrName>
                                        </p:attrNameLst>
                                      </p:cBhvr>
                                      <p:to>
                                        <p:strVal val="visible"/>
                                      </p:to>
                                    </p:set>
                                    <p:anim calcmode="lin" valueType="num">
                                      <p:cBhvr additive="base">
                                        <p:cTn id="55" dur="500" fill="hold"/>
                                        <p:tgtEl>
                                          <p:spTgt spid="11">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1">
                                            <p:txEl>
                                              <p:pRg st="9" end="9"/>
                                            </p:txEl>
                                          </p:spTgt>
                                        </p:tgtEl>
                                        <p:attrNameLst>
                                          <p:attrName>ppt_y</p:attrName>
                                        </p:attrNameLst>
                                      </p:cBhvr>
                                      <p:tavLst>
                                        <p:tav tm="0">
                                          <p:val>
                                            <p:strVal val="#ppt_y"/>
                                          </p:val>
                                        </p:tav>
                                        <p:tav tm="100000">
                                          <p:val>
                                            <p:strVal val="#ppt_y"/>
                                          </p:val>
                                        </p:tav>
                                      </p:tavLst>
                                    </p:anim>
                                  </p:childTnLst>
                                </p:cTn>
                              </p:par>
                            </p:childTnLst>
                          </p:cTn>
                        </p:par>
                        <p:par>
                          <p:cTn id="57" fill="hold">
                            <p:stCondLst>
                              <p:cond delay="500"/>
                            </p:stCondLst>
                            <p:childTnLst>
                              <p:par>
                                <p:cTn id="58" presetID="2" presetClass="entr" presetSubtype="8" fill="hold" nodeType="afterEffect">
                                  <p:stCondLst>
                                    <p:cond delay="0"/>
                                  </p:stCondLst>
                                  <p:childTnLst>
                                    <p:set>
                                      <p:cBhvr>
                                        <p:cTn id="59" dur="1" fill="hold">
                                          <p:stCondLst>
                                            <p:cond delay="0"/>
                                          </p:stCondLst>
                                        </p:cTn>
                                        <p:tgtEl>
                                          <p:spTgt spid="11">
                                            <p:txEl>
                                              <p:pRg st="10" end="10"/>
                                            </p:txEl>
                                          </p:spTgt>
                                        </p:tgtEl>
                                        <p:attrNameLst>
                                          <p:attrName>style.visibility</p:attrName>
                                        </p:attrNameLst>
                                      </p:cBhvr>
                                      <p:to>
                                        <p:strVal val="visible"/>
                                      </p:to>
                                    </p:set>
                                    <p:anim calcmode="lin" valueType="num">
                                      <p:cBhvr additive="base">
                                        <p:cTn id="60" dur="500" fill="hold"/>
                                        <p:tgtEl>
                                          <p:spTgt spid="11">
                                            <p:txEl>
                                              <p:pRg st="10" end="1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11">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_rels/theme3.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Slat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1_S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3.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2499</TotalTime>
  <Words>1357</Words>
  <Application>Microsoft Office PowerPoint</Application>
  <PresentationFormat>Widescreen</PresentationFormat>
  <Paragraphs>176</Paragraphs>
  <Slides>27</Slides>
  <Notes>13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27</vt:i4>
      </vt:variant>
    </vt:vector>
  </HeadingPairs>
  <TitlesOfParts>
    <vt:vector size="38" baseType="lpstr">
      <vt:lpstr>Ameretto</vt:lpstr>
      <vt:lpstr>Arial</vt:lpstr>
      <vt:lpstr>Bookman Old Style</vt:lpstr>
      <vt:lpstr>Rockwell</vt:lpstr>
      <vt:lpstr>Tahoma</vt:lpstr>
      <vt:lpstr>Times New Roman</vt:lpstr>
      <vt:lpstr>Wingdings</vt:lpstr>
      <vt:lpstr>Wingdings 2</vt:lpstr>
      <vt:lpstr>Slate</vt:lpstr>
      <vt:lpstr>1_Slate</vt:lpstr>
      <vt:lpstr>Damask</vt:lpstr>
      <vt:lpstr>  Glorifying God Through Social Media      Text:  Matthew 28:18-20</vt:lpstr>
      <vt:lpstr>Intro</vt:lpstr>
      <vt:lpstr>Intro</vt:lpstr>
      <vt:lpstr>Intro</vt:lpstr>
      <vt:lpstr>Intro</vt:lpstr>
      <vt:lpstr>Intro</vt:lpstr>
      <vt:lpstr>Evangelism in the 21st Century</vt:lpstr>
      <vt:lpstr>Glorifying God Through Social Media</vt:lpstr>
      <vt:lpstr>Glorifying God Through Social Media</vt:lpstr>
      <vt:lpstr>Glorifying God Through Social Media</vt:lpstr>
      <vt:lpstr>Further Ways to Use Social Media to Glorify God</vt:lpstr>
      <vt:lpstr>Further Ways to Use Social Media to Glorify God</vt:lpstr>
      <vt:lpstr>Further Ways to Use Social Media to Glorify God</vt:lpstr>
      <vt:lpstr>Further Ways to Use Social Media to Glorify God</vt:lpstr>
      <vt:lpstr>Further Ways to Use Social Media to Glorify God</vt:lpstr>
      <vt:lpstr>Further Ways to Use Social Media to Glorify God</vt:lpstr>
      <vt:lpstr>Further Ways to Use Social Media to Glorify God</vt:lpstr>
      <vt:lpstr>Further Ways to Use Social Media to Glorify God</vt:lpstr>
      <vt:lpstr>Further Ways to Use Social Media to Glorify God</vt:lpstr>
      <vt:lpstr>Further Ways to Use Social Media to Glorify God</vt:lpstr>
      <vt:lpstr>Further Ways to Use Social Media to Glorify God</vt:lpstr>
      <vt:lpstr>Further Ways to Use Social Media to Glorify God</vt:lpstr>
      <vt:lpstr>Conclusion</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Glorifying God Through Social Media</dc:title>
  <dc:subject>08/06/2023</dc:subject>
  <dc:creator>DarkWolf</dc:creator>
  <cp:lastModifiedBy>Nathan Morrison</cp:lastModifiedBy>
  <cp:revision>30</cp:revision>
  <dcterms:created xsi:type="dcterms:W3CDTF">2019-08-30T00:21:55Z</dcterms:created>
  <dcterms:modified xsi:type="dcterms:W3CDTF">2023-08-03T21:56:12Z</dcterms:modified>
</cp:coreProperties>
</file>