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26" r:id="rId2"/>
    <p:sldMasterId id="2147483979" r:id="rId3"/>
  </p:sldMasterIdLst>
  <p:notesMasterIdLst>
    <p:notesMasterId r:id="rId20"/>
  </p:notesMasterIdLst>
  <p:handoutMasterIdLst>
    <p:handoutMasterId r:id="rId21"/>
  </p:handoutMasterIdLst>
  <p:sldIdLst>
    <p:sldId id="521" r:id="rId4"/>
    <p:sldId id="1170" r:id="rId5"/>
    <p:sldId id="1205" r:id="rId6"/>
    <p:sldId id="1206" r:id="rId7"/>
    <p:sldId id="1142" r:id="rId8"/>
    <p:sldId id="1211" r:id="rId9"/>
    <p:sldId id="1213" r:id="rId10"/>
    <p:sldId id="1214" r:id="rId11"/>
    <p:sldId id="1216" r:id="rId12"/>
    <p:sldId id="1219" r:id="rId13"/>
    <p:sldId id="1220" r:id="rId14"/>
    <p:sldId id="1223" r:id="rId15"/>
    <p:sldId id="1224" r:id="rId16"/>
    <p:sldId id="1227" r:id="rId17"/>
    <p:sldId id="1228" r:id="rId18"/>
    <p:sldId id="120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006600"/>
    <a:srgbClr val="FFFFFF"/>
    <a:srgbClr val="FF0066"/>
    <a:srgbClr val="FFCC00"/>
    <a:srgbClr val="CCFF33"/>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D13FD6-CBBD-445E-96A1-D1F818DFBF57}" v="2" dt="2023-08-09T21:31:37.840"/>
    <p1510:client id="{D262B26C-77C2-49C7-81A9-26402FE62C72}" v="3" dt="2023-08-09T21:26:48.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5" autoAdjust="0"/>
  </p:normalViewPr>
  <p:slideViewPr>
    <p:cSldViewPr snapToObjects="1">
      <p:cViewPr varScale="1">
        <p:scale>
          <a:sx n="64" d="100"/>
          <a:sy n="64" d="100"/>
        </p:scale>
        <p:origin x="451"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Morrison" userId="a8088875ec538e5b" providerId="LiveId" clId="{D262B26C-77C2-49C7-81A9-26402FE62C72}"/>
    <pc:docChg chg="custSel modSld">
      <pc:chgData name="Nathan Morrison" userId="a8088875ec538e5b" providerId="LiveId" clId="{D262B26C-77C2-49C7-81A9-26402FE62C72}" dt="2023-08-09T21:27:40.306" v="169" actId="20577"/>
      <pc:docMkLst>
        <pc:docMk/>
      </pc:docMkLst>
      <pc:sldChg chg="modSp mod">
        <pc:chgData name="Nathan Morrison" userId="a8088875ec538e5b" providerId="LiveId" clId="{D262B26C-77C2-49C7-81A9-26402FE62C72}" dt="2023-08-07T22:24:44.920" v="5" actId="1076"/>
        <pc:sldMkLst>
          <pc:docMk/>
          <pc:sldMk cId="0" sldId="521"/>
        </pc:sldMkLst>
        <pc:spChg chg="mod">
          <ac:chgData name="Nathan Morrison" userId="a8088875ec538e5b" providerId="LiveId" clId="{D262B26C-77C2-49C7-81A9-26402FE62C72}" dt="2023-08-07T22:24:44.920" v="5" actId="1076"/>
          <ac:spMkLst>
            <pc:docMk/>
            <pc:sldMk cId="0" sldId="521"/>
            <ac:spMk id="2" creationId="{5CD88961-1F4C-F732-D340-05B141AF3C26}"/>
          </ac:spMkLst>
        </pc:spChg>
      </pc:sldChg>
      <pc:sldChg chg="addSp delSp modSp mod delAnim modNotesTx">
        <pc:chgData name="Nathan Morrison" userId="a8088875ec538e5b" providerId="LiveId" clId="{D262B26C-77C2-49C7-81A9-26402FE62C72}" dt="2023-08-09T21:27:40.306" v="169" actId="20577"/>
        <pc:sldMkLst>
          <pc:docMk/>
          <pc:sldMk cId="584652120" sldId="1213"/>
        </pc:sldMkLst>
        <pc:spChg chg="del mod">
          <ac:chgData name="Nathan Morrison" userId="a8088875ec538e5b" providerId="LiveId" clId="{D262B26C-77C2-49C7-81A9-26402FE62C72}" dt="2023-08-09T21:24:41.417" v="141" actId="478"/>
          <ac:spMkLst>
            <pc:docMk/>
            <pc:sldMk cId="584652120" sldId="1213"/>
            <ac:spMk id="2" creationId="{3480127F-2589-FEEF-48DD-4180F8C16BD7}"/>
          </ac:spMkLst>
        </pc:spChg>
        <pc:spChg chg="add mod">
          <ac:chgData name="Nathan Morrison" userId="a8088875ec538e5b" providerId="LiveId" clId="{D262B26C-77C2-49C7-81A9-26402FE62C72}" dt="2023-08-09T21:21:54.720" v="137" actId="403"/>
          <ac:spMkLst>
            <pc:docMk/>
            <pc:sldMk cId="584652120" sldId="1213"/>
            <ac:spMk id="7" creationId="{A1A9533A-E559-2A4B-6AD8-40A8869407A6}"/>
          </ac:spMkLst>
        </pc:spChg>
        <pc:picChg chg="mod">
          <ac:chgData name="Nathan Morrison" userId="a8088875ec538e5b" providerId="LiveId" clId="{D262B26C-77C2-49C7-81A9-26402FE62C72}" dt="2023-08-09T21:26:48.322" v="153" actId="14826"/>
          <ac:picMkLst>
            <pc:docMk/>
            <pc:sldMk cId="584652120" sldId="1213"/>
            <ac:picMk id="4" creationId="{3C92C3A0-9A03-8CA6-D3E7-8170B2A26FC3}"/>
          </ac:picMkLst>
        </pc:picChg>
        <pc:picChg chg="add del mod">
          <ac:chgData name="Nathan Morrison" userId="a8088875ec538e5b" providerId="LiveId" clId="{D262B26C-77C2-49C7-81A9-26402FE62C72}" dt="2023-08-09T21:26:35.501" v="152" actId="478"/>
          <ac:picMkLst>
            <pc:docMk/>
            <pc:sldMk cId="584652120" sldId="1213"/>
            <ac:picMk id="6" creationId="{DD9E8189-025E-2B25-8DF3-6DA163D5A9A2}"/>
          </ac:picMkLst>
        </pc:picChg>
      </pc:sldChg>
    </pc:docChg>
  </pc:docChgLst>
  <pc:docChgLst>
    <pc:chgData name="Nathan Morrison" userId="a8088875ec538e5b" providerId="LiveId" clId="{B7D13FD6-CBBD-445E-96A1-D1F818DFBF57}"/>
    <pc:docChg chg="custSel modSld">
      <pc:chgData name="Nathan Morrison" userId="a8088875ec538e5b" providerId="LiveId" clId="{B7D13FD6-CBBD-445E-96A1-D1F818DFBF57}" dt="2023-08-09T21:32:28.782" v="10" actId="20577"/>
      <pc:docMkLst>
        <pc:docMk/>
      </pc:docMkLst>
      <pc:sldChg chg="addSp delSp modSp mod modNotesTx">
        <pc:chgData name="Nathan Morrison" userId="a8088875ec538e5b" providerId="LiveId" clId="{B7D13FD6-CBBD-445E-96A1-D1F818DFBF57}" dt="2023-08-09T21:32:28.782" v="10" actId="20577"/>
        <pc:sldMkLst>
          <pc:docMk/>
          <pc:sldMk cId="0" sldId="521"/>
        </pc:sldMkLst>
        <pc:spChg chg="del">
          <ac:chgData name="Nathan Morrison" userId="a8088875ec538e5b" providerId="LiveId" clId="{B7D13FD6-CBBD-445E-96A1-D1F818DFBF57}" dt="2023-08-09T21:31:15.239" v="1" actId="478"/>
          <ac:spMkLst>
            <pc:docMk/>
            <pc:sldMk cId="0" sldId="521"/>
            <ac:spMk id="2" creationId="{5CD88961-1F4C-F732-D340-05B141AF3C26}"/>
          </ac:spMkLst>
        </pc:spChg>
        <pc:picChg chg="add mod">
          <ac:chgData name="Nathan Morrison" userId="a8088875ec538e5b" providerId="LiveId" clId="{B7D13FD6-CBBD-445E-96A1-D1F818DFBF57}" dt="2023-08-09T21:31:37.837" v="3"/>
          <ac:picMkLst>
            <pc:docMk/>
            <pc:sldMk cId="0" sldId="521"/>
            <ac:picMk id="5" creationId="{0AEBF035-9A46-BED1-2283-989FA00BB4E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D60A090-B1D9-493C-AE37-1CF018206E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r>
              <a:rPr lang="en-US" dirty="0"/>
              <a:t>A Specific Request</a:t>
            </a:r>
          </a:p>
        </p:txBody>
      </p:sp>
      <p:sp>
        <p:nvSpPr>
          <p:cNvPr id="22531" name="Rectangle 3">
            <a:extLst>
              <a:ext uri="{FF2B5EF4-FFF2-40B4-BE49-F238E27FC236}">
                <a16:creationId xmlns:a16="http://schemas.microsoft.com/office/drawing/2014/main" id="{8D6A0E70-E04B-4A9F-AB4B-95ACE5D2F530}"/>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22532" name="Rectangle 4">
            <a:extLst>
              <a:ext uri="{FF2B5EF4-FFF2-40B4-BE49-F238E27FC236}">
                <a16:creationId xmlns:a16="http://schemas.microsoft.com/office/drawing/2014/main" id="{1B925750-979D-4CA6-B23D-834D8B9CA29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r>
              <a:rPr lang="en-US" dirty="0"/>
              <a:t>Prepared by Nathan L Morrison / 05-14-06</a:t>
            </a:r>
          </a:p>
        </p:txBody>
      </p:sp>
      <p:sp>
        <p:nvSpPr>
          <p:cNvPr id="22533" name="Rectangle 5">
            <a:extLst>
              <a:ext uri="{FF2B5EF4-FFF2-40B4-BE49-F238E27FC236}">
                <a16:creationId xmlns:a16="http://schemas.microsoft.com/office/drawing/2014/main" id="{2364DF44-B8FA-418F-800A-D17679620DA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71D29B5F-8A5C-4C57-8B57-252C324534A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12A1E5F-623C-461C-B77D-546487C4FD2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r>
              <a:rPr lang="en-US" dirty="0"/>
              <a:t>A Specific Request</a:t>
            </a:r>
          </a:p>
        </p:txBody>
      </p:sp>
      <p:sp>
        <p:nvSpPr>
          <p:cNvPr id="3075" name="Rectangle 3">
            <a:extLst>
              <a:ext uri="{FF2B5EF4-FFF2-40B4-BE49-F238E27FC236}">
                <a16:creationId xmlns:a16="http://schemas.microsoft.com/office/drawing/2014/main" id="{14058D2F-4AC3-4DA6-BC56-C596C5181A7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3076" name="Rectangle 4">
            <a:extLst>
              <a:ext uri="{FF2B5EF4-FFF2-40B4-BE49-F238E27FC236}">
                <a16:creationId xmlns:a16="http://schemas.microsoft.com/office/drawing/2014/main" id="{44207EBB-CB31-4AED-9B45-A17453E46C3E}"/>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4DA4DD59-DF5A-4C4C-9316-2CC71E74743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1F6850C-C330-4D03-8C10-A2C137F56AC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r>
              <a:rPr lang="en-US" dirty="0"/>
              <a:t>Prepared by Nathan L Morrison / 05-14-06</a:t>
            </a:r>
          </a:p>
        </p:txBody>
      </p:sp>
      <p:sp>
        <p:nvSpPr>
          <p:cNvPr id="3079" name="Rectangle 7">
            <a:extLst>
              <a:ext uri="{FF2B5EF4-FFF2-40B4-BE49-F238E27FC236}">
                <a16:creationId xmlns:a16="http://schemas.microsoft.com/office/drawing/2014/main" id="{4A1D4A18-2F7D-4AA5-A6D0-E62BE4CC4E0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791EA81A-27FE-46E0-8EDF-3CFF116ECEB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207B823-2F67-43FE-B966-F22D7C57A36E}"/>
              </a:ext>
            </a:extLst>
          </p:cNvPr>
          <p:cNvSpPr>
            <a:spLocks noGrp="1" noRot="1" noChangeAspect="1" noChangeArrowheads="1" noTextEdit="1"/>
          </p:cNvSpPr>
          <p:nvPr>
            <p:ph type="sldImg"/>
          </p:nvPr>
        </p:nvSpPr>
        <p:spPr>
          <a:xfrm>
            <a:off x="381000" y="685800"/>
            <a:ext cx="6096000" cy="3429000"/>
          </a:xfrm>
          <a:ln/>
        </p:spPr>
      </p:sp>
      <p:sp>
        <p:nvSpPr>
          <p:cNvPr id="6147" name="Rectangle 3">
            <a:extLst>
              <a:ext uri="{FF2B5EF4-FFF2-40B4-BE49-F238E27FC236}">
                <a16:creationId xmlns:a16="http://schemas.microsoft.com/office/drawing/2014/main" id="{AB279E3C-F629-4B5A-ABB7-C7C84F1DF2B8}"/>
              </a:ext>
            </a:extLst>
          </p:cNvPr>
          <p:cNvSpPr>
            <a:spLocks noGrp="1" noChangeArrowheads="1"/>
          </p:cNvSpPr>
          <p:nvPr>
            <p:ph type="body" idx="1"/>
          </p:nvPr>
        </p:nvSpPr>
        <p:spPr>
          <a:noFill/>
        </p:spPr>
        <p:txBody>
          <a:bodyPr/>
          <a:lstStyle/>
          <a:p>
            <a:r>
              <a:rPr lang="en-US" dirty="0"/>
              <a:t>Prepared by Nathan L Morrison for </a:t>
            </a:r>
            <a:r>
              <a:rPr lang="en-US"/>
              <a:t>Sunday July 9, </a:t>
            </a:r>
            <a:r>
              <a:rPr lang="en-US" dirty="0"/>
              <a:t>2023</a:t>
            </a:r>
          </a:p>
          <a:p>
            <a:r>
              <a:rPr lang="en-US" dirty="0"/>
              <a:t>All Scripture given is from NASU unless otherwise stated</a:t>
            </a:r>
          </a:p>
          <a:p>
            <a:endParaRPr lang="en-US" dirty="0"/>
          </a:p>
          <a:p>
            <a:r>
              <a:rPr lang="en-US" dirty="0"/>
              <a:t>For further study, or if questions, please Call: 804-277-1983 or Visit www.courthousechurchofchrist.com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Scrolling…</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may come across a post saying, “Just missing my husband Uriah the Hittite! Wish I could see him in battle! Hope he is safe!” Just keeps scrolling without even looking who posted it. </a:t>
            </a: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Then he comes across something startling! A little later he scrolls upon a picture of a beautiful woman showering outside! The post says, “Nothing like a shower on the rooftop overlooking the city of Jerusalem at night! </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Perfect temp. What could go wrong?” He doesn’t see the “Censored” version.</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could keep scrolling or…take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decides he wants to know more about her and takes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The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clicks on her Profile and sees she is married to Uriah the Hittite.</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Her About Page reveals she is the daughter of Eliam, meaning both her father and her husband are Mighty Men! (II Samuel 23:34, 39)</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 family ramifications go deeper in that it also means she is the granddaughter of his counselor, Ahithophel the </a:t>
            </a:r>
            <a:r>
              <a:rPr lang="en-US" sz="1100" dirty="0" err="1">
                <a:effectLst/>
                <a:latin typeface="Times New Roman" panose="02020603050405020304" pitchFamily="18" charset="0"/>
                <a:ea typeface="Times New Roman" panose="02020603050405020304" pitchFamily="18" charset="0"/>
              </a:rPr>
              <a:t>Gilonite</a:t>
            </a:r>
            <a:r>
              <a:rPr lang="en-US" sz="1100" dirty="0">
                <a:effectLst/>
                <a:latin typeface="Times New Roman" panose="02020603050405020304" pitchFamily="18" charset="0"/>
                <a:ea typeface="Times New Roman" panose="02020603050405020304" pitchFamily="18" charset="0"/>
              </a:rPr>
              <a:t>, the man whose word is like listening to the voice of God (II Samuel 23:34; 16:23; I Chr. 27:33).</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should stop looking! But he doesn’t.</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Knowing full well who she is he contacts her and sends for her.</a:t>
            </a:r>
            <a:endParaRPr lang="en-US" sz="1200" dirty="0">
              <a:effectLst/>
              <a:latin typeface="Times New Roman" panose="02020603050405020304" pitchFamily="18" charset="0"/>
              <a:ea typeface="Times New Roman" panose="02020603050405020304" pitchFamily="18" charset="0"/>
            </a:endParaRPr>
          </a:p>
          <a:p>
            <a:pPr marL="1371600" marR="0" lvl="3" indent="0">
              <a:spcBef>
                <a:spcPts val="0"/>
              </a:spcBef>
              <a:spcAft>
                <a:spcPts val="0"/>
              </a:spcAft>
              <a:buFont typeface="+mj-lt"/>
              <a:buNone/>
              <a:tabLst>
                <a:tab pos="1828800" algn="l"/>
              </a:tabLst>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6097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This story could be any of our story!</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Something innocent can turn so wrong.</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You could be innocently out shopping and see someone dressed immodestly. You have a choice: Keep walking, averting your eyes, or 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You could be innocently scrolling through Facebook or Instagram or whatever social media account you enjoy and encounter provocative pictures or videos of someone immodestly dressed or posed. You have a choice: Close the app, keep scrolling, or 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Social media makes it so easy to 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 You can click their profile and learn as much about them as they are willing to post.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If you are married it doesn’t matter if they are or not.</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If you are single or married, it still matters what we purposefully look at and seek after (Philippians 4:8)</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Don’t take the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2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xfrm>
            <a:off x="381000" y="685800"/>
            <a:ext cx="6096000" cy="3429000"/>
          </a:xfrm>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914400" y="4424085"/>
            <a:ext cx="5029200" cy="3182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dirty="0"/>
          </a:p>
        </p:txBody>
      </p:sp>
    </p:spTree>
    <p:extLst>
      <p:ext uri="{BB962C8B-B14F-4D97-AF65-F5344CB8AC3E}">
        <p14:creationId xmlns:p14="http://schemas.microsoft.com/office/powerpoint/2010/main" val="198901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37868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059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5746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l">
              <a:spcBef>
                <a:spcPts val="0"/>
              </a:spcBef>
              <a:spcAft>
                <a:spcPts val="0"/>
              </a:spcAft>
            </a:pPr>
            <a:r>
              <a:rPr lang="en-US" sz="1200" b="0" dirty="0">
                <a:effectLst/>
                <a:latin typeface="Times New Roman" panose="02020603050405020304" pitchFamily="18" charset="0"/>
              </a:rPr>
              <a:t>Image: David and Bathsheba (1951) with Gregory Peck and Susan Hayward</a:t>
            </a:r>
          </a:p>
          <a:p>
            <a:pPr marL="0" marR="0" algn="ctr">
              <a:spcBef>
                <a:spcPts val="0"/>
              </a:spcBef>
              <a:spcAft>
                <a:spcPts val="0"/>
              </a:spcAft>
            </a:pPr>
            <a:r>
              <a:rPr lang="en-US" sz="1400" b="1" dirty="0">
                <a:effectLst/>
                <a:latin typeface="Times New Roman" panose="02020603050405020304" pitchFamily="18" charset="0"/>
              </a:rPr>
              <a:t>Intro</a:t>
            </a:r>
          </a:p>
          <a:p>
            <a:pPr marL="342900" marR="0" lvl="0" indent="-342900">
              <a:spcBef>
                <a:spcPts val="0"/>
              </a:spcBef>
              <a:spcAft>
                <a:spcPts val="0"/>
              </a:spcAft>
              <a:buFont typeface="+mj-lt"/>
              <a:buAutoNum type="romanUcPeriod"/>
            </a:pPr>
            <a:r>
              <a:rPr lang="en-US" sz="1100" dirty="0">
                <a:effectLst/>
                <a:latin typeface="Times New Roman" panose="02020603050405020304" pitchFamily="18" charset="0"/>
                <a:ea typeface="Times New Roman" panose="02020603050405020304" pitchFamily="18" charset="0"/>
              </a:rPr>
              <a:t>II Samuel 11 records one of the most infamous accounts in Old Testament history: The lowest point in King David’s life.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David’s army is out battling the sons of Ammon and besieged Rabbah because…Spring Time! But David stays in Jerusalem.</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has trouble sleeping one night and walks along his roof (innocently) and then sees a beautiful woman bathing.</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didn’t avert his eyes: he took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 which led to him inquiring about her.</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finds out she is Bathsheba, the daughter of Eliam, one of his mighty men (II Samuel 11:3; 23:34), which makes her the granddaughter of Ahithophel the </a:t>
            </a:r>
            <a:r>
              <a:rPr lang="en-US" sz="1100" dirty="0" err="1">
                <a:effectLst/>
                <a:latin typeface="Times New Roman" panose="02020603050405020304" pitchFamily="18" charset="0"/>
                <a:ea typeface="Times New Roman" panose="02020603050405020304" pitchFamily="18" charset="0"/>
              </a:rPr>
              <a:t>Gilonite</a:t>
            </a:r>
            <a:r>
              <a:rPr lang="en-US" sz="1100" dirty="0">
                <a:effectLst/>
                <a:latin typeface="Times New Roman" panose="02020603050405020304" pitchFamily="18" charset="0"/>
                <a:ea typeface="Times New Roman" panose="02020603050405020304" pitchFamily="18" charset="0"/>
              </a:rPr>
              <a:t>, the king’s counselor (I Chronicles 27:33) and the wife of Uriah the Hittite, one of his mighty men (II Samuel 23:39).</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took a 3</a:t>
            </a:r>
            <a:r>
              <a:rPr lang="en-US" sz="1100" baseline="30000" dirty="0">
                <a:effectLst/>
                <a:latin typeface="Times New Roman" panose="02020603050405020304" pitchFamily="18" charset="0"/>
                <a:ea typeface="Times New Roman" panose="02020603050405020304" pitchFamily="18" charset="0"/>
              </a:rPr>
              <a:t>rd</a:t>
            </a:r>
            <a:r>
              <a:rPr lang="en-US" sz="1100" dirty="0">
                <a:effectLst/>
                <a:latin typeface="Times New Roman" panose="02020603050405020304" pitchFamily="18" charset="0"/>
                <a:ea typeface="Times New Roman" panose="02020603050405020304" pitchFamily="18" charset="0"/>
              </a:rPr>
              <a:t> look and asked her to be brought to him. It didn’t even matter if she was married or not because David was married!</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committed adultery with her (II Samuel 11:4)</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By the end of the chapter we find out Bathsheba is pregnant, he tries to cover up his sin and ends up murdering her husband Uriah the Hittite, marries her and she bears him a son, and David thinks he has gotten away with it all.</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It all comes to light in II Samuel 12. David admits sin and is forgiven but has judgment pronounced upon him and the consequences start with the death of his child with Bathsheba.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While David did it in secret and tried to cover up his murder of Uriah the Hittite            (II Samuel 12:9-12), God doesn’t allow the record to forget Uriah but says his name 27 times, including in the genealogy of Jesus in Matthew 1:6.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039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dirty="0">
                <a:effectLst/>
                <a:latin typeface="Times New Roman" panose="02020603050405020304" pitchFamily="18" charset="0"/>
              </a:rPr>
              <a:t>Image: David and Bathsheba (1951) with Gregory Peck and Susan Hayward</a:t>
            </a:r>
          </a:p>
          <a:p>
            <a:pPr marL="0" marR="0" algn="l">
              <a:spcBef>
                <a:spcPts val="0"/>
              </a:spcBef>
              <a:spcAft>
                <a:spcPts val="0"/>
              </a:spcAft>
            </a:pPr>
            <a:endParaRPr lang="en-US" sz="1400" b="1" dirty="0">
              <a:effectLst/>
              <a:latin typeface="Times New Roman" panose="02020603050405020304" pitchFamily="18" charset="0"/>
            </a:endParaRPr>
          </a:p>
          <a:p>
            <a:pPr marL="0" marR="0" algn="ctr">
              <a:spcBef>
                <a:spcPts val="0"/>
              </a:spcBef>
              <a:spcAft>
                <a:spcPts val="0"/>
              </a:spcAft>
            </a:pPr>
            <a:r>
              <a:rPr lang="en-US" sz="1400" b="1" dirty="0">
                <a:effectLst/>
                <a:latin typeface="Times New Roman" panose="02020603050405020304" pitchFamily="18" charset="0"/>
              </a:rPr>
              <a:t>Intro</a:t>
            </a:r>
          </a:p>
          <a:p>
            <a:pPr marL="342900" marR="0" lvl="0" indent="-342900">
              <a:spcBef>
                <a:spcPts val="0"/>
              </a:spcBef>
              <a:spcAft>
                <a:spcPts val="0"/>
              </a:spcAft>
              <a:buFont typeface="+mj-lt"/>
              <a:buAutoNum type="romanUcPeriod"/>
            </a:pPr>
            <a:r>
              <a:rPr lang="en-US" sz="1100" dirty="0">
                <a:effectLst/>
                <a:latin typeface="Times New Roman" panose="02020603050405020304" pitchFamily="18" charset="0"/>
                <a:ea typeface="Times New Roman" panose="02020603050405020304" pitchFamily="18" charset="0"/>
              </a:rPr>
              <a:t>II Samuel 11 records one of the most infamous accounts in Old Testament history: The lowest point in King David’s life.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David’s army is out battling the sons of Ammon and besieged Rabbah because…Spring Time! But David stays in Jerusalem.</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has trouble sleeping one night and walks along his roof (innocently) and then sees a beautiful woman bathing.</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didn’t avert his eyes: he took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 which led to him inquiring about her.</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finds out she is Bathsheba, the daughter of Eliam, one of his mighty men (II Samuel 11:3; 23:34), which makes her the granddaughter of Ahithophel, the king’s counselor     (I Chronicles 27:33) and the wife of Uriah the Hittite, one of his mighty men (II Samuel 23:39).</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took a 3</a:t>
            </a:r>
            <a:r>
              <a:rPr lang="en-US" sz="1100" baseline="30000" dirty="0">
                <a:effectLst/>
                <a:latin typeface="Times New Roman" panose="02020603050405020304" pitchFamily="18" charset="0"/>
                <a:ea typeface="Times New Roman" panose="02020603050405020304" pitchFamily="18" charset="0"/>
              </a:rPr>
              <a:t>rd</a:t>
            </a:r>
            <a:r>
              <a:rPr lang="en-US" sz="1100" dirty="0">
                <a:effectLst/>
                <a:latin typeface="Times New Roman" panose="02020603050405020304" pitchFamily="18" charset="0"/>
                <a:ea typeface="Times New Roman" panose="02020603050405020304" pitchFamily="18" charset="0"/>
              </a:rPr>
              <a:t> look and asked her to be brought to him. It didn’t even matter if she was married or not because David was married!</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committed adultery with her (II Samuel 11:4)</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By the end of the chapter we find out Bathsheba is pregnant, he tries to cover up his sin and ends up murdering her husband Uriah the Hittite, marries her and she bears him a son, and David thinks he has gotten away with it all.</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It all comes to light in II Samuel 12. David admits sin and is forgiven but has judgment pronounced upon him and the consequences start with the death of his child with Bathsheba.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While David did it in secret and tried to cover up his murder of Uriah the Hittite            (II Samuel 12:9-12), God doesn’t allow the record to forget Uriah but says his name 27 times, including in the genealogy of Jesus in Matthew 1:6.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154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ctr">
              <a:spcBef>
                <a:spcPts val="0"/>
              </a:spcBef>
              <a:spcAft>
                <a:spcPts val="0"/>
              </a:spcAft>
            </a:pPr>
            <a:r>
              <a:rPr lang="en-US" sz="1400" b="1" dirty="0">
                <a:effectLst/>
                <a:latin typeface="Times New Roman" panose="02020603050405020304" pitchFamily="18" charset="0"/>
              </a:rPr>
              <a:t>Intro</a:t>
            </a:r>
          </a:p>
          <a:p>
            <a:pPr marL="342900" marR="0" lvl="0" indent="-342900">
              <a:spcBef>
                <a:spcPts val="0"/>
              </a:spcBef>
              <a:spcAft>
                <a:spcPts val="0"/>
              </a:spcAft>
              <a:buFont typeface="+mj-lt"/>
              <a:buAutoNum type="romanUcPeriod"/>
            </a:pPr>
            <a:r>
              <a:rPr lang="en-US" sz="1100" dirty="0">
                <a:effectLst/>
                <a:latin typeface="Times New Roman" panose="02020603050405020304" pitchFamily="18" charset="0"/>
                <a:ea typeface="Times New Roman" panose="02020603050405020304" pitchFamily="18" charset="0"/>
              </a:rPr>
              <a:t>II Samuel 11 records one of the most infamous accounts in Old Testament history: The lowest point in King David’s life.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David’s army is out battling the sons of Ammon and besieged Rabbah because…Spring Time! But David stays in Jerusalem.</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has trouble sleeping one night and walks along his roof (innocently) and then sees a beautiful woman bathing.</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didn’t avert his eyes: he took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 which led to him inquiring about her.</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finds out she is Bathsheba, the daughter of Eliam, one of his mighty men (II Samuel 11:3; 23:34), which makes her the granddaughter of Ahithophel, the king’s counselor     (I Chronicles 27:33) and the wife of Uriah the Hittite, one of his mighty men (II Samuel 23:39).</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took a 3</a:t>
            </a:r>
            <a:r>
              <a:rPr lang="en-US" sz="1100" baseline="30000" dirty="0">
                <a:effectLst/>
                <a:latin typeface="Times New Roman" panose="02020603050405020304" pitchFamily="18" charset="0"/>
                <a:ea typeface="Times New Roman" panose="02020603050405020304" pitchFamily="18" charset="0"/>
              </a:rPr>
              <a:t>rd</a:t>
            </a:r>
            <a:r>
              <a:rPr lang="en-US" sz="1100" dirty="0">
                <a:effectLst/>
                <a:latin typeface="Times New Roman" panose="02020603050405020304" pitchFamily="18" charset="0"/>
                <a:ea typeface="Times New Roman" panose="02020603050405020304" pitchFamily="18" charset="0"/>
              </a:rPr>
              <a:t> look and asked her to be brought to him. It didn’t even matter if she was married or not because David was married!</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He committed adultery with her (II Samuel 11:4)</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By the end of the chapter we find out Bathsheba is pregnant, he tries to cover up his sin and ends up murdering her husband Uriah the Hittite, marries her and she bears him a son, and David thinks he has gotten away with it all.</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It all comes to light in II Samuel 12. David admits sin and is forgiven but has judgment pronounced upon him and the consequences start with the death of his child with Bathsheba.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While David did it in secret and tried to cover up his murder of Uriah the Hittite (II Samuel 12:9-12), God doesn’t allow the record to forget Uriah but says his name 27 times, including in the genealogy of Jesus in Matthew 1:6.  </a:t>
            </a:r>
          </a:p>
          <a:p>
            <a:pPr marL="285750" marR="0" lvl="0" indent="-285750">
              <a:spcBef>
                <a:spcPts val="0"/>
              </a:spcBef>
              <a:spcAft>
                <a:spcPts val="0"/>
              </a:spcAft>
              <a:buFont typeface="+mj-lt"/>
              <a:buAutoNum type="romanUcPeriod"/>
              <a:tabLst>
                <a:tab pos="914400" algn="l"/>
              </a:tabLst>
            </a:pPr>
            <a:r>
              <a:rPr lang="en-US" sz="1100" dirty="0">
                <a:effectLst/>
                <a:latin typeface="Times New Roman" panose="02020603050405020304" pitchFamily="18" charset="0"/>
                <a:ea typeface="Times New Roman" panose="02020603050405020304" pitchFamily="18" charset="0"/>
              </a:rPr>
              <a:t>When it comes to using social media, something innocent in and of itself, there are dangers and lessons we can learn from David in II Samuel 11 as we talk about David’s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211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559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Scrolling…</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may come across a post saying, “Just missing my husband Uriah the Hittite! Wish I could see him in battle! Hope he is safe!” Just keeps scrolling without even looking who posted it.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0443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Scrolling…</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may come across a post saying, “Just missing my husband Uriah the Hittite! Wish I could see him in battle! Hope he is safe!” Just keeps scrolling without even looking who posted it. </a:t>
            </a: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Then he comes across something startling! A little later he scrolls upon a picture of a beautiful woman showering outside! The post says, “Going to take a shower on the rooftop overlooking the city of Jerusalem at night! Perfect temp. What could go wrong</a:t>
            </a:r>
            <a:r>
              <a:rPr lang="en-US" sz="1100">
                <a:effectLst/>
                <a:latin typeface="Times New Roman" panose="02020603050405020304" pitchFamily="18" charset="0"/>
                <a:ea typeface="Times New Roman" panose="02020603050405020304" pitchFamily="18" charset="0"/>
              </a:rPr>
              <a:t>?” </a:t>
            </a:r>
          </a:p>
          <a:p>
            <a:pPr marL="1600200" marR="0" lvl="3" indent="-228600">
              <a:spcBef>
                <a:spcPts val="0"/>
              </a:spcBef>
              <a:spcAft>
                <a:spcPts val="0"/>
              </a:spcAft>
              <a:buFont typeface="+mj-lt"/>
              <a:buAutoNum type="alphaLcPeriod"/>
              <a:tabLst>
                <a:tab pos="1828800" algn="l"/>
              </a:tabLst>
            </a:pPr>
            <a:r>
              <a:rPr lang="en-US" sz="1100">
                <a:effectLst/>
                <a:latin typeface="Times New Roman" panose="02020603050405020304" pitchFamily="18" charset="0"/>
                <a:ea typeface="Times New Roman" panose="02020603050405020304" pitchFamily="18" charset="0"/>
              </a:rPr>
              <a:t>He </a:t>
            </a:r>
            <a:r>
              <a:rPr lang="en-US" sz="1100" dirty="0">
                <a:effectLst/>
                <a:latin typeface="Times New Roman" panose="02020603050405020304" pitchFamily="18" charset="0"/>
                <a:ea typeface="Times New Roman" panose="02020603050405020304" pitchFamily="18" charset="0"/>
              </a:rPr>
              <a:t>doesn’t see the “Censored” version.</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could keep scrolling or…take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decides he wants to know more about her and takes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298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Scrolling…</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may come across a post saying, “Just missing my husband Uriah the Hittite! Wish I could see him in battle! Hope he is safe!” Just keeps scrolling without even looking who posted it. </a:t>
            </a: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Then he comes across something startling! A little later he scrolls upon a picture of a beautiful woman showering outside! The post says, “Nothing like a shower on the rooftop overlooking the city of Jerusalem at night! </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Perfect temp. What could go wrong?” He doesn’t see the “Censored” version.</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could keep scrolling or…take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decides he wants to know more about her and takes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The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clicks on her Profile and sees she is married to Uriah the Hittite.</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Her About Page reveals she is the daughter of Eliam, meaning both her father and her husband are Mighty Men! (II Samuel 23:34, 39)</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 family ramifications go deeper in that it also means she is the granddaughter of his counselor, Ahithophel the </a:t>
            </a:r>
            <a:r>
              <a:rPr lang="en-US" sz="1100" dirty="0" err="1">
                <a:effectLst/>
                <a:latin typeface="Times New Roman" panose="02020603050405020304" pitchFamily="18" charset="0"/>
                <a:ea typeface="Times New Roman" panose="02020603050405020304" pitchFamily="18" charset="0"/>
              </a:rPr>
              <a:t>Gilonite</a:t>
            </a:r>
            <a:r>
              <a:rPr lang="en-US" sz="1100" dirty="0">
                <a:effectLst/>
                <a:latin typeface="Times New Roman" panose="02020603050405020304" pitchFamily="18" charset="0"/>
                <a:ea typeface="Times New Roman" panose="02020603050405020304" pitchFamily="18" charset="0"/>
              </a:rPr>
              <a:t>, the man whose word is like listening to the voice of God (II Samuel 23:34; 16:23; I Chr. 27:33).</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should stop looking! But he doesn’t.</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Knowing full well who she is he contacts her and sends for her.</a:t>
            </a:r>
            <a:endParaRPr lang="en-US" sz="1200" dirty="0">
              <a:effectLst/>
              <a:latin typeface="Times New Roman" panose="02020603050405020304" pitchFamily="18" charset="0"/>
              <a:ea typeface="Times New Roman" panose="02020603050405020304" pitchFamily="18" charset="0"/>
            </a:endParaRPr>
          </a:p>
          <a:p>
            <a:pPr marL="1371600" marR="0" lvl="3" indent="0">
              <a:spcBef>
                <a:spcPts val="0"/>
              </a:spcBef>
              <a:spcAft>
                <a:spcPts val="0"/>
              </a:spcAft>
              <a:buFont typeface="+mj-lt"/>
              <a:buNone/>
              <a:tabLst>
                <a:tab pos="1828800" algn="l"/>
              </a:tabLst>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5669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romanUcPeriod"/>
              <a:tabLst>
                <a:tab pos="685800" algn="l"/>
                <a:tab pos="571500" algn="l"/>
              </a:tabLst>
            </a:pPr>
            <a:r>
              <a:rPr lang="en-US" sz="1400" b="1" dirty="0">
                <a:effectLst/>
                <a:latin typeface="Times New Roman" panose="02020603050405020304" pitchFamily="18" charset="0"/>
              </a:rPr>
              <a:t>Don’t Take the 2</a:t>
            </a:r>
            <a:r>
              <a:rPr lang="en-US" sz="1400" b="1" baseline="30000" dirty="0">
                <a:effectLst/>
                <a:latin typeface="Times New Roman" panose="02020603050405020304" pitchFamily="18" charset="0"/>
              </a:rPr>
              <a:t>nd</a:t>
            </a:r>
            <a:r>
              <a:rPr lang="en-US" sz="1400" b="1" dirty="0">
                <a:effectLst/>
                <a:latin typeface="Times New Roman" panose="02020603050405020304" pitchFamily="18" charset="0"/>
              </a:rPr>
              <a:t> Look</a:t>
            </a:r>
          </a:p>
          <a:p>
            <a:pPr marL="742950" marR="0" lvl="1" indent="-285750">
              <a:spcBef>
                <a:spcPts val="0"/>
              </a:spcBef>
              <a:spcAft>
                <a:spcPts val="0"/>
              </a:spcAft>
              <a:buFont typeface="+mj-lt"/>
              <a:buAutoNum type="alphaUcPeriod"/>
              <a:tabLst>
                <a:tab pos="914400" algn="l"/>
              </a:tabLst>
            </a:pPr>
            <a:r>
              <a:rPr lang="en-US" sz="1100" dirty="0">
                <a:effectLst/>
                <a:latin typeface="Times New Roman" panose="02020603050405020304" pitchFamily="18" charset="0"/>
                <a:ea typeface="Times New Roman" panose="02020603050405020304" pitchFamily="18" charset="0"/>
              </a:rPr>
              <a:t>We are going to imagine David in today’s world using Facebook. It really can work for any social media. </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David is up late, having trouble sleeping, so he mindlessly scrolls through his social media account, in this example: Facebook.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There is nothing evil or sinister in this, but innocently done, just as in David walking along his roof top. Probably something he had done many times before.</a:t>
            </a:r>
            <a:endParaRPr lang="en-US" sz="12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Scrolling…</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may come across a post saying, “Just missing my husband Uriah the Hittite! Wish I could see him in battle! Hope he is safe!” Just keeps scrolling without even looking who posted it. </a:t>
            </a: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Then he comes across something startling! A little later he scrolls upon a picture of a beautiful woman showering outside! The post says, “Nothing like a shower on the rooftop overlooking the city of Jerusalem at night! </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Perfect temp. What could go wrong?” He doesn’t see the “Censored” version.</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could keep scrolling or…take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decides he wants to know more about her and takes a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p>
          <a:p>
            <a:pPr marL="1143000" marR="0" lvl="2" indent="-228600">
              <a:spcBef>
                <a:spcPts val="0"/>
              </a:spcBef>
              <a:spcAft>
                <a:spcPts val="0"/>
              </a:spcAft>
              <a:buFont typeface="+mj-lt"/>
              <a:buAutoNum type="arabicPeriod"/>
              <a:tabLst>
                <a:tab pos="1485900" algn="l"/>
              </a:tabLst>
            </a:pPr>
            <a:r>
              <a:rPr lang="en-US" sz="1100" dirty="0">
                <a:effectLst/>
                <a:latin typeface="Times New Roman" panose="02020603050405020304" pitchFamily="18" charset="0"/>
                <a:ea typeface="Times New Roman" panose="02020603050405020304" pitchFamily="18" charset="0"/>
              </a:rPr>
              <a:t>The 2</a:t>
            </a:r>
            <a:r>
              <a:rPr lang="en-US" sz="1100" baseline="30000" dirty="0">
                <a:effectLst/>
                <a:latin typeface="Times New Roman" panose="02020603050405020304" pitchFamily="18" charset="0"/>
                <a:ea typeface="Times New Roman" panose="02020603050405020304" pitchFamily="18" charset="0"/>
              </a:rPr>
              <a:t>nd</a:t>
            </a:r>
            <a:r>
              <a:rPr lang="en-US" sz="1100" dirty="0">
                <a:effectLst/>
                <a:latin typeface="Times New Roman" panose="02020603050405020304" pitchFamily="18" charset="0"/>
                <a:ea typeface="Times New Roman" panose="02020603050405020304" pitchFamily="18" charset="0"/>
              </a:rPr>
              <a:t> Look</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clicks on her Profile and sees she is married to Uriah the Hittite.</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Her About Page reveals she is the daughter of Eliam, meaning both her father and her husband are Mighty Men! (II Samuel 23:34, 39)</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The family ramifications go deeper in that it also means she is the granddaughter of his counselor, Ahithophel the </a:t>
            </a:r>
            <a:r>
              <a:rPr lang="en-US" sz="1100" dirty="0" err="1">
                <a:effectLst/>
                <a:latin typeface="Times New Roman" panose="02020603050405020304" pitchFamily="18" charset="0"/>
                <a:ea typeface="Times New Roman" panose="02020603050405020304" pitchFamily="18" charset="0"/>
              </a:rPr>
              <a:t>Gilonite</a:t>
            </a:r>
            <a:r>
              <a:rPr lang="en-US" sz="1100" dirty="0">
                <a:effectLst/>
                <a:latin typeface="Times New Roman" panose="02020603050405020304" pitchFamily="18" charset="0"/>
                <a:ea typeface="Times New Roman" panose="02020603050405020304" pitchFamily="18" charset="0"/>
              </a:rPr>
              <a:t>, the man whose word is like listening to the voice of God (II Samuel 23:34; 16:23; I Chr. 27:33).</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He should stop looking! But he doesn’t.</a:t>
            </a:r>
            <a:endParaRPr lang="en-US" sz="1200" dirty="0">
              <a:effectLst/>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lphaLcPeriod"/>
              <a:tabLst>
                <a:tab pos="1828800" algn="l"/>
              </a:tabLst>
            </a:pPr>
            <a:r>
              <a:rPr lang="en-US" sz="1100" dirty="0">
                <a:effectLst/>
                <a:latin typeface="Times New Roman" panose="02020603050405020304" pitchFamily="18" charset="0"/>
                <a:ea typeface="Times New Roman" panose="02020603050405020304" pitchFamily="18" charset="0"/>
              </a:rPr>
              <a:t>Knowing full well who she is he contacts her and sends for her.</a:t>
            </a:r>
            <a:endParaRPr lang="en-US" sz="1200" dirty="0">
              <a:effectLst/>
              <a:latin typeface="Times New Roman" panose="02020603050405020304" pitchFamily="18" charset="0"/>
              <a:ea typeface="Times New Roman" panose="02020603050405020304" pitchFamily="18" charset="0"/>
            </a:endParaRPr>
          </a:p>
          <a:p>
            <a:pPr marL="1371600" marR="0" lvl="3" indent="0">
              <a:spcBef>
                <a:spcPts val="0"/>
              </a:spcBef>
              <a:spcAft>
                <a:spcPts val="0"/>
              </a:spcAft>
              <a:buFont typeface="+mj-lt"/>
              <a:buNone/>
              <a:tabLst>
                <a:tab pos="1828800" algn="l"/>
              </a:tabLst>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Specific Request</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Prepared by Nathan L Morrison / 05-14-06</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354BE-CA62-4BE3-94F8-F4E4D20857C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42943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4BE3B61B-E305-4083-9D1B-EE42DDFF17AE}"/>
              </a:ext>
            </a:extLst>
          </p:cNvPr>
          <p:cNvSpPr txBox="1">
            <a:spLocks noChangeArrowheads="1"/>
          </p:cNvSpPr>
          <p:nvPr/>
        </p:nvSpPr>
        <p:spPr bwMode="gray">
          <a:xfrm>
            <a:off x="7518400" y="5791201"/>
            <a:ext cx="4267200" cy="519113"/>
          </a:xfrm>
          <a:prstGeom prst="rect">
            <a:avLst/>
          </a:prstGeom>
          <a:noFill/>
          <a:ln w="9525">
            <a:noFill/>
            <a:miter lim="800000"/>
            <a:headEnd/>
            <a:tailEnd/>
          </a:ln>
          <a:effectLst/>
        </p:spPr>
        <p:txBody>
          <a:bodyPr>
            <a:spAutoFit/>
          </a:bodyPr>
          <a:lstStyle/>
          <a:p>
            <a:pPr algn="r">
              <a:defRPr/>
            </a:pPr>
            <a:r>
              <a:rPr lang="en-US" sz="2800" dirty="0">
                <a:solidFill>
                  <a:srgbClr val="FFFFFF"/>
                </a:solidFill>
              </a:rPr>
              <a:t>LOGO</a:t>
            </a:r>
          </a:p>
        </p:txBody>
      </p:sp>
      <p:sp>
        <p:nvSpPr>
          <p:cNvPr id="3074" name="Rectangle 2"/>
          <p:cNvSpPr>
            <a:spLocks noGrp="1" noChangeArrowheads="1"/>
          </p:cNvSpPr>
          <p:nvPr>
            <p:ph type="ctrTitle"/>
          </p:nvPr>
        </p:nvSpPr>
        <p:spPr>
          <a:xfrm>
            <a:off x="711200" y="1371601"/>
            <a:ext cx="11176000" cy="942975"/>
          </a:xfrm>
          <a:effectLst>
            <a:outerShdw dist="28398" dir="1593903" algn="ctr" rotWithShape="0">
              <a:srgbClr val="FFFFFF">
                <a:alpha val="50000"/>
              </a:srgbClr>
            </a:outerShdw>
          </a:effectLst>
        </p:spPr>
        <p:txBody>
          <a:bodyPr/>
          <a:lstStyle>
            <a:lvl1pPr>
              <a:defRPr sz="6000"/>
            </a:lvl1pPr>
          </a:lstStyle>
          <a:p>
            <a:r>
              <a:rPr lang="en-US"/>
              <a:t>Click to edit Master title style</a:t>
            </a:r>
          </a:p>
        </p:txBody>
      </p:sp>
      <p:sp>
        <p:nvSpPr>
          <p:cNvPr id="3075" name="Rectangle 3"/>
          <p:cNvSpPr>
            <a:spLocks noGrp="1" noChangeArrowheads="1"/>
          </p:cNvSpPr>
          <p:nvPr>
            <p:ph type="subTitle" idx="1"/>
          </p:nvPr>
        </p:nvSpPr>
        <p:spPr>
          <a:xfrm>
            <a:off x="711200" y="3810000"/>
            <a:ext cx="10972800" cy="457200"/>
          </a:xfrm>
        </p:spPr>
        <p:txBody>
          <a:bodyPr/>
          <a:lstStyle>
            <a:lvl1pPr marL="0" indent="0">
              <a:buFont typeface="Wingdings" pitchFamily="2" charset="2"/>
              <a:buNone/>
              <a:defRPr sz="2400" b="1">
                <a:solidFill>
                  <a:schemeClr val="bg1"/>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4121AE78-E2B9-407C-9477-DF0778424107}"/>
              </a:ext>
            </a:extLst>
          </p:cNvPr>
          <p:cNvSpPr>
            <a:spLocks noGrp="1" noChangeArrowheads="1"/>
          </p:cNvSpPr>
          <p:nvPr>
            <p:ph type="dt" sz="half" idx="10"/>
          </p:nvPr>
        </p:nvSpPr>
        <p:spPr>
          <a:xfrm>
            <a:off x="914400" y="6400801"/>
            <a:ext cx="2641600" cy="244475"/>
          </a:xfrm>
        </p:spPr>
        <p:txBody>
          <a:bodyPr/>
          <a:lstStyle>
            <a:lvl1pPr>
              <a:defRPr sz="1200"/>
            </a:lvl1pPr>
          </a:lstStyle>
          <a:p>
            <a:pPr>
              <a:defRPr/>
            </a:pPr>
            <a:endParaRPr lang="en-US" dirty="0"/>
          </a:p>
        </p:txBody>
      </p:sp>
      <p:sp>
        <p:nvSpPr>
          <p:cNvPr id="6" name="Footer Placeholder 5">
            <a:extLst>
              <a:ext uri="{FF2B5EF4-FFF2-40B4-BE49-F238E27FC236}">
                <a16:creationId xmlns:a16="http://schemas.microsoft.com/office/drawing/2014/main" id="{04C94FD5-8E25-4768-824A-A965A3197BBE}"/>
              </a:ext>
            </a:extLst>
          </p:cNvPr>
          <p:cNvSpPr>
            <a:spLocks noGrp="1" noChangeArrowheads="1"/>
          </p:cNvSpPr>
          <p:nvPr>
            <p:ph type="ftr" sz="quarter" idx="11"/>
          </p:nvPr>
        </p:nvSpPr>
        <p:spPr>
          <a:xfrm>
            <a:off x="9550401" y="6515101"/>
            <a:ext cx="2453217" cy="244475"/>
          </a:xfrm>
        </p:spPr>
        <p:txBody>
          <a:bodyPr/>
          <a:lstStyle>
            <a:lvl1pPr>
              <a:defRPr b="0" i="1" smtClean="0">
                <a:solidFill>
                  <a:schemeClr val="tx1"/>
                </a:solidFill>
              </a:defRPr>
            </a:lvl1pPr>
          </a:lstStyle>
          <a:p>
            <a:pPr>
              <a:defRPr/>
            </a:pPr>
            <a:r>
              <a:rPr lang="en-US"/>
              <a:t>David's 2nd Look</a:t>
            </a:r>
            <a:endParaRPr lang="en-US" dirty="0"/>
          </a:p>
        </p:txBody>
      </p:sp>
      <p:sp>
        <p:nvSpPr>
          <p:cNvPr id="7" name="Slide Number Placeholder 6">
            <a:extLst>
              <a:ext uri="{FF2B5EF4-FFF2-40B4-BE49-F238E27FC236}">
                <a16:creationId xmlns:a16="http://schemas.microsoft.com/office/drawing/2014/main" id="{EF5EE4C9-4DA4-49E1-A6A5-BBAC2A7CADDF}"/>
              </a:ext>
            </a:extLst>
          </p:cNvPr>
          <p:cNvSpPr>
            <a:spLocks noGrp="1" noChangeArrowheads="1"/>
          </p:cNvSpPr>
          <p:nvPr>
            <p:ph type="sldNum" sz="quarter" idx="12"/>
          </p:nvPr>
        </p:nvSpPr>
        <p:spPr>
          <a:xfrm>
            <a:off x="304800" y="6400801"/>
            <a:ext cx="508000" cy="244475"/>
          </a:xfrm>
        </p:spPr>
        <p:txBody>
          <a:bodyPr/>
          <a:lstStyle>
            <a:lvl1pPr>
              <a:defRPr sz="1200"/>
            </a:lvl1pPr>
          </a:lstStyle>
          <a:p>
            <a:fld id="{BDD05D21-89DB-4D27-80C2-661FD7176BF9}" type="slidenum">
              <a:rPr lang="en-US" altLang="en-US"/>
              <a:pPr/>
              <a:t>‹#›</a:t>
            </a:fld>
            <a:endParaRPr lang="en-US" altLang="en-US" dirty="0"/>
          </a:p>
        </p:txBody>
      </p:sp>
    </p:spTree>
    <p:extLst>
      <p:ext uri="{BB962C8B-B14F-4D97-AF65-F5344CB8AC3E}">
        <p14:creationId xmlns:p14="http://schemas.microsoft.com/office/powerpoint/2010/main" val="68325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231BF55-78F0-4741-A070-6A2D256EFF01}"/>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5" name="Rectangle 6">
            <a:extLst>
              <a:ext uri="{FF2B5EF4-FFF2-40B4-BE49-F238E27FC236}">
                <a16:creationId xmlns:a16="http://schemas.microsoft.com/office/drawing/2014/main" id="{3EDA0E2C-8D2E-488F-B1B7-3DF71DB0DE45}"/>
              </a:ext>
            </a:extLst>
          </p:cNvPr>
          <p:cNvSpPr>
            <a:spLocks noGrp="1" noChangeArrowheads="1"/>
          </p:cNvSpPr>
          <p:nvPr>
            <p:ph type="sldNum" sz="quarter" idx="11"/>
          </p:nvPr>
        </p:nvSpPr>
        <p:spPr>
          <a:ln/>
        </p:spPr>
        <p:txBody>
          <a:bodyPr/>
          <a:lstStyle>
            <a:lvl1pPr>
              <a:defRPr/>
            </a:lvl1pPr>
          </a:lstStyle>
          <a:p>
            <a:fld id="{78B59056-8CFA-4078-A3BD-5F7D8BA3EDB2}" type="slidenum">
              <a:rPr lang="en-US" altLang="en-US"/>
              <a:pPr/>
              <a:t>‹#›</a:t>
            </a:fld>
            <a:endParaRPr lang="en-US" altLang="en-US" dirty="0"/>
          </a:p>
        </p:txBody>
      </p:sp>
      <p:sp>
        <p:nvSpPr>
          <p:cNvPr id="6" name="Rectangle 4">
            <a:extLst>
              <a:ext uri="{FF2B5EF4-FFF2-40B4-BE49-F238E27FC236}">
                <a16:creationId xmlns:a16="http://schemas.microsoft.com/office/drawing/2014/main" id="{832CF75F-2AF8-4276-AD15-F66FD84AEC41}"/>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3236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2701" y="381000"/>
            <a:ext cx="27305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1" y="381000"/>
            <a:ext cx="79883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2300FA-ED24-4E3E-A34F-260AC863B46C}"/>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5" name="Rectangle 6">
            <a:extLst>
              <a:ext uri="{FF2B5EF4-FFF2-40B4-BE49-F238E27FC236}">
                <a16:creationId xmlns:a16="http://schemas.microsoft.com/office/drawing/2014/main" id="{6D4439A9-5FF7-4857-90DD-BE7D1AA17D8A}"/>
              </a:ext>
            </a:extLst>
          </p:cNvPr>
          <p:cNvSpPr>
            <a:spLocks noGrp="1" noChangeArrowheads="1"/>
          </p:cNvSpPr>
          <p:nvPr>
            <p:ph type="sldNum" sz="quarter" idx="11"/>
          </p:nvPr>
        </p:nvSpPr>
        <p:spPr>
          <a:ln/>
        </p:spPr>
        <p:txBody>
          <a:bodyPr/>
          <a:lstStyle>
            <a:lvl1pPr>
              <a:defRPr/>
            </a:lvl1pPr>
          </a:lstStyle>
          <a:p>
            <a:fld id="{2EB5230E-FE4B-4F72-A242-A9BBFA05F909}" type="slidenum">
              <a:rPr lang="en-US" altLang="en-US"/>
              <a:pPr/>
              <a:t>‹#›</a:t>
            </a:fld>
            <a:endParaRPr lang="en-US" altLang="en-US" dirty="0"/>
          </a:p>
        </p:txBody>
      </p:sp>
      <p:sp>
        <p:nvSpPr>
          <p:cNvPr id="6" name="Rectangle 4">
            <a:extLst>
              <a:ext uri="{FF2B5EF4-FFF2-40B4-BE49-F238E27FC236}">
                <a16:creationId xmlns:a16="http://schemas.microsoft.com/office/drawing/2014/main" id="{B9150171-9808-4F3D-82C7-78081BF75B91}"/>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35870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668000" cy="609600"/>
          </a:xfrm>
        </p:spPr>
        <p:txBody>
          <a:bodyPr/>
          <a:lstStyle/>
          <a:p>
            <a:r>
              <a:rPr lang="en-US"/>
              <a:t>Click to edit Master title style</a:t>
            </a:r>
          </a:p>
        </p:txBody>
      </p:sp>
      <p:sp>
        <p:nvSpPr>
          <p:cNvPr id="3" name="Table Placeholder 2"/>
          <p:cNvSpPr>
            <a:spLocks noGrp="1"/>
          </p:cNvSpPr>
          <p:nvPr>
            <p:ph type="tbl" idx="1"/>
          </p:nvPr>
        </p:nvSpPr>
        <p:spPr>
          <a:xfrm>
            <a:off x="711200" y="1219200"/>
            <a:ext cx="10922000" cy="5181600"/>
          </a:xfrm>
        </p:spPr>
        <p:txBody>
          <a:bodyPr/>
          <a:lstStyle/>
          <a:p>
            <a:pPr lvl="0"/>
            <a:r>
              <a:rPr lang="en-US" noProof="0" dirty="0"/>
              <a:t>Click icon to add table</a:t>
            </a:r>
          </a:p>
        </p:txBody>
      </p:sp>
      <p:sp>
        <p:nvSpPr>
          <p:cNvPr id="4" name="Rectangle 5">
            <a:extLst>
              <a:ext uri="{FF2B5EF4-FFF2-40B4-BE49-F238E27FC236}">
                <a16:creationId xmlns:a16="http://schemas.microsoft.com/office/drawing/2014/main" id="{CD3C4C69-F1E8-45C0-B24C-308E8288F643}"/>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5" name="Rectangle 6">
            <a:extLst>
              <a:ext uri="{FF2B5EF4-FFF2-40B4-BE49-F238E27FC236}">
                <a16:creationId xmlns:a16="http://schemas.microsoft.com/office/drawing/2014/main" id="{31BD694E-D862-4481-B4F6-59414F8A6739}"/>
              </a:ext>
            </a:extLst>
          </p:cNvPr>
          <p:cNvSpPr>
            <a:spLocks noGrp="1" noChangeArrowheads="1"/>
          </p:cNvSpPr>
          <p:nvPr>
            <p:ph type="sldNum" sz="quarter" idx="11"/>
          </p:nvPr>
        </p:nvSpPr>
        <p:spPr>
          <a:ln/>
        </p:spPr>
        <p:txBody>
          <a:bodyPr/>
          <a:lstStyle>
            <a:lvl1pPr>
              <a:defRPr/>
            </a:lvl1pPr>
          </a:lstStyle>
          <a:p>
            <a:fld id="{57044D50-C472-4BF7-8EB4-B5A8FDF007FA}" type="slidenum">
              <a:rPr lang="en-US" altLang="en-US"/>
              <a:pPr/>
              <a:t>‹#›</a:t>
            </a:fld>
            <a:endParaRPr lang="en-US" altLang="en-US" dirty="0"/>
          </a:p>
        </p:txBody>
      </p:sp>
      <p:sp>
        <p:nvSpPr>
          <p:cNvPr id="6" name="Rectangle 4">
            <a:extLst>
              <a:ext uri="{FF2B5EF4-FFF2-40B4-BE49-F238E27FC236}">
                <a16:creationId xmlns:a16="http://schemas.microsoft.com/office/drawing/2014/main" id="{8830AF8A-FC71-4A33-B79F-C1D575159CFB}"/>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809656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8A4E7ED5-CF95-4C13-AA55-619F184D4DD8}" type="slidenum">
              <a:rPr lang="en-US" smtClean="0"/>
              <a:pPr>
                <a:defRPr/>
              </a:pPr>
              <a:t>‹#›</a:t>
            </a:fld>
            <a:endParaRPr lang="en-US" dirty="0"/>
          </a:p>
        </p:txBody>
      </p:sp>
    </p:spTree>
    <p:extLst>
      <p:ext uri="{BB962C8B-B14F-4D97-AF65-F5344CB8AC3E}">
        <p14:creationId xmlns:p14="http://schemas.microsoft.com/office/powerpoint/2010/main" val="418861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A638222-18C8-4BAC-B2B4-59B8227B8617}" type="slidenum">
              <a:rPr lang="en-US" smtClean="0"/>
              <a:pPr>
                <a:defRPr/>
              </a:pPr>
              <a:t>‹#›</a:t>
            </a:fld>
            <a:endParaRPr lang="en-US" dirty="0"/>
          </a:p>
        </p:txBody>
      </p:sp>
    </p:spTree>
    <p:extLst>
      <p:ext uri="{BB962C8B-B14F-4D97-AF65-F5344CB8AC3E}">
        <p14:creationId xmlns:p14="http://schemas.microsoft.com/office/powerpoint/2010/main" val="1228405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13C893ED-A361-4345-A651-BFEB03FD9BB6}" type="slidenum">
              <a:rPr lang="en-US" smtClean="0"/>
              <a:pPr>
                <a:defRPr/>
              </a:pPr>
              <a:t>‹#›</a:t>
            </a:fld>
            <a:endParaRPr lang="en-US" dirty="0"/>
          </a:p>
        </p:txBody>
      </p:sp>
    </p:spTree>
    <p:extLst>
      <p:ext uri="{BB962C8B-B14F-4D97-AF65-F5344CB8AC3E}">
        <p14:creationId xmlns:p14="http://schemas.microsoft.com/office/powerpoint/2010/main" val="3575139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9237328D-E705-4ACB-BB38-D7CEF2B08115}" type="slidenum">
              <a:rPr lang="en-US" smtClean="0"/>
              <a:pPr>
                <a:defRPr/>
              </a:pPr>
              <a:t>‹#›</a:t>
            </a:fld>
            <a:endParaRPr lang="en-US" dirty="0"/>
          </a:p>
        </p:txBody>
      </p:sp>
    </p:spTree>
    <p:extLst>
      <p:ext uri="{BB962C8B-B14F-4D97-AF65-F5344CB8AC3E}">
        <p14:creationId xmlns:p14="http://schemas.microsoft.com/office/powerpoint/2010/main" val="2420261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a:t>David's 2nd Look</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1DCD60BD-94C3-40A1-929B-47B4994C576B}" type="slidenum">
              <a:rPr lang="en-US" smtClean="0"/>
              <a:pPr>
                <a:defRPr/>
              </a:pPr>
              <a:t>‹#›</a:t>
            </a:fld>
            <a:endParaRPr lang="en-US" dirty="0"/>
          </a:p>
        </p:txBody>
      </p:sp>
    </p:spTree>
    <p:extLst>
      <p:ext uri="{BB962C8B-B14F-4D97-AF65-F5344CB8AC3E}">
        <p14:creationId xmlns:p14="http://schemas.microsoft.com/office/powerpoint/2010/main" val="4165207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David's 2nd Look</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E2A9F118-CCD4-471B-B7B3-6D87ACD5D2B1}" type="slidenum">
              <a:rPr lang="en-US" smtClean="0"/>
              <a:pPr>
                <a:defRPr/>
              </a:pPr>
              <a:t>‹#›</a:t>
            </a:fld>
            <a:endParaRPr lang="en-US" dirty="0"/>
          </a:p>
        </p:txBody>
      </p:sp>
    </p:spTree>
    <p:extLst>
      <p:ext uri="{BB962C8B-B14F-4D97-AF65-F5344CB8AC3E}">
        <p14:creationId xmlns:p14="http://schemas.microsoft.com/office/powerpoint/2010/main" val="261875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a:t>David's 2nd Look</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1F3AF8C1-3D1F-4D9C-AAE9-20E0A3A7B1DB}" type="slidenum">
              <a:rPr lang="en-US" smtClean="0"/>
              <a:pPr>
                <a:defRPr/>
              </a:pPr>
              <a:t>‹#›</a:t>
            </a:fld>
            <a:endParaRPr lang="en-US" dirty="0"/>
          </a:p>
        </p:txBody>
      </p:sp>
    </p:spTree>
    <p:extLst>
      <p:ext uri="{BB962C8B-B14F-4D97-AF65-F5344CB8AC3E}">
        <p14:creationId xmlns:p14="http://schemas.microsoft.com/office/powerpoint/2010/main" val="211597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A98B5AE-1CE2-4399-95B7-3C2EED01C757}"/>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5" name="Rectangle 6">
            <a:extLst>
              <a:ext uri="{FF2B5EF4-FFF2-40B4-BE49-F238E27FC236}">
                <a16:creationId xmlns:a16="http://schemas.microsoft.com/office/drawing/2014/main" id="{32C1DB74-E0EB-4178-B635-4D62CDEF9A6C}"/>
              </a:ext>
            </a:extLst>
          </p:cNvPr>
          <p:cNvSpPr>
            <a:spLocks noGrp="1" noChangeArrowheads="1"/>
          </p:cNvSpPr>
          <p:nvPr>
            <p:ph type="sldNum" sz="quarter" idx="11"/>
          </p:nvPr>
        </p:nvSpPr>
        <p:spPr>
          <a:ln/>
        </p:spPr>
        <p:txBody>
          <a:bodyPr/>
          <a:lstStyle>
            <a:lvl1pPr>
              <a:defRPr/>
            </a:lvl1pPr>
          </a:lstStyle>
          <a:p>
            <a:fld id="{480A5894-B39E-4F95-8158-EB79AB524C55}" type="slidenum">
              <a:rPr lang="en-US" altLang="en-US"/>
              <a:pPr/>
              <a:t>‹#›</a:t>
            </a:fld>
            <a:endParaRPr lang="en-US" altLang="en-US" dirty="0"/>
          </a:p>
        </p:txBody>
      </p:sp>
      <p:sp>
        <p:nvSpPr>
          <p:cNvPr id="6" name="Rectangle 4">
            <a:extLst>
              <a:ext uri="{FF2B5EF4-FFF2-40B4-BE49-F238E27FC236}">
                <a16:creationId xmlns:a16="http://schemas.microsoft.com/office/drawing/2014/main" id="{0197E6FB-1355-4C5D-8C70-9F92487433FD}"/>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354524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A84B9AC9-BDE0-4F09-B9B7-760F90D3271E}" type="slidenum">
              <a:rPr lang="en-US" smtClean="0"/>
              <a:pPr>
                <a:defRPr/>
              </a:pPr>
              <a:t>‹#›</a:t>
            </a:fld>
            <a:endParaRPr lang="en-US" dirty="0"/>
          </a:p>
        </p:txBody>
      </p:sp>
    </p:spTree>
    <p:extLst>
      <p:ext uri="{BB962C8B-B14F-4D97-AF65-F5344CB8AC3E}">
        <p14:creationId xmlns:p14="http://schemas.microsoft.com/office/powerpoint/2010/main" val="53008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F89C81D4-8897-4F76-A834-5FC55F8FE265}" type="slidenum">
              <a:rPr lang="en-US" smtClean="0"/>
              <a:pPr>
                <a:defRPr/>
              </a:pPr>
              <a:t>‹#›</a:t>
            </a:fld>
            <a:endParaRPr lang="en-US" dirty="0"/>
          </a:p>
        </p:txBody>
      </p:sp>
    </p:spTree>
    <p:extLst>
      <p:ext uri="{BB962C8B-B14F-4D97-AF65-F5344CB8AC3E}">
        <p14:creationId xmlns:p14="http://schemas.microsoft.com/office/powerpoint/2010/main" val="2334512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292190671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313759CD-3552-4ADB-A7E5-A13533B614AC}" type="slidenum">
              <a:rPr lang="en-US" smtClean="0"/>
              <a:pPr>
                <a:defRPr/>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2552792"/>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1207528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313759CD-3552-4ADB-A7E5-A13533B614AC}" type="slidenum">
              <a:rPr lang="en-US" smtClean="0"/>
              <a:pPr>
                <a:defRPr/>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29985159"/>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David's 2nd Look</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2270237050"/>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91BDD13-BA7F-4309-9165-8140AFAE102F}" type="slidenum">
              <a:rPr lang="en-US" smtClean="0"/>
              <a:pPr>
                <a:defRPr/>
              </a:pPr>
              <a:t>‹#›</a:t>
            </a:fld>
            <a:endParaRPr lang="en-US" dirty="0"/>
          </a:p>
        </p:txBody>
      </p:sp>
    </p:spTree>
    <p:extLst>
      <p:ext uri="{BB962C8B-B14F-4D97-AF65-F5344CB8AC3E}">
        <p14:creationId xmlns:p14="http://schemas.microsoft.com/office/powerpoint/2010/main" val="305700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David's 2nd Look</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2FB9779-47DD-4952-B7D3-D942BF9054F8}" type="slidenum">
              <a:rPr lang="en-US" smtClean="0"/>
              <a:pPr>
                <a:defRPr/>
              </a:pPr>
              <a:t>‹#›</a:t>
            </a:fld>
            <a:endParaRPr lang="en-US" dirty="0"/>
          </a:p>
        </p:txBody>
      </p:sp>
    </p:spTree>
    <p:extLst>
      <p:ext uri="{BB962C8B-B14F-4D97-AF65-F5344CB8AC3E}">
        <p14:creationId xmlns:p14="http://schemas.microsoft.com/office/powerpoint/2010/main" val="2105069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David's 2nd Look</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552579644"/>
      </p:ext>
    </p:extLst>
  </p:cSld>
  <p:clrMapOvr>
    <a:masterClrMapping/>
  </p:clrMapOvr>
  <p:transition spd="slow">
    <p:spli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23DC5B-E70F-4D17-9E3D-B610CCB46FF7}"/>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5" name="Rectangle 6">
            <a:extLst>
              <a:ext uri="{FF2B5EF4-FFF2-40B4-BE49-F238E27FC236}">
                <a16:creationId xmlns:a16="http://schemas.microsoft.com/office/drawing/2014/main" id="{42AE8992-17C1-423A-A6C2-A6A4BE2BF417}"/>
              </a:ext>
            </a:extLst>
          </p:cNvPr>
          <p:cNvSpPr>
            <a:spLocks noGrp="1" noChangeArrowheads="1"/>
          </p:cNvSpPr>
          <p:nvPr>
            <p:ph type="sldNum" sz="quarter" idx="11"/>
          </p:nvPr>
        </p:nvSpPr>
        <p:spPr>
          <a:ln/>
        </p:spPr>
        <p:txBody>
          <a:bodyPr/>
          <a:lstStyle>
            <a:lvl1pPr>
              <a:defRPr/>
            </a:lvl1pPr>
          </a:lstStyle>
          <a:p>
            <a:fld id="{78672169-70E6-49DA-8466-957632B45E4B}" type="slidenum">
              <a:rPr lang="en-US" altLang="en-US"/>
              <a:pPr/>
              <a:t>‹#›</a:t>
            </a:fld>
            <a:endParaRPr lang="en-US" altLang="en-US" dirty="0"/>
          </a:p>
        </p:txBody>
      </p:sp>
      <p:sp>
        <p:nvSpPr>
          <p:cNvPr id="6" name="Rectangle 4">
            <a:extLst>
              <a:ext uri="{FF2B5EF4-FFF2-40B4-BE49-F238E27FC236}">
                <a16:creationId xmlns:a16="http://schemas.microsoft.com/office/drawing/2014/main" id="{66BFEF78-5ED2-40FF-A450-F60BC810C0ED}"/>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020110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David's 2nd Look</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628847851"/>
      </p:ext>
    </p:extLst>
  </p:cSld>
  <p:clrMapOvr>
    <a:masterClrMapping/>
  </p:clrMapOvr>
  <p:transition spd="slow">
    <p:spli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David's 2nd Look</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349896311"/>
      </p:ext>
    </p:extLst>
  </p:cSld>
  <p:clrMapOvr>
    <a:masterClrMapping/>
  </p:clrMapOvr>
  <p:transition spd="slow">
    <p:spli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207494895"/>
      </p:ext>
    </p:extLst>
  </p:cSld>
  <p:clrMapOvr>
    <a:masterClrMapping/>
  </p:clrMapOvr>
  <p:transition spd="slow">
    <p:spli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David's 2nd Look</a:t>
            </a:r>
            <a:endParaRPr lang="en-US" dirty="0"/>
          </a:p>
        </p:txBody>
      </p:sp>
      <p:sp>
        <p:nvSpPr>
          <p:cNvPr id="9" name="Slide Number Placeholder 8"/>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586071976"/>
      </p:ext>
    </p:extLst>
  </p:cSld>
  <p:clrMapOvr>
    <a:masterClrMapping/>
  </p:clrMapOvr>
  <p:transition spd="slow">
    <p:spli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David's 2nd Look</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385218068"/>
      </p:ext>
    </p:extLst>
  </p:cSld>
  <p:clrMapOvr>
    <a:masterClrMapping/>
  </p:clrMapOvr>
  <p:transition spd="slow">
    <p:spli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David's 2nd Look</a:t>
            </a:r>
            <a:endParaRPr lang="en-US" dirty="0"/>
          </a:p>
        </p:txBody>
      </p:sp>
      <p:sp>
        <p:nvSpPr>
          <p:cNvPr id="4" name="Slide Number Placeholder 3"/>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215380067"/>
      </p:ext>
    </p:extLst>
  </p:cSld>
  <p:clrMapOvr>
    <a:masterClrMapping/>
  </p:clrMapOvr>
  <p:transition spd="slow">
    <p:spli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541549278"/>
      </p:ext>
    </p:extLst>
  </p:cSld>
  <p:clrMapOvr>
    <a:masterClrMapping/>
  </p:clrMapOvr>
  <p:transition spd="slow">
    <p:spli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138623970"/>
      </p:ext>
    </p:extLst>
  </p:cSld>
  <p:clrMapOvr>
    <a:masterClrMapping/>
  </p:clrMapOvr>
  <p:transition spd="slow">
    <p:spli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1148946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86347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219200"/>
            <a:ext cx="5359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3800" y="1219200"/>
            <a:ext cx="5359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33391C-E171-405C-AC7D-4C64832ECB7A}"/>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6" name="Rectangle 6">
            <a:extLst>
              <a:ext uri="{FF2B5EF4-FFF2-40B4-BE49-F238E27FC236}">
                <a16:creationId xmlns:a16="http://schemas.microsoft.com/office/drawing/2014/main" id="{12A62E03-3257-4F30-8E79-833042CDA496}"/>
              </a:ext>
            </a:extLst>
          </p:cNvPr>
          <p:cNvSpPr>
            <a:spLocks noGrp="1" noChangeArrowheads="1"/>
          </p:cNvSpPr>
          <p:nvPr>
            <p:ph type="sldNum" sz="quarter" idx="11"/>
          </p:nvPr>
        </p:nvSpPr>
        <p:spPr>
          <a:ln/>
        </p:spPr>
        <p:txBody>
          <a:bodyPr/>
          <a:lstStyle>
            <a:lvl1pPr>
              <a:defRPr/>
            </a:lvl1pPr>
          </a:lstStyle>
          <a:p>
            <a:fld id="{F8E50BFC-327B-4859-BCEF-DD69F0369BD9}" type="slidenum">
              <a:rPr lang="en-US" altLang="en-US"/>
              <a:pPr/>
              <a:t>‹#›</a:t>
            </a:fld>
            <a:endParaRPr lang="en-US" altLang="en-US" dirty="0"/>
          </a:p>
        </p:txBody>
      </p:sp>
      <p:sp>
        <p:nvSpPr>
          <p:cNvPr id="7" name="Rectangle 4">
            <a:extLst>
              <a:ext uri="{FF2B5EF4-FFF2-40B4-BE49-F238E27FC236}">
                <a16:creationId xmlns:a16="http://schemas.microsoft.com/office/drawing/2014/main" id="{5F5D7043-D2A7-49AD-B15A-4202D2A1EE08}"/>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704319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24618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David's 2nd Look</a:t>
            </a:r>
            <a:endParaRPr lang="en-US" dirty="0"/>
          </a:p>
        </p:txBody>
      </p:sp>
      <p:sp>
        <p:nvSpPr>
          <p:cNvPr id="7" name="Slide Number Placeholder 6"/>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427932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David's 2nd Look</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322772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David's 2nd Look</a:t>
            </a:r>
            <a:endParaRPr lang="en-US" dirty="0"/>
          </a:p>
        </p:txBody>
      </p:sp>
      <p:sp>
        <p:nvSpPr>
          <p:cNvPr id="5" name="Slide Number Placeholder 4"/>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532185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David's 2nd Look</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2639377519"/>
      </p:ext>
    </p:extLst>
  </p:cSld>
  <p:clrMapOvr>
    <a:masterClrMapping/>
  </p:clrMapOvr>
  <p:transition spd="slow">
    <p:spli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David's 2nd Look</a:t>
            </a:r>
            <a:endParaRPr lang="en-US" dirty="0"/>
          </a:p>
        </p:txBody>
      </p:sp>
      <p:sp>
        <p:nvSpPr>
          <p:cNvPr id="6" name="Slide Number Placeholder 5"/>
          <p:cNvSpPr>
            <a:spLocks noGrp="1"/>
          </p:cNvSpPr>
          <p:nvPr>
            <p:ph type="sldNum" sz="quarter" idx="12"/>
          </p:nvPr>
        </p:nvSpPr>
        <p:spPr/>
        <p:txBody>
          <a:bodyPr/>
          <a:lstStyle/>
          <a:p>
            <a:fld id="{2880034E-B079-40B5-9DD8-2305C112A9F4}" type="slidenum">
              <a:rPr lang="en-US" smtClean="0"/>
              <a:pPr/>
              <a:t>‹#›</a:t>
            </a:fld>
            <a:endParaRPr lang="en-US" dirty="0"/>
          </a:p>
        </p:txBody>
      </p:sp>
    </p:spTree>
    <p:extLst>
      <p:ext uri="{BB962C8B-B14F-4D97-AF65-F5344CB8AC3E}">
        <p14:creationId xmlns:p14="http://schemas.microsoft.com/office/powerpoint/2010/main" val="3483157542"/>
      </p:ext>
    </p:extLst>
  </p:cSld>
  <p:clrMapOvr>
    <a:masterClrMapping/>
  </p:clrMapOvr>
  <p:transition spd="slow">
    <p:spli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F78792B-5B5B-4661-8828-F97A761AD1DE}"/>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8" name="Rectangle 6">
            <a:extLst>
              <a:ext uri="{FF2B5EF4-FFF2-40B4-BE49-F238E27FC236}">
                <a16:creationId xmlns:a16="http://schemas.microsoft.com/office/drawing/2014/main" id="{2428F56B-EEC6-4447-9121-79340FB84213}"/>
              </a:ext>
            </a:extLst>
          </p:cNvPr>
          <p:cNvSpPr>
            <a:spLocks noGrp="1" noChangeArrowheads="1"/>
          </p:cNvSpPr>
          <p:nvPr>
            <p:ph type="sldNum" sz="quarter" idx="11"/>
          </p:nvPr>
        </p:nvSpPr>
        <p:spPr>
          <a:ln/>
        </p:spPr>
        <p:txBody>
          <a:bodyPr/>
          <a:lstStyle>
            <a:lvl1pPr>
              <a:defRPr/>
            </a:lvl1pPr>
          </a:lstStyle>
          <a:p>
            <a:fld id="{5094C584-922F-4F3D-BA52-797FDD26BF0A}" type="slidenum">
              <a:rPr lang="en-US" altLang="en-US"/>
              <a:pPr/>
              <a:t>‹#›</a:t>
            </a:fld>
            <a:endParaRPr lang="en-US" altLang="en-US" dirty="0"/>
          </a:p>
        </p:txBody>
      </p:sp>
      <p:sp>
        <p:nvSpPr>
          <p:cNvPr id="9" name="Rectangle 4">
            <a:extLst>
              <a:ext uri="{FF2B5EF4-FFF2-40B4-BE49-F238E27FC236}">
                <a16:creationId xmlns:a16="http://schemas.microsoft.com/office/drawing/2014/main" id="{144187E4-F187-440F-9528-18071325BC5F}"/>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34758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383DDF6-F476-4E65-A1A0-345849092680}"/>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4" name="Rectangle 6">
            <a:extLst>
              <a:ext uri="{FF2B5EF4-FFF2-40B4-BE49-F238E27FC236}">
                <a16:creationId xmlns:a16="http://schemas.microsoft.com/office/drawing/2014/main" id="{CEC8B5A0-6300-4D73-B900-7CA76FD10B6A}"/>
              </a:ext>
            </a:extLst>
          </p:cNvPr>
          <p:cNvSpPr>
            <a:spLocks noGrp="1" noChangeArrowheads="1"/>
          </p:cNvSpPr>
          <p:nvPr>
            <p:ph type="sldNum" sz="quarter" idx="11"/>
          </p:nvPr>
        </p:nvSpPr>
        <p:spPr>
          <a:ln/>
        </p:spPr>
        <p:txBody>
          <a:bodyPr/>
          <a:lstStyle>
            <a:lvl1pPr>
              <a:defRPr/>
            </a:lvl1pPr>
          </a:lstStyle>
          <a:p>
            <a:fld id="{ADF223D4-D446-42F0-B051-91ABE8FF1642}" type="slidenum">
              <a:rPr lang="en-US" altLang="en-US"/>
              <a:pPr/>
              <a:t>‹#›</a:t>
            </a:fld>
            <a:endParaRPr lang="en-US" altLang="en-US" dirty="0"/>
          </a:p>
        </p:txBody>
      </p:sp>
      <p:sp>
        <p:nvSpPr>
          <p:cNvPr id="5" name="Rectangle 4">
            <a:extLst>
              <a:ext uri="{FF2B5EF4-FFF2-40B4-BE49-F238E27FC236}">
                <a16:creationId xmlns:a16="http://schemas.microsoft.com/office/drawing/2014/main" id="{9E60D87D-E804-48D3-9937-584A2B82D577}"/>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1435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E57D1BC-30B7-45C7-8577-2676B2F29FB2}"/>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3" name="Rectangle 6">
            <a:extLst>
              <a:ext uri="{FF2B5EF4-FFF2-40B4-BE49-F238E27FC236}">
                <a16:creationId xmlns:a16="http://schemas.microsoft.com/office/drawing/2014/main" id="{F40A355B-7E0A-4226-8985-843DEB136758}"/>
              </a:ext>
            </a:extLst>
          </p:cNvPr>
          <p:cNvSpPr>
            <a:spLocks noGrp="1" noChangeArrowheads="1"/>
          </p:cNvSpPr>
          <p:nvPr>
            <p:ph type="sldNum" sz="quarter" idx="11"/>
          </p:nvPr>
        </p:nvSpPr>
        <p:spPr>
          <a:ln/>
        </p:spPr>
        <p:txBody>
          <a:bodyPr/>
          <a:lstStyle>
            <a:lvl1pPr>
              <a:defRPr/>
            </a:lvl1pPr>
          </a:lstStyle>
          <a:p>
            <a:fld id="{68FD37F0-9523-4C25-A023-568D09DF87FA}" type="slidenum">
              <a:rPr lang="en-US" altLang="en-US"/>
              <a:pPr/>
              <a:t>‹#›</a:t>
            </a:fld>
            <a:endParaRPr lang="en-US" altLang="en-US" dirty="0"/>
          </a:p>
        </p:txBody>
      </p:sp>
      <p:sp>
        <p:nvSpPr>
          <p:cNvPr id="4" name="Rectangle 4">
            <a:extLst>
              <a:ext uri="{FF2B5EF4-FFF2-40B4-BE49-F238E27FC236}">
                <a16:creationId xmlns:a16="http://schemas.microsoft.com/office/drawing/2014/main" id="{EDC039FC-12A4-40A2-975E-F52220B7D013}"/>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0161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5B2DDC0-9D2B-49F5-9A5E-0619BD69E5B6}"/>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6" name="Rectangle 6">
            <a:extLst>
              <a:ext uri="{FF2B5EF4-FFF2-40B4-BE49-F238E27FC236}">
                <a16:creationId xmlns:a16="http://schemas.microsoft.com/office/drawing/2014/main" id="{7405C5B5-E672-4FBF-B7D3-F7E607084543}"/>
              </a:ext>
            </a:extLst>
          </p:cNvPr>
          <p:cNvSpPr>
            <a:spLocks noGrp="1" noChangeArrowheads="1"/>
          </p:cNvSpPr>
          <p:nvPr>
            <p:ph type="sldNum" sz="quarter" idx="11"/>
          </p:nvPr>
        </p:nvSpPr>
        <p:spPr>
          <a:ln/>
        </p:spPr>
        <p:txBody>
          <a:bodyPr/>
          <a:lstStyle>
            <a:lvl1pPr>
              <a:defRPr/>
            </a:lvl1pPr>
          </a:lstStyle>
          <a:p>
            <a:fld id="{2BB49793-BE6C-410B-9647-F90D286D293F}" type="slidenum">
              <a:rPr lang="en-US" altLang="en-US"/>
              <a:pPr/>
              <a:t>‹#›</a:t>
            </a:fld>
            <a:endParaRPr lang="en-US" altLang="en-US" dirty="0"/>
          </a:p>
        </p:txBody>
      </p:sp>
      <p:sp>
        <p:nvSpPr>
          <p:cNvPr id="7" name="Rectangle 4">
            <a:extLst>
              <a:ext uri="{FF2B5EF4-FFF2-40B4-BE49-F238E27FC236}">
                <a16:creationId xmlns:a16="http://schemas.microsoft.com/office/drawing/2014/main" id="{5634B35B-1D85-4254-9E49-9E3F695B429D}"/>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10282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F22C483-00E1-41BF-B1BC-B9FD808DEE4C}"/>
              </a:ext>
            </a:extLst>
          </p:cNvPr>
          <p:cNvSpPr>
            <a:spLocks noGrp="1" noChangeArrowheads="1"/>
          </p:cNvSpPr>
          <p:nvPr>
            <p:ph type="ftr" sz="quarter" idx="10"/>
          </p:nvPr>
        </p:nvSpPr>
        <p:spPr>
          <a:ln/>
        </p:spPr>
        <p:txBody>
          <a:bodyPr/>
          <a:lstStyle>
            <a:lvl1pPr>
              <a:defRPr/>
            </a:lvl1pPr>
          </a:lstStyle>
          <a:p>
            <a:pPr>
              <a:defRPr/>
            </a:pPr>
            <a:r>
              <a:rPr lang="en-US"/>
              <a:t>David's 2nd Look</a:t>
            </a:r>
            <a:endParaRPr lang="en-US" dirty="0"/>
          </a:p>
        </p:txBody>
      </p:sp>
      <p:sp>
        <p:nvSpPr>
          <p:cNvPr id="6" name="Rectangle 6">
            <a:extLst>
              <a:ext uri="{FF2B5EF4-FFF2-40B4-BE49-F238E27FC236}">
                <a16:creationId xmlns:a16="http://schemas.microsoft.com/office/drawing/2014/main" id="{6F373924-84A9-4B2B-9173-73BFA4C79003}"/>
              </a:ext>
            </a:extLst>
          </p:cNvPr>
          <p:cNvSpPr>
            <a:spLocks noGrp="1" noChangeArrowheads="1"/>
          </p:cNvSpPr>
          <p:nvPr>
            <p:ph type="sldNum" sz="quarter" idx="11"/>
          </p:nvPr>
        </p:nvSpPr>
        <p:spPr>
          <a:ln/>
        </p:spPr>
        <p:txBody>
          <a:bodyPr/>
          <a:lstStyle>
            <a:lvl1pPr>
              <a:defRPr/>
            </a:lvl1pPr>
          </a:lstStyle>
          <a:p>
            <a:fld id="{996B7AA6-EC7A-4FDE-A676-7C4ACD8CDE2E}" type="slidenum">
              <a:rPr lang="en-US" altLang="en-US"/>
              <a:pPr/>
              <a:t>‹#›</a:t>
            </a:fld>
            <a:endParaRPr lang="en-US" altLang="en-US" dirty="0"/>
          </a:p>
        </p:txBody>
      </p:sp>
      <p:sp>
        <p:nvSpPr>
          <p:cNvPr id="7" name="Rectangle 4">
            <a:extLst>
              <a:ext uri="{FF2B5EF4-FFF2-40B4-BE49-F238E27FC236}">
                <a16:creationId xmlns:a16="http://schemas.microsoft.com/office/drawing/2014/main" id="{FF2B1D10-0920-4FDD-8ADF-011399822819}"/>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78308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34" name="AutoShape 110">
            <a:extLst>
              <a:ext uri="{FF2B5EF4-FFF2-40B4-BE49-F238E27FC236}">
                <a16:creationId xmlns:a16="http://schemas.microsoft.com/office/drawing/2014/main" id="{888F486B-A22F-4513-8873-54EBE3D3EB95}"/>
              </a:ext>
            </a:extLst>
          </p:cNvPr>
          <p:cNvSpPr>
            <a:spLocks noChangeArrowheads="1"/>
          </p:cNvSpPr>
          <p:nvPr/>
        </p:nvSpPr>
        <p:spPr bwMode="ltGray">
          <a:xfrm>
            <a:off x="304800" y="381000"/>
            <a:ext cx="6400800" cy="609600"/>
          </a:xfrm>
          <a:prstGeom prst="roundRect">
            <a:avLst>
              <a:gd name="adj" fmla="val 41667"/>
            </a:avLst>
          </a:prstGeom>
          <a:gradFill rotWithShape="1">
            <a:gsLst>
              <a:gs pos="0">
                <a:srgbClr val="FFFFFF">
                  <a:alpha val="50000"/>
                </a:srgbClr>
              </a:gs>
              <a:gs pos="100000">
                <a:srgbClr val="FFFFFF">
                  <a:gamma/>
                  <a:tint val="0"/>
                  <a:invGamma/>
                  <a:alpha val="0"/>
                </a:srgbClr>
              </a:gs>
            </a:gsLst>
            <a:lin ang="0" scaled="1"/>
          </a:gradFill>
          <a:ln w="9525" algn="ctr">
            <a:noFill/>
            <a:round/>
            <a:headEnd/>
            <a:tailEnd/>
          </a:ln>
          <a:effectLst/>
        </p:spPr>
        <p:txBody>
          <a:bodyPr wrap="none" anchor="ctr"/>
          <a:lstStyle/>
          <a:p>
            <a:pPr>
              <a:defRPr/>
            </a:pPr>
            <a:endParaRPr lang="en-US" sz="1800" dirty="0"/>
          </a:p>
        </p:txBody>
      </p:sp>
      <p:sp>
        <p:nvSpPr>
          <p:cNvPr id="1133" name="AutoShape 109">
            <a:extLst>
              <a:ext uri="{FF2B5EF4-FFF2-40B4-BE49-F238E27FC236}">
                <a16:creationId xmlns:a16="http://schemas.microsoft.com/office/drawing/2014/main" id="{B29BF76F-DE8B-402C-967B-5AAB9B70D722}"/>
              </a:ext>
            </a:extLst>
          </p:cNvPr>
          <p:cNvSpPr>
            <a:spLocks noChangeArrowheads="1"/>
          </p:cNvSpPr>
          <p:nvPr/>
        </p:nvSpPr>
        <p:spPr bwMode="ltGray">
          <a:xfrm>
            <a:off x="508000" y="381000"/>
            <a:ext cx="6299200" cy="609600"/>
          </a:xfrm>
          <a:prstGeom prst="roundRect">
            <a:avLst>
              <a:gd name="adj" fmla="val 41667"/>
            </a:avLst>
          </a:prstGeom>
          <a:gradFill rotWithShape="1">
            <a:gsLst>
              <a:gs pos="0">
                <a:schemeClr val="bg1">
                  <a:alpha val="60001"/>
                </a:schemeClr>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sz="1800" dirty="0"/>
          </a:p>
        </p:txBody>
      </p:sp>
      <p:sp>
        <p:nvSpPr>
          <p:cNvPr id="1132" name="AutoShape 108">
            <a:extLst>
              <a:ext uri="{FF2B5EF4-FFF2-40B4-BE49-F238E27FC236}">
                <a16:creationId xmlns:a16="http://schemas.microsoft.com/office/drawing/2014/main" id="{06A66B8F-D04E-4B0C-859E-586077D1016E}"/>
              </a:ext>
            </a:extLst>
          </p:cNvPr>
          <p:cNvSpPr>
            <a:spLocks noChangeArrowheads="1"/>
          </p:cNvSpPr>
          <p:nvPr/>
        </p:nvSpPr>
        <p:spPr bwMode="ltGray">
          <a:xfrm>
            <a:off x="812800" y="381000"/>
            <a:ext cx="10972800" cy="609600"/>
          </a:xfrm>
          <a:prstGeom prst="roundRect">
            <a:avLst>
              <a:gd name="adj" fmla="val 41667"/>
            </a:avLst>
          </a:prstGeom>
          <a:gradFill rotWithShape="1">
            <a:gsLst>
              <a:gs pos="0">
                <a:schemeClr val="bg1"/>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sz="1800" dirty="0"/>
          </a:p>
        </p:txBody>
      </p:sp>
      <p:sp>
        <p:nvSpPr>
          <p:cNvPr id="2053" name="Rectangle 3">
            <a:extLst>
              <a:ext uri="{FF2B5EF4-FFF2-40B4-BE49-F238E27FC236}">
                <a16:creationId xmlns:a16="http://schemas.microsoft.com/office/drawing/2014/main" id="{9E86E14C-229A-4316-A326-7462CCBE393C}"/>
              </a:ext>
            </a:extLst>
          </p:cNvPr>
          <p:cNvSpPr>
            <a:spLocks noGrp="1" noChangeArrowheads="1"/>
          </p:cNvSpPr>
          <p:nvPr>
            <p:ph type="body" idx="1"/>
          </p:nvPr>
        </p:nvSpPr>
        <p:spPr bwMode="gray">
          <a:xfrm>
            <a:off x="711200" y="1219200"/>
            <a:ext cx="1092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200AD8-7D48-4F11-A4F6-7C392732EDC0}"/>
              </a:ext>
            </a:extLst>
          </p:cNvPr>
          <p:cNvSpPr>
            <a:spLocks noGrp="1" noChangeArrowheads="1"/>
          </p:cNvSpPr>
          <p:nvPr>
            <p:ph type="ftr" sz="quarter" idx="3"/>
          </p:nvPr>
        </p:nvSpPr>
        <p:spPr bwMode="gray">
          <a:xfrm>
            <a:off x="8839200" y="6548439"/>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smtClean="0">
                <a:solidFill>
                  <a:schemeClr val="bg1"/>
                </a:solidFill>
              </a:defRPr>
            </a:lvl1pPr>
          </a:lstStyle>
          <a:p>
            <a:pPr>
              <a:defRPr/>
            </a:pPr>
            <a:r>
              <a:rPr lang="en-US"/>
              <a:t>David's 2nd Look</a:t>
            </a:r>
            <a:endParaRPr lang="en-US" dirty="0"/>
          </a:p>
        </p:txBody>
      </p:sp>
      <p:sp>
        <p:nvSpPr>
          <p:cNvPr id="1030" name="Rectangle 6">
            <a:extLst>
              <a:ext uri="{FF2B5EF4-FFF2-40B4-BE49-F238E27FC236}">
                <a16:creationId xmlns:a16="http://schemas.microsoft.com/office/drawing/2014/main" id="{A86B11FD-B2BD-4533-8FE5-1008D0ED0498}"/>
              </a:ext>
            </a:extLst>
          </p:cNvPr>
          <p:cNvSpPr>
            <a:spLocks noGrp="1" noChangeArrowheads="1"/>
          </p:cNvSpPr>
          <p:nvPr>
            <p:ph type="sldNum" sz="quarter" idx="4"/>
          </p:nvPr>
        </p:nvSpPr>
        <p:spPr bwMode="gray">
          <a:xfrm>
            <a:off x="5588000" y="6548439"/>
            <a:ext cx="11176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fld id="{F8184AEC-35CB-4654-8739-2C0AB522234E}" type="slidenum">
              <a:rPr lang="en-US" altLang="en-US"/>
              <a:pPr/>
              <a:t>‹#›</a:t>
            </a:fld>
            <a:endParaRPr lang="en-US" altLang="en-US" dirty="0"/>
          </a:p>
        </p:txBody>
      </p:sp>
      <p:sp>
        <p:nvSpPr>
          <p:cNvPr id="1028" name="Rectangle 4">
            <a:extLst>
              <a:ext uri="{FF2B5EF4-FFF2-40B4-BE49-F238E27FC236}">
                <a16:creationId xmlns:a16="http://schemas.microsoft.com/office/drawing/2014/main" id="{2740A165-1E15-4600-8634-F413B856FA38}"/>
              </a:ext>
            </a:extLst>
          </p:cNvPr>
          <p:cNvSpPr>
            <a:spLocks noGrp="1" noChangeArrowheads="1"/>
          </p:cNvSpPr>
          <p:nvPr>
            <p:ph type="dt" sz="half" idx="2"/>
          </p:nvPr>
        </p:nvSpPr>
        <p:spPr bwMode="gray">
          <a:xfrm>
            <a:off x="508000" y="6548439"/>
            <a:ext cx="25400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pPr>
              <a:defRPr/>
            </a:pPr>
            <a:endParaRPr lang="en-US" dirty="0"/>
          </a:p>
        </p:txBody>
      </p:sp>
      <p:sp>
        <p:nvSpPr>
          <p:cNvPr id="2057" name="Rectangle 2">
            <a:extLst>
              <a:ext uri="{FF2B5EF4-FFF2-40B4-BE49-F238E27FC236}">
                <a16:creationId xmlns:a16="http://schemas.microsoft.com/office/drawing/2014/main" id="{96385259-2E87-466A-9813-BB45CB6F18D8}"/>
              </a:ext>
            </a:extLst>
          </p:cNvPr>
          <p:cNvSpPr>
            <a:spLocks noGrp="1" noChangeArrowheads="1"/>
          </p:cNvSpPr>
          <p:nvPr>
            <p:ph type="title"/>
          </p:nvPr>
        </p:nvSpPr>
        <p:spPr bwMode="gray">
          <a:xfrm>
            <a:off x="914400" y="381000"/>
            <a:ext cx="10668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62347766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hf sldNum="0" hdr="0" dt="0"/>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panose="05000000000000000000" pitchFamily="2" charset="2"/>
        <a:buChar char="§"/>
        <a:defRPr sz="26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David's 2nd Look</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04B0798E-18FA-405A-BBA8-BB823BBECDE2}" type="slidenum">
              <a:rPr lang="en-US" smtClean="0"/>
              <a:pPr>
                <a:defRPr/>
              </a:pPr>
              <a:t>‹#›</a:t>
            </a:fld>
            <a:endParaRPr lang="en-US" dirty="0"/>
          </a:p>
        </p:txBody>
      </p:sp>
    </p:spTree>
    <p:extLst>
      <p:ext uri="{BB962C8B-B14F-4D97-AF65-F5344CB8AC3E}">
        <p14:creationId xmlns:p14="http://schemas.microsoft.com/office/powerpoint/2010/main" val="267279124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r>
              <a:rPr lang="en-US"/>
              <a:t>David's 2nd Look</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8184AEC-35CB-4654-8739-2C0AB522234E}" type="slidenum">
              <a:rPr lang="en-US" altLang="en-US" smtClean="0"/>
              <a:pPr/>
              <a:t>‹#›</a:t>
            </a:fld>
            <a:endParaRPr lang="en-US" altLang="en-US" dirty="0"/>
          </a:p>
        </p:txBody>
      </p:sp>
    </p:spTree>
    <p:extLst>
      <p:ext uri="{BB962C8B-B14F-4D97-AF65-F5344CB8AC3E}">
        <p14:creationId xmlns:p14="http://schemas.microsoft.com/office/powerpoint/2010/main" val="1886945818"/>
      </p:ext>
    </p:extLst>
  </p:cSld>
  <p:clrMap bg1="dk1" tx1="lt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transition spd="slow">
    <p:split/>
  </p:transition>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7AA2-6AFC-4D74-8303-2C3ADD323574}"/>
              </a:ext>
            </a:extLst>
          </p:cNvPr>
          <p:cNvSpPr>
            <a:spLocks noGrp="1"/>
          </p:cNvSpPr>
          <p:nvPr>
            <p:ph type="ctrTitle"/>
          </p:nvPr>
        </p:nvSpPr>
        <p:spPr>
          <a:xfrm>
            <a:off x="4581670" y="92344"/>
            <a:ext cx="7599444" cy="4479657"/>
          </a:xfrm>
        </p:spPr>
        <p:txBody>
          <a:bodyPr>
            <a:normAutofit/>
          </a:bodyPr>
          <a:lstStyle/>
          <a:p>
            <a:pPr algn="ctr">
              <a:lnSpc>
                <a:spcPct val="90000"/>
              </a:lnSpc>
            </a:pPr>
            <a:r>
              <a:rPr lang="en-US" altLang="en-US" sz="6700" b="1" u="sng" dirty="0">
                <a:latin typeface="Arial" panose="020B0604020202020204" pitchFamily="34" charset="0"/>
                <a:cs typeface="Arial" panose="020B0604020202020204" pitchFamily="34" charset="0"/>
              </a:rPr>
              <a:t>David's 2</a:t>
            </a:r>
            <a:r>
              <a:rPr lang="en-US" altLang="en-US" sz="6700" b="1" u="sng" baseline="30000" dirty="0">
                <a:latin typeface="Arial" panose="020B0604020202020204" pitchFamily="34" charset="0"/>
                <a:cs typeface="Arial" panose="020B0604020202020204" pitchFamily="34" charset="0"/>
              </a:rPr>
              <a:t>nd</a:t>
            </a:r>
            <a:r>
              <a:rPr lang="en-US" altLang="en-US" sz="6700" b="1" u="sng" dirty="0">
                <a:latin typeface="Arial" panose="020B0604020202020204" pitchFamily="34" charset="0"/>
                <a:cs typeface="Arial" panose="020B0604020202020204" pitchFamily="34" charset="0"/>
              </a:rPr>
              <a:t> Look</a:t>
            </a:r>
            <a:br>
              <a:rPr lang="en-US" altLang="en-US" sz="2900" b="1" u="sng" dirty="0">
                <a:latin typeface="Arial" panose="020B0604020202020204" pitchFamily="34" charset="0"/>
                <a:cs typeface="Arial" panose="020B0604020202020204" pitchFamily="34" charset="0"/>
              </a:rPr>
            </a:br>
            <a:br>
              <a:rPr lang="en-US" altLang="en-US" sz="2900" b="1" u="sng" dirty="0">
                <a:latin typeface="Arial" panose="020B0604020202020204" pitchFamily="34" charset="0"/>
                <a:cs typeface="Arial" panose="020B0604020202020204" pitchFamily="34" charset="0"/>
              </a:rPr>
            </a:br>
            <a:br>
              <a:rPr lang="en-US" altLang="en-US" sz="2900" b="1" u="sng" dirty="0">
                <a:latin typeface="Arial" panose="020B0604020202020204" pitchFamily="34" charset="0"/>
                <a:cs typeface="Arial" panose="020B0604020202020204" pitchFamily="34" charset="0"/>
              </a:rPr>
            </a:br>
            <a:br>
              <a:rPr lang="en-US" altLang="en-US" sz="2900" b="1" u="sng" dirty="0">
                <a:latin typeface="Arial" panose="020B0604020202020204" pitchFamily="34" charset="0"/>
                <a:cs typeface="Arial" panose="020B0604020202020204" pitchFamily="34" charset="0"/>
              </a:rPr>
            </a:br>
            <a:br>
              <a:rPr lang="en-US" altLang="en-US" sz="2900" b="1" u="sng" dirty="0">
                <a:latin typeface="Arial" panose="020B0604020202020204" pitchFamily="34" charset="0"/>
                <a:cs typeface="Arial" panose="020B0604020202020204" pitchFamily="34" charset="0"/>
              </a:rPr>
            </a:br>
            <a:r>
              <a:rPr lang="en-US" altLang="en-US" sz="3100" b="1" dirty="0">
                <a:latin typeface="Arial" panose="020B0604020202020204" pitchFamily="34" charset="0"/>
                <a:cs typeface="Arial" panose="020B0604020202020204" pitchFamily="34" charset="0"/>
              </a:rPr>
              <a:t>Text: </a:t>
            </a:r>
            <a:br>
              <a:rPr lang="en-US" altLang="en-US" sz="2900" b="1" dirty="0">
                <a:latin typeface="Arial" panose="020B0604020202020204" pitchFamily="34" charset="0"/>
                <a:cs typeface="Arial" panose="020B0604020202020204" pitchFamily="34" charset="0"/>
              </a:rPr>
            </a:br>
            <a:r>
              <a:rPr lang="en-US" altLang="en-US" sz="6000" b="1" dirty="0">
                <a:latin typeface="Arial" panose="020B0604020202020204" pitchFamily="34" charset="0"/>
                <a:cs typeface="Arial" panose="020B0604020202020204" pitchFamily="34" charset="0"/>
              </a:rPr>
              <a:t>II Samuel 11</a:t>
            </a:r>
            <a:endParaRPr lang="en-US" sz="2900" dirty="0"/>
          </a:p>
        </p:txBody>
      </p:sp>
      <p:pic>
        <p:nvPicPr>
          <p:cNvPr id="3" name="Picture 2">
            <a:extLst>
              <a:ext uri="{FF2B5EF4-FFF2-40B4-BE49-F238E27FC236}">
                <a16:creationId xmlns:a16="http://schemas.microsoft.com/office/drawing/2014/main" id="{DA6E0B7D-44B9-42AC-B783-F32C5A1F0008}"/>
              </a:ext>
            </a:extLst>
          </p:cNvPr>
          <p:cNvPicPr>
            <a:picLocks noChangeAspect="1"/>
          </p:cNvPicPr>
          <p:nvPr/>
        </p:nvPicPr>
        <p:blipFill rotWithShape="1">
          <a:blip r:embed="rId4">
            <a:extLst>
              <a:ext uri="{28A0092B-C50C-407E-A947-70E740481C1C}">
                <a14:useLocalDpi xmlns:a14="http://schemas.microsoft.com/office/drawing/2010/main" val="0"/>
              </a:ext>
            </a:extLst>
          </a:blip>
          <a:srcRect l="15146" r="-1" b="-1"/>
          <a:stretch/>
        </p:blipFill>
        <p:spPr>
          <a:xfrm>
            <a:off x="10886" y="0"/>
            <a:ext cx="4570784" cy="6857990"/>
          </a:xfrm>
          <a:prstGeom prst="rect">
            <a:avLst/>
          </a:prstGeom>
        </p:spPr>
      </p:pic>
      <p:pic>
        <p:nvPicPr>
          <p:cNvPr id="5" name="Picture 4" descr="A picture containing circle, art, design&#10;&#10;Description automatically generated">
            <a:extLst>
              <a:ext uri="{FF2B5EF4-FFF2-40B4-BE49-F238E27FC236}">
                <a16:creationId xmlns:a16="http://schemas.microsoft.com/office/drawing/2014/main" id="{0AEBF035-9A46-BED1-2283-989FA00BB4ED}"/>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982200" y="5628853"/>
            <a:ext cx="2123092" cy="11207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12700" y="0"/>
            <a:ext cx="12179299" cy="60960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pPr>
              <a:defRPr/>
            </a:pPr>
            <a:r>
              <a:rPr lang="en-US" b="1" u="sng" dirty="0">
                <a:solidFill>
                  <a:schemeClr val="tx2"/>
                </a:solidFill>
                <a:latin typeface="+mj-lt"/>
                <a:ea typeface="+mj-ea"/>
                <a:cs typeface="+mj-cs"/>
              </a:rPr>
              <a:t>Don’t Take the 2</a:t>
            </a:r>
            <a:r>
              <a:rPr lang="en-US" b="1" u="sng" baseline="30000" dirty="0">
                <a:solidFill>
                  <a:schemeClr val="tx2"/>
                </a:solidFill>
                <a:latin typeface="+mj-lt"/>
                <a:ea typeface="+mj-ea"/>
                <a:cs typeface="+mj-cs"/>
              </a:rPr>
              <a:t>nd</a:t>
            </a:r>
            <a:r>
              <a:rPr lang="en-US" b="1" u="sng" dirty="0">
                <a:solidFill>
                  <a:schemeClr val="tx2"/>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1" y="2321813"/>
            <a:ext cx="3048309" cy="3469387"/>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32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The 2</a:t>
            </a:r>
            <a:r>
              <a:rPr lang="en-US" sz="32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nd</a:t>
            </a:r>
            <a:r>
              <a:rPr lang="en-US" sz="32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 Look…</a:t>
            </a:r>
          </a:p>
        </p:txBody>
      </p:sp>
      <p:sp>
        <p:nvSpPr>
          <p:cNvPr id="16" name="Rectangle 15">
            <a:extLst>
              <a:ext uri="{FF2B5EF4-FFF2-40B4-BE49-F238E27FC236}">
                <a16:creationId xmlns:a16="http://schemas.microsoft.com/office/drawing/2014/main" id="{0A22D114-11B7-46ED-94A9-18DC1C977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92C3A0-9A03-8CA6-D3E7-8170B2A26FC3}"/>
              </a:ext>
            </a:extLst>
          </p:cNvPr>
          <p:cNvPicPr>
            <a:picLocks noChangeAspect="1"/>
          </p:cNvPicPr>
          <p:nvPr/>
        </p:nvPicPr>
        <p:blipFill rotWithShape="1">
          <a:blip r:embed="rId4">
            <a:extLst>
              <a:ext uri="{28A0092B-C50C-407E-A947-70E740481C1C}">
                <a14:useLocalDpi xmlns:a14="http://schemas.microsoft.com/office/drawing/2010/main" val="0"/>
              </a:ext>
            </a:extLst>
          </a:blip>
          <a:srcRect r="3" b="1002"/>
          <a:stretch/>
        </p:blipFill>
        <p:spPr>
          <a:xfrm>
            <a:off x="3048310" y="676129"/>
            <a:ext cx="9149123" cy="6181871"/>
          </a:xfrm>
          <a:prstGeom prst="rect">
            <a:avLst/>
          </a:prstGeom>
        </p:spPr>
      </p:pic>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12700" y="6488600"/>
            <a:ext cx="6672865"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David's 2</a:t>
            </a:r>
            <a:r>
              <a:rPr lang="en-US" kern="1200" baseline="300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nd</a:t>
            </a: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 Look</a:t>
            </a:r>
          </a:p>
        </p:txBody>
      </p:sp>
    </p:spTree>
    <p:extLst>
      <p:ext uri="{BB962C8B-B14F-4D97-AF65-F5344CB8AC3E}">
        <p14:creationId xmlns:p14="http://schemas.microsoft.com/office/powerpoint/2010/main" val="3458216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0" y="43543"/>
            <a:ext cx="6553961" cy="870857"/>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a:defRPr/>
            </a:pPr>
            <a:r>
              <a:rPr lang="en-US" b="1" u="sng" dirty="0">
                <a:solidFill>
                  <a:schemeClr val="tx2"/>
                </a:solidFill>
                <a:latin typeface="+mj-lt"/>
                <a:ea typeface="+mj-ea"/>
                <a:cs typeface="+mj-cs"/>
              </a:rPr>
              <a:t>Don’t Take the 2</a:t>
            </a:r>
            <a:r>
              <a:rPr lang="en-US" b="1" u="sng" baseline="30000" dirty="0">
                <a:solidFill>
                  <a:schemeClr val="tx2"/>
                </a:solidFill>
                <a:latin typeface="+mj-lt"/>
                <a:ea typeface="+mj-ea"/>
                <a:cs typeface="+mj-cs"/>
              </a:rPr>
              <a:t>nd</a:t>
            </a:r>
            <a:r>
              <a:rPr lang="en-US" b="1" u="sng" dirty="0">
                <a:solidFill>
                  <a:schemeClr val="tx2"/>
                </a:solidFill>
                <a:latin typeface="+mj-lt"/>
                <a:ea typeface="+mj-ea"/>
                <a:cs typeface="+mj-cs"/>
              </a:rPr>
              <a:t> Look</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7970686" y="6537326"/>
            <a:ext cx="2697315" cy="365125"/>
          </a:xfrm>
        </p:spPr>
        <p:txBody>
          <a:bodyPr vert="horz" lIns="91440" tIns="45720" rIns="91440" bIns="45720" rtlCol="0" anchor="ctr">
            <a:normAutofit/>
          </a:bodyPr>
          <a:lstStyle/>
          <a:p>
            <a:pPr algn="r" defTabSz="914400" fontAlgn="base">
              <a:spcBef>
                <a:spcPct val="0"/>
              </a:spcBef>
              <a:spcAft>
                <a:spcPts val="450"/>
              </a:spcAft>
              <a:buClr>
                <a:srgbClr val="6BA9DA"/>
              </a:buClr>
              <a:buSzPct val="115000"/>
              <a:defRPr/>
            </a:pPr>
            <a:r>
              <a:rPr lang="en-US" dirty="0"/>
              <a:t>David's 2</a:t>
            </a:r>
            <a:r>
              <a:rPr lang="en-US" baseline="30000" dirty="0"/>
              <a:t>nd</a:t>
            </a:r>
            <a:r>
              <a:rPr lang="en-US" dirty="0"/>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0" y="1066800"/>
            <a:ext cx="6553961" cy="5834733"/>
          </a:xfrm>
          <a:prstGeom prst="rect">
            <a:avLst/>
          </a:prstGeom>
        </p:spPr>
        <p:txBody>
          <a:bodyPr vert="horz" lIns="91440" tIns="45720" rIns="91440" bIns="45720" rtlCol="0" anchor="t">
            <a:normAutofit fontScale="92500"/>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lnSpc>
                <a:spcPct val="90000"/>
              </a:lnSpc>
              <a:spcBef>
                <a:spcPct val="20000"/>
              </a:spcBef>
              <a:spcAft>
                <a:spcPts val="600"/>
              </a:spcAft>
              <a:buClr>
                <a:schemeClr val="tx2"/>
              </a:buClr>
              <a:buSzPct val="70000"/>
              <a:defRPr/>
            </a:pPr>
            <a:r>
              <a:rPr lang="en-US" sz="3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This story could be any of our story</a:t>
            </a:r>
          </a:p>
          <a:p>
            <a:pPr marL="342900" indent="-342900" eaLnBrk="1" hangingPunct="1">
              <a:lnSpc>
                <a:spcPct val="90000"/>
              </a:lnSpc>
              <a:spcBef>
                <a:spcPct val="20000"/>
              </a:spcBef>
              <a:spcAft>
                <a:spcPts val="600"/>
              </a:spcAft>
              <a:buClr>
                <a:schemeClr val="tx2"/>
              </a:buClr>
              <a:buSzPct val="70000"/>
              <a:buFont typeface="Wingdings" panose="05000000000000000000" pitchFamily="2" charset="2"/>
              <a:buChar char="Ø"/>
              <a:defRPr/>
            </a:pP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Something innocent can turn so wrong.</a:t>
            </a:r>
          </a:p>
          <a:p>
            <a:pPr marL="342900" indent="-342900" eaLnBrk="1" hangingPunct="1">
              <a:lnSpc>
                <a:spcPct val="90000"/>
              </a:lnSpc>
              <a:spcBef>
                <a:spcPct val="20000"/>
              </a:spcBef>
              <a:spcAft>
                <a:spcPts val="600"/>
              </a:spcAft>
              <a:buClr>
                <a:schemeClr val="tx2"/>
              </a:buClr>
              <a:buSzPct val="70000"/>
              <a:buFont typeface="Wingdings" panose="05000000000000000000" pitchFamily="2" charset="2"/>
              <a:buChar char="Ø"/>
              <a:defRPr/>
            </a:pP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Innocently shopping: See immodestly. You have a choice: Keep walking, averting your eyes, or take a 2</a:t>
            </a:r>
            <a:r>
              <a:rPr lang="en-US" sz="26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nd</a:t>
            </a: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 look.</a:t>
            </a:r>
          </a:p>
          <a:p>
            <a:pPr marL="342900" indent="-342900" eaLnBrk="1" hangingPunct="1">
              <a:lnSpc>
                <a:spcPct val="90000"/>
              </a:lnSpc>
              <a:spcBef>
                <a:spcPct val="20000"/>
              </a:spcBef>
              <a:spcAft>
                <a:spcPts val="600"/>
              </a:spcAft>
              <a:buClr>
                <a:schemeClr val="tx2"/>
              </a:buClr>
              <a:buSzPct val="70000"/>
              <a:buFont typeface="Wingdings" panose="05000000000000000000" pitchFamily="2" charset="2"/>
              <a:buChar char="Ø"/>
              <a:defRPr/>
            </a:pP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Innocently scrolling Social Media: See provocative pictures or videos, immodestly dressed or posed. You have a choice: Close the app, keep scrolling, or take a 2</a:t>
            </a:r>
            <a:r>
              <a:rPr lang="en-US" sz="26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nd</a:t>
            </a: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 look.</a:t>
            </a:r>
          </a:p>
          <a:p>
            <a:pPr marL="342900" indent="-342900" eaLnBrk="1" hangingPunct="1">
              <a:lnSpc>
                <a:spcPct val="90000"/>
              </a:lnSpc>
              <a:spcBef>
                <a:spcPct val="20000"/>
              </a:spcBef>
              <a:spcAft>
                <a:spcPts val="600"/>
              </a:spcAft>
              <a:buClr>
                <a:schemeClr val="tx2"/>
              </a:buClr>
              <a:buSzPct val="70000"/>
              <a:buFont typeface="Wingdings" panose="05000000000000000000" pitchFamily="2" charset="2"/>
              <a:buChar char="Ø"/>
              <a:defRPr/>
            </a:pPr>
            <a:r>
              <a:rPr lang="en-US" sz="2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If you are single or married, it still matters what we purposefully look at and seek after (Philippians 4:8)</a:t>
            </a:r>
          </a:p>
        </p:txBody>
      </p:sp>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rotWithShape="1">
          <a:blip r:embed="rId4">
            <a:extLst>
              <a:ext uri="{28A0092B-C50C-407E-A947-70E740481C1C}">
                <a14:useLocalDpi xmlns:a14="http://schemas.microsoft.com/office/drawing/2010/main" val="0"/>
              </a:ext>
            </a:extLst>
          </a:blip>
          <a:srcRect l="8720" r="8847"/>
          <a:stretch/>
        </p:blipFill>
        <p:spPr>
          <a:xfrm>
            <a:off x="6553961" y="0"/>
            <a:ext cx="5653279" cy="6857990"/>
          </a:xfrm>
          <a:prstGeom prst="rect">
            <a:avLst/>
          </a:prstGeom>
        </p:spPr>
      </p:pic>
    </p:spTree>
    <p:extLst>
      <p:ext uri="{BB962C8B-B14F-4D97-AF65-F5344CB8AC3E}">
        <p14:creationId xmlns:p14="http://schemas.microsoft.com/office/powerpoint/2010/main" val="379447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arn(inVertical)">
                                      <p:cBhvr>
                                        <p:cTn id="2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2819400" y="0"/>
            <a:ext cx="7878745" cy="304800"/>
          </a:xfrm>
        </p:spPr>
        <p:txBody>
          <a:bodyPr/>
          <a:lstStyle/>
          <a:p>
            <a:pPr algn="r">
              <a:defRPr/>
            </a:pPr>
            <a:r>
              <a:rPr lang="en-US" sz="2800" u="sng" dirty="0">
                <a:solidFill>
                  <a:srgbClr val="0000FF"/>
                </a:solidFill>
                <a:latin typeface="+mn-lt"/>
                <a:cs typeface="Times New Roman" pitchFamily="18" charset="0"/>
              </a:rPr>
              <a:t>Don’t Take the 2</a:t>
            </a:r>
            <a:r>
              <a:rPr lang="en-US" sz="2800" u="sng" baseline="30000" dirty="0">
                <a:solidFill>
                  <a:srgbClr val="0000FF"/>
                </a:solidFill>
                <a:latin typeface="+mn-lt"/>
                <a:cs typeface="Times New Roman" pitchFamily="18" charset="0"/>
              </a:rPr>
              <a:t>nd</a:t>
            </a:r>
            <a:r>
              <a:rPr lang="en-US" sz="2800" u="sng" dirty="0">
                <a:solidFill>
                  <a:srgbClr val="0000FF"/>
                </a:solidFill>
                <a:latin typeface="+mn-lt"/>
                <a:cs typeface="Times New Roman" pitchFamily="18" charset="0"/>
              </a:rPr>
              <a:t> Look</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152400" y="1524000"/>
            <a:ext cx="11887200" cy="4524315"/>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0" indent="0" algn="ctr" defTabSz="914400" eaLnBrk="1" fontAlgn="base" hangingPunct="1">
              <a:spcBef>
                <a:spcPct val="0"/>
              </a:spcBef>
              <a:spcAft>
                <a:spcPct val="0"/>
              </a:spcAft>
              <a:defRPr/>
            </a:pPr>
            <a:r>
              <a:rPr lang="en-US" altLang="en-US" sz="4800" b="0" dirty="0">
                <a:solidFill>
                  <a:srgbClr val="000000"/>
                </a:solidFill>
              </a:rPr>
              <a:t>Finally, brethren, whatever is true, whatever is honorable, whatever is right, whatever is pure, whatever is lovely, whatever is of good repute, if there is any excellence and if anything worthy of praise, dwell on these things.  </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152400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algn="ctr" defTabSz="914400">
              <a:defRPr/>
            </a:pPr>
            <a:r>
              <a:rPr lang="en-US" u="sng" kern="0" dirty="0">
                <a:solidFill>
                  <a:srgbClr val="000000"/>
                </a:solidFill>
                <a:latin typeface="Arial"/>
                <a:cs typeface="Times New Roman" pitchFamily="18" charset="0"/>
              </a:rPr>
              <a:t>Philippians 4:8</a:t>
            </a:r>
          </a:p>
        </p:txBody>
      </p:sp>
      <p:sp>
        <p:nvSpPr>
          <p:cNvPr id="3" name="Footer Placeholder 1">
            <a:extLst>
              <a:ext uri="{FF2B5EF4-FFF2-40B4-BE49-F238E27FC236}">
                <a16:creationId xmlns:a16="http://schemas.microsoft.com/office/drawing/2014/main" id="{5A2B78E3-A069-28BA-BE8B-F2BFC8DE655B}"/>
              </a:ext>
            </a:extLst>
          </p:cNvPr>
          <p:cNvSpPr>
            <a:spLocks noGrp="1"/>
          </p:cNvSpPr>
          <p:nvPr>
            <p:ph type="ftr" sz="quarter" idx="10"/>
          </p:nvPr>
        </p:nvSpPr>
        <p:spPr>
          <a:xfrm>
            <a:off x="1524002" y="14990"/>
            <a:ext cx="1752599" cy="309562"/>
          </a:xfrm>
        </p:spPr>
        <p:txBody>
          <a:bodyPr/>
          <a:lstStyle/>
          <a:p>
            <a:pPr algn="ctr" defTabSz="914400" fontAlgn="base">
              <a:spcBef>
                <a:spcPct val="0"/>
              </a:spcBef>
              <a:spcAft>
                <a:spcPct val="0"/>
              </a:spcAft>
              <a:defRPr/>
            </a:pPr>
            <a:r>
              <a:rPr lang="en-US" sz="1200" dirty="0">
                <a:solidFill>
                  <a:srgbClr val="000000">
                    <a:lumMod val="95000"/>
                    <a:lumOff val="5000"/>
                  </a:srgbClr>
                </a:solidFill>
                <a:latin typeface="Tahoma" pitchFamily="34" charset="0"/>
                <a:cs typeface="Times New Roman" pitchFamily="18" charset="0"/>
              </a:rPr>
              <a:t>David's 2</a:t>
            </a:r>
            <a:r>
              <a:rPr lang="en-US" sz="1200" baseline="30000" dirty="0">
                <a:solidFill>
                  <a:srgbClr val="000000">
                    <a:lumMod val="95000"/>
                    <a:lumOff val="5000"/>
                  </a:srgbClr>
                </a:solidFill>
                <a:latin typeface="Tahoma" pitchFamily="34" charset="0"/>
                <a:cs typeface="Times New Roman" pitchFamily="18" charset="0"/>
              </a:rPr>
              <a:t>nd</a:t>
            </a:r>
            <a:r>
              <a:rPr lang="en-US" sz="1200" dirty="0">
                <a:solidFill>
                  <a:srgbClr val="000000">
                    <a:lumMod val="95000"/>
                    <a:lumOff val="5000"/>
                  </a:srgbClr>
                </a:solidFill>
                <a:latin typeface="Tahoma" pitchFamily="34" charset="0"/>
                <a:cs typeface="Times New Roman" pitchFamily="18" charset="0"/>
              </a:rPr>
              <a:t> Look</a:t>
            </a:r>
          </a:p>
        </p:txBody>
      </p:sp>
    </p:spTree>
    <p:extLst>
      <p:ext uri="{BB962C8B-B14F-4D97-AF65-F5344CB8AC3E}">
        <p14:creationId xmlns:p14="http://schemas.microsoft.com/office/powerpoint/2010/main" val="19760627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t="19065" b="5935"/>
          <a:stretch/>
        </p:blipFill>
        <p:spPr>
          <a:xfrm>
            <a:off x="0" y="10"/>
            <a:ext cx="12192000" cy="685799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0" y="2362200"/>
            <a:ext cx="12192000" cy="242146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a:defRPr/>
            </a:pPr>
            <a: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Don’t Take the </a:t>
            </a:r>
            <a:b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br>
            <a: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2</a:t>
            </a:r>
            <a:r>
              <a:rPr lang="en-US" sz="8000" b="1"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nd</a:t>
            </a:r>
            <a: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 Look!</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0" y="6492865"/>
            <a:ext cx="5004649"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dirty="0"/>
              <a:t>David's 2</a:t>
            </a:r>
            <a:r>
              <a:rPr lang="en-US" baseline="30000" dirty="0"/>
              <a:t>nd</a:t>
            </a:r>
            <a:r>
              <a:rPr lang="en-US" dirty="0"/>
              <a:t> Look</a:t>
            </a:r>
          </a:p>
        </p:txBody>
      </p:sp>
    </p:spTree>
    <p:extLst>
      <p:ext uri="{BB962C8B-B14F-4D97-AF65-F5344CB8AC3E}">
        <p14:creationId xmlns:p14="http://schemas.microsoft.com/office/powerpoint/2010/main" val="20637101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rotWithShape="1">
          <a:blip r:embed="rId4">
            <a:extLst>
              <a:ext uri="{28A0092B-C50C-407E-A947-70E740481C1C}">
                <a14:useLocalDpi xmlns:a14="http://schemas.microsoft.com/office/drawing/2010/main" val="0"/>
              </a:ext>
            </a:extLst>
          </a:blip>
          <a:srcRect l="8720" r="8847"/>
          <a:stretch/>
        </p:blipFill>
        <p:spPr>
          <a:xfrm>
            <a:off x="6569201" y="0"/>
            <a:ext cx="5653279" cy="6902451"/>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0" y="43543"/>
            <a:ext cx="6569201" cy="79465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a:defRPr/>
            </a:pPr>
            <a:r>
              <a:rPr lang="en-US" b="1" u="sng" dirty="0">
                <a:solidFill>
                  <a:schemeClr val="tx2"/>
                </a:solidFill>
                <a:latin typeface="+mj-lt"/>
                <a:ea typeface="+mj-ea"/>
                <a:cs typeface="+mj-cs"/>
              </a:rPr>
              <a:t>Conclusion</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6569201" y="6537326"/>
            <a:ext cx="5653279" cy="365125"/>
          </a:xfrm>
        </p:spPr>
        <p:txBody>
          <a:bodyPr vert="horz" lIns="91440" tIns="45720" rIns="91440" bIns="45720" rtlCol="0" anchor="ctr">
            <a:normAutofit/>
          </a:bodyPr>
          <a:lstStyle/>
          <a:p>
            <a:pPr algn="r" defTabSz="914400" fontAlgn="base">
              <a:spcBef>
                <a:spcPct val="0"/>
              </a:spcBef>
              <a:spcAft>
                <a:spcPts val="450"/>
              </a:spcAft>
              <a:buClr>
                <a:srgbClr val="6BA9DA"/>
              </a:buClr>
              <a:buSzPct val="115000"/>
              <a:defRPr/>
            </a:pPr>
            <a:r>
              <a:rPr lang="en-US" dirty="0">
                <a:solidFill>
                  <a:prstClr val="white">
                    <a:lumMod val="95000"/>
                  </a:prstClr>
                </a:solidFill>
                <a:effectLst>
                  <a:outerShdw blurRad="50800" dist="38100" dir="2700000" algn="tl" rotWithShape="0">
                    <a:prstClr val="black">
                      <a:alpha val="43000"/>
                    </a:prstClr>
                  </a:outerShdw>
                </a:effectLst>
                <a:latin typeface="Tahoma"/>
              </a:rPr>
              <a:t>David's 2</a:t>
            </a:r>
            <a:r>
              <a:rPr lang="en-US" baseline="30000" dirty="0">
                <a:solidFill>
                  <a:prstClr val="white">
                    <a:lumMod val="95000"/>
                  </a:prstClr>
                </a:solidFill>
                <a:effectLst>
                  <a:outerShdw blurRad="50800" dist="38100" dir="2700000" algn="tl" rotWithShape="0">
                    <a:prstClr val="black">
                      <a:alpha val="43000"/>
                    </a:prstClr>
                  </a:outerShdw>
                </a:effectLst>
                <a:latin typeface="Tahoma"/>
              </a:rPr>
              <a:t>nd</a:t>
            </a:r>
            <a:r>
              <a:rPr lang="en-US" dirty="0">
                <a:solidFill>
                  <a:prstClr val="white">
                    <a:lumMod val="95000"/>
                  </a:prstClr>
                </a:solidFill>
                <a:effectLst>
                  <a:outerShdw blurRad="50800" dist="38100" dir="2700000" algn="tl" rotWithShape="0">
                    <a:prstClr val="black">
                      <a:alpha val="43000"/>
                    </a:prstClr>
                  </a:outerShdw>
                </a:effectLst>
                <a:latin typeface="Tahoma"/>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0" y="990601"/>
            <a:ext cx="6569201" cy="5910933"/>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lnSpc>
                <a:spcPct val="90000"/>
              </a:lnSpc>
              <a:spcBef>
                <a:spcPct val="20000"/>
              </a:spcBef>
              <a:spcAft>
                <a:spcPts val="600"/>
              </a:spcAft>
              <a:buClr>
                <a:srgbClr val="DADADA"/>
              </a:buClr>
              <a:buSzPct val="70000"/>
              <a:defRPr/>
            </a:pPr>
            <a:r>
              <a:rPr lang="en-US" sz="3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Something innocent can turn sinful when we take a 2</a:t>
            </a:r>
            <a:r>
              <a:rPr lang="en-US" sz="3400" b="1" baseline="30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nd</a:t>
            </a:r>
            <a:r>
              <a:rPr lang="en-US" sz="3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 look</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David had many opportunities to look away.</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He could have averted his eyes or went back into his room.</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When he inquired of her and found out who she was, her marital status and family history, he could have let the matter drop.</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But he sent for her and sinned!</a:t>
            </a:r>
          </a:p>
        </p:txBody>
      </p:sp>
    </p:spTree>
    <p:extLst>
      <p:ext uri="{BB962C8B-B14F-4D97-AF65-F5344CB8AC3E}">
        <p14:creationId xmlns:p14="http://schemas.microsoft.com/office/powerpoint/2010/main" val="5353142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arn(inVertical)">
                                      <p:cBhvr>
                                        <p:cTn id="2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a:blip r:embed="rId4">
            <a:extLst>
              <a:ext uri="{28A0092B-C50C-407E-A947-70E740481C1C}">
                <a14:useLocalDpi xmlns:a14="http://schemas.microsoft.com/office/drawing/2010/main" val="0"/>
              </a:ext>
            </a:extLst>
          </a:blip>
          <a:srcRect l="8783" r="8783"/>
          <a:stretch/>
        </p:blipFill>
        <p:spPr>
          <a:xfrm>
            <a:off x="6538721" y="0"/>
            <a:ext cx="5653279" cy="685799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0" y="43543"/>
            <a:ext cx="6538721" cy="79465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a:defRPr/>
            </a:pPr>
            <a:r>
              <a:rPr lang="en-US" b="1" u="sng" dirty="0">
                <a:solidFill>
                  <a:schemeClr val="tx2"/>
                </a:solidFill>
                <a:latin typeface="+mj-lt"/>
                <a:ea typeface="+mj-ea"/>
                <a:cs typeface="+mj-cs"/>
              </a:rPr>
              <a:t>Conclusion</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6538721" y="6537326"/>
            <a:ext cx="5653279" cy="365125"/>
          </a:xfrm>
        </p:spPr>
        <p:txBody>
          <a:bodyPr vert="horz" lIns="91440" tIns="45720" rIns="91440" bIns="45720" rtlCol="0" anchor="ctr">
            <a:normAutofit/>
          </a:bodyPr>
          <a:lstStyle/>
          <a:p>
            <a:pPr algn="r" defTabSz="914400" fontAlgn="base">
              <a:spcBef>
                <a:spcPct val="0"/>
              </a:spcBef>
              <a:spcAft>
                <a:spcPts val="450"/>
              </a:spcAft>
              <a:buClr>
                <a:srgbClr val="6BA9DA"/>
              </a:buClr>
              <a:buSzPct val="115000"/>
              <a:defRPr/>
            </a:pPr>
            <a:r>
              <a:rPr lang="en-US" dirty="0">
                <a:solidFill>
                  <a:prstClr val="white">
                    <a:lumMod val="95000"/>
                  </a:prstClr>
                </a:solidFill>
                <a:effectLst>
                  <a:outerShdw blurRad="50800" dist="38100" dir="2700000" algn="tl" rotWithShape="0">
                    <a:prstClr val="black">
                      <a:alpha val="43000"/>
                    </a:prstClr>
                  </a:outerShdw>
                </a:effectLst>
                <a:latin typeface="Tahoma"/>
              </a:rPr>
              <a:t>David's 2</a:t>
            </a:r>
            <a:r>
              <a:rPr lang="en-US" baseline="30000" dirty="0">
                <a:solidFill>
                  <a:prstClr val="white">
                    <a:lumMod val="95000"/>
                  </a:prstClr>
                </a:solidFill>
                <a:effectLst>
                  <a:outerShdw blurRad="50800" dist="38100" dir="2700000" algn="tl" rotWithShape="0">
                    <a:prstClr val="black">
                      <a:alpha val="43000"/>
                    </a:prstClr>
                  </a:outerShdw>
                </a:effectLst>
                <a:latin typeface="Tahoma"/>
              </a:rPr>
              <a:t>nd</a:t>
            </a:r>
            <a:r>
              <a:rPr lang="en-US" dirty="0">
                <a:solidFill>
                  <a:prstClr val="white">
                    <a:lumMod val="95000"/>
                  </a:prstClr>
                </a:solidFill>
                <a:effectLst>
                  <a:outerShdw blurRad="50800" dist="38100" dir="2700000" algn="tl" rotWithShape="0">
                    <a:prstClr val="black">
                      <a:alpha val="43000"/>
                    </a:prstClr>
                  </a:outerShdw>
                </a:effectLst>
                <a:latin typeface="Tahoma"/>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0" y="1219200"/>
            <a:ext cx="6538721" cy="5682334"/>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lnSpc>
                <a:spcPct val="90000"/>
              </a:lnSpc>
              <a:spcBef>
                <a:spcPct val="20000"/>
              </a:spcBef>
              <a:spcAft>
                <a:spcPts val="600"/>
              </a:spcAft>
              <a:buClr>
                <a:srgbClr val="DADADA"/>
              </a:buClr>
              <a:buSzPct val="70000"/>
              <a:defRPr/>
            </a:pPr>
            <a:r>
              <a:rPr lang="en-US" sz="3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When you are using social media you have lots of opportunities to look away</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You can close the app, you can keep scrolling, you can refresh the page!</a:t>
            </a:r>
          </a:p>
          <a:p>
            <a:pPr marL="342900" indent="-342900" eaLnBrk="1" hangingPunct="1">
              <a:lnSpc>
                <a:spcPct val="90000"/>
              </a:lnSpc>
              <a:spcBef>
                <a:spcPct val="20000"/>
              </a:spcBef>
              <a:spcAft>
                <a:spcPts val="600"/>
              </a:spcAft>
              <a:buClr>
                <a:srgbClr val="DADADA"/>
              </a:buClr>
              <a:buSzPct val="70000"/>
              <a:buFont typeface="Wingdings" panose="05000000000000000000" pitchFamily="2" charset="2"/>
              <a:buChar char="Ø"/>
              <a:defRPr/>
            </a:pPr>
            <a:r>
              <a:rPr lang="en-US" sz="26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Don’t use social media to play with fire by engaging with immorality and immodesty, and thus commit the sin of the lust of the flesh or the lust of the eyes (I John 2:15-17)</a:t>
            </a:r>
          </a:p>
        </p:txBody>
      </p:sp>
    </p:spTree>
    <p:extLst>
      <p:ext uri="{BB962C8B-B14F-4D97-AF65-F5344CB8AC3E}">
        <p14:creationId xmlns:p14="http://schemas.microsoft.com/office/powerpoint/2010/main" val="1736139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7091-D653-D758-4AE7-4070E3E1AC3A}"/>
              </a:ext>
            </a:extLst>
          </p:cNvPr>
          <p:cNvSpPr>
            <a:spLocks noGrp="1"/>
          </p:cNvSpPr>
          <p:nvPr>
            <p:ph type="title"/>
          </p:nvPr>
        </p:nvSpPr>
        <p:spPr>
          <a:xfrm>
            <a:off x="0" y="0"/>
            <a:ext cx="12192000" cy="970450"/>
          </a:xfrm>
        </p:spPr>
        <p:txBody>
          <a:bodyPr vert="horz" lIns="91440" tIns="45720" rIns="91440" bIns="45720" rtlCol="0" anchor="ctr">
            <a:normAutofit/>
          </a:bodyPr>
          <a:lstStyle/>
          <a:p>
            <a:pPr algn="l"/>
            <a:r>
              <a:rPr lang="en-US" b="1" dirty="0"/>
              <a:t>Conclusion</a:t>
            </a:r>
            <a:endParaRPr lang="en-US" dirty="0"/>
          </a:p>
        </p:txBody>
      </p:sp>
      <p:pic>
        <p:nvPicPr>
          <p:cNvPr id="9" name="Content Placeholder 8">
            <a:extLst>
              <a:ext uri="{FF2B5EF4-FFF2-40B4-BE49-F238E27FC236}">
                <a16:creationId xmlns:a16="http://schemas.microsoft.com/office/drawing/2014/main" id="{2B702ED8-B7CA-39E6-4019-9FF63F0FF68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1188785"/>
            <a:ext cx="5663170" cy="5021530"/>
          </a:xfrm>
        </p:spPr>
      </p:pic>
      <p:sp>
        <p:nvSpPr>
          <p:cNvPr id="4" name="Footer Placeholder 3">
            <a:extLst>
              <a:ext uri="{FF2B5EF4-FFF2-40B4-BE49-F238E27FC236}">
                <a16:creationId xmlns:a16="http://schemas.microsoft.com/office/drawing/2014/main" id="{4D721060-71C0-DBE7-0824-4DDEA66C41B8}"/>
              </a:ext>
            </a:extLst>
          </p:cNvPr>
          <p:cNvSpPr>
            <a:spLocks noGrp="1"/>
          </p:cNvSpPr>
          <p:nvPr>
            <p:ph type="ftr" sz="quarter" idx="11"/>
          </p:nvPr>
        </p:nvSpPr>
        <p:spPr>
          <a:xfrm>
            <a:off x="-3810" y="6481990"/>
            <a:ext cx="5004649" cy="365125"/>
          </a:xfrm>
        </p:spPr>
        <p:txBody>
          <a:bodyPr vert="horz" lIns="91440" tIns="45720" rIns="91440" bIns="45720" rtlCol="0" anchor="ctr">
            <a:normAutofit/>
          </a:bodyPr>
          <a:lstStyle/>
          <a:p>
            <a:pPr defTabSz="914400">
              <a:spcAft>
                <a:spcPts val="600"/>
              </a:spcAft>
              <a:defRPr/>
            </a:pPr>
            <a:r>
              <a:rPr lang="en-US" cap="all" dirty="0"/>
              <a:t>David's 2</a:t>
            </a:r>
            <a:r>
              <a:rPr lang="en-US" cap="all" baseline="30000" dirty="0"/>
              <a:t>nd</a:t>
            </a:r>
            <a:r>
              <a:rPr lang="en-US" cap="all" dirty="0"/>
              <a:t> Look</a:t>
            </a:r>
          </a:p>
        </p:txBody>
      </p:sp>
      <p:sp>
        <p:nvSpPr>
          <p:cNvPr id="3" name="Text Box 7">
            <a:extLst>
              <a:ext uri="{FF2B5EF4-FFF2-40B4-BE49-F238E27FC236}">
                <a16:creationId xmlns:a16="http://schemas.microsoft.com/office/drawing/2014/main" id="{61468784-9953-6560-8AA5-B6B961E189BD}"/>
              </a:ext>
            </a:extLst>
          </p:cNvPr>
          <p:cNvSpPr txBox="1">
            <a:spLocks noChangeArrowheads="1"/>
          </p:cNvSpPr>
          <p:nvPr/>
        </p:nvSpPr>
        <p:spPr bwMode="auto">
          <a:xfrm>
            <a:off x="5663170" y="1188785"/>
            <a:ext cx="6528830" cy="50215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fontAlgn="base" hangingPunct="1">
              <a:spcBef>
                <a:spcPct val="20000"/>
              </a:spcBef>
              <a:spcAft>
                <a:spcPts val="600"/>
              </a:spcAft>
              <a:buClr>
                <a:srgbClr val="FFC166"/>
              </a:buClr>
              <a:buSzPct val="70000"/>
              <a:defRPr/>
            </a:pPr>
            <a:r>
              <a:rPr lang="en-US" sz="5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rPr>
              <a:t>Learn the lesson from David: Look away!</a:t>
            </a:r>
            <a:endParaRPr lang="en-US" sz="5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ndParaRPr>
          </a:p>
        </p:txBody>
      </p:sp>
    </p:spTree>
    <p:extLst>
      <p:ext uri="{BB962C8B-B14F-4D97-AF65-F5344CB8AC3E}">
        <p14:creationId xmlns:p14="http://schemas.microsoft.com/office/powerpoint/2010/main" val="3796257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a:blip r:embed="rId4">
            <a:extLst>
              <a:ext uri="{28A0092B-C50C-407E-A947-70E740481C1C}">
                <a14:useLocalDpi xmlns:a14="http://schemas.microsoft.com/office/drawing/2010/main" val="0"/>
              </a:ext>
            </a:extLst>
          </a:blip>
          <a:srcRect l="31233" r="31233"/>
          <a:stretch/>
        </p:blipFill>
        <p:spPr>
          <a:xfrm>
            <a:off x="0" y="0"/>
            <a:ext cx="4571980" cy="685799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42546" y="10886"/>
            <a:ext cx="4534368" cy="674914"/>
          </a:xfr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0000"/>
          </a:bodyPr>
          <a:lstStyle/>
          <a:p>
            <a:pPr algn="l" defTabSz="914400">
              <a:defRPr/>
            </a:pPr>
            <a:r>
              <a:rPr lang="en-US" b="1" u="sng"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Intro</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4934" y="6450240"/>
            <a:ext cx="4571980"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dirty="0">
                <a:solidFill>
                  <a:prstClr val="white">
                    <a:tint val="75000"/>
                  </a:prstClr>
                </a:solidFill>
                <a:effectLst/>
                <a:latin typeface="Tahoma"/>
                <a:cs typeface="Arial" charset="0"/>
              </a:rPr>
              <a:t>David's 2</a:t>
            </a:r>
            <a:r>
              <a:rPr lang="en-US" baseline="30000" dirty="0">
                <a:solidFill>
                  <a:prstClr val="white">
                    <a:tint val="75000"/>
                  </a:prstClr>
                </a:solidFill>
                <a:effectLst/>
                <a:latin typeface="Tahoma"/>
                <a:cs typeface="Arial" charset="0"/>
              </a:rPr>
              <a:t>nd</a:t>
            </a:r>
            <a:r>
              <a:rPr lang="en-US" dirty="0">
                <a:solidFill>
                  <a:prstClr val="white">
                    <a:tint val="75000"/>
                  </a:prstClr>
                </a:solidFill>
                <a:effectLst/>
                <a:latin typeface="Tahoma"/>
                <a:cs typeface="Arial" charset="0"/>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4581848" y="10887"/>
            <a:ext cx="7610152" cy="6847114"/>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fontAlgn="base" hangingPunct="1">
              <a:spcBef>
                <a:spcPct val="20000"/>
              </a:spcBef>
              <a:spcAft>
                <a:spcPts val="600"/>
              </a:spcAft>
              <a:buClr>
                <a:srgbClr val="DADADA"/>
              </a:buClr>
              <a:buSzPct val="70000"/>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II Samuel 11 records one of the most infamous accounts in Old Testament history: The lowest point in King David’s life</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David’s army at war. He is at home in Jerusalem</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Walk on roof top at night</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Sees beautiful woman bathing</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Inquires about her</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She is Bathsheba, wife of Uriah the Hittite, daughter of Eliam, and also granddaughter of Ahithophel the </a:t>
            </a:r>
            <a:r>
              <a:rPr lang="en-US" sz="2400" b="1" dirty="0" err="1">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Gilonite</a:t>
            </a:r>
            <a:endPar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endParaRPr>
          </a:p>
        </p:txBody>
      </p:sp>
    </p:spTree>
    <p:extLst>
      <p:ext uri="{BB962C8B-B14F-4D97-AF65-F5344CB8AC3E}">
        <p14:creationId xmlns:p14="http://schemas.microsoft.com/office/powerpoint/2010/main" val="612196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arn(inVertical)">
                                      <p:cBhvr>
                                        <p:cTn id="23" dur="500"/>
                                        <p:tgtEl>
                                          <p:spTgt spid="11">
                                            <p:txEl>
                                              <p:pRg st="4" end="4"/>
                                            </p:txEl>
                                          </p:spTgt>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arn(inVertic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a:blip r:embed="rId4">
            <a:extLst>
              <a:ext uri="{28A0092B-C50C-407E-A947-70E740481C1C}">
                <a14:useLocalDpi xmlns:a14="http://schemas.microsoft.com/office/drawing/2010/main" val="0"/>
              </a:ext>
            </a:extLst>
          </a:blip>
          <a:srcRect l="31233" r="31233"/>
          <a:stretch/>
        </p:blipFill>
        <p:spPr>
          <a:xfrm>
            <a:off x="0" y="0"/>
            <a:ext cx="4571980" cy="685799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42546" y="10886"/>
            <a:ext cx="4534368" cy="674914"/>
          </a:xfr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fontScale="90000"/>
          </a:bodyPr>
          <a:lstStyle/>
          <a:p>
            <a:pPr algn="l" defTabSz="914400">
              <a:defRPr/>
            </a:pPr>
            <a:r>
              <a:rPr lang="en-US" b="1" u="sng"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Intro</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4934" y="6450240"/>
            <a:ext cx="4571980"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dirty="0">
                <a:solidFill>
                  <a:prstClr val="white">
                    <a:tint val="75000"/>
                  </a:prstClr>
                </a:solidFill>
                <a:effectLst/>
                <a:latin typeface="Tahoma"/>
                <a:cs typeface="Arial" charset="0"/>
              </a:rPr>
              <a:t>David's 2</a:t>
            </a:r>
            <a:r>
              <a:rPr lang="en-US" baseline="30000" dirty="0">
                <a:solidFill>
                  <a:prstClr val="white">
                    <a:tint val="75000"/>
                  </a:prstClr>
                </a:solidFill>
                <a:effectLst/>
                <a:latin typeface="Tahoma"/>
                <a:cs typeface="Arial" charset="0"/>
              </a:rPr>
              <a:t>nd</a:t>
            </a:r>
            <a:r>
              <a:rPr lang="en-US" dirty="0">
                <a:solidFill>
                  <a:prstClr val="white">
                    <a:tint val="75000"/>
                  </a:prstClr>
                </a:solidFill>
                <a:effectLst/>
                <a:latin typeface="Tahoma"/>
                <a:cs typeface="Arial" charset="0"/>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4571980" y="10887"/>
            <a:ext cx="7620020" cy="6847114"/>
          </a:xfrm>
          <a:prstGeom prst="rect">
            <a:avLst/>
          </a:prstGeom>
        </p:spPr>
        <p:txBody>
          <a:bodyPr vert="horz" lIns="91440" tIns="45720" rIns="91440" bIns="45720" rtlCol="0">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fontAlgn="base" hangingPunct="1">
              <a:spcBef>
                <a:spcPct val="20000"/>
              </a:spcBef>
              <a:spcAft>
                <a:spcPts val="600"/>
              </a:spcAft>
              <a:buClr>
                <a:srgbClr val="DADADA"/>
              </a:buClr>
              <a:buSzPct val="70000"/>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II Samuel 11 records one of the most infamous accounts in Old Testament history: The lowest point in King David’s life</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He sends for her!</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He committed adultery with her (II Samuel 11:4), which could also qualify as rape.</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By the end of II Samuel 11: Adultery, pregnancy, murder, marriage, birth!</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It all comes to light in II Samuel 12. </a:t>
            </a:r>
          </a:p>
          <a:p>
            <a:pPr marL="347663" indent="-347663" eaLnBrk="1" fontAlgn="base" hangingPunct="1">
              <a:spcBef>
                <a:spcPct val="20000"/>
              </a:spcBef>
              <a:spcAft>
                <a:spcPts val="600"/>
              </a:spcAft>
              <a:buClr>
                <a:srgbClr val="DADADA"/>
              </a:buClr>
              <a:buSzPct val="70000"/>
              <a:buFont typeface="Wingdings" panose="05000000000000000000" pitchFamily="2" charset="2"/>
              <a:buChar char="v"/>
              <a:defRPr/>
            </a:pPr>
            <a:r>
              <a:rPr lang="en-US" sz="2400"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Tahoma"/>
              </a:rPr>
              <a:t>God doesn’t let the record forget Uriah the Hittite (see Matthew 1:6)</a:t>
            </a:r>
          </a:p>
        </p:txBody>
      </p:sp>
    </p:spTree>
    <p:extLst>
      <p:ext uri="{BB962C8B-B14F-4D97-AF65-F5344CB8AC3E}">
        <p14:creationId xmlns:p14="http://schemas.microsoft.com/office/powerpoint/2010/main" val="34005158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barn(inVertical)">
                                      <p:cBhvr>
                                        <p:cTn id="11" dur="500"/>
                                        <p:tgtEl>
                                          <p:spTgt spid="11">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barn(inVertical)">
                                      <p:cBhvr>
                                        <p:cTn id="15" dur="500"/>
                                        <p:tgtEl>
                                          <p:spTgt spid="11">
                                            <p:txEl>
                                              <p:pRg st="3" end="3"/>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barn(inVertical)">
                                      <p:cBhvr>
                                        <p:cTn id="19" dur="500"/>
                                        <p:tgtEl>
                                          <p:spTgt spid="11">
                                            <p:txEl>
                                              <p:pRg st="4" end="4"/>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barn(inVertical)">
                                      <p:cBhvr>
                                        <p:cTn id="2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rotWithShape="1">
          <a:blip r:embed="rId4">
            <a:extLst>
              <a:ext uri="{28A0092B-C50C-407E-A947-70E740481C1C}">
                <a14:useLocalDpi xmlns:a14="http://schemas.microsoft.com/office/drawing/2010/main" val="0"/>
              </a:ext>
            </a:extLst>
          </a:blip>
          <a:srcRect b="2598"/>
          <a:stretch/>
        </p:blipFill>
        <p:spPr>
          <a:xfrm>
            <a:off x="3048020" y="10"/>
            <a:ext cx="9143980" cy="685799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47937" y="-235326"/>
            <a:ext cx="3075315" cy="89304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defRPr/>
            </a:pPr>
            <a:r>
              <a:rPr lang="en-US" sz="4400" b="1" u="sng"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Intro</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9506115" y="6511598"/>
            <a:ext cx="2697315" cy="365125"/>
          </a:xfrm>
        </p:spPr>
        <p:txBody>
          <a:bodyPr vert="horz" lIns="91440" tIns="45720" rIns="91440" bIns="45720" rtlCol="0" anchor="ctr">
            <a:normAutofit/>
          </a:bodyPr>
          <a:lstStyle/>
          <a:p>
            <a:pPr algn="r" defTabSz="914400" fontAlgn="base">
              <a:spcBef>
                <a:spcPct val="0"/>
              </a:spcBef>
              <a:spcAft>
                <a:spcPts val="450"/>
              </a:spcAft>
              <a:buClr>
                <a:srgbClr val="6BA9DA"/>
              </a:buClr>
              <a:buSzPct val="115000"/>
              <a:defRPr/>
            </a:pPr>
            <a:r>
              <a:rPr lang="en-US" dirty="0"/>
              <a:t>David's 2</a:t>
            </a:r>
            <a:r>
              <a:rPr lang="en-US" baseline="30000" dirty="0"/>
              <a:t>nd</a:t>
            </a:r>
            <a:r>
              <a:rPr lang="en-US" dirty="0"/>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11431" y="1112837"/>
            <a:ext cx="3097550" cy="5581323"/>
          </a:xfrm>
          <a:prstGeom prst="rect">
            <a:avLst/>
          </a:prstGeom>
        </p:spPr>
        <p:txBody>
          <a:bodyPr vert="horz" lIns="91440" tIns="45720" rIns="91440" bIns="45720" rtlCol="0" anchor="t">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algn="ctr" eaLnBrk="1" fontAlgn="base" hangingPunct="1">
              <a:lnSpc>
                <a:spcPct val="90000"/>
              </a:lnSpc>
              <a:spcBef>
                <a:spcPct val="20000"/>
              </a:spcBef>
              <a:spcAft>
                <a:spcPts val="600"/>
              </a:spcAft>
              <a:buClr>
                <a:schemeClr val="tx2"/>
              </a:buClr>
              <a:buSzPct val="70000"/>
              <a:defRPr/>
            </a:pP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When it comes to using social media, something innocent in and of itself, there are dangers and lessons we can learn from David in           II Samuel 11 as we talk about David’s 2</a:t>
            </a:r>
            <a:r>
              <a:rPr lang="en-US" sz="2800" b="1"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nd</a:t>
            </a: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 Look!</a:t>
            </a:r>
            <a:endParaRPr lang="en-US" sz="32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p:txBody>
      </p:sp>
    </p:spTree>
    <p:extLst>
      <p:ext uri="{BB962C8B-B14F-4D97-AF65-F5344CB8AC3E}">
        <p14:creationId xmlns:p14="http://schemas.microsoft.com/office/powerpoint/2010/main" val="28889737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19801-B626-494A-4B6C-E98E8F399788}"/>
              </a:ext>
            </a:extLst>
          </p:cNvPr>
          <p:cNvPicPr>
            <a:picLocks noChangeAspect="1"/>
          </p:cNvPicPr>
          <p:nvPr/>
        </p:nvPicPr>
        <p:blipFill rotWithShape="1">
          <a:blip r:embed="rId4">
            <a:extLst>
              <a:ext uri="{28A0092B-C50C-407E-A947-70E740481C1C}">
                <a14:useLocalDpi xmlns:a14="http://schemas.microsoft.com/office/drawing/2010/main" val="0"/>
              </a:ext>
            </a:extLst>
          </a:blip>
          <a:srcRect l="28120" r="27435"/>
          <a:stretch/>
        </p:blipFill>
        <p:spPr>
          <a:xfrm>
            <a:off x="-8622" y="10"/>
            <a:ext cx="6096000" cy="6857990"/>
          </a:xfrm>
          <a:prstGeom prst="rect">
            <a:avLst/>
          </a:prstGeom>
        </p:spPr>
      </p:pic>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12700" y="6492865"/>
            <a:ext cx="3596420"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David's 2</a:t>
            </a:r>
            <a:r>
              <a:rPr lang="en-US" kern="1200" baseline="300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nd</a:t>
            </a: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 Look</a:t>
            </a:r>
          </a:p>
        </p:txBody>
      </p:sp>
      <p:pic>
        <p:nvPicPr>
          <p:cNvPr id="16" name="Picture 15">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6257026" y="-398949"/>
            <a:ext cx="5867400" cy="97045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defRPr/>
            </a:pPr>
            <a:r>
              <a:rPr lang="en-US" sz="3200" b="1" u="sng" dirty="0">
                <a:solidFill>
                  <a:schemeClr val="tx2"/>
                </a:solidFill>
                <a:latin typeface="+mj-lt"/>
                <a:ea typeface="+mj-ea"/>
                <a:cs typeface="+mj-cs"/>
              </a:rPr>
              <a:t>Don’t Take the 2</a:t>
            </a:r>
            <a:r>
              <a:rPr lang="en-US" sz="3200" b="1" u="sng" baseline="30000" dirty="0">
                <a:solidFill>
                  <a:schemeClr val="tx2"/>
                </a:solidFill>
                <a:latin typeface="+mj-lt"/>
                <a:ea typeface="+mj-ea"/>
                <a:cs typeface="+mj-cs"/>
              </a:rPr>
              <a:t>nd</a:t>
            </a:r>
            <a:r>
              <a:rPr lang="en-US" sz="3200" b="1" u="sng" dirty="0">
                <a:solidFill>
                  <a:schemeClr val="tx2"/>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6324600" y="762000"/>
            <a:ext cx="5934973" cy="6096001"/>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Imagine David in today’s world using Facebook</a:t>
            </a:r>
          </a:p>
          <a:p>
            <a:pPr marL="285750" indent="-285750" eaLnBrk="1" hangingPunct="1">
              <a:spcBef>
                <a:spcPct val="20000"/>
              </a:spcBef>
              <a:spcAft>
                <a:spcPts val="600"/>
              </a:spcAft>
              <a:buClr>
                <a:schemeClr val="tx2"/>
              </a:buClr>
              <a:buSzPct val="70000"/>
              <a:buFont typeface="Wingdings" panose="05000000000000000000" pitchFamily="2" charset="2"/>
              <a:buChar char="v"/>
              <a:defRPr/>
            </a:pP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David is up late, having trouble sleeping, so he mindlessly scrolls through his social media account</a:t>
            </a:r>
          </a:p>
          <a:p>
            <a:pPr marL="285750" indent="-285750" eaLnBrk="1" hangingPunct="1">
              <a:spcBef>
                <a:spcPct val="20000"/>
              </a:spcBef>
              <a:spcAft>
                <a:spcPts val="600"/>
              </a:spcAft>
              <a:buClr>
                <a:schemeClr val="tx2"/>
              </a:buClr>
              <a:buSzPct val="70000"/>
              <a:buFont typeface="Wingdings" panose="05000000000000000000" pitchFamily="2" charset="2"/>
              <a:buChar char="v"/>
              <a:defRPr/>
            </a:pP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There is nothing evil or sinister in this, but innocently done, just as in David walking along his roof top. </a:t>
            </a:r>
          </a:p>
          <a:p>
            <a:pPr marL="285750" indent="-285750" eaLnBrk="1" hangingPunct="1">
              <a:spcBef>
                <a:spcPct val="20000"/>
              </a:spcBef>
              <a:spcAft>
                <a:spcPts val="600"/>
              </a:spcAft>
              <a:buClr>
                <a:schemeClr val="tx2"/>
              </a:buClr>
              <a:buSzPct val="70000"/>
              <a:buFont typeface="Wingdings" panose="05000000000000000000" pitchFamily="2" charset="2"/>
              <a:buChar char="v"/>
              <a:defRPr/>
            </a:pPr>
            <a:r>
              <a:rPr lang="en-US" sz="28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Probably something he had done many times before</a:t>
            </a:r>
          </a:p>
        </p:txBody>
      </p:sp>
    </p:spTree>
    <p:extLst>
      <p:ext uri="{BB962C8B-B14F-4D97-AF65-F5344CB8AC3E}">
        <p14:creationId xmlns:p14="http://schemas.microsoft.com/office/powerpoint/2010/main" val="30602615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1" y="-12701"/>
            <a:ext cx="4906338" cy="1492209"/>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gn="l">
              <a:defRPr/>
            </a:pPr>
            <a:r>
              <a:rPr lang="en-US" b="1" u="sng" dirty="0">
                <a:ln>
                  <a:solidFill>
                    <a:srgbClr val="404040">
                      <a:alpha val="10000"/>
                    </a:srgbClr>
                  </a:solidFill>
                </a:ln>
                <a:solidFill>
                  <a:srgbClr val="DADADA"/>
                </a:solidFill>
                <a:latin typeface="+mj-lt"/>
                <a:ea typeface="+mj-ea"/>
                <a:cs typeface="+mj-cs"/>
              </a:rPr>
              <a:t>Don’t Take the 2</a:t>
            </a:r>
            <a:r>
              <a:rPr lang="en-US" b="1" u="sng" baseline="30000" dirty="0">
                <a:ln>
                  <a:solidFill>
                    <a:srgbClr val="404040">
                      <a:alpha val="10000"/>
                    </a:srgbClr>
                  </a:solidFill>
                </a:ln>
                <a:solidFill>
                  <a:srgbClr val="DADADA"/>
                </a:solidFill>
                <a:latin typeface="+mj-lt"/>
                <a:ea typeface="+mj-ea"/>
                <a:cs typeface="+mj-cs"/>
              </a:rPr>
              <a:t>nd</a:t>
            </a:r>
            <a:r>
              <a:rPr lang="en-US" b="1" u="sng" dirty="0">
                <a:ln>
                  <a:solidFill>
                    <a:srgbClr val="404040">
                      <a:alpha val="10000"/>
                    </a:srgbClr>
                  </a:solidFill>
                </a:ln>
                <a:solidFill>
                  <a:srgbClr val="DADADA"/>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1" y="1732449"/>
            <a:ext cx="3992543" cy="4482084"/>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3200" b="1"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Scrolling…</a:t>
            </a:r>
          </a:p>
        </p:txBody>
      </p:sp>
      <p:pic>
        <p:nvPicPr>
          <p:cNvPr id="4" name="Picture 3" descr="A screenshot of a social media post&#10;&#10;Description automatically generated with medium confidence">
            <a:extLst>
              <a:ext uri="{FF2B5EF4-FFF2-40B4-BE49-F238E27FC236}">
                <a16:creationId xmlns:a16="http://schemas.microsoft.com/office/drawing/2014/main" id="{3C92C3A0-9A03-8CA6-D3E7-8170B2A26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3507"/>
            <a:ext cx="9211811" cy="5918588"/>
          </a:xfrm>
          <a:prstGeom prst="rect">
            <a:avLst/>
          </a:prstGeom>
        </p:spPr>
      </p:pic>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0" y="6467474"/>
            <a:ext cx="6672865"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dirty="0">
                <a:solidFill>
                  <a:srgbClr val="F2F2F2"/>
                </a:solidFill>
                <a:effectLst>
                  <a:outerShdw blurRad="50800" dist="38100" dir="2700000" algn="tl" rotWithShape="0">
                    <a:schemeClr val="bg1">
                      <a:alpha val="43000"/>
                    </a:schemeClr>
                  </a:outerShdw>
                </a:effectLst>
                <a:latin typeface="+mn-lt"/>
                <a:ea typeface="+mn-ea"/>
                <a:cs typeface="+mn-cs"/>
              </a:rPr>
              <a:t>David's 2</a:t>
            </a:r>
            <a:r>
              <a:rPr lang="en-US" kern="1200" baseline="30000" dirty="0">
                <a:solidFill>
                  <a:srgbClr val="F2F2F2"/>
                </a:solidFill>
                <a:effectLst>
                  <a:outerShdw blurRad="50800" dist="38100" dir="2700000" algn="tl" rotWithShape="0">
                    <a:schemeClr val="bg1">
                      <a:alpha val="43000"/>
                    </a:schemeClr>
                  </a:outerShdw>
                </a:effectLst>
                <a:latin typeface="+mn-lt"/>
                <a:ea typeface="+mn-ea"/>
                <a:cs typeface="+mn-cs"/>
              </a:rPr>
              <a:t>nd</a:t>
            </a:r>
            <a:r>
              <a:rPr lang="en-US" kern="1200" dirty="0">
                <a:solidFill>
                  <a:srgbClr val="F2F2F2"/>
                </a:solidFill>
                <a:effectLst>
                  <a:outerShdw blurRad="50800" dist="38100" dir="2700000" algn="tl" rotWithShape="0">
                    <a:schemeClr val="bg1">
                      <a:alpha val="43000"/>
                    </a:schemeClr>
                  </a:outerShdw>
                </a:effectLst>
                <a:latin typeface="+mn-lt"/>
                <a:ea typeface="+mn-ea"/>
                <a:cs typeface="+mn-cs"/>
              </a:rPr>
              <a:t> Look</a:t>
            </a:r>
          </a:p>
        </p:txBody>
      </p:sp>
    </p:spTree>
    <p:extLst>
      <p:ext uri="{BB962C8B-B14F-4D97-AF65-F5344CB8AC3E}">
        <p14:creationId xmlns:p14="http://schemas.microsoft.com/office/powerpoint/2010/main" val="1288291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1" y="-38100"/>
            <a:ext cx="4654294" cy="156210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gn="l">
              <a:defRPr/>
            </a:pPr>
            <a:r>
              <a:rPr lang="en-US" b="1" u="sng" dirty="0">
                <a:solidFill>
                  <a:schemeClr val="tx2"/>
                </a:solidFill>
                <a:latin typeface="+mj-lt"/>
                <a:ea typeface="+mj-ea"/>
                <a:cs typeface="+mj-cs"/>
              </a:rPr>
              <a:t>Don’t Take the 2</a:t>
            </a:r>
            <a:r>
              <a:rPr lang="en-US" b="1" u="sng" baseline="30000" dirty="0">
                <a:solidFill>
                  <a:schemeClr val="tx2"/>
                </a:solidFill>
                <a:latin typeface="+mj-lt"/>
                <a:ea typeface="+mj-ea"/>
                <a:cs typeface="+mj-cs"/>
              </a:rPr>
              <a:t>nd</a:t>
            </a:r>
            <a:r>
              <a:rPr lang="en-US" b="1" u="sng" dirty="0">
                <a:solidFill>
                  <a:schemeClr val="tx2"/>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1" y="1732449"/>
            <a:ext cx="3992543" cy="4058751"/>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32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Scrolling…</a:t>
            </a:r>
          </a:p>
        </p:txBody>
      </p:sp>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38100" y="6467475"/>
            <a:ext cx="3596420"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David's 2</a:t>
            </a:r>
            <a:r>
              <a:rPr lang="en-US" kern="1200" baseline="300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nd</a:t>
            </a:r>
            <a:r>
              <a:rPr lang="en-US" kern="1200" dirty="0">
                <a:solidFill>
                  <a:schemeClr val="tx1">
                    <a:lumMod val="95000"/>
                  </a:schemeClr>
                </a:solidFill>
                <a:effectLst>
                  <a:outerShdw blurRad="50800" dist="38100" dir="2700000" algn="tl" rotWithShape="0">
                    <a:schemeClr val="bg1">
                      <a:alpha val="43000"/>
                    </a:schemeClr>
                  </a:outerShdw>
                </a:effectLst>
                <a:latin typeface="+mn-lt"/>
                <a:ea typeface="+mn-ea"/>
                <a:cs typeface="+mn-cs"/>
              </a:rPr>
              <a:t> Look</a:t>
            </a:r>
          </a:p>
        </p:txBody>
      </p:sp>
      <p:pic>
        <p:nvPicPr>
          <p:cNvPr id="16" name="Picture 15">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Picture 3">
            <a:extLst>
              <a:ext uri="{FF2B5EF4-FFF2-40B4-BE49-F238E27FC236}">
                <a16:creationId xmlns:a16="http://schemas.microsoft.com/office/drawing/2014/main" id="{3C92C3A0-9A03-8CA6-D3E7-8170B2A26FC3}"/>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4580100" y="-18047"/>
            <a:ext cx="7537705" cy="6857990"/>
          </a:xfrm>
          <a:prstGeom prst="rect">
            <a:avLst/>
          </a:prstGeom>
        </p:spPr>
      </p:pic>
      <p:sp>
        <p:nvSpPr>
          <p:cNvPr id="7" name="TextBox 6">
            <a:extLst>
              <a:ext uri="{FF2B5EF4-FFF2-40B4-BE49-F238E27FC236}">
                <a16:creationId xmlns:a16="http://schemas.microsoft.com/office/drawing/2014/main" id="{A1A9533A-E559-2A4B-6AD8-40A8869407A6}"/>
              </a:ext>
            </a:extLst>
          </p:cNvPr>
          <p:cNvSpPr txBox="1"/>
          <p:nvPr/>
        </p:nvSpPr>
        <p:spPr>
          <a:xfrm>
            <a:off x="4755640" y="622783"/>
            <a:ext cx="7283960" cy="523220"/>
          </a:xfrm>
          <a:prstGeom prst="rect">
            <a:avLst/>
          </a:prstGeom>
          <a:solidFill>
            <a:schemeClr val="tx1"/>
          </a:solidFill>
        </p:spPr>
        <p:txBody>
          <a:bodyPr wrap="square" rtlCol="0">
            <a:spAutoFit/>
          </a:bodyPr>
          <a:lstStyle/>
          <a:p>
            <a:r>
              <a:rPr lang="en-US" sz="1400" dirty="0">
                <a:solidFill>
                  <a:schemeClr val="bg1"/>
                </a:solidFill>
              </a:rPr>
              <a:t>Going to take a shower on the rooftop overlooking the city of Jerusalem at night! Perfect temp. What could go wrong?</a:t>
            </a:r>
          </a:p>
        </p:txBody>
      </p:sp>
    </p:spTree>
    <p:extLst>
      <p:ext uri="{BB962C8B-B14F-4D97-AF65-F5344CB8AC3E}">
        <p14:creationId xmlns:p14="http://schemas.microsoft.com/office/powerpoint/2010/main" val="584652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25400" y="-1"/>
            <a:ext cx="12166600" cy="762001"/>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defRPr/>
            </a:pPr>
            <a:r>
              <a:rPr lang="en-US" b="1" u="sng" dirty="0">
                <a:ln>
                  <a:solidFill>
                    <a:srgbClr val="404040">
                      <a:alpha val="10000"/>
                    </a:srgbClr>
                  </a:solidFill>
                </a:ln>
                <a:solidFill>
                  <a:srgbClr val="DADADA"/>
                </a:solidFill>
                <a:latin typeface="+mj-lt"/>
                <a:ea typeface="+mj-ea"/>
                <a:cs typeface="+mj-cs"/>
              </a:rPr>
              <a:t>Don’t Take the 2</a:t>
            </a:r>
            <a:r>
              <a:rPr lang="en-US" b="1" u="sng" baseline="30000" dirty="0">
                <a:ln>
                  <a:solidFill>
                    <a:srgbClr val="404040">
                      <a:alpha val="10000"/>
                    </a:srgbClr>
                  </a:solidFill>
                </a:ln>
                <a:solidFill>
                  <a:srgbClr val="DADADA"/>
                </a:solidFill>
                <a:latin typeface="+mj-lt"/>
                <a:ea typeface="+mj-ea"/>
                <a:cs typeface="+mj-cs"/>
              </a:rPr>
              <a:t>nd</a:t>
            </a:r>
            <a:r>
              <a:rPr lang="en-US" b="1" u="sng" dirty="0">
                <a:ln>
                  <a:solidFill>
                    <a:srgbClr val="404040">
                      <a:alpha val="10000"/>
                    </a:srgbClr>
                  </a:solidFill>
                </a:ln>
                <a:solidFill>
                  <a:srgbClr val="DADADA"/>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25400" y="2285999"/>
            <a:ext cx="3094242" cy="3928533"/>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3200" b="1"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The 2</a:t>
            </a:r>
            <a:r>
              <a:rPr lang="en-US" sz="3200" b="1" baseline="30000"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nd</a:t>
            </a:r>
            <a:r>
              <a:rPr lang="en-US" sz="3200" b="1"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 Look…</a:t>
            </a:r>
          </a:p>
        </p:txBody>
      </p:sp>
      <p:pic>
        <p:nvPicPr>
          <p:cNvPr id="4" name="Picture 3">
            <a:extLst>
              <a:ext uri="{FF2B5EF4-FFF2-40B4-BE49-F238E27FC236}">
                <a16:creationId xmlns:a16="http://schemas.microsoft.com/office/drawing/2014/main" id="{3C92C3A0-9A03-8CA6-D3E7-8170B2A26FC3}"/>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127598" y="914401"/>
            <a:ext cx="9072359" cy="5897032"/>
          </a:xfrm>
          <a:prstGeom prst="rect">
            <a:avLst/>
          </a:prstGeom>
        </p:spPr>
      </p:pic>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0" y="6446307"/>
            <a:ext cx="6672865"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dirty="0">
                <a:solidFill>
                  <a:srgbClr val="F2F2F2"/>
                </a:solidFill>
                <a:effectLst>
                  <a:outerShdw blurRad="50800" dist="38100" dir="2700000" algn="tl" rotWithShape="0">
                    <a:schemeClr val="bg1">
                      <a:alpha val="43000"/>
                    </a:schemeClr>
                  </a:outerShdw>
                </a:effectLst>
                <a:latin typeface="+mn-lt"/>
                <a:ea typeface="+mn-ea"/>
                <a:cs typeface="+mn-cs"/>
              </a:rPr>
              <a:t>David's 2</a:t>
            </a:r>
            <a:r>
              <a:rPr lang="en-US" kern="1200" baseline="30000" dirty="0">
                <a:solidFill>
                  <a:srgbClr val="F2F2F2"/>
                </a:solidFill>
                <a:effectLst>
                  <a:outerShdw blurRad="50800" dist="38100" dir="2700000" algn="tl" rotWithShape="0">
                    <a:schemeClr val="bg1">
                      <a:alpha val="43000"/>
                    </a:schemeClr>
                  </a:outerShdw>
                </a:effectLst>
                <a:latin typeface="+mn-lt"/>
                <a:ea typeface="+mn-ea"/>
                <a:cs typeface="+mn-cs"/>
              </a:rPr>
              <a:t>nd</a:t>
            </a:r>
            <a:r>
              <a:rPr lang="en-US" kern="1200" dirty="0">
                <a:solidFill>
                  <a:srgbClr val="F2F2F2"/>
                </a:solidFill>
                <a:effectLst>
                  <a:outerShdw blurRad="50800" dist="38100" dir="2700000" algn="tl" rotWithShape="0">
                    <a:schemeClr val="bg1">
                      <a:alpha val="43000"/>
                    </a:schemeClr>
                  </a:outerShdw>
                </a:effectLst>
                <a:latin typeface="+mn-lt"/>
                <a:ea typeface="+mn-ea"/>
                <a:cs typeface="+mn-cs"/>
              </a:rPr>
              <a:t> Look</a:t>
            </a:r>
          </a:p>
        </p:txBody>
      </p:sp>
    </p:spTree>
    <p:extLst>
      <p:ext uri="{BB962C8B-B14F-4D97-AF65-F5344CB8AC3E}">
        <p14:creationId xmlns:p14="http://schemas.microsoft.com/office/powerpoint/2010/main" val="752983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0EE34ECA-984F-AFE9-DC72-BF480BC4F5D3}"/>
              </a:ext>
            </a:extLst>
          </p:cNvPr>
          <p:cNvSpPr>
            <a:spLocks noGrp="1" noChangeArrowheads="1"/>
          </p:cNvSpPr>
          <p:nvPr>
            <p:ph type="title"/>
          </p:nvPr>
        </p:nvSpPr>
        <p:spPr>
          <a:xfrm>
            <a:off x="0" y="0"/>
            <a:ext cx="12192000" cy="76200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defRPr/>
            </a:pPr>
            <a:r>
              <a:rPr lang="en-US" b="1" u="sng" dirty="0">
                <a:ln>
                  <a:solidFill>
                    <a:srgbClr val="404040">
                      <a:alpha val="10000"/>
                    </a:srgbClr>
                  </a:solidFill>
                </a:ln>
                <a:solidFill>
                  <a:srgbClr val="DADADA"/>
                </a:solidFill>
                <a:latin typeface="+mj-lt"/>
                <a:ea typeface="+mj-ea"/>
                <a:cs typeface="+mj-cs"/>
              </a:rPr>
              <a:t>Don’t Take the 2</a:t>
            </a:r>
            <a:r>
              <a:rPr lang="en-US" b="1" u="sng" baseline="30000" dirty="0">
                <a:ln>
                  <a:solidFill>
                    <a:srgbClr val="404040">
                      <a:alpha val="10000"/>
                    </a:srgbClr>
                  </a:solidFill>
                </a:ln>
                <a:solidFill>
                  <a:srgbClr val="DADADA"/>
                </a:solidFill>
                <a:latin typeface="+mj-lt"/>
                <a:ea typeface="+mj-ea"/>
                <a:cs typeface="+mj-cs"/>
              </a:rPr>
              <a:t>nd</a:t>
            </a:r>
            <a:r>
              <a:rPr lang="en-US" b="1" u="sng" dirty="0">
                <a:ln>
                  <a:solidFill>
                    <a:srgbClr val="404040">
                      <a:alpha val="10000"/>
                    </a:srgbClr>
                  </a:solidFill>
                </a:ln>
                <a:solidFill>
                  <a:srgbClr val="DADADA"/>
                </a:solidFill>
                <a:latin typeface="+mj-lt"/>
                <a:ea typeface="+mj-ea"/>
                <a:cs typeface="+mj-cs"/>
              </a:rPr>
              <a:t> Look</a:t>
            </a:r>
          </a:p>
        </p:txBody>
      </p:sp>
      <p:sp>
        <p:nvSpPr>
          <p:cNvPr id="11" name="Text Box 11">
            <a:extLst>
              <a:ext uri="{FF2B5EF4-FFF2-40B4-BE49-F238E27FC236}">
                <a16:creationId xmlns:a16="http://schemas.microsoft.com/office/drawing/2014/main" id="{58A8A522-9A08-16DA-1FEE-DA9B79ACD016}"/>
              </a:ext>
            </a:extLst>
          </p:cNvPr>
          <p:cNvSpPr txBox="1">
            <a:spLocks noChangeArrowheads="1"/>
          </p:cNvSpPr>
          <p:nvPr/>
        </p:nvSpPr>
        <p:spPr bwMode="auto">
          <a:xfrm>
            <a:off x="1" y="1732449"/>
            <a:ext cx="3047999" cy="4482084"/>
          </a:xfrm>
          <a:prstGeom prst="rect">
            <a:avLst/>
          </a:prstGeom>
        </p:spPr>
        <p:txBody>
          <a:bodyPr vert="horz" lIns="91440" tIns="45720" rIns="91440" bIns="45720" rtlCol="0" anchor="t">
            <a:norm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indent="0" eaLnBrk="1" hangingPunct="1">
              <a:spcBef>
                <a:spcPct val="20000"/>
              </a:spcBef>
              <a:spcAft>
                <a:spcPts val="600"/>
              </a:spcAft>
              <a:buClr>
                <a:schemeClr val="tx2"/>
              </a:buClr>
              <a:buSzPct val="70000"/>
              <a:buFont typeface="Wingdings 2" charset="2"/>
              <a:defRPr/>
            </a:pPr>
            <a:r>
              <a:rPr lang="en-US" sz="3200" b="1"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The 2</a:t>
            </a:r>
            <a:r>
              <a:rPr lang="en-US" sz="3200" b="1" baseline="30000"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nd</a:t>
            </a:r>
            <a:r>
              <a:rPr lang="en-US" sz="3200" b="1" dirty="0">
                <a:ln>
                  <a:solidFill>
                    <a:srgbClr val="404040">
                      <a:alpha val="10000"/>
                    </a:srgbClr>
                  </a:solidFill>
                </a:ln>
                <a:solidFill>
                  <a:srgbClr val="DADADA"/>
                </a:solidFill>
                <a:effectLst>
                  <a:outerShdw blurRad="9525" dist="25400" dir="14640000" algn="tl" rotWithShape="0">
                    <a:schemeClr val="bg1">
                      <a:alpha val="30000"/>
                    </a:schemeClr>
                  </a:outerShdw>
                </a:effectLst>
                <a:latin typeface="+mn-lt"/>
                <a:cs typeface="+mn-cs"/>
              </a:rPr>
              <a:t> Look…</a:t>
            </a:r>
          </a:p>
        </p:txBody>
      </p:sp>
      <p:pic>
        <p:nvPicPr>
          <p:cNvPr id="4" name="Picture 3">
            <a:extLst>
              <a:ext uri="{FF2B5EF4-FFF2-40B4-BE49-F238E27FC236}">
                <a16:creationId xmlns:a16="http://schemas.microsoft.com/office/drawing/2014/main" id="{3C92C3A0-9A03-8CA6-D3E7-8170B2A26FC3}"/>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048001" y="822301"/>
            <a:ext cx="9143998" cy="6012178"/>
          </a:xfrm>
          <a:prstGeom prst="rect">
            <a:avLst/>
          </a:prstGeom>
        </p:spPr>
      </p:pic>
      <p:sp>
        <p:nvSpPr>
          <p:cNvPr id="3" name="Footer Placeholder 4">
            <a:extLst>
              <a:ext uri="{FF2B5EF4-FFF2-40B4-BE49-F238E27FC236}">
                <a16:creationId xmlns:a16="http://schemas.microsoft.com/office/drawing/2014/main" id="{EF5FD864-6C83-DFAC-D6FC-45E71BDC9E2A}"/>
              </a:ext>
            </a:extLst>
          </p:cNvPr>
          <p:cNvSpPr>
            <a:spLocks noGrp="1"/>
          </p:cNvSpPr>
          <p:nvPr>
            <p:ph type="ftr" sz="quarter" idx="11"/>
          </p:nvPr>
        </p:nvSpPr>
        <p:spPr>
          <a:xfrm>
            <a:off x="-3811" y="6492875"/>
            <a:ext cx="6672865" cy="365125"/>
          </a:xfrm>
        </p:spPr>
        <p:txBody>
          <a:bodyPr vert="horz" lIns="91440" tIns="45720" rIns="91440" bIns="45720" rtlCol="0" anchor="ctr">
            <a:normAutofit/>
          </a:bodyPr>
          <a:lstStyle/>
          <a:p>
            <a:pPr defTabSz="914400" fontAlgn="base">
              <a:spcBef>
                <a:spcPct val="0"/>
              </a:spcBef>
              <a:spcAft>
                <a:spcPts val="450"/>
              </a:spcAft>
              <a:buClr>
                <a:srgbClr val="6BA9DA"/>
              </a:buClr>
              <a:buSzPct val="115000"/>
              <a:defRPr/>
            </a:pPr>
            <a:r>
              <a:rPr lang="en-US" kern="1200">
                <a:solidFill>
                  <a:srgbClr val="F2F2F2"/>
                </a:solidFill>
                <a:effectLst>
                  <a:outerShdw blurRad="50800" dist="38100" dir="2700000" algn="tl" rotWithShape="0">
                    <a:schemeClr val="bg1">
                      <a:alpha val="43000"/>
                    </a:schemeClr>
                  </a:outerShdw>
                </a:effectLst>
                <a:latin typeface="+mn-lt"/>
                <a:ea typeface="+mn-ea"/>
                <a:cs typeface="+mn-cs"/>
              </a:rPr>
              <a:t>David's 2</a:t>
            </a:r>
            <a:r>
              <a:rPr lang="en-US" kern="1200" baseline="30000">
                <a:solidFill>
                  <a:srgbClr val="F2F2F2"/>
                </a:solidFill>
                <a:effectLst>
                  <a:outerShdw blurRad="50800" dist="38100" dir="2700000" algn="tl" rotWithShape="0">
                    <a:schemeClr val="bg1">
                      <a:alpha val="43000"/>
                    </a:schemeClr>
                  </a:outerShdw>
                </a:effectLst>
                <a:latin typeface="+mn-lt"/>
                <a:ea typeface="+mn-ea"/>
                <a:cs typeface="+mn-cs"/>
              </a:rPr>
              <a:t>nd</a:t>
            </a:r>
            <a:r>
              <a:rPr lang="en-US" kern="1200">
                <a:solidFill>
                  <a:srgbClr val="F2F2F2"/>
                </a:solidFill>
                <a:effectLst>
                  <a:outerShdw blurRad="50800" dist="38100" dir="2700000" algn="tl" rotWithShape="0">
                    <a:schemeClr val="bg1">
                      <a:alpha val="43000"/>
                    </a:schemeClr>
                  </a:outerShdw>
                </a:effectLst>
                <a:latin typeface="+mn-lt"/>
                <a:ea typeface="+mn-ea"/>
                <a:cs typeface="+mn-cs"/>
              </a:rPr>
              <a:t> Look</a:t>
            </a:r>
          </a:p>
        </p:txBody>
      </p:sp>
    </p:spTree>
    <p:extLst>
      <p:ext uri="{BB962C8B-B14F-4D97-AF65-F5344CB8AC3E}">
        <p14:creationId xmlns:p14="http://schemas.microsoft.com/office/powerpoint/2010/main" val="3910281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heme1">
  <a:themeElements>
    <a:clrScheme name="edu_theme_07">
      <a:dk1>
        <a:srgbClr val="000000"/>
      </a:dk1>
      <a:lt1>
        <a:srgbClr val="FFFFFF"/>
      </a:lt1>
      <a:dk2>
        <a:srgbClr val="254B44"/>
      </a:dk2>
      <a:lt2>
        <a:srgbClr val="FEFEE8"/>
      </a:lt2>
      <a:accent1>
        <a:srgbClr val="9ECA10"/>
      </a:accent1>
      <a:accent2>
        <a:srgbClr val="BDA515"/>
      </a:accent2>
      <a:accent3>
        <a:srgbClr val="FF9933"/>
      </a:accent3>
      <a:accent4>
        <a:srgbClr val="20ABBA"/>
      </a:accent4>
      <a:accent5>
        <a:srgbClr val="3768AF"/>
      </a:accent5>
      <a:accent6>
        <a:srgbClr val="D5584B"/>
      </a:accent6>
      <a:hlink>
        <a:srgbClr val="0FD2D7"/>
      </a:hlink>
      <a:folHlink>
        <a:srgbClr val="FF0066"/>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333300"/>
        </a:dk2>
        <a:lt2>
          <a:srgbClr val="B2B2B2"/>
        </a:lt2>
        <a:accent1>
          <a:srgbClr val="469466"/>
        </a:accent1>
        <a:accent2>
          <a:srgbClr val="CC9900"/>
        </a:accent2>
        <a:accent3>
          <a:srgbClr val="FFFFFF"/>
        </a:accent3>
        <a:accent4>
          <a:srgbClr val="000000"/>
        </a:accent4>
        <a:accent5>
          <a:srgbClr val="B0C8B8"/>
        </a:accent5>
        <a:accent6>
          <a:srgbClr val="B98A00"/>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480000"/>
        </a:dk2>
        <a:lt2>
          <a:srgbClr val="DDDDDD"/>
        </a:lt2>
        <a:accent1>
          <a:srgbClr val="C58023"/>
        </a:accent1>
        <a:accent2>
          <a:srgbClr val="4AA280"/>
        </a:accent2>
        <a:accent3>
          <a:srgbClr val="FFFFFF"/>
        </a:accent3>
        <a:accent4>
          <a:srgbClr val="000000"/>
        </a:accent4>
        <a:accent5>
          <a:srgbClr val="DFC0AC"/>
        </a:accent5>
        <a:accent6>
          <a:srgbClr val="429273"/>
        </a:accent6>
        <a:hlink>
          <a:srgbClr val="CD5119"/>
        </a:hlink>
        <a:folHlink>
          <a:srgbClr val="878FA5"/>
        </a:folHlink>
      </a:clrScheme>
      <a:clrMap bg1="lt1" tx1="dk1" bg2="lt2" tx2="dk2" accent1="accent1" accent2="accent2" accent3="accent3" accent4="accent4" accent5="accent5" accent6="accent6" hlink="hlink" folHlink="folHlink"/>
    </a:extraClrScheme>
    <a:extraClrScheme>
      <a:clrScheme name="Office Theme 3">
        <a:dk1>
          <a:srgbClr val="672D2D"/>
        </a:dk1>
        <a:lt1>
          <a:srgbClr val="FFFFFF"/>
        </a:lt1>
        <a:dk2>
          <a:srgbClr val="000000"/>
        </a:dk2>
        <a:lt2>
          <a:srgbClr val="DDDDDD"/>
        </a:lt2>
        <a:accent1>
          <a:srgbClr val="8EA65A"/>
        </a:accent1>
        <a:accent2>
          <a:srgbClr val="FF9900"/>
        </a:accent2>
        <a:accent3>
          <a:srgbClr val="FFFFFF"/>
        </a:accent3>
        <a:accent4>
          <a:srgbClr val="572525"/>
        </a:accent4>
        <a:accent5>
          <a:srgbClr val="C6D0B5"/>
        </a:accent5>
        <a:accent6>
          <a:srgbClr val="E78A00"/>
        </a:accent6>
        <a:hlink>
          <a:srgbClr val="0099CC"/>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Favorite Font Theme">
      <a:majorFont>
        <a:latin typeface="Arial"/>
        <a:ea typeface=""/>
        <a:cs typeface=""/>
      </a:majorFont>
      <a:minorFont>
        <a:latin typeface="Tahom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2067</TotalTime>
  <Words>3476</Words>
  <Application>Microsoft Office PowerPoint</Application>
  <PresentationFormat>Widescreen</PresentationFormat>
  <Paragraphs>228</Paragraphs>
  <Slides>16</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Century Gothic</vt:lpstr>
      <vt:lpstr>Tahoma</vt:lpstr>
      <vt:lpstr>Times New Roman</vt:lpstr>
      <vt:lpstr>Wingdings</vt:lpstr>
      <vt:lpstr>Wingdings 2</vt:lpstr>
      <vt:lpstr>Wingdings 3</vt:lpstr>
      <vt:lpstr>Theme1</vt:lpstr>
      <vt:lpstr>Wisp</vt:lpstr>
      <vt:lpstr>Slate</vt:lpstr>
      <vt:lpstr>David's 2nd Look     Text:  II Samuel 11</vt:lpstr>
      <vt:lpstr>Intro</vt:lpstr>
      <vt:lpstr>Intro</vt:lpstr>
      <vt:lpstr>Intro</vt:lpstr>
      <vt:lpstr>Don’t Take the 2nd Look</vt:lpstr>
      <vt:lpstr>Don’t Take the 2nd Look</vt:lpstr>
      <vt:lpstr>Don’t Take the 2nd Look</vt:lpstr>
      <vt:lpstr>Don’t Take the 2nd Look</vt:lpstr>
      <vt:lpstr>Don’t Take the 2nd Look</vt:lpstr>
      <vt:lpstr>Don’t Take the 2nd Look</vt:lpstr>
      <vt:lpstr>Don’t Take the 2nd Look</vt:lpstr>
      <vt:lpstr>Don’t Take the 2nd Look</vt:lpstr>
      <vt:lpstr>Don’t Take the  2nd Look!</vt:lpstr>
      <vt:lpstr>Conclusion</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David's 2nd Look</dc:title>
  <dc:subject>07/09/2023</dc:subject>
  <dc:creator>DarkWolf</dc:creator>
  <cp:lastModifiedBy>DarkWolf</cp:lastModifiedBy>
  <cp:revision>16</cp:revision>
  <dcterms:created xsi:type="dcterms:W3CDTF">2019-08-30T00:21:55Z</dcterms:created>
  <dcterms:modified xsi:type="dcterms:W3CDTF">2023-08-09T21:32:29Z</dcterms:modified>
</cp:coreProperties>
</file>