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6" r:id="rId1"/>
    <p:sldMasterId id="2147483945" r:id="rId2"/>
  </p:sldMasterIdLst>
  <p:notesMasterIdLst>
    <p:notesMasterId r:id="rId17"/>
  </p:notesMasterIdLst>
  <p:handoutMasterIdLst>
    <p:handoutMasterId r:id="rId18"/>
  </p:handoutMasterIdLst>
  <p:sldIdLst>
    <p:sldId id="521" r:id="rId3"/>
    <p:sldId id="1092" r:id="rId4"/>
    <p:sldId id="1170" r:id="rId5"/>
    <p:sldId id="1205" r:id="rId6"/>
    <p:sldId id="1206" r:id="rId7"/>
    <p:sldId id="1207" r:id="rId8"/>
    <p:sldId id="1211" r:id="rId9"/>
    <p:sldId id="1212" r:id="rId10"/>
    <p:sldId id="1213" r:id="rId11"/>
    <p:sldId id="1218" r:id="rId12"/>
    <p:sldId id="1219" r:id="rId13"/>
    <p:sldId id="1220" r:id="rId14"/>
    <p:sldId id="1223" r:id="rId15"/>
    <p:sldId id="72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0000FF"/>
    <a:srgbClr val="006600"/>
    <a:srgbClr val="FFFFFF"/>
    <a:srgbClr val="FF0066"/>
    <a:srgbClr val="FFCC00"/>
    <a:srgbClr val="CCFF33"/>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385" autoAdjust="0"/>
  </p:normalViewPr>
  <p:slideViewPr>
    <p:cSldViewPr snapToObjects="1">
      <p:cViewPr varScale="1">
        <p:scale>
          <a:sx n="88" d="100"/>
          <a:sy n="88" d="100"/>
        </p:scale>
        <p:origin x="594"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D60A090-B1D9-493C-AE37-1CF018206EA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r>
              <a:rPr lang="en-US" dirty="0"/>
              <a:t>A Specific Request</a:t>
            </a:r>
          </a:p>
        </p:txBody>
      </p:sp>
      <p:sp>
        <p:nvSpPr>
          <p:cNvPr id="22531" name="Rectangle 3">
            <a:extLst>
              <a:ext uri="{FF2B5EF4-FFF2-40B4-BE49-F238E27FC236}">
                <a16:creationId xmlns:a16="http://schemas.microsoft.com/office/drawing/2014/main" id="{8D6A0E70-E04B-4A9F-AB4B-95ACE5D2F530}"/>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dirty="0"/>
          </a:p>
        </p:txBody>
      </p:sp>
      <p:sp>
        <p:nvSpPr>
          <p:cNvPr id="22532" name="Rectangle 4">
            <a:extLst>
              <a:ext uri="{FF2B5EF4-FFF2-40B4-BE49-F238E27FC236}">
                <a16:creationId xmlns:a16="http://schemas.microsoft.com/office/drawing/2014/main" id="{1B925750-979D-4CA6-B23D-834D8B9CA293}"/>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r>
              <a:rPr lang="en-US" dirty="0"/>
              <a:t>Prepared by Nathan L Morrison / 05-14-06</a:t>
            </a:r>
          </a:p>
        </p:txBody>
      </p:sp>
      <p:sp>
        <p:nvSpPr>
          <p:cNvPr id="22533" name="Rectangle 5">
            <a:extLst>
              <a:ext uri="{FF2B5EF4-FFF2-40B4-BE49-F238E27FC236}">
                <a16:creationId xmlns:a16="http://schemas.microsoft.com/office/drawing/2014/main" id="{2364DF44-B8FA-418F-800A-D17679620DAE}"/>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71D29B5F-8A5C-4C57-8B57-252C324534A8}"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12A1E5F-623C-461C-B77D-546487C4FD2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r>
              <a:rPr lang="en-US" dirty="0"/>
              <a:t>A Specific Request</a:t>
            </a:r>
          </a:p>
        </p:txBody>
      </p:sp>
      <p:sp>
        <p:nvSpPr>
          <p:cNvPr id="3075" name="Rectangle 3">
            <a:extLst>
              <a:ext uri="{FF2B5EF4-FFF2-40B4-BE49-F238E27FC236}">
                <a16:creationId xmlns:a16="http://schemas.microsoft.com/office/drawing/2014/main" id="{14058D2F-4AC3-4DA6-BC56-C596C5181A7D}"/>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dirty="0"/>
          </a:p>
        </p:txBody>
      </p:sp>
      <p:sp>
        <p:nvSpPr>
          <p:cNvPr id="3076" name="Rectangle 4">
            <a:extLst>
              <a:ext uri="{FF2B5EF4-FFF2-40B4-BE49-F238E27FC236}">
                <a16:creationId xmlns:a16="http://schemas.microsoft.com/office/drawing/2014/main" id="{44207EBB-CB31-4AED-9B45-A17453E46C3E}"/>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4DA4DD59-DF5A-4C4C-9316-2CC71E747438}"/>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71F6850C-C330-4D03-8C10-A2C137F56AC3}"/>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r>
              <a:rPr lang="en-US" dirty="0"/>
              <a:t>Prepared by Nathan L Morrison / 05-14-06</a:t>
            </a:r>
          </a:p>
        </p:txBody>
      </p:sp>
      <p:sp>
        <p:nvSpPr>
          <p:cNvPr id="3079" name="Rectangle 7">
            <a:extLst>
              <a:ext uri="{FF2B5EF4-FFF2-40B4-BE49-F238E27FC236}">
                <a16:creationId xmlns:a16="http://schemas.microsoft.com/office/drawing/2014/main" id="{4A1D4A18-2F7D-4AA5-A6D0-E62BE4CC4E07}"/>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791EA81A-27FE-46E0-8EDF-3CFF116ECEB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207B823-2F67-43FE-B966-F22D7C57A36E}"/>
              </a:ext>
            </a:extLst>
          </p:cNvPr>
          <p:cNvSpPr>
            <a:spLocks noGrp="1" noRot="1" noChangeAspect="1" noChangeArrowheads="1" noTextEdit="1"/>
          </p:cNvSpPr>
          <p:nvPr>
            <p:ph type="sldImg"/>
          </p:nvPr>
        </p:nvSpPr>
        <p:spPr>
          <a:xfrm>
            <a:off x="381000" y="685800"/>
            <a:ext cx="6096000" cy="3429000"/>
          </a:xfrm>
          <a:ln/>
        </p:spPr>
      </p:sp>
      <p:sp>
        <p:nvSpPr>
          <p:cNvPr id="6147" name="Rectangle 3">
            <a:extLst>
              <a:ext uri="{FF2B5EF4-FFF2-40B4-BE49-F238E27FC236}">
                <a16:creationId xmlns:a16="http://schemas.microsoft.com/office/drawing/2014/main" id="{AB279E3C-F629-4B5A-ABB7-C7C84F1DF2B8}"/>
              </a:ext>
            </a:extLst>
          </p:cNvPr>
          <p:cNvSpPr>
            <a:spLocks noGrp="1" noChangeArrowheads="1"/>
          </p:cNvSpPr>
          <p:nvPr>
            <p:ph type="body" idx="1"/>
          </p:nvPr>
        </p:nvSpPr>
        <p:spPr>
          <a:noFill/>
        </p:spPr>
        <p:txBody>
          <a:bodyPr/>
          <a:lstStyle/>
          <a:p>
            <a:pPr eaLnBrk="1" hangingPunct="1"/>
            <a:r>
              <a:rPr lang="en-US" altLang="en-US" dirty="0"/>
              <a:t>By Nathan L Morrison for Sunday June 25, 2023</a:t>
            </a:r>
          </a:p>
          <a:p>
            <a:pPr eaLnBrk="1" hangingPunct="1"/>
            <a:r>
              <a:rPr lang="en-US" altLang="en-US" dirty="0"/>
              <a:t>All Scripture given is from NASU unless otherwise stated</a:t>
            </a:r>
          </a:p>
          <a:p>
            <a:pPr eaLnBrk="1" hangingPunct="1"/>
            <a:endParaRPr lang="en-US" altLang="en-US" dirty="0"/>
          </a:p>
          <a:p>
            <a:pPr eaLnBrk="1" hangingPunct="1"/>
            <a:r>
              <a:rPr lang="en-US" altLang="en-US" dirty="0"/>
              <a:t>For further study, or if questions, please Call: 804-277-1983 or Visit www.courthousechurchofchrist.com</a:t>
            </a:r>
          </a:p>
          <a:p>
            <a:pPr eaLnBrk="1" hangingPunct="1"/>
            <a:endParaRPr lang="en-US" altLang="en-US" dirty="0"/>
          </a:p>
          <a:p>
            <a:pPr eaLnBrk="1" hangingPunct="1"/>
            <a:r>
              <a:rPr lang="en-US" altLang="en-US" dirty="0"/>
              <a:t>Adapted from an article by Donald Treadway</a:t>
            </a:r>
          </a:p>
          <a:p>
            <a:pPr eaLnBrk="1" hangingPunct="1"/>
            <a:endParaRPr lang="en-US" altLang="en-US" dirty="0"/>
          </a:p>
          <a:p>
            <a:pPr eaLnBrk="1" hangingPunct="1"/>
            <a:r>
              <a:rPr lang="en-US" altLang="en-US" dirty="0"/>
              <a:t>The logo art was used by permission by www.vecteezy.com</a:t>
            </a:r>
          </a:p>
          <a:p>
            <a:pPr eaLnBrk="1" hangingPunct="1"/>
            <a:endParaRPr lang="en-US" altLang="en-US" dirty="0"/>
          </a:p>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75881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1755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xfrm>
            <a:off x="381000" y="685800"/>
            <a:ext cx="6096000" cy="3429000"/>
          </a:xfrm>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2075537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25364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A Specific Request</a:t>
            </a:r>
            <a:endParaRPr lang="en-US" dirty="0"/>
          </a:p>
        </p:txBody>
      </p:sp>
      <p:sp>
        <p:nvSpPr>
          <p:cNvPr id="5" name="Footer Placeholder 4"/>
          <p:cNvSpPr>
            <a:spLocks noGrp="1"/>
          </p:cNvSpPr>
          <p:nvPr>
            <p:ph type="ftr" sz="quarter" idx="4"/>
          </p:nvPr>
        </p:nvSpPr>
        <p:spPr/>
        <p:txBody>
          <a:bodyPr/>
          <a:lstStyle/>
          <a:p>
            <a:pPr>
              <a:defRPr/>
            </a:pPr>
            <a:r>
              <a:rPr lang="en-US"/>
              <a:t>Prepared by Nathan L Morrison / 05-14-06</a:t>
            </a:r>
            <a:endParaRPr lang="en-US" dirty="0"/>
          </a:p>
        </p:txBody>
      </p:sp>
      <p:sp>
        <p:nvSpPr>
          <p:cNvPr id="6" name="Slide Number Placeholder 5"/>
          <p:cNvSpPr>
            <a:spLocks noGrp="1"/>
          </p:cNvSpPr>
          <p:nvPr>
            <p:ph type="sldNum" sz="quarter" idx="5"/>
          </p:nvPr>
        </p:nvSpPr>
        <p:spPr/>
        <p:txBody>
          <a:bodyPr/>
          <a:lstStyle/>
          <a:p>
            <a:pPr>
              <a:defRPr/>
            </a:pPr>
            <a:fld id="{791EA81A-27FE-46E0-8EDF-3CFF116ECEB4}" type="slidenum">
              <a:rPr lang="en-US" altLang="en-US" smtClean="0"/>
              <a:pPr>
                <a:defRPr/>
              </a:pPr>
              <a:t>2</a:t>
            </a:fld>
            <a:endParaRPr lang="en-US" altLang="en-US" dirty="0"/>
          </a:p>
        </p:txBody>
      </p:sp>
    </p:spTree>
    <p:extLst>
      <p:ext uri="{BB962C8B-B14F-4D97-AF65-F5344CB8AC3E}">
        <p14:creationId xmlns:p14="http://schemas.microsoft.com/office/powerpoint/2010/main" val="4145920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03981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27782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60995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1EA81A-27FE-46E0-8EDF-3CFF116ECEB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18996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975546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xfrm>
            <a:off x="381000" y="685800"/>
            <a:ext cx="6096000" cy="3429000"/>
          </a:xfrm>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1898496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61532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7518400" y="5791201"/>
            <a:ext cx="4267200" cy="519113"/>
          </a:xfrm>
          <a:prstGeom prst="rect">
            <a:avLst/>
          </a:prstGeom>
          <a:noFill/>
          <a:ln w="9525">
            <a:noFill/>
            <a:miter lim="800000"/>
            <a:headEnd/>
            <a:tailEnd/>
          </a:ln>
          <a:effectLst/>
        </p:spPr>
        <p:txBody>
          <a:bodyPr>
            <a:spAutoFit/>
          </a:bodyPr>
          <a:lstStyle/>
          <a:p>
            <a:pPr algn="r">
              <a:defRPr/>
            </a:pPr>
            <a:r>
              <a:rPr lang="en-US" sz="2800" dirty="0">
                <a:solidFill>
                  <a:srgbClr val="FFFFFF"/>
                </a:solidFill>
              </a:rPr>
              <a:t>LOGO</a:t>
            </a:r>
          </a:p>
        </p:txBody>
      </p:sp>
      <p:sp>
        <p:nvSpPr>
          <p:cNvPr id="3074" name="Rectangle 2"/>
          <p:cNvSpPr>
            <a:spLocks noGrp="1" noChangeArrowheads="1"/>
          </p:cNvSpPr>
          <p:nvPr>
            <p:ph type="ctrTitle"/>
          </p:nvPr>
        </p:nvSpPr>
        <p:spPr>
          <a:xfrm>
            <a:off x="711200" y="1371601"/>
            <a:ext cx="11176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711200" y="3810000"/>
            <a:ext cx="109728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914400" y="6400801"/>
            <a:ext cx="2641600" cy="244475"/>
          </a:xfrm>
        </p:spPr>
        <p:txBody>
          <a:bodyPr/>
          <a:lstStyle>
            <a:lvl1pPr>
              <a:defRPr sz="1200"/>
            </a:lvl1pPr>
          </a:lstStyle>
          <a:p>
            <a:pPr>
              <a:defRPr/>
            </a:pPr>
            <a:endParaRPr lang="en-US" dirty="0"/>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9550401" y="6515101"/>
            <a:ext cx="2453217" cy="244475"/>
          </a:xfrm>
        </p:spPr>
        <p:txBody>
          <a:bodyPr/>
          <a:lstStyle>
            <a:lvl1pPr>
              <a:defRPr b="0" i="1" smtClean="0">
                <a:solidFill>
                  <a:schemeClr val="tx1"/>
                </a:solidFill>
              </a:defRPr>
            </a:lvl1pPr>
          </a:lstStyle>
          <a:p>
            <a:pPr>
              <a:defRPr/>
            </a:pPr>
            <a:r>
              <a:rPr lang="en-US"/>
              <a:t>Jesus Recruited A Crazy Man</a:t>
            </a:r>
            <a:endParaRPr lang="en-US" dirty="0"/>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304800" y="6400801"/>
            <a:ext cx="508000" cy="244475"/>
          </a:xfrm>
        </p:spPr>
        <p:txBody>
          <a:bodyPr/>
          <a:lstStyle>
            <a:lvl1pPr>
              <a:defRPr sz="1200"/>
            </a:lvl1pPr>
          </a:lstStyle>
          <a:p>
            <a:fld id="{BDD05D21-89DB-4D27-80C2-661FD7176BF9}" type="slidenum">
              <a:rPr lang="en-US" altLang="en-US"/>
              <a:pPr/>
              <a:t>‹#›</a:t>
            </a:fld>
            <a:endParaRPr lang="en-US" altLang="en-US" dirty="0"/>
          </a:p>
        </p:txBody>
      </p:sp>
    </p:spTree>
    <p:extLst>
      <p:ext uri="{BB962C8B-B14F-4D97-AF65-F5344CB8AC3E}">
        <p14:creationId xmlns:p14="http://schemas.microsoft.com/office/powerpoint/2010/main" val="683251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Jesus Recruited A Crazy Man</a:t>
            </a:r>
            <a:endParaRPr lang="en-US" dirty="0"/>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dirty="0"/>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032367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2701" y="381000"/>
            <a:ext cx="27305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1201" y="381000"/>
            <a:ext cx="79883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Jesus Recruited A Crazy Man</a:t>
            </a:r>
            <a:endParaRPr lang="en-US" dirty="0"/>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dirty="0"/>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358707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668000" cy="609600"/>
          </a:xfrm>
        </p:spPr>
        <p:txBody>
          <a:bodyPr/>
          <a:lstStyle/>
          <a:p>
            <a:r>
              <a:rPr lang="en-US"/>
              <a:t>Click to edit Master title style</a:t>
            </a:r>
          </a:p>
        </p:txBody>
      </p:sp>
      <p:sp>
        <p:nvSpPr>
          <p:cNvPr id="3" name="Table Placeholder 2"/>
          <p:cNvSpPr>
            <a:spLocks noGrp="1"/>
          </p:cNvSpPr>
          <p:nvPr>
            <p:ph type="tbl" idx="1"/>
          </p:nvPr>
        </p:nvSpPr>
        <p:spPr>
          <a:xfrm>
            <a:off x="711200" y="1219200"/>
            <a:ext cx="10922000" cy="5181600"/>
          </a:xfrm>
        </p:spPr>
        <p:txBody>
          <a:bodyPr/>
          <a:lstStyle/>
          <a:p>
            <a:pPr lvl="0"/>
            <a:r>
              <a:rPr lang="en-US" noProof="0" dirty="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Jesus Recruited A Crazy Man</a:t>
            </a:r>
            <a:endParaRPr lang="en-US" dirty="0"/>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dirty="0"/>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809656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Jesus Recruited A Crazy Man</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192264210"/>
      </p:ext>
    </p:extLst>
  </p:cSld>
  <p:clrMapOvr>
    <a:masterClrMapping/>
  </p:clrMapOvr>
  <p:transition spd="slow">
    <p:spli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Jesus Recruited A Crazy Man</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254791800"/>
      </p:ext>
    </p:extLst>
  </p:cSld>
  <p:clrMapOvr>
    <a:masterClrMapping/>
  </p:clrMapOvr>
  <p:transition spd="slow">
    <p:spli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Jesus Recruited A Crazy Man</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81038397"/>
      </p:ext>
    </p:extLst>
  </p:cSld>
  <p:clrMapOvr>
    <a:masterClrMapping/>
  </p:clrMapOvr>
  <p:transition spd="slow">
    <p:spli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Jesus Recruited A Crazy Man</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86398818"/>
      </p:ext>
    </p:extLst>
  </p:cSld>
  <p:clrMapOvr>
    <a:masterClrMapping/>
  </p:clrMapOvr>
  <p:transition spd="slow">
    <p:spli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Jesus Recruited A Crazy Man</a:t>
            </a:r>
            <a:endParaRPr lang="en-US" dirty="0"/>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223484346"/>
      </p:ext>
    </p:extLst>
  </p:cSld>
  <p:clrMapOvr>
    <a:masterClrMapping/>
  </p:clrMapOvr>
  <p:transition spd="slow">
    <p:spli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Jesus Recruited A Crazy Man</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23784888"/>
      </p:ext>
    </p:extLst>
  </p:cSld>
  <p:clrMapOvr>
    <a:masterClrMapping/>
  </p:clrMapOvr>
  <p:transition spd="slow">
    <p:spli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Jesus Recruited A Crazy Man</a:t>
            </a:r>
            <a:endParaRPr lang="en-US" dirty="0"/>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63921245"/>
      </p:ext>
    </p:extLst>
  </p:cSld>
  <p:clrMapOvr>
    <a:masterClrMapping/>
  </p:clrMapOvr>
  <p:transition spd="slow">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Jesus Recruited A Crazy Man</a:t>
            </a:r>
            <a:endParaRPr lang="en-US" dirty="0"/>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dirty="0"/>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354524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Jesus Recruited A Crazy Man</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796036304"/>
      </p:ext>
    </p:extLst>
  </p:cSld>
  <p:clrMapOvr>
    <a:masterClrMapping/>
  </p:clrMapOvr>
  <p:transition spd="slow">
    <p:spli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Jesus Recruited A Crazy Man</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42679524"/>
      </p:ext>
    </p:extLst>
  </p:cSld>
  <p:clrMapOvr>
    <a:masterClrMapping/>
  </p:clrMapOvr>
  <p:transition spd="slow">
    <p:spli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Jesus Recruited A Crazy Man</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805825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Jesus Recruited A Crazy Man</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651306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Jesus Recruited A Crazy Man</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331769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Jesus Recruited A Crazy Man</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510179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Jesus Recruited A Crazy Man</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769968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Jesus Recruited A Crazy Man</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8371731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Jesus Recruited A Crazy Man</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211096446"/>
      </p:ext>
    </p:extLst>
  </p:cSld>
  <p:clrMapOvr>
    <a:masterClrMapping/>
  </p:clrMapOvr>
  <p:transition spd="slow">
    <p:spli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Jesus Recruited A Crazy Man</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028053181"/>
      </p:ext>
    </p:extLst>
  </p:cSld>
  <p:clrMapOvr>
    <a:masterClrMapping/>
  </p:clrMapOvr>
  <p:transition spd="slow">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Jesus Recruited A Crazy Man</a:t>
            </a:r>
            <a:endParaRPr lang="en-US" dirty="0"/>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dirty="0"/>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020110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1200" y="1219200"/>
            <a:ext cx="5359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3800" y="1219200"/>
            <a:ext cx="5359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Jesus Recruited A Crazy Man</a:t>
            </a:r>
            <a:endParaRPr lang="en-US" dirty="0"/>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dirty="0"/>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704319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Jesus Recruited A Crazy Man</a:t>
            </a:r>
            <a:endParaRPr lang="en-US" dirty="0"/>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dirty="0"/>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347587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Jesus Recruited A Crazy Man</a:t>
            </a:r>
            <a:endParaRPr lang="en-US" dirty="0"/>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dirty="0"/>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14353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Jesus Recruited A Crazy Man</a:t>
            </a:r>
            <a:endParaRPr lang="en-US" dirty="0"/>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dirty="0"/>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601610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Jesus Recruited A Crazy Man</a:t>
            </a:r>
            <a:endParaRPr lang="en-US" dirty="0"/>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dirty="0"/>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102826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Jesus Recruited A Crazy Man</a:t>
            </a:r>
            <a:endParaRPr lang="en-US" dirty="0"/>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dirty="0"/>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783089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304800" y="381000"/>
            <a:ext cx="64008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sz="1800" dirty="0"/>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508000" y="381000"/>
            <a:ext cx="62992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sz="1800" dirty="0"/>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812800" y="381000"/>
            <a:ext cx="109728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sz="1800" dirty="0"/>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711200" y="1219200"/>
            <a:ext cx="1092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8839200" y="6548439"/>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Jesus Recruited A Crazy Man</a:t>
            </a:r>
            <a:endParaRPr lang="en-US" dirty="0"/>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5588000" y="6548439"/>
            <a:ext cx="11176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dirty="0"/>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508000" y="6548439"/>
            <a:ext cx="2540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dirty="0"/>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914400" y="381000"/>
            <a:ext cx="10668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2623477665"/>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Jesus Recruited A Crazy Man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04B0798E-18FA-405A-BBA8-BB823BBECDE2}" type="slidenum">
              <a:rPr lang="en-US" smtClean="0"/>
              <a:pPr>
                <a:defRPr/>
              </a:pPr>
              <a:t>‹#›</a:t>
            </a:fld>
            <a:endParaRPr lang="en-US" dirty="0"/>
          </a:p>
        </p:txBody>
      </p:sp>
    </p:spTree>
    <p:extLst>
      <p:ext uri="{BB962C8B-B14F-4D97-AF65-F5344CB8AC3E}">
        <p14:creationId xmlns:p14="http://schemas.microsoft.com/office/powerpoint/2010/main" val="1185868544"/>
      </p:ext>
    </p:extLst>
  </p:cSld>
  <p:clrMap bg1="dk1" tx1="lt1" bg2="dk2" tx2="lt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59" r:id="rId14"/>
    <p:sldLayoutId id="2147483960" r:id="rId15"/>
    <p:sldLayoutId id="2147483961" r:id="rId16"/>
    <p:sldLayoutId id="2147483962" r:id="rId17"/>
  </p:sldLayoutIdLst>
  <p:transition spd="slow">
    <p:split/>
  </p:transition>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E7AA2-6AFC-4D74-8303-2C3ADD323574}"/>
              </a:ext>
            </a:extLst>
          </p:cNvPr>
          <p:cNvSpPr>
            <a:spLocks noGrp="1"/>
          </p:cNvSpPr>
          <p:nvPr>
            <p:ph type="ctrTitle"/>
          </p:nvPr>
        </p:nvSpPr>
        <p:spPr>
          <a:xfrm>
            <a:off x="1013882" y="4435228"/>
            <a:ext cx="10141799" cy="2422771"/>
          </a:xfrm>
        </p:spPr>
        <p:txBody>
          <a:bodyPr>
            <a:normAutofit fontScale="90000"/>
          </a:bodyPr>
          <a:lstStyle/>
          <a:p>
            <a:pPr>
              <a:lnSpc>
                <a:spcPct val="90000"/>
              </a:lnSpc>
            </a:pPr>
            <a:r>
              <a:rPr lang="en-US" altLang="en-US" sz="6000" b="1" u="sng" dirty="0">
                <a:latin typeface="Arial" panose="020B0604020202020204" pitchFamily="34" charset="0"/>
                <a:cs typeface="Arial" panose="020B0604020202020204" pitchFamily="34" charset="0"/>
              </a:rPr>
              <a:t>Jesus Recruited A Crazy Man</a:t>
            </a:r>
            <a:br>
              <a:rPr lang="en-US" altLang="en-US" sz="1200" b="1" u="sng" dirty="0">
                <a:latin typeface="Arial" panose="020B0604020202020204" pitchFamily="34" charset="0"/>
                <a:cs typeface="Arial" panose="020B0604020202020204" pitchFamily="34" charset="0"/>
              </a:rPr>
            </a:br>
            <a:br>
              <a:rPr lang="en-US" altLang="en-US" sz="1200" b="1" u="sng" dirty="0">
                <a:latin typeface="Arial" panose="020B0604020202020204" pitchFamily="34" charset="0"/>
                <a:cs typeface="Arial" panose="020B0604020202020204" pitchFamily="34" charset="0"/>
              </a:rPr>
            </a:br>
            <a:br>
              <a:rPr lang="en-US" altLang="en-US" sz="1200" b="1" u="sng" dirty="0">
                <a:latin typeface="Arial" panose="020B0604020202020204" pitchFamily="34" charset="0"/>
                <a:cs typeface="Arial" panose="020B0604020202020204" pitchFamily="34" charset="0"/>
              </a:rPr>
            </a:br>
            <a:br>
              <a:rPr lang="en-US" altLang="en-US" sz="1200" b="1" u="sng" dirty="0">
                <a:latin typeface="Arial" panose="020B0604020202020204" pitchFamily="34" charset="0"/>
                <a:cs typeface="Arial" panose="020B0604020202020204" pitchFamily="34" charset="0"/>
              </a:rPr>
            </a:br>
            <a:r>
              <a:rPr lang="en-US" altLang="en-US" sz="3100" b="1" dirty="0">
                <a:solidFill>
                  <a:srgbClr val="66FFFF"/>
                </a:solidFill>
                <a:latin typeface="Arial" panose="020B0604020202020204" pitchFamily="34" charset="0"/>
                <a:cs typeface="Arial" panose="020B0604020202020204" pitchFamily="34" charset="0"/>
              </a:rPr>
              <a:t>Text: </a:t>
            </a:r>
            <a:br>
              <a:rPr lang="en-US" altLang="en-US" sz="1200" b="1" dirty="0">
                <a:solidFill>
                  <a:srgbClr val="66FFFF"/>
                </a:solidFill>
                <a:latin typeface="Arial" panose="020B0604020202020204" pitchFamily="34" charset="0"/>
                <a:cs typeface="Arial" panose="020B0604020202020204" pitchFamily="34" charset="0"/>
              </a:rPr>
            </a:br>
            <a:r>
              <a:rPr lang="en-US" altLang="en-US" sz="4900" b="1" dirty="0">
                <a:solidFill>
                  <a:srgbClr val="66FFFF"/>
                </a:solidFill>
                <a:latin typeface="Arial" panose="020B0604020202020204" pitchFamily="34" charset="0"/>
                <a:cs typeface="Arial" panose="020B0604020202020204" pitchFamily="34" charset="0"/>
              </a:rPr>
              <a:t>Mark 5:18-20</a:t>
            </a:r>
            <a:endParaRPr lang="en-US" sz="4900" dirty="0">
              <a:solidFill>
                <a:srgbClr val="66FFFF"/>
              </a:solidFill>
            </a:endParaRPr>
          </a:p>
        </p:txBody>
      </p:sp>
      <p:pic>
        <p:nvPicPr>
          <p:cNvPr id="14" name="Picture 13">
            <a:extLst>
              <a:ext uri="{FF2B5EF4-FFF2-40B4-BE49-F238E27FC236}">
                <a16:creationId xmlns:a16="http://schemas.microsoft.com/office/drawing/2014/main" id="{9B0DB875-49E3-4B9D-8AAE-D81A127B66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pic>
        <p:nvPicPr>
          <p:cNvPr id="3" name="Picture 2">
            <a:extLst>
              <a:ext uri="{FF2B5EF4-FFF2-40B4-BE49-F238E27FC236}">
                <a16:creationId xmlns:a16="http://schemas.microsoft.com/office/drawing/2014/main" id="{DA6E0B7D-44B9-42AC-B783-F32C5A1F0008}"/>
              </a:ext>
            </a:extLst>
          </p:cNvPr>
          <p:cNvPicPr>
            <a:picLocks noChangeAspect="1"/>
          </p:cNvPicPr>
          <p:nvPr/>
        </p:nvPicPr>
        <p:blipFill rotWithShape="1">
          <a:blip r:embed="rId5">
            <a:extLst>
              <a:ext uri="{28A0092B-C50C-407E-A947-70E740481C1C}">
                <a14:useLocalDpi xmlns:a14="http://schemas.microsoft.com/office/drawing/2010/main" val="0"/>
              </a:ext>
            </a:extLst>
          </a:blip>
          <a:srcRect t="2619" r="1" b="33612"/>
          <a:stretch/>
        </p:blipFill>
        <p:spPr>
          <a:xfrm>
            <a:off x="1169349" y="695008"/>
            <a:ext cx="9845346" cy="3525671"/>
          </a:xfrm>
          <a:prstGeom prst="rect">
            <a:avLst/>
          </a:prstGeom>
        </p:spPr>
      </p:pic>
      <p:pic>
        <p:nvPicPr>
          <p:cNvPr id="2" name="Picture 1" descr="A picture containing circle, art, design&#10;&#10;Description automatically generated">
            <a:extLst>
              <a:ext uri="{FF2B5EF4-FFF2-40B4-BE49-F238E27FC236}">
                <a16:creationId xmlns:a16="http://schemas.microsoft.com/office/drawing/2014/main" id="{B1E529F7-D8B7-5FD4-8748-4C8A670B96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953846"/>
            <a:ext cx="1677657" cy="88562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31294" r="31294"/>
          <a:stretch/>
        </p:blipFill>
        <p:spPr>
          <a:xfrm>
            <a:off x="0"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571980" y="10887"/>
            <a:ext cx="7620020" cy="1132114"/>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0000"/>
          </a:bodyPr>
          <a:lstStyle/>
          <a:p>
            <a:pPr algn="l" defTabSz="914400">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The Former Demon-possessed Evangelist</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96041"/>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1" i="0" u="none" strike="noStrike" kern="1200" cap="none" spc="0" normalizeH="0" baseline="0" noProof="0" dirty="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Tahoma"/>
                <a:ea typeface="+mn-ea"/>
                <a:cs typeface="Arial" charset="0"/>
              </a:rPr>
              <a:t>Jesus Recruited A Crazy Man</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34368" y="1219201"/>
            <a:ext cx="7657632" cy="5638800"/>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eaLnBrk="1" fontAlgn="base" hangingPunct="1">
              <a:spcBef>
                <a:spcPct val="20000"/>
              </a:spcBef>
              <a:spcAft>
                <a:spcPts val="600"/>
              </a:spcAft>
              <a:buClr>
                <a:srgbClr val="DADADA"/>
              </a:buClr>
              <a:buSzPct val="70000"/>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Evangelists do what this man did!</a:t>
            </a:r>
            <a:endParaRPr kumimoji="0" lang="en-US" sz="3200" b="1" i="1"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They go home to their friends and tell them how much the Lord has done for them, and how he has had mercy on them.</a:t>
            </a: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Has the Lord saved you?</a:t>
            </a: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Has He given you your life back?</a:t>
            </a: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Has He given you a reason to live, something to hope for?</a:t>
            </a:r>
            <a:endPar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2" name="Text Box 7">
            <a:extLst>
              <a:ext uri="{FF2B5EF4-FFF2-40B4-BE49-F238E27FC236}">
                <a16:creationId xmlns:a16="http://schemas.microsoft.com/office/drawing/2014/main" id="{5EEA0CC2-6B4A-30F5-9E86-BA9BC51FC8C8}"/>
              </a:ext>
            </a:extLst>
          </p:cNvPr>
          <p:cNvSpPr txBox="1">
            <a:spLocks noChangeArrowheads="1"/>
          </p:cNvSpPr>
          <p:nvPr/>
        </p:nvSpPr>
        <p:spPr bwMode="auto">
          <a:xfrm>
            <a:off x="-15239" y="4359265"/>
            <a:ext cx="4587220" cy="2133600"/>
          </a:xfrm>
          <a:prstGeom prst="rect">
            <a:avLst/>
          </a:prstGeom>
          <a:solidFill>
            <a:schemeClr val="bg1"/>
          </a:solidFill>
        </p:spPr>
        <p:txBody>
          <a:bodyPr vert="horz" lIns="91440" tIns="45720" rIns="91440" bIns="45720" rtlCol="0" anchor="t">
            <a:no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eaLnBrk="1" fontAlgn="base" hangingPunct="1">
              <a:spcBef>
                <a:spcPct val="20000"/>
              </a:spcBef>
              <a:spcAft>
                <a:spcPts val="600"/>
              </a:spcAft>
              <a:buClr>
                <a:srgbClr val="DADADA"/>
              </a:buClr>
              <a:buSzPct val="70000"/>
              <a:defRPr/>
            </a:pPr>
            <a:r>
              <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rPr>
              <a:t>	</a:t>
            </a: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Jesus turned a formerly demon-possessed man into an evangelist!</a:t>
            </a:r>
            <a:endParaRPr kumimoji="0" lang="en-US" sz="6000" b="1" i="1"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spTree>
    <p:extLst>
      <p:ext uri="{BB962C8B-B14F-4D97-AF65-F5344CB8AC3E}">
        <p14:creationId xmlns:p14="http://schemas.microsoft.com/office/powerpoint/2010/main" val="18406758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 calcmode="lin" valueType="num">
                                      <p:cBhvr additive="base">
                                        <p:cTn id="16"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 calcmode="lin" valueType="num">
                                      <p:cBhvr additive="base">
                                        <p:cTn id="21"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 calcmode="lin" valueType="num">
                                      <p:cBhvr additive="base">
                                        <p:cTn id="26"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1000" fill="hold"/>
                                        <p:tgtEl>
                                          <p:spTgt spid="2"/>
                                        </p:tgtEl>
                                        <p:attrNameLst>
                                          <p:attrName>ppt_w</p:attrName>
                                        </p:attrNameLst>
                                      </p:cBhvr>
                                      <p:tavLst>
                                        <p:tav tm="0">
                                          <p:val>
                                            <p:fltVal val="0"/>
                                          </p:val>
                                        </p:tav>
                                        <p:tav tm="100000">
                                          <p:val>
                                            <p:strVal val="#ppt_w"/>
                                          </p:val>
                                        </p:tav>
                                      </p:tavLst>
                                    </p:anim>
                                    <p:anim calcmode="lin" valueType="num">
                                      <p:cBhvr>
                                        <p:cTn id="33" dur="1000" fill="hold"/>
                                        <p:tgtEl>
                                          <p:spTgt spid="2"/>
                                        </p:tgtEl>
                                        <p:attrNameLst>
                                          <p:attrName>ppt_h</p:attrName>
                                        </p:attrNameLst>
                                      </p:cBhvr>
                                      <p:tavLst>
                                        <p:tav tm="0">
                                          <p:val>
                                            <p:fltVal val="0"/>
                                          </p:val>
                                        </p:tav>
                                        <p:tav tm="100000">
                                          <p:val>
                                            <p:strVal val="#ppt_h"/>
                                          </p:val>
                                        </p:tav>
                                      </p:tavLst>
                                    </p:anim>
                                    <p:anim calcmode="lin" valueType="num">
                                      <p:cBhvr>
                                        <p:cTn id="34" dur="1000" fill="hold"/>
                                        <p:tgtEl>
                                          <p:spTgt spid="2"/>
                                        </p:tgtEl>
                                        <p:attrNameLst>
                                          <p:attrName>style.rotation</p:attrName>
                                        </p:attrNameLst>
                                      </p:cBhvr>
                                      <p:tavLst>
                                        <p:tav tm="0">
                                          <p:val>
                                            <p:fltVal val="90"/>
                                          </p:val>
                                        </p:tav>
                                        <p:tav tm="100000">
                                          <p:val>
                                            <p:fltVal val="0"/>
                                          </p:val>
                                        </p:tav>
                                      </p:tavLst>
                                    </p:anim>
                                    <p:animEffect transition="in" filter="fade">
                                      <p:cBhvr>
                                        <p:cTn id="3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31294" r="31294"/>
          <a:stretch/>
        </p:blipFill>
        <p:spPr>
          <a:xfrm>
            <a:off x="0"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571980" y="-162822"/>
            <a:ext cx="7620020" cy="1055913"/>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Conclusion</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96041"/>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1" i="0" u="none" strike="noStrike" kern="1200" cap="none" spc="0" normalizeH="0" baseline="0" noProof="0" dirty="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Tahoma"/>
                <a:ea typeface="+mn-ea"/>
                <a:cs typeface="Arial" charset="0"/>
              </a:rPr>
              <a:t>Jesus Recruited A Crazy Man</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34368" y="893091"/>
            <a:ext cx="7657632" cy="5964910"/>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eaLnBrk="1" fontAlgn="base" hangingPunct="1">
              <a:spcBef>
                <a:spcPct val="20000"/>
              </a:spcBef>
              <a:spcAft>
                <a:spcPts val="600"/>
              </a:spcAft>
              <a:buClr>
                <a:srgbClr val="DADADA"/>
              </a:buClr>
              <a:buSzPct val="70000"/>
              <a:defRPr/>
            </a:pPr>
            <a:r>
              <a:rPr lang="en-US" sz="40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Do what the crazy man did!</a:t>
            </a:r>
            <a:endParaRPr kumimoji="0" lang="en-US" sz="4000" b="1" i="1"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Go to your friends and family and tell them what Jesus did for you.</a:t>
            </a: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You’ll be an evangelist, one who tells good news!</a:t>
            </a:r>
            <a:endPar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25308040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 calcmode="lin" valueType="num">
                                      <p:cBhvr additive="base">
                                        <p:cTn id="16"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2819400" y="0"/>
            <a:ext cx="9372600" cy="304800"/>
          </a:xfrm>
        </p:spPr>
        <p:txBody>
          <a:bodyPr/>
          <a:lstStyle/>
          <a:p>
            <a:pPr algn="r">
              <a:defRPr/>
            </a:pPr>
            <a:r>
              <a:rPr lang="en-US" sz="2800" u="sng" dirty="0">
                <a:solidFill>
                  <a:srgbClr val="0000FF"/>
                </a:solidFill>
                <a:latin typeface="+mn-lt"/>
                <a:cs typeface="Times New Roman" pitchFamily="18" charset="0"/>
              </a:rPr>
              <a:t>Conclusion</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114300" y="1512391"/>
            <a:ext cx="11963400" cy="4708981"/>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Let no one look down on your youthfulness, but rather in speech, conduct, love, faith and purity, show yourself an example of those who believe.</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152400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I Timothy 4:12</a:t>
            </a:r>
          </a:p>
        </p:txBody>
      </p:sp>
      <p:sp>
        <p:nvSpPr>
          <p:cNvPr id="3" name="Footer Placeholder 1">
            <a:extLst>
              <a:ext uri="{FF2B5EF4-FFF2-40B4-BE49-F238E27FC236}">
                <a16:creationId xmlns:a16="http://schemas.microsoft.com/office/drawing/2014/main" id="{5A2B78E3-A069-28BA-BE8B-F2BFC8DE655B}"/>
              </a:ext>
            </a:extLst>
          </p:cNvPr>
          <p:cNvSpPr>
            <a:spLocks noGrp="1"/>
          </p:cNvSpPr>
          <p:nvPr>
            <p:ph type="ftr" sz="quarter" idx="10"/>
          </p:nvPr>
        </p:nvSpPr>
        <p:spPr>
          <a:xfrm>
            <a:off x="0" y="14990"/>
            <a:ext cx="2895601"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lumMod val="95000"/>
                    <a:lumOff val="5000"/>
                  </a:srgbClr>
                </a:solidFill>
                <a:effectLst/>
                <a:uLnTx/>
                <a:uFillTx/>
                <a:latin typeface="Tahoma" pitchFamily="34" charset="0"/>
                <a:ea typeface="+mn-ea"/>
                <a:cs typeface="Times New Roman" pitchFamily="18" charset="0"/>
              </a:rPr>
              <a:t>Jesus Recruited A Crazy Man</a:t>
            </a:r>
          </a:p>
        </p:txBody>
      </p:sp>
    </p:spTree>
    <p:extLst>
      <p:ext uri="{BB962C8B-B14F-4D97-AF65-F5344CB8AC3E}">
        <p14:creationId xmlns:p14="http://schemas.microsoft.com/office/powerpoint/2010/main" val="9082096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31294" r="31294"/>
          <a:stretch/>
        </p:blipFill>
        <p:spPr>
          <a:xfrm>
            <a:off x="0"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571980" y="-162822"/>
            <a:ext cx="7620020" cy="1055913"/>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Conclusion</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96041"/>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1" i="0" u="none" strike="noStrike" kern="1200" cap="none" spc="0" normalizeH="0" baseline="0" noProof="0" dirty="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Tahoma"/>
                <a:ea typeface="+mn-ea"/>
                <a:cs typeface="Arial" charset="0"/>
              </a:rPr>
              <a:t>Jesus Recruited A Crazy Man</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71980" y="1970540"/>
            <a:ext cx="7616210" cy="3810001"/>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eaLnBrk="1" fontAlgn="base" hangingPunct="1">
              <a:spcBef>
                <a:spcPct val="20000"/>
              </a:spcBef>
              <a:spcAft>
                <a:spcPts val="600"/>
              </a:spcAft>
              <a:buClr>
                <a:srgbClr val="DADADA"/>
              </a:buClr>
              <a:buSzPct val="70000"/>
              <a:defRPr/>
            </a:pPr>
            <a:r>
              <a:rPr lang="en-US" sz="40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If a former crazy man can be an evangelist, so can you!</a:t>
            </a:r>
          </a:p>
          <a:p>
            <a:pPr marL="0" lvl="0" indent="0" algn="ctr" eaLnBrk="1" fontAlgn="base" hangingPunct="1">
              <a:spcBef>
                <a:spcPct val="20000"/>
              </a:spcBef>
              <a:spcAft>
                <a:spcPts val="600"/>
              </a:spcAft>
              <a:buClr>
                <a:srgbClr val="DADADA"/>
              </a:buClr>
              <a:buSzPct val="70000"/>
              <a:defRPr/>
            </a:pPr>
            <a:endParaRPr kumimoji="0" lang="en-US" sz="4000" b="1" i="1"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0" lvl="0" indent="0" algn="ctr" eaLnBrk="1" fontAlgn="base" hangingPunct="1">
              <a:spcBef>
                <a:spcPct val="20000"/>
              </a:spcBef>
              <a:spcAft>
                <a:spcPts val="600"/>
              </a:spcAft>
              <a:buClr>
                <a:srgbClr val="DADADA"/>
              </a:buClr>
              <a:buSzPct val="70000"/>
              <a:defRPr/>
            </a:pPr>
            <a:r>
              <a:rPr lang="en-US" sz="4000" b="1" i="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Tell everyone what Jesus has done for you!</a:t>
            </a:r>
            <a:endParaRPr kumimoji="0" lang="en-US" sz="4000" b="1" i="1"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40767360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1">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p:cTn id="13"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23" y="0"/>
            <a:ext cx="12191974" cy="990600"/>
          </a:xfrm>
          <a:solidFill>
            <a:srgbClr val="FFFF00"/>
          </a:solidFill>
        </p:spPr>
        <p:txBody>
          <a:bodyPr>
            <a:normAutofit/>
          </a:bodyPr>
          <a:lstStyle/>
          <a:p>
            <a:r>
              <a:rPr lang="en-US" sz="5400" b="1"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23" y="1066800"/>
            <a:ext cx="12191974" cy="3539430"/>
          </a:xfrm>
          <a:prstGeom prst="rect">
            <a:avLst/>
          </a:prstGeom>
          <a:noFill/>
          <a:ln w="9525">
            <a:noFill/>
            <a:miter lim="800000"/>
            <a:headEnd/>
            <a:tailEnd/>
          </a:ln>
          <a:effectLst/>
        </p:spPr>
        <p:txBody>
          <a:bodyPr wrap="square">
            <a:spAutoFit/>
          </a:bodyPr>
          <a:lstStyle/>
          <a:p>
            <a:pPr marL="796925" indent="-571500" algn="ctr" defTabSz="914400" fontAlgn="base">
              <a:spcBef>
                <a:spcPct val="20000"/>
              </a:spcBef>
              <a:spcAft>
                <a:spcPct val="0"/>
              </a:spcAft>
              <a:defRPr/>
            </a:pPr>
            <a:r>
              <a:rPr lang="en-US" sz="3200" b="1" dirty="0">
                <a:solidFill>
                  <a:srgbClr val="0000FF"/>
                </a:solidFill>
                <a:latin typeface="Tahoma" pitchFamily="34" charset="0"/>
                <a:ea typeface="Tahoma" pitchFamily="34" charset="0"/>
                <a:cs typeface="Tahoma" pitchFamily="34" charset="0"/>
              </a:rPr>
              <a:t>Hear The Gospel (Jn. 5:24; Rom. 10:17)</a:t>
            </a:r>
          </a:p>
          <a:p>
            <a:pPr marL="796925" indent="-571500" algn="ctr" defTabSz="914400" fontAlgn="base">
              <a:spcBef>
                <a:spcPct val="20000"/>
              </a:spcBef>
              <a:spcAft>
                <a:spcPct val="0"/>
              </a:spcAft>
              <a:defRPr/>
            </a:pPr>
            <a:r>
              <a:rPr lang="en-US" sz="3200" b="1" dirty="0">
                <a:solidFill>
                  <a:srgbClr val="0000FF"/>
                </a:solidFill>
                <a:latin typeface="Tahoma" pitchFamily="34" charset="0"/>
                <a:ea typeface="Tahoma" pitchFamily="34" charset="0"/>
                <a:cs typeface="Tahoma" pitchFamily="34" charset="0"/>
              </a:rPr>
              <a:t>Believe In Christ (Jn. 3:16-18; Jn. 8:24)</a:t>
            </a:r>
          </a:p>
          <a:p>
            <a:pPr marL="796925" indent="-571500" algn="ctr" defTabSz="914400" fontAlgn="base">
              <a:spcBef>
                <a:spcPct val="20000"/>
              </a:spcBef>
              <a:spcAft>
                <a:spcPct val="0"/>
              </a:spcAft>
              <a:defRPr/>
            </a:pPr>
            <a:r>
              <a:rPr lang="en-US" sz="3200" b="1" dirty="0">
                <a:solidFill>
                  <a:srgbClr val="0000FF"/>
                </a:solidFill>
                <a:latin typeface="Tahoma" pitchFamily="34" charset="0"/>
                <a:ea typeface="Tahoma" pitchFamily="34" charset="0"/>
                <a:cs typeface="Tahoma" pitchFamily="34" charset="0"/>
              </a:rPr>
              <a:t>Repent Of Sins (Lk. 13:3-5; Acts 2:38)</a:t>
            </a:r>
          </a:p>
          <a:p>
            <a:pPr marL="796925" indent="-571500" algn="ctr" defTabSz="914400" fontAlgn="base">
              <a:spcBef>
                <a:spcPct val="20000"/>
              </a:spcBef>
              <a:spcAft>
                <a:spcPct val="0"/>
              </a:spcAft>
              <a:defRPr/>
            </a:pPr>
            <a:r>
              <a:rPr lang="en-US" sz="3200" b="1" dirty="0">
                <a:solidFill>
                  <a:srgbClr val="0000FF"/>
                </a:solidFill>
                <a:latin typeface="Tahoma" pitchFamily="34" charset="0"/>
                <a:ea typeface="Tahoma" pitchFamily="34" charset="0"/>
                <a:cs typeface="Tahoma" pitchFamily="34" charset="0"/>
              </a:rPr>
              <a:t>Confess Christ (Mt. 10:32; Rom. 10:10)</a:t>
            </a:r>
          </a:p>
          <a:p>
            <a:pPr marL="796925" indent="-571500" algn="ctr" defTabSz="914400" fontAlgn="base">
              <a:spcBef>
                <a:spcPct val="20000"/>
              </a:spcBef>
              <a:spcAft>
                <a:spcPct val="0"/>
              </a:spcAft>
              <a:defRPr/>
            </a:pPr>
            <a:r>
              <a:rPr lang="en-US" sz="3200" b="1" dirty="0">
                <a:solidFill>
                  <a:srgbClr val="0000FF"/>
                </a:solidFill>
                <a:latin typeface="Tahoma" pitchFamily="34" charset="0"/>
                <a:ea typeface="Tahoma" pitchFamily="34" charset="0"/>
                <a:cs typeface="Tahoma" pitchFamily="34" charset="0"/>
              </a:rPr>
              <a:t>Be Baptized (Mk. 16:16; Acts 22:16)</a:t>
            </a:r>
          </a:p>
          <a:p>
            <a:pPr marL="796925" indent="-571500" algn="ctr" defTabSz="914400" fontAlgn="base">
              <a:spcBef>
                <a:spcPct val="20000"/>
              </a:spcBef>
              <a:spcAft>
                <a:spcPct val="0"/>
              </a:spcAft>
              <a:defRPr/>
            </a:pPr>
            <a:r>
              <a:rPr lang="en-US" sz="3200" b="1" dirty="0">
                <a:solidFill>
                  <a:srgbClr val="0000FF"/>
                </a:solidFill>
                <a:latin typeface="Tahoma" pitchFamily="34" charset="0"/>
                <a:ea typeface="Tahoma" pitchFamily="34" charset="0"/>
                <a:cs typeface="Tahoma" pitchFamily="34" charset="0"/>
              </a:rPr>
              <a:t>Remain Faithful (Jn. 8:31; Rev.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23" y="5521895"/>
            <a:ext cx="12191974" cy="1323439"/>
          </a:xfrm>
          <a:prstGeom prst="rect">
            <a:avLst/>
          </a:prstGeom>
          <a:noFill/>
          <a:ln w="9525">
            <a:noFill/>
            <a:miter lim="800000"/>
            <a:headEnd/>
            <a:tailEnd/>
          </a:ln>
          <a:effectLst/>
        </p:spPr>
        <p:txBody>
          <a:bodyPr wrap="square">
            <a:spAutoFit/>
          </a:bodyPr>
          <a:lstStyle/>
          <a:p>
            <a:pPr algn="ctr" defTabSz="914400">
              <a:defRPr/>
            </a:pPr>
            <a:r>
              <a:rPr lang="en-US" sz="4000" b="1" dirty="0">
                <a:solidFill>
                  <a:prstClr val="black"/>
                </a:solidFill>
                <a:latin typeface="Arial" pitchFamily="34" charset="0"/>
                <a:cs typeface="Arial" pitchFamily="34" charset="0"/>
              </a:rPr>
              <a:t>Repent (Acts 8:22), Confess (I Jn. 1:9),</a:t>
            </a:r>
          </a:p>
          <a:p>
            <a:pPr algn="ctr" defTabSz="914400">
              <a:defRPr/>
            </a:pPr>
            <a:r>
              <a:rPr lang="en-US" sz="4000" b="1" dirty="0">
                <a:solidFill>
                  <a:prstClr val="black"/>
                </a:solidFill>
                <a:latin typeface="Arial" pitchFamily="34" charset="0"/>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23" y="4803437"/>
            <a:ext cx="12191974" cy="685800"/>
          </a:xfrm>
          <a:prstGeom prst="rect">
            <a:avLst/>
          </a:prstGeom>
          <a:solidFill>
            <a:srgbClr val="FFFF00"/>
          </a:solidFill>
        </p:spPr>
        <p:txBody>
          <a:bodyPr vert="horz" lIns="91440" tIns="45720" rIns="91440" bIns="45720" rtlCol="0" anchor="ctr">
            <a:noAutofit/>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defRPr/>
            </a:pPr>
            <a:r>
              <a:rPr lang="en-US" sz="5400" u="sng" dirty="0">
                <a:solidFill>
                  <a:srgbClr val="0000FF"/>
                </a:solidFill>
                <a:latin typeface="Ameretto"/>
              </a:rPr>
              <a:t>For The Erring Saint: </a:t>
            </a:r>
          </a:p>
        </p:txBody>
      </p:sp>
    </p:spTree>
    <p:extLst>
      <p:ext uri="{BB962C8B-B14F-4D97-AF65-F5344CB8AC3E}">
        <p14:creationId xmlns:p14="http://schemas.microsoft.com/office/powerpoint/2010/main" val="11085275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 name="Text Box 7">
            <a:extLst>
              <a:ext uri="{FF2B5EF4-FFF2-40B4-BE49-F238E27FC236}">
                <a16:creationId xmlns:a16="http://schemas.microsoft.com/office/drawing/2014/main" id="{61468784-9953-6560-8AA5-B6B961E189BD}"/>
              </a:ext>
            </a:extLst>
          </p:cNvPr>
          <p:cNvSpPr txBox="1">
            <a:spLocks noChangeArrowheads="1"/>
          </p:cNvSpPr>
          <p:nvPr/>
        </p:nvSpPr>
        <p:spPr bwMode="auto">
          <a:xfrm>
            <a:off x="0" y="21773"/>
            <a:ext cx="6538721" cy="68144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fontAlgn="base" hangingPunct="1">
              <a:spcBef>
                <a:spcPct val="20000"/>
              </a:spcBef>
              <a:spcAft>
                <a:spcPts val="600"/>
              </a:spcAft>
              <a:buClr>
                <a:srgbClr val="DADADA"/>
              </a:buClr>
              <a:buSzPct val="70000"/>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Mark 5:1-17</a:t>
            </a:r>
          </a:p>
          <a:p>
            <a:pPr marL="347663"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Jesus and His disciples crossed the Sea of Galilee opposite Galilee to the country of the </a:t>
            </a:r>
            <a:r>
              <a:rPr lang="en-US" sz="2400" b="1" dirty="0" err="1">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Gerasenes</a:t>
            </a: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 – Mark 5:1</a:t>
            </a:r>
          </a:p>
          <a:p>
            <a:pPr marL="347663"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Southeast of the lake. Gadara = 35 miles SE, with a steep slope on E. bank</a:t>
            </a:r>
          </a:p>
          <a:p>
            <a:pPr marL="347663"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This was Gentile (non-Jewish) territory in the province of Decapolis (‘Ten Towns’) and was the site of ten free Greek cities. </a:t>
            </a:r>
          </a:p>
          <a:p>
            <a:pPr marL="347663"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Jesus was met by a local “madman” who was crazy due to being possessed by many demons, therefore his name was “Legion.”</a:t>
            </a:r>
          </a:p>
          <a:p>
            <a:pPr marL="347663"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man’s fortune changed upon meeting Jesus</a:t>
            </a:r>
          </a:p>
        </p:txBody>
      </p:sp>
      <p:pic>
        <p:nvPicPr>
          <p:cNvPr id="6" name="Content Placeholder 5">
            <a:extLst>
              <a:ext uri="{FF2B5EF4-FFF2-40B4-BE49-F238E27FC236}">
                <a16:creationId xmlns:a16="http://schemas.microsoft.com/office/drawing/2014/main" id="{4E55DC2E-14C2-43D4-C470-395EC6DD12F3}"/>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l="18810" r="18810"/>
          <a:stretch/>
        </p:blipFill>
        <p:spPr>
          <a:xfrm>
            <a:off x="6538721" y="-32650"/>
            <a:ext cx="5653279" cy="6857990"/>
          </a:xfrm>
          <a:prstGeom prst="rect">
            <a:avLst/>
          </a:prstGeom>
        </p:spPr>
      </p:pic>
      <p:sp>
        <p:nvSpPr>
          <p:cNvPr id="2" name="Title 1">
            <a:extLst>
              <a:ext uri="{FF2B5EF4-FFF2-40B4-BE49-F238E27FC236}">
                <a16:creationId xmlns:a16="http://schemas.microsoft.com/office/drawing/2014/main" id="{A1937091-D653-D758-4AE7-4070E3E1AC3A}"/>
              </a:ext>
            </a:extLst>
          </p:cNvPr>
          <p:cNvSpPr>
            <a:spLocks noGrp="1"/>
          </p:cNvSpPr>
          <p:nvPr>
            <p:ph type="title"/>
          </p:nvPr>
        </p:nvSpPr>
        <p:spPr>
          <a:xfrm>
            <a:off x="6538721" y="-43533"/>
            <a:ext cx="5653279" cy="794657"/>
          </a:xfrm>
        </p:spPr>
        <p:txBody>
          <a:bodyPr vert="horz" lIns="91440" tIns="45720" rIns="91440" bIns="45720" rtlCol="0" anchor="b">
            <a:normAutofit/>
          </a:bodyPr>
          <a:lstStyle/>
          <a:p>
            <a:r>
              <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rPr>
              <a:t>Intro</a:t>
            </a:r>
          </a:p>
        </p:txBody>
      </p:sp>
      <p:sp>
        <p:nvSpPr>
          <p:cNvPr id="4" name="Footer Placeholder 3">
            <a:extLst>
              <a:ext uri="{FF2B5EF4-FFF2-40B4-BE49-F238E27FC236}">
                <a16:creationId xmlns:a16="http://schemas.microsoft.com/office/drawing/2014/main" id="{4D721060-71C0-DBE7-0824-4DDEA66C41B8}"/>
              </a:ext>
            </a:extLst>
          </p:cNvPr>
          <p:cNvSpPr>
            <a:spLocks noGrp="1"/>
          </p:cNvSpPr>
          <p:nvPr>
            <p:ph type="ftr" sz="quarter" idx="11"/>
          </p:nvPr>
        </p:nvSpPr>
        <p:spPr>
          <a:xfrm>
            <a:off x="6538721" y="6537336"/>
            <a:ext cx="5653279" cy="320664"/>
          </a:xfrm>
        </p:spPr>
        <p:txBody>
          <a:bodyPr vert="horz" lIns="91440" tIns="45720" rIns="91440" bIns="45720" rtlCol="0" anchor="ctr">
            <a:normAutofit/>
          </a:bodyPr>
          <a:lstStyle/>
          <a:p>
            <a:pPr algn="r" defTabSz="914400">
              <a:spcAft>
                <a:spcPts val="600"/>
              </a:spcAft>
              <a:defRPr/>
            </a:pPr>
            <a:r>
              <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rPr>
              <a:t>Jesus Recruited A Crazy Man</a:t>
            </a:r>
          </a:p>
        </p:txBody>
      </p:sp>
      <p:sp>
        <p:nvSpPr>
          <p:cNvPr id="5" name="Text Box 7">
            <a:extLst>
              <a:ext uri="{FF2B5EF4-FFF2-40B4-BE49-F238E27FC236}">
                <a16:creationId xmlns:a16="http://schemas.microsoft.com/office/drawing/2014/main" id="{3ADB9F4D-7A4F-4EE5-3C37-BE1612D8D722}"/>
              </a:ext>
            </a:extLst>
          </p:cNvPr>
          <p:cNvSpPr txBox="1">
            <a:spLocks noChangeArrowheads="1"/>
          </p:cNvSpPr>
          <p:nvPr/>
        </p:nvSpPr>
        <p:spPr bwMode="auto">
          <a:xfrm>
            <a:off x="6538721" y="5412814"/>
            <a:ext cx="5653279" cy="945312"/>
          </a:xfrm>
          <a:prstGeom prst="rect">
            <a:avLst/>
          </a:prstGeom>
          <a:solidFill>
            <a:schemeClr val="bg1"/>
          </a:solidFill>
        </p:spPr>
        <p:txBody>
          <a:bodyPr vert="horz" lIns="91440" tIns="45720" rIns="91440" bIns="45720" rtlCol="0" anchor="t">
            <a:no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fontAlgn="base" hangingPunct="1">
              <a:spcBef>
                <a:spcPct val="20000"/>
              </a:spcBef>
              <a:spcAft>
                <a:spcPts val="600"/>
              </a:spcAft>
              <a:buClr>
                <a:srgbClr val="DADADA"/>
              </a:buClr>
              <a:buSzPct val="70000"/>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	Lives change for the better when touched by Christ!</a:t>
            </a:r>
            <a:endParaRPr lang="en-US" sz="6000" b="1" i="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endParaRPr>
          </a:p>
        </p:txBody>
      </p:sp>
    </p:spTree>
    <p:extLst>
      <p:ext uri="{BB962C8B-B14F-4D97-AF65-F5344CB8AC3E}">
        <p14:creationId xmlns:p14="http://schemas.microsoft.com/office/powerpoint/2010/main" val="22929019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1000" fill="hold"/>
                                        <p:tgtEl>
                                          <p:spTgt spid="5"/>
                                        </p:tgtEl>
                                        <p:attrNameLst>
                                          <p:attrName>ppt_w</p:attrName>
                                        </p:attrNameLst>
                                      </p:cBhvr>
                                      <p:tavLst>
                                        <p:tav tm="0">
                                          <p:val>
                                            <p:fltVal val="0"/>
                                          </p:val>
                                        </p:tav>
                                        <p:tav tm="100000">
                                          <p:val>
                                            <p:strVal val="#ppt_w"/>
                                          </p:val>
                                        </p:tav>
                                      </p:tavLst>
                                    </p:anim>
                                    <p:anim calcmode="lin" valueType="num">
                                      <p:cBhvr>
                                        <p:cTn id="46" dur="1000" fill="hold"/>
                                        <p:tgtEl>
                                          <p:spTgt spid="5"/>
                                        </p:tgtEl>
                                        <p:attrNameLst>
                                          <p:attrName>ppt_h</p:attrName>
                                        </p:attrNameLst>
                                      </p:cBhvr>
                                      <p:tavLst>
                                        <p:tav tm="0">
                                          <p:val>
                                            <p:fltVal val="0"/>
                                          </p:val>
                                        </p:tav>
                                        <p:tav tm="100000">
                                          <p:val>
                                            <p:strVal val="#ppt_h"/>
                                          </p:val>
                                        </p:tav>
                                      </p:tavLst>
                                    </p:anim>
                                    <p:anim calcmode="lin" valueType="num">
                                      <p:cBhvr>
                                        <p:cTn id="47" dur="1000" fill="hold"/>
                                        <p:tgtEl>
                                          <p:spTgt spid="5"/>
                                        </p:tgtEl>
                                        <p:attrNameLst>
                                          <p:attrName>style.rotation</p:attrName>
                                        </p:attrNameLst>
                                      </p:cBhvr>
                                      <p:tavLst>
                                        <p:tav tm="0">
                                          <p:val>
                                            <p:fltVal val="90"/>
                                          </p:val>
                                        </p:tav>
                                        <p:tav tm="100000">
                                          <p:val>
                                            <p:fltVal val="0"/>
                                          </p:val>
                                        </p:tav>
                                      </p:tavLst>
                                    </p:anim>
                                    <p:animEffect transition="in" filter="fade">
                                      <p:cBhvr>
                                        <p:cTn id="4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25000" r="25000"/>
          <a:stretch/>
        </p:blipFill>
        <p:spPr>
          <a:xfrm>
            <a:off x="0"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0" y="10887"/>
            <a:ext cx="4534368" cy="1208314"/>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0000"/>
          </a:bodyPr>
          <a:lstStyle/>
          <a:p>
            <a:pPr algn="l" defTabSz="914400">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The Demon-possessed Man</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96041"/>
            <a:ext cx="4571980" cy="365125"/>
          </a:xfrm>
        </p:spPr>
        <p:txBody>
          <a:bodyPr vert="horz" lIns="91440" tIns="45720" rIns="91440" bIns="45720" rtlCol="0" anchor="ctr">
            <a:normAutofit/>
          </a:bodyPr>
          <a:lstStyle/>
          <a:p>
            <a:pPr defTabSz="914400" fontAlgn="base">
              <a:spcBef>
                <a:spcPct val="0"/>
              </a:spcBef>
              <a:spcAft>
                <a:spcPts val="450"/>
              </a:spcAft>
              <a:buClr>
                <a:srgbClr val="6BA9DA"/>
              </a:buClr>
              <a:buSzPct val="115000"/>
              <a:defRPr/>
            </a:pPr>
            <a:r>
              <a:rPr lang="en-US" dirty="0">
                <a:solidFill>
                  <a:prstClr val="white">
                    <a:tint val="75000"/>
                  </a:prstClr>
                </a:solidFill>
                <a:effectLst/>
                <a:latin typeface="Tahoma"/>
                <a:cs typeface="Arial" charset="0"/>
              </a:rPr>
              <a:t>Jesus Recruited A Crazy Man</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34368" y="10887"/>
            <a:ext cx="7657632" cy="6847114"/>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indent="0" eaLnBrk="1" fontAlgn="base" hangingPunct="1">
              <a:spcBef>
                <a:spcPct val="20000"/>
              </a:spcBef>
              <a:spcAft>
                <a:spcPts val="600"/>
              </a:spcAft>
              <a:buClr>
                <a:srgbClr val="DADADA"/>
              </a:buClr>
              <a:buSzPct val="70000"/>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Conduct (Mark 5:2-5)</a:t>
            </a:r>
          </a:p>
          <a:p>
            <a:pPr marL="347663"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He had unrivaled strength, could not be bound or restrained by men</a:t>
            </a:r>
          </a:p>
          <a:p>
            <a:pPr marL="347663"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He lived in the tombs, rather than a house – Luke 8:27</a:t>
            </a:r>
          </a:p>
          <a:p>
            <a:pPr marL="347663"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Lived among the dead and decaying</a:t>
            </a:r>
          </a:p>
          <a:p>
            <a:pPr marL="347663"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He abused his body – “gashing himself with stones” </a:t>
            </a:r>
          </a:p>
          <a:p>
            <a:pPr marL="347663"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Before Christ, the madman was under the power of Satan and was engaged in unhealthy, destructive behavior</a:t>
            </a:r>
          </a:p>
          <a:p>
            <a:pPr marL="0" indent="0" eaLnBrk="1" fontAlgn="base" hangingPunct="1">
              <a:spcBef>
                <a:spcPct val="20000"/>
              </a:spcBef>
              <a:spcAft>
                <a:spcPts val="600"/>
              </a:spcAft>
              <a:buClr>
                <a:srgbClr val="DADADA"/>
              </a:buClr>
              <a:buSzPct val="70000"/>
              <a:defRPr/>
            </a:pPr>
            <a:r>
              <a:rPr lang="en-US" sz="2400" b="1" i="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After Christ (Mark 5:15; Luke 8:35): He was found to be “sitting at the feet of Jesus.”</a:t>
            </a:r>
          </a:p>
          <a:p>
            <a:pPr marL="347663"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i="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unrestrained man was sitting docile at the feet of Jesus!</a:t>
            </a:r>
          </a:p>
          <a:p>
            <a:pPr marL="347663" indent="-347663" eaLnBrk="1" fontAlgn="base" hangingPunct="1">
              <a:spcBef>
                <a:spcPct val="20000"/>
              </a:spcBef>
              <a:spcAft>
                <a:spcPts val="600"/>
              </a:spcAft>
              <a:buClr>
                <a:srgbClr val="DADADA"/>
              </a:buClr>
              <a:buSzPct val="70000"/>
              <a:buFont typeface="Wingdings" panose="05000000000000000000" pitchFamily="2" charset="2"/>
              <a:buChar char="v"/>
              <a:defRPr/>
            </a:pPr>
            <a:endPar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endParaRPr>
          </a:p>
        </p:txBody>
      </p:sp>
    </p:spTree>
    <p:extLst>
      <p:ext uri="{BB962C8B-B14F-4D97-AF65-F5344CB8AC3E}">
        <p14:creationId xmlns:p14="http://schemas.microsoft.com/office/powerpoint/2010/main" val="612196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 calcmode="lin" valueType="num">
                                      <p:cBhvr additive="base">
                                        <p:cTn id="16"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 calcmode="lin" valueType="num">
                                      <p:cBhvr additive="base">
                                        <p:cTn id="21"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 calcmode="lin" valueType="num">
                                      <p:cBhvr additive="base">
                                        <p:cTn id="26"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 calcmode="lin" valueType="num">
                                      <p:cBhvr additive="base">
                                        <p:cTn id="31" dur="500" fill="hold"/>
                                        <p:tgtEl>
                                          <p:spTgt spid="1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 calcmode="lin" valueType="num">
                                      <p:cBhvr>
                                        <p:cTn id="37" dur="5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11">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11">
                                            <p:txEl>
                                              <p:pRg st="6" end="6"/>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 calcmode="lin" valueType="num">
                                      <p:cBhvr>
                                        <p:cTn id="42" dur="500" fill="hold"/>
                                        <p:tgtEl>
                                          <p:spTgt spid="11">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11">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25000" r="25000"/>
          <a:stretch/>
        </p:blipFill>
        <p:spPr>
          <a:xfrm>
            <a:off x="0"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0" y="10887"/>
            <a:ext cx="4534368" cy="1208314"/>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0000"/>
          </a:bodyPr>
          <a:lstStyle/>
          <a:p>
            <a:pPr algn="l" defTabSz="914400">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The Demon-possessed Man</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96041"/>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Jesus Recruited A Crazy Man</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34368" y="10887"/>
            <a:ext cx="7657632" cy="6847114"/>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457200" rtl="0" eaLnBrk="1" fontAlgn="base" latinLnBrk="0" hangingPunct="1">
              <a:lnSpc>
                <a:spcPct val="100000"/>
              </a:lnSpc>
              <a:spcBef>
                <a:spcPct val="20000"/>
              </a:spcBef>
              <a:spcAft>
                <a:spcPts val="600"/>
              </a:spcAft>
              <a:buClr>
                <a:srgbClr val="DADADA"/>
              </a:buClr>
              <a:buSzPct val="70000"/>
              <a:buFontTx/>
              <a:buNone/>
              <a:tabLst/>
              <a:defRPr/>
            </a:pPr>
            <a:r>
              <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Speech (Mark 5:5-12)</a:t>
            </a: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man was known to scream day and night among the tombs and mountains</a:t>
            </a: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When confronted with Jesus, the demons inside resorted to self-preservation</a:t>
            </a: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demons asked to not be sent to the Abyss (Luke 8:31) and asked to be sent into a herd of swine – the herd of swine drowned in the lake</a:t>
            </a: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Before Christ, the man was a screaming, raving lunatic</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0" lvl="0" indent="0" eaLnBrk="1" fontAlgn="base" hangingPunct="1">
              <a:spcBef>
                <a:spcPct val="20000"/>
              </a:spcBef>
              <a:spcAft>
                <a:spcPts val="600"/>
              </a:spcAft>
              <a:buClr>
                <a:srgbClr val="DADADA"/>
              </a:buClr>
              <a:buSzPct val="70000"/>
              <a:defRPr/>
            </a:pPr>
            <a:r>
              <a:rPr lang="en-US" sz="2400" b="1" i="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After Christ (Mark 5:15): He was “in his right mind” and could reason!</a:t>
            </a:r>
            <a:endParaRPr kumimoji="0" lang="en-US" sz="2400" b="1" i="1"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33713845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 calcmode="lin" valueType="num">
                                      <p:cBhvr additive="base">
                                        <p:cTn id="16"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 calcmode="lin" valueType="num">
                                      <p:cBhvr additive="base">
                                        <p:cTn id="21"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 calcmode="lin" valueType="num">
                                      <p:cBhvr additive="base">
                                        <p:cTn id="26"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 calcmode="lin" valueType="num">
                                      <p:cBhvr>
                                        <p:cTn id="32" dur="500" fill="hold"/>
                                        <p:tgtEl>
                                          <p:spTgt spid="11">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11">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25000" r="25000"/>
          <a:stretch/>
        </p:blipFill>
        <p:spPr>
          <a:xfrm>
            <a:off x="0"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0" y="10887"/>
            <a:ext cx="4534368" cy="1208314"/>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0000"/>
          </a:bodyPr>
          <a:lstStyle/>
          <a:p>
            <a:pPr algn="l" defTabSz="914400">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The Demon-possessed Man</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96041"/>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Jesus Recruited A Crazy Man</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34368" y="10887"/>
            <a:ext cx="7657632" cy="6847114"/>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457200" rtl="0" eaLnBrk="1" fontAlgn="base" latinLnBrk="0" hangingPunct="1">
              <a:lnSpc>
                <a:spcPct val="100000"/>
              </a:lnSpc>
              <a:spcBef>
                <a:spcPct val="20000"/>
              </a:spcBef>
              <a:spcAft>
                <a:spcPts val="600"/>
              </a:spcAft>
              <a:buClr>
                <a:srgbClr val="DADADA"/>
              </a:buClr>
              <a:buSzPct val="70000"/>
              <a:buFontTx/>
              <a:buNone/>
              <a:tabLst/>
              <a:defRPr/>
            </a:pPr>
            <a:r>
              <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Appearance (Mark 5:2-5; Luke 8:27)</a:t>
            </a: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man wore no clothes, and hadn’t for a long time</a:t>
            </a: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Body abused by gashing himself</a:t>
            </a: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Before Christ, he was a naked, wounded man</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0" lvl="0" indent="0" eaLnBrk="1" fontAlgn="base" hangingPunct="1">
              <a:spcBef>
                <a:spcPct val="20000"/>
              </a:spcBef>
              <a:spcAft>
                <a:spcPts val="600"/>
              </a:spcAft>
              <a:buClr>
                <a:srgbClr val="DADADA"/>
              </a:buClr>
              <a:buSzPct val="70000"/>
              <a:defRPr/>
            </a:pPr>
            <a:r>
              <a:rPr lang="en-US" sz="2400" b="1" i="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After Christ (Mark 5:15; Luke 8:35): He was found “clothed and in his right mind”</a:t>
            </a:r>
          </a:p>
          <a:p>
            <a:pPr marL="342900" lvl="0" indent="-342900"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i="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change was remarkable and it caused fear</a:t>
            </a:r>
            <a:r>
              <a:rPr kumimoji="0" lang="en-US" sz="2400" b="1" i="1"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a:t>
            </a:r>
          </a:p>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42299992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 calcmode="lin" valueType="num">
                                      <p:cBhvr additive="base">
                                        <p:cTn id="16"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 calcmode="lin" valueType="num">
                                      <p:cBhvr additive="base">
                                        <p:cTn id="21"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 calcmode="lin" valueType="num">
                                      <p:cBhvr>
                                        <p:cTn id="27" dur="5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1">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11">
                                            <p:txEl>
                                              <p:pRg st="4" end="4"/>
                                            </p:txEl>
                                          </p:spTgt>
                                        </p:tgtEl>
                                      </p:cBhvr>
                                    </p:animEffect>
                                  </p:childTnLst>
                                </p:cTn>
                              </p:par>
                            </p:childTnLst>
                          </p:cTn>
                        </p:par>
                        <p:par>
                          <p:cTn id="30" fill="hold">
                            <p:stCondLst>
                              <p:cond delay="500"/>
                            </p:stCondLst>
                            <p:childTnLst>
                              <p:par>
                                <p:cTn id="31" presetID="53" presetClass="entr" presetSubtype="16" fill="hold" nodeType="afterEffect">
                                  <p:stCondLst>
                                    <p:cond delay="0"/>
                                  </p:stCondLst>
                                  <p:childTnLst>
                                    <p:set>
                                      <p:cBhvr>
                                        <p:cTn id="32" dur="1" fill="hold">
                                          <p:stCondLst>
                                            <p:cond delay="0"/>
                                          </p:stCondLst>
                                        </p:cTn>
                                        <p:tgtEl>
                                          <p:spTgt spid="11">
                                            <p:txEl>
                                              <p:pRg st="5" end="5"/>
                                            </p:txEl>
                                          </p:spTgt>
                                        </p:tgtEl>
                                        <p:attrNameLst>
                                          <p:attrName>style.visibility</p:attrName>
                                        </p:attrNameLst>
                                      </p:cBhvr>
                                      <p:to>
                                        <p:strVal val="visible"/>
                                      </p:to>
                                    </p:set>
                                    <p:anim calcmode="lin" valueType="num">
                                      <p:cBhvr>
                                        <p:cTn id="33" dur="500" fill="hold"/>
                                        <p:tgtEl>
                                          <p:spTgt spid="11">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11">
                                            <p:txEl>
                                              <p:pRg st="5" end="5"/>
                                            </p:txEl>
                                          </p:spTgt>
                                        </p:tgtEl>
                                        <p:attrNameLst>
                                          <p:attrName>ppt_h</p:attrName>
                                        </p:attrNameLst>
                                      </p:cBhvr>
                                      <p:tavLst>
                                        <p:tav tm="0">
                                          <p:val>
                                            <p:fltVal val="0"/>
                                          </p:val>
                                        </p:tav>
                                        <p:tav tm="100000">
                                          <p:val>
                                            <p:strVal val="#ppt_h"/>
                                          </p:val>
                                        </p:tav>
                                      </p:tavLst>
                                    </p:anim>
                                    <p:animEffect transition="in" filter="fade">
                                      <p:cBhvr>
                                        <p:cTn id="35"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 name="Text Box 7">
            <a:extLst>
              <a:ext uri="{FF2B5EF4-FFF2-40B4-BE49-F238E27FC236}">
                <a16:creationId xmlns:a16="http://schemas.microsoft.com/office/drawing/2014/main" id="{61468784-9953-6560-8AA5-B6B961E189BD}"/>
              </a:ext>
            </a:extLst>
          </p:cNvPr>
          <p:cNvSpPr txBox="1">
            <a:spLocks noChangeArrowheads="1"/>
          </p:cNvSpPr>
          <p:nvPr/>
        </p:nvSpPr>
        <p:spPr bwMode="auto">
          <a:xfrm>
            <a:off x="0" y="21773"/>
            <a:ext cx="6538721" cy="68144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36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Conduct (Mark 5:2-5)</a:t>
            </a: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36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Speech (Mark 5:5-12)</a:t>
            </a: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36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Appearance (Mark 5:2-5; Luke 8:27)</a:t>
            </a:r>
            <a:endParaRPr kumimoji="0" lang="en-US" sz="36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p:txBody>
      </p:sp>
      <p:pic>
        <p:nvPicPr>
          <p:cNvPr id="6" name="Content Placeholder 5">
            <a:extLst>
              <a:ext uri="{FF2B5EF4-FFF2-40B4-BE49-F238E27FC236}">
                <a16:creationId xmlns:a16="http://schemas.microsoft.com/office/drawing/2014/main" id="{4E55DC2E-14C2-43D4-C470-395EC6DD12F3}"/>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l="17933" r="17933"/>
          <a:stretch/>
        </p:blipFill>
        <p:spPr>
          <a:xfrm>
            <a:off x="6538721" y="-32650"/>
            <a:ext cx="5653279" cy="6857990"/>
          </a:xfrm>
          <a:prstGeom prst="rect">
            <a:avLst/>
          </a:prstGeom>
        </p:spPr>
      </p:pic>
      <p:sp>
        <p:nvSpPr>
          <p:cNvPr id="2" name="Title 1">
            <a:extLst>
              <a:ext uri="{FF2B5EF4-FFF2-40B4-BE49-F238E27FC236}">
                <a16:creationId xmlns:a16="http://schemas.microsoft.com/office/drawing/2014/main" id="{A1937091-D653-D758-4AE7-4070E3E1AC3A}"/>
              </a:ext>
            </a:extLst>
          </p:cNvPr>
          <p:cNvSpPr>
            <a:spLocks noGrp="1"/>
          </p:cNvSpPr>
          <p:nvPr>
            <p:ph type="title"/>
          </p:nvPr>
        </p:nvSpPr>
        <p:spPr>
          <a:xfrm>
            <a:off x="6538721" y="-43533"/>
            <a:ext cx="5653279" cy="794657"/>
          </a:xfrm>
        </p:spPr>
        <p:txBody>
          <a:bodyPr vert="horz" lIns="91440" tIns="45720" rIns="91440" bIns="45720" rtlCol="0" anchor="b">
            <a:noAutofit/>
          </a:bodyPr>
          <a:lstStyle/>
          <a:p>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rPr>
              <a:t>The Demon-possessed Man</a:t>
            </a:r>
          </a:p>
        </p:txBody>
      </p:sp>
      <p:sp>
        <p:nvSpPr>
          <p:cNvPr id="4" name="Footer Placeholder 3">
            <a:extLst>
              <a:ext uri="{FF2B5EF4-FFF2-40B4-BE49-F238E27FC236}">
                <a16:creationId xmlns:a16="http://schemas.microsoft.com/office/drawing/2014/main" id="{4D721060-71C0-DBE7-0824-4DDEA66C41B8}"/>
              </a:ext>
            </a:extLst>
          </p:cNvPr>
          <p:cNvSpPr>
            <a:spLocks noGrp="1"/>
          </p:cNvSpPr>
          <p:nvPr>
            <p:ph type="ftr" sz="quarter" idx="11"/>
          </p:nvPr>
        </p:nvSpPr>
        <p:spPr>
          <a:xfrm>
            <a:off x="6538721" y="6537336"/>
            <a:ext cx="5653279" cy="320664"/>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dirty="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Tahoma"/>
                <a:ea typeface="+mn-ea"/>
                <a:cs typeface="+mn-cs"/>
              </a:rPr>
              <a:t>Jesus Recruited A Crazy Man</a:t>
            </a:r>
          </a:p>
        </p:txBody>
      </p:sp>
      <p:sp>
        <p:nvSpPr>
          <p:cNvPr id="5" name="Text Box 7">
            <a:extLst>
              <a:ext uri="{FF2B5EF4-FFF2-40B4-BE49-F238E27FC236}">
                <a16:creationId xmlns:a16="http://schemas.microsoft.com/office/drawing/2014/main" id="{3ADB9F4D-7A4F-4EE5-3C37-BE1612D8D722}"/>
              </a:ext>
            </a:extLst>
          </p:cNvPr>
          <p:cNvSpPr txBox="1">
            <a:spLocks noChangeArrowheads="1"/>
          </p:cNvSpPr>
          <p:nvPr/>
        </p:nvSpPr>
        <p:spPr bwMode="auto">
          <a:xfrm>
            <a:off x="-15240" y="3396345"/>
            <a:ext cx="6538721" cy="2133600"/>
          </a:xfrm>
          <a:prstGeom prst="rect">
            <a:avLst/>
          </a:prstGeom>
          <a:solidFill>
            <a:schemeClr val="bg1"/>
          </a:solidFill>
        </p:spPr>
        <p:txBody>
          <a:bodyPr vert="horz" lIns="91440" tIns="45720" rIns="91440" bIns="45720" rtlCol="0" anchor="t">
            <a:no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eaLnBrk="1" fontAlgn="base" hangingPunct="1">
              <a:spcBef>
                <a:spcPct val="20000"/>
              </a:spcBef>
              <a:spcAft>
                <a:spcPts val="600"/>
              </a:spcAft>
              <a:buClr>
                <a:srgbClr val="DADADA"/>
              </a:buClr>
              <a:buSzPct val="70000"/>
              <a:defRPr/>
            </a:pPr>
            <a:r>
              <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rPr>
              <a:t>	</a:t>
            </a:r>
            <a:r>
              <a:rPr lang="en-US" sz="4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This man’s life changed for the better upon knowing Jesus!</a:t>
            </a:r>
            <a:endParaRPr kumimoji="0" lang="en-US" sz="6000" b="1" i="1"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spTree>
    <p:extLst>
      <p:ext uri="{BB962C8B-B14F-4D97-AF65-F5344CB8AC3E}">
        <p14:creationId xmlns:p14="http://schemas.microsoft.com/office/powerpoint/2010/main" val="36300470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11768" r="11768"/>
          <a:stretch/>
        </p:blipFill>
        <p:spPr>
          <a:xfrm>
            <a:off x="0"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571980" y="10887"/>
            <a:ext cx="7620020" cy="1132114"/>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0000"/>
          </a:bodyPr>
          <a:lstStyle/>
          <a:p>
            <a:pPr algn="l" defTabSz="914400">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The Former Demon-possessed Evangelist</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96041"/>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1" i="0" u="none" strike="noStrike" kern="1200" normalizeH="0" baseline="0" noProof="0" dirty="0">
                <a:ln w="9525">
                  <a:solidFill>
                    <a:schemeClr val="bg1"/>
                  </a:solidFill>
                  <a:prstDash val="solid"/>
                </a:ln>
                <a:solidFill>
                  <a:schemeClr val="tx1"/>
                </a:solidFill>
                <a:effectLst>
                  <a:outerShdw blurRad="12700" dist="38100" dir="2700000" algn="tl" rotWithShape="0">
                    <a:schemeClr val="bg1">
                      <a:lumMod val="50000"/>
                    </a:schemeClr>
                  </a:outerShdw>
                </a:effectLst>
                <a:uLnTx/>
                <a:uFillTx/>
                <a:latin typeface="Tahoma"/>
                <a:ea typeface="+mn-ea"/>
                <a:cs typeface="Arial" charset="0"/>
              </a:rPr>
              <a:t>Jesus Recruited A Crazy Man</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34368" y="1219201"/>
            <a:ext cx="7657632" cy="5638800"/>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eaLnBrk="1" fontAlgn="base" hangingPunct="1">
              <a:spcBef>
                <a:spcPct val="20000"/>
              </a:spcBef>
              <a:spcAft>
                <a:spcPts val="600"/>
              </a:spcAft>
              <a:buClr>
                <a:srgbClr val="DADADA"/>
              </a:buClr>
              <a:buSzPct val="70000"/>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Can you imagine the talk of the day? </a:t>
            </a:r>
            <a:r>
              <a:rPr lang="en-US" sz="2400" b="1" i="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“Jesus once recruited a ‘crazy man’ to be one of his evangelists!”</a:t>
            </a:r>
            <a:endParaRPr kumimoji="0" lang="en-US" sz="2400" b="1" i="1"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He was possessed by a whole host of demons, “Legion,” who made his life miserable</a:t>
            </a: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Jesus threw the demons out, and gave him his life back</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Can you imagine how wonderful that must have been for this guy?</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As Jesus was leaving, the man did everything but stow himself away on the boat. </a:t>
            </a: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He begged the Lord to allow him to go with Him!</a:t>
            </a:r>
            <a:endParaRPr kumimoji="0" lang="en-US" sz="2400" b="1"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4160748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 calcmode="lin" valueType="num">
                                      <p:cBhvr additive="base">
                                        <p:cTn id="12"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 calcmode="lin" valueType="num">
                                      <p:cBhvr additive="base">
                                        <p:cTn id="18"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 calcmode="lin" valueType="num">
                                      <p:cBhvr additive="base">
                                        <p:cTn id="24"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1">
                                            <p:txEl>
                                              <p:pRg st="4" end="4"/>
                                            </p:txEl>
                                          </p:spTgt>
                                        </p:tgtEl>
                                        <p:attrNameLst>
                                          <p:attrName>style.visibility</p:attrName>
                                        </p:attrNameLst>
                                      </p:cBhvr>
                                      <p:to>
                                        <p:strVal val="visible"/>
                                      </p:to>
                                    </p:set>
                                    <p:anim calcmode="lin" valueType="num">
                                      <p:cBhvr additive="base">
                                        <p:cTn id="30"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1">
                                            <p:txEl>
                                              <p:pRg st="4" end="4"/>
                                            </p:txEl>
                                          </p:spTgt>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11">
                                            <p:txEl>
                                              <p:pRg st="5" end="5"/>
                                            </p:txEl>
                                          </p:spTgt>
                                        </p:tgtEl>
                                        <p:attrNameLst>
                                          <p:attrName>style.visibility</p:attrName>
                                        </p:attrNameLst>
                                      </p:cBhvr>
                                      <p:to>
                                        <p:strVal val="visible"/>
                                      </p:to>
                                    </p:set>
                                    <p:anim calcmode="lin" valueType="num">
                                      <p:cBhvr additive="base">
                                        <p:cTn id="34" dur="500" fill="hold"/>
                                        <p:tgtEl>
                                          <p:spTgt spid="11">
                                            <p:txEl>
                                              <p:pRg st="5" end="5"/>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2819400" y="0"/>
            <a:ext cx="9372600" cy="304800"/>
          </a:xfrm>
        </p:spPr>
        <p:txBody>
          <a:bodyPr/>
          <a:lstStyle/>
          <a:p>
            <a:pPr algn="r">
              <a:defRPr/>
            </a:pPr>
            <a:r>
              <a:rPr lang="en-US" sz="2800" u="sng" dirty="0">
                <a:solidFill>
                  <a:srgbClr val="0000FF"/>
                </a:solidFill>
                <a:latin typeface="+mn-lt"/>
                <a:cs typeface="Times New Roman" pitchFamily="18" charset="0"/>
              </a:rPr>
              <a:t>The Former Demon-possessed Evangelist</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148590" y="1089660"/>
            <a:ext cx="11963400" cy="5632311"/>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800100" marR="0" lvl="0" indent="-800100"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18.  As He was getting into the boat, the man who had been demon-possessed was imploring Him that he might accompany Him. </a:t>
            </a:r>
          </a:p>
          <a:p>
            <a:pPr marL="800100" marR="0" lvl="0" indent="-800100"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19.  And He did not let him, but He said to him, "Go home to your people and report to them what great things the Lord has done for you, and how He had mercy on you." </a:t>
            </a:r>
          </a:p>
          <a:p>
            <a:pPr marL="800100" marR="0" lvl="0" indent="-800100"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20.  And he went away and began to proclaim in Decapolis what great things Jesus had done for him; and everyone was amazed.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152400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Mark 5:18-20</a:t>
            </a:r>
          </a:p>
        </p:txBody>
      </p:sp>
      <p:sp>
        <p:nvSpPr>
          <p:cNvPr id="3" name="Footer Placeholder 1">
            <a:extLst>
              <a:ext uri="{FF2B5EF4-FFF2-40B4-BE49-F238E27FC236}">
                <a16:creationId xmlns:a16="http://schemas.microsoft.com/office/drawing/2014/main" id="{5A2B78E3-A069-28BA-BE8B-F2BFC8DE655B}"/>
              </a:ext>
            </a:extLst>
          </p:cNvPr>
          <p:cNvSpPr>
            <a:spLocks noGrp="1"/>
          </p:cNvSpPr>
          <p:nvPr>
            <p:ph type="ftr" sz="quarter" idx="10"/>
          </p:nvPr>
        </p:nvSpPr>
        <p:spPr>
          <a:xfrm>
            <a:off x="0" y="14990"/>
            <a:ext cx="2895601"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lumMod val="95000"/>
                    <a:lumOff val="5000"/>
                  </a:srgbClr>
                </a:solidFill>
                <a:effectLst/>
                <a:uLnTx/>
                <a:uFillTx/>
                <a:latin typeface="Tahoma" pitchFamily="34" charset="0"/>
                <a:ea typeface="+mn-ea"/>
                <a:cs typeface="Times New Roman" pitchFamily="18" charset="0"/>
              </a:rPr>
              <a:t>Jesus Recruited A Crazy Man</a:t>
            </a:r>
          </a:p>
        </p:txBody>
      </p:sp>
    </p:spTree>
    <p:extLst>
      <p:ext uri="{BB962C8B-B14F-4D97-AF65-F5344CB8AC3E}">
        <p14:creationId xmlns:p14="http://schemas.microsoft.com/office/powerpoint/2010/main" val="31494684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11768" r="11768"/>
          <a:stretch/>
        </p:blipFill>
        <p:spPr>
          <a:xfrm>
            <a:off x="0"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571980" y="10887"/>
            <a:ext cx="7620020" cy="1132114"/>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0000"/>
          </a:bodyPr>
          <a:lstStyle/>
          <a:p>
            <a:pPr algn="l" defTabSz="914400">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The Former Demon-possessed Evangelist</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96041"/>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1" i="0" u="none" strike="noStrike" kern="1200" cap="none" spc="0" normalizeH="0" baseline="0" noProof="0" dirty="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Tahoma"/>
                <a:ea typeface="+mn-ea"/>
                <a:cs typeface="Arial" charset="0"/>
              </a:rPr>
              <a:t>Jesus Recruited A Crazy Man</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34368" y="1219201"/>
            <a:ext cx="7657632" cy="5638800"/>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eaLnBrk="1" fontAlgn="base" hangingPunct="1">
              <a:spcBef>
                <a:spcPct val="20000"/>
              </a:spcBef>
              <a:spcAft>
                <a:spcPts val="600"/>
              </a:spcAft>
              <a:buClr>
                <a:srgbClr val="DADADA"/>
              </a:buClr>
              <a:buSzPct val="70000"/>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Jesus did not permit him.  Instead, He wanted him doing these things:</a:t>
            </a:r>
            <a:endParaRPr kumimoji="0" lang="en-US" sz="3200" b="1" i="1"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Go home and tell your story.</a:t>
            </a: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Tell your friends what I did for you.</a:t>
            </a: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Tell your family how I gave you your life back.</a:t>
            </a:r>
          </a:p>
          <a:p>
            <a:pPr marL="347663" lvl="0" indent="-347663" eaLnBrk="1" fontAlgn="base" hangingPunct="1">
              <a:spcBef>
                <a:spcPct val="20000"/>
              </a:spcBef>
              <a:spcAft>
                <a:spcPts val="600"/>
              </a:spcAft>
              <a:buClr>
                <a:srgbClr val="DADADA"/>
              </a:buClr>
              <a:buSzPct val="70000"/>
              <a:buFont typeface="Wingdings" panose="05000000000000000000" pitchFamily="2" charset="2"/>
              <a:buChar char="v"/>
              <a:defRPr/>
            </a:pPr>
            <a:r>
              <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In other words, be an evangelist, because that’s what evangelists do!</a:t>
            </a:r>
            <a:endParaRPr kumimoji="0" lang="en-US" sz="32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27307589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 calcmode="lin" valueType="num">
                                      <p:cBhvr additive="base">
                                        <p:cTn id="16"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 calcmode="lin" valueType="num">
                                      <p:cBhvr additive="base">
                                        <p:cTn id="21"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 calcmode="lin" valueType="num">
                                      <p:cBhvr additive="base">
                                        <p:cTn id="27"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2088</TotalTime>
  <Words>1183</Words>
  <Application>Microsoft Office PowerPoint</Application>
  <PresentationFormat>Widescreen</PresentationFormat>
  <Paragraphs>133</Paragraphs>
  <Slides>14</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Ameretto</vt:lpstr>
      <vt:lpstr>Arial</vt:lpstr>
      <vt:lpstr>Tahoma</vt:lpstr>
      <vt:lpstr>Times New Roman</vt:lpstr>
      <vt:lpstr>Wingdings</vt:lpstr>
      <vt:lpstr>Wingdings 2</vt:lpstr>
      <vt:lpstr>Theme1</vt:lpstr>
      <vt:lpstr>Slate</vt:lpstr>
      <vt:lpstr>Jesus Recruited A Crazy Man    Text:  Mark 5:18-20</vt:lpstr>
      <vt:lpstr>Intro</vt:lpstr>
      <vt:lpstr>The Demon-possessed Man</vt:lpstr>
      <vt:lpstr>The Demon-possessed Man</vt:lpstr>
      <vt:lpstr>The Demon-possessed Man</vt:lpstr>
      <vt:lpstr>The Demon-possessed Man</vt:lpstr>
      <vt:lpstr>The Former Demon-possessed Evangelist</vt:lpstr>
      <vt:lpstr>The Former Demon-possessed Evangelist</vt:lpstr>
      <vt:lpstr>The Former Demon-possessed Evangelist</vt:lpstr>
      <vt:lpstr>The Former Demon-possessed Evangelist</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Recruited A Crazy Man</dc:title>
  <dc:subject>06/25/2023</dc:subject>
  <dc:creator>DarkWolf</dc:creator>
  <dc:description>Adapted from an article by Donald Treadway</dc:description>
  <cp:lastModifiedBy>Nathan Morrison</cp:lastModifiedBy>
  <cp:revision>42</cp:revision>
  <dcterms:created xsi:type="dcterms:W3CDTF">2019-08-30T00:21:55Z</dcterms:created>
  <dcterms:modified xsi:type="dcterms:W3CDTF">2023-06-23T21:45:32Z</dcterms:modified>
</cp:coreProperties>
</file>