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17" r:id="rId2"/>
    <p:sldMasterId id="2147483878" r:id="rId3"/>
    <p:sldMasterId id="2147483896" r:id="rId4"/>
    <p:sldMasterId id="2147483909" r:id="rId5"/>
  </p:sldMasterIdLst>
  <p:notesMasterIdLst>
    <p:notesMasterId r:id="rId25"/>
  </p:notesMasterIdLst>
  <p:handoutMasterIdLst>
    <p:handoutMasterId r:id="rId26"/>
  </p:handoutMasterIdLst>
  <p:sldIdLst>
    <p:sldId id="521" r:id="rId6"/>
    <p:sldId id="1172" r:id="rId7"/>
    <p:sldId id="1202" r:id="rId8"/>
    <p:sldId id="1098" r:id="rId9"/>
    <p:sldId id="1092" r:id="rId10"/>
    <p:sldId id="1204" r:id="rId11"/>
    <p:sldId id="1170" r:id="rId12"/>
    <p:sldId id="1210" r:id="rId13"/>
    <p:sldId id="1211" r:id="rId14"/>
    <p:sldId id="1212" r:id="rId15"/>
    <p:sldId id="1216" r:id="rId16"/>
    <p:sldId id="1217" r:id="rId17"/>
    <p:sldId id="1218" r:id="rId18"/>
    <p:sldId id="1222" r:id="rId19"/>
    <p:sldId id="1223" r:id="rId20"/>
    <p:sldId id="1185" r:id="rId21"/>
    <p:sldId id="1183" r:id="rId22"/>
    <p:sldId id="1138" r:id="rId23"/>
    <p:sldId id="72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ytimes.com/2020/12/05/us/carl-lentz-hillsong-pastor.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May 7, 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How sad it would be to find ourselves in a disappointing predicament like Samson that would cause others to say of us, “What is a person like you doing in a place like this?”!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 decisions we make in life now make the difference in our eternal destinies.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There are only two ways to travel – God’s Way, or Satan’s way (Way of the world).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Matthew 7:13-14: A broad road that leads to eternal destruction; a narrow road that leads to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Many find the broad way.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Few find the narrow way.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Choose the Narrow Way!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No matter what way you have chosen before, God wants you on the Narrow Road that leads to life! (Matthew 7:13-14)</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15816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4830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126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NYT: The Rise and Fall of Carl Lentz, the Celebrity Pastor of Hillsong Church by </a:t>
            </a:r>
            <a:r>
              <a:rPr lang="en-US" dirty="0" err="1"/>
              <a:t>By</a:t>
            </a:r>
            <a:r>
              <a:rPr lang="en-US" dirty="0"/>
              <a:t> Ruth Graham, Published Dec. 5, 2020, Updated Aug. 5, 2021</a:t>
            </a:r>
          </a:p>
          <a:p>
            <a:r>
              <a:rPr lang="en-US" dirty="0"/>
              <a:t>https://www.nytimes.com/2020/12/05/us/carl-lentz-hillsong-pastor.html </a:t>
            </a:r>
          </a:p>
          <a:p>
            <a:endParaRPr lang="en-US" dirty="0"/>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 fall of Carl Lentz, the celebrity “pastor” of Hillsong Church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Carl Lentz helped start the Australia-based Hillsong Church in New York.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 was known as a friend to Justin Bieber, and through his fashion designer style and his uplifting messages he became a celebrity in his own right.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global church now has congregations on six continents, and claims an average attendance of 150,000 people weekly.” (NYT: </a:t>
            </a:r>
            <a:r>
              <a:rPr lang="en-US" sz="1100" i="1" u="sng" dirty="0">
                <a:effectLst/>
                <a:latin typeface="Times New Roman" panose="02020603050405020304" pitchFamily="18" charset="0"/>
                <a:ea typeface="Times New Roman" panose="02020603050405020304" pitchFamily="18" charset="0"/>
              </a:rPr>
              <a:t>The Rise and Fall of Carl Lentz, the Celebrity Pastor of Hillsong Church</a:t>
            </a:r>
            <a:r>
              <a:rPr lang="en-US" sz="1100" i="1" dirty="0">
                <a:effectLst/>
                <a:latin typeface="Times New Roman" panose="02020603050405020304" pitchFamily="18" charset="0"/>
                <a:ea typeface="Times New Roman" panose="02020603050405020304" pitchFamily="18" charset="0"/>
              </a:rPr>
              <a:t> by </a:t>
            </a:r>
            <a:r>
              <a:rPr lang="en-US" sz="1100" i="1" dirty="0" err="1">
                <a:effectLst/>
                <a:latin typeface="Times New Roman" panose="02020603050405020304" pitchFamily="18" charset="0"/>
                <a:ea typeface="Times New Roman" panose="02020603050405020304" pitchFamily="18" charset="0"/>
              </a:rPr>
              <a:t>By</a:t>
            </a:r>
            <a:r>
              <a:rPr lang="en-US" sz="1100" i="1" dirty="0">
                <a:effectLst/>
                <a:latin typeface="Times New Roman" panose="02020603050405020304" pitchFamily="18" charset="0"/>
                <a:ea typeface="Times New Roman" panose="02020603050405020304" pitchFamily="18" charset="0"/>
              </a:rPr>
              <a:t> Ruth Graham, Published Dec. 5, 2020, Updated Aug. 5, 2021</a:t>
            </a:r>
            <a:r>
              <a:rPr lang="en-US" sz="1100" dirty="0">
                <a:effectLst/>
                <a:latin typeface="Times New Roman" panose="02020603050405020304" pitchFamily="18" charset="0"/>
                <a:ea typeface="Times New Roman" panose="02020603050405020304" pitchFamily="18" charset="0"/>
              </a:rPr>
              <a:t>; link below)</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November 4, 2020 the religious world was rocked when Hillsong Church’s founder Brian Houston announced he had fired Mr. Lentz, citing, “Leadership issues and breaches of trust, plus a recent revelation of moral failures,” including “more than one affair. They were significant.” He also connected Mr. Lentz’s dismissal to “general narcissistic behavior, manipulating, mistreating people,” as well as “breaches of trust connected to lying, and constantly lying.”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day after the announcement on November 5</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Carl Lentz confessed on Instagram, where he has almost 700,000 followers: “I was unfaithful in my marriage, the most important relationship in my life. This failure is on me, and me alone and I take full responsibility for my actions. I now begin a journey of rebuilding trust with my wife, Laura and my children, and taking real time to work on and heal my own life and seek out the help that I need.”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Prior to all of these revelations, Mr. Lentz ruffled feathers when a video surfaced of him and Justin Bieber “apparently doing shots at a bar in New Zealand.”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https://www.nytimes.com/2020/12/05/us/carl-lentz-hillsong-pastor.html</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Both when that happened and in the aftermath of his disgraced departure from the Hillsong Church, people began asking, “What was a person like him doing in a place like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First, regarding his being in a bar doing shots and not caring that it was filmed!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Second, in the ashes of what many called a “promising career.”</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EA81A-27FE-46E0-8EDF-3CFF116ECEB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7099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66784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wasn’t his birth: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 people excuse their actions by saying, “I didn’t have a chance from the beginning. Born into poverty and despair, I was just another nobody from a long line of nobodies.”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Born to lose — that’s what some say about their lives.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couldn’t say that!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Judges 13:5: Samson was set apart by God from his birth, and his parents provided everything he could possibly need to live a life of effectiveness for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was to be a Nazirite, dedicated to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wasn’t his ability: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 people explain their inactions with, “I was always just a one-talent sort of person. Everybody else had brains and talents but I was just incompetent from the beginning.”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Inferior to everyone else – that’s what some say about their lives and abilities and explain away their inaction. They are just inferior.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couldn’t say that! He had incredible strength and unparalleled ability.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Judges 14:6: Samson had amazing strength. Just one example: Walking down the road, a roaring lion coming toward him. No problem for Samson. He tore the lion apart with his bare hands.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had the ability to live a life of effectiveness for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wasn’t the absence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 people explain their actions by complaining, “God just never cared about me. I would pray and seek God’s face, but I never saw any evidence of God in my life. I just couldn’t do it on my own. That was my problem.”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Without God in their lives – That’s what some people say about their lives.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couldn’t say that!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From the moment of his conception, Samson was set apart by and marked by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Judges 13:25: “And the Spirit of the Lord began to stir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Judges 14:6: “The Spirit of the Lord came upon him in power.”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Judges 14:19: “Then the Spirit of the Lord came upon him in power.”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was with him and even answered his need for water after a fierce battle with the Philistines in Judges 15:18-19.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Samson, seemingly, had a lot going for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had a remarkable beginning in a family which loved him and dedicated him to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had unparalleled competency and strength with which to serve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All through his life, at every critical stage, God came to him with power.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And yet, here he is in Judges 16:21-30 in this sad predicament — a slave, blind, mocked by his peers, eventually taking his own life along with a few thousand Philistines.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was a person like Samson doing in a place like that?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Samson Made Poor Life Choices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was a person like Samson doing in a place like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How did Samson get into such a predicament?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 not because of his birth or his lack of abilities or the absence of God in his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 because of his choices; his very bad life choices!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chose to marry a Philistine woman instead of choosing a wife among his own people (Judges 14:1-3).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betrayed him and he left her.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Samson chose to get revenge on the Philistines: burning up their fields, killing many of their warriors, stirring up an unquenchable hatred for him among the Philistines (Judges 15:1-10), which led to his wife’s death and the deaths of her family.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went into the Philistine city of Gaza to spend the night with a prostitute (Judges 16:1-3).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city was surrounded and he left at midnight, displaying great strength and power by carrying the city gates on his shoulders almost 40 miles.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fell in love with the beautiful but deceitful Delilah who immediately cut a deal with the Philistines to help them capture Samson (Judges 16:4-6).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persuaded him to tell her the secret of his strength (Judges 16:6-22).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he finally told her it was his hair, she cut his hair and God left him.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Philistines blinded him and took him into captivity.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every one of these decision points in his life: the wedding feast to a Philistine girl, the prostitute’s house, Delilah’s house, someone could ask, “What was a person like Samson doing in a place like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Good circumstances, outstanding abilities, and the presence of God in our lives can be neutralized in an instant by improper choices.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happened to Samson. And it can and does happen to us over and over again.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single factor which determines the quality of our lives — is our choices.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For the simple fact of life, written clearly in the story of Samson, written in between the lines in the stories of our lives, is that choices have consequences!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Robert Louis Stevenson once wrote, “Everybody, soon or later, sits down to a banquet of consequences.” </a:t>
            </a:r>
            <a:r>
              <a:rPr lang="en-US" sz="1100" b="1" i="1" dirty="0">
                <a:effectLst/>
                <a:latin typeface="Times New Roman" panose="02020603050405020304" pitchFamily="18" charset="0"/>
                <a:ea typeface="Times New Roman" panose="02020603050405020304" pitchFamily="18" charset="0"/>
              </a:rPr>
              <a:t>Choices have consequences.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Demas was Paul’s traveling companion and “fellow worker” (Colossians 4:14; Philemon 24) but when things turned a little rough for the apostle, Demas chose the world instead (II Timothy 4:10).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was a person like Samson doing in a place like that? Because…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…Choices have consequences!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3716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Samson Made Poor Life Choices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was a person like Samson doing in a place like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How did Samson get into such a predicament?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 not because of his birth or his lack of abilities or the absence of God in his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was because of his choices; his very bad life choices!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chose to marry a Philistine woman instead of choosing a wife among his own people (Judges 14:1-3).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betrayed him and he left her.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Samson chose to get revenge on the Philistines: burning up their fields, killing many of their warriors, stirring up an unquenchable hatred for him among the Philistines (Judges 15:1-10), which led to his wife’s death and the deaths of her family.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went into the Philistine city of Gaza to spend the night with a prostitute (Judges 16:1-3).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city was surrounded and he left at midnight, displaying great strength and power by carrying the city gates on his shoulders almost 40 miles.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Samson fell in love with the beautiful but deceitful Delilah who immediately cut a deal with the Philistines to help them capture Samson (Judges 16:4-6). Bad choice.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persuaded him to tell her the secret of his strength (Judges 16:6-22).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he finally told her it was his hair, she cut his hair and God left him.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Philistines blinded him and took him into captivity.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every one of these decision points in his life: the wedding feast to a Philistine girl, the prostitute’s house, Delilah’s house, someone could ask, “What was a person like Samson doing in a place like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Good circumstances, outstanding abilities, and the presence of God in our lives can be neutralized in an instant by improper choices.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happened to Samson. And it can and does happen to us over and over again.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single factor which determines the quality of our lives — is our choices.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For the simple fact of life, written clearly in the story of Samson, written in between the lines in the stories of our lives, is that choices have consequences!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Robert Louis Stevenson once wrote, “Everybody, soon or later, sits down to a banquet of consequences.” </a:t>
            </a:r>
            <a:r>
              <a:rPr lang="en-US" sz="1100" b="1" i="1" dirty="0">
                <a:effectLst/>
                <a:latin typeface="Times New Roman" panose="02020603050405020304" pitchFamily="18" charset="0"/>
                <a:ea typeface="Times New Roman" panose="02020603050405020304" pitchFamily="18" charset="0"/>
              </a:rPr>
              <a:t>Choices have consequences.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Demas was Paul’s traveling companion and “fellow worker” (Colossians 4:14; Philemon 24) but when things turned a little rough for the apostle, Demas chose the world instead (II Timothy 4:10).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was a person like Samson doing in a place like that? Because…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…Choices have consequences!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939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Samson Made Poor Life Choices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Your Choices</a:t>
            </a:r>
          </a:p>
          <a:p>
            <a:pPr marL="742950" marR="0" lvl="1" indent="-285750">
              <a:spcBef>
                <a:spcPts val="0"/>
              </a:spcBef>
              <a:spcAft>
                <a:spcPts val="0"/>
              </a:spcAft>
              <a:buFont typeface="+mj-lt"/>
              <a:buAutoNum type="alphaUcPeriod"/>
              <a:tabLst>
                <a:tab pos="2743200" algn="ctr"/>
                <a:tab pos="5486400" algn="r"/>
                <a:tab pos="914400" algn="l"/>
                <a:tab pos="2743200" algn="ctr"/>
                <a:tab pos="5486400" algn="r"/>
              </a:tabLst>
            </a:pPr>
            <a:r>
              <a:rPr lang="en-US" sz="1100" dirty="0">
                <a:effectLst/>
                <a:latin typeface="Times New Roman" panose="02020603050405020304" pitchFamily="18" charset="0"/>
                <a:ea typeface="Times New Roman" panose="02020603050405020304" pitchFamily="18" charset="0"/>
              </a:rPr>
              <a:t>We have freedom in making our choices. However, we are not free to choose the consequences of our choices. They are built into the consequences themselves. Therefore: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choose carefully.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seek wise counsel as we make the key decisions of our lives.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Most of all, we need to choose from the perspective of the long view: Heaven or Hell.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Jesus laid out both destinations…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7:13-14: Jesus described them as choosing either a broad road that leads to destruction (“Everybody is doing it!” “The party road!”) or the narrow road that leads to life (“Take the Exit from sin!” “Obey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25:31-46: Jesus described them as either obedience to His word and being on His right, or disobedience to His word and being on His left. Both life and the punishment of fire are descried as “eternal.”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your life in the world (dead in sin and given over to every lust – Ephesians 2:1-3) and then obeying the gospel and becoming a child of God, a slave to righteousness (Romans 6:17-18; 8:14-17)…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being born by angels to Paradise (Luke 16:22) and later at the Judgment hearing Jesus say, “Come, you who are blessed of My Father, inherit the kingdom prepared for you from the foundation of the world.”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me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your life as a child of God, a slave to righteousness (Romans 6:17-18; 8:14-17) and then through bad choices you choose the world over God (II Peter 2:20-22; Romans 6:1-2) and become a slave to sin again…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open your eyes in Torments (Luke 16:22-23) and later at the Judgment hearing Jesus say, “Depart from Me, accursed ones, into the eternal fire which has been prepared for the devil and his angels.”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me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Heaven is too beautiful to miss and Hell too terrible to go there, yet those are the choices before us every day!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Make good choices!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5455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Samson Made Poor Life Choices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Your Choices</a:t>
            </a:r>
          </a:p>
          <a:p>
            <a:pPr marL="742950" marR="0" lvl="1" indent="-285750">
              <a:spcBef>
                <a:spcPts val="0"/>
              </a:spcBef>
              <a:spcAft>
                <a:spcPts val="0"/>
              </a:spcAft>
              <a:buFont typeface="+mj-lt"/>
              <a:buAutoNum type="alphaUcPeriod"/>
              <a:tabLst>
                <a:tab pos="2743200" algn="ctr"/>
                <a:tab pos="5486400" algn="r"/>
                <a:tab pos="914400" algn="l"/>
                <a:tab pos="2743200" algn="ctr"/>
                <a:tab pos="5486400" algn="r"/>
              </a:tabLst>
            </a:pPr>
            <a:r>
              <a:rPr lang="en-US" sz="1100" dirty="0">
                <a:effectLst/>
                <a:latin typeface="Times New Roman" panose="02020603050405020304" pitchFamily="18" charset="0"/>
                <a:ea typeface="Times New Roman" panose="02020603050405020304" pitchFamily="18" charset="0"/>
              </a:rPr>
              <a:t>We have freedom in making our choices. However, we are not free to choose the consequences of our choices. They are built into the consequences themselves. Therefore: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choose carefully.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seek wise counsel as we make the key decisions of our lives.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Most of all, we need to choose from the perspective of the long view: Heaven or Hell.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Jesus laid out both destinations…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7:13-14: Jesus described them as choosing either a broad road that leads to destruction (“Everybody is doing it!” “The party road!”) or the narrow road that leads to life (“Take the Exit from sin!” “Obey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25:31-46: Jesus described them as either obedience to His word and being on His right, or disobedience to His word and being on His left. Both life and the punishment of fire are descried as “eternal.”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your life in the world (dead in sin and given over to every lust – Ephesians 2:1-3) and then obeying the gospel and becoming a child of God, a slave to righteousness (Romans 6:17-18; 8:14-17)…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being carried by angels to Paradise (Luke 16:22) and later at the Judgment hearing Jesus say, “Come, you who are blessed of My Father, inherit the kingdom prepared for you from the foundation of the world” (Matthew 25:34).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a:t>
            </a:r>
            <a:r>
              <a:rPr lang="en-US" sz="1100" b="1" i="1" dirty="0">
                <a:effectLst/>
                <a:latin typeface="Times New Roman" panose="02020603050405020304" pitchFamily="18" charset="0"/>
                <a:ea typeface="Times New Roman" panose="02020603050405020304" pitchFamily="18" charset="0"/>
              </a:rPr>
              <a:t>ME</a:t>
            </a:r>
            <a:r>
              <a:rPr lang="en-US" sz="1100" dirty="0">
                <a:effectLst/>
                <a:latin typeface="Times New Roman" panose="02020603050405020304" pitchFamily="18" charset="0"/>
                <a:ea typeface="Times New Roman" panose="02020603050405020304" pitchFamily="18" charset="0"/>
              </a:rPr>
              <a:t>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how you want and never obeying the gospel. Or, living your life as a child of God, a slave to righteousness (Romans 6:17-18; 8:14-17) and then through bad choices you choose the world over God (II Peter 2:20-22; Romans 6:1-2) and become a slave to sin again…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open your eyes in Torments (Luke 16:22-23) and later at the Judgment hearing Jesus say, “Depart from Me, accursed ones, into the eternal fire which has been prepared for the devil and his angels” (Matthew 25:41).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a:t>
            </a:r>
            <a:r>
              <a:rPr lang="en-US" sz="1100" b="1" i="1" dirty="0">
                <a:effectLst/>
                <a:latin typeface="Times New Roman" panose="02020603050405020304" pitchFamily="18" charset="0"/>
                <a:ea typeface="Times New Roman" panose="02020603050405020304" pitchFamily="18" charset="0"/>
              </a:rPr>
              <a:t>ME</a:t>
            </a:r>
            <a:r>
              <a:rPr lang="en-US" sz="1100" dirty="0">
                <a:effectLst/>
                <a:latin typeface="Times New Roman" panose="02020603050405020304" pitchFamily="18" charset="0"/>
                <a:ea typeface="Times New Roman" panose="02020603050405020304" pitchFamily="18" charset="0"/>
              </a:rPr>
              <a:t>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Heaven is too beautiful to miss and Hell too terrible to go there, yet those are the choices before us every day!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Make good choices!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418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How Did Samson Get Here?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Samson Made Poor Life Choices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Your Choices</a:t>
            </a:r>
          </a:p>
          <a:p>
            <a:pPr marL="742950" marR="0" lvl="1" indent="-285750">
              <a:spcBef>
                <a:spcPts val="0"/>
              </a:spcBef>
              <a:spcAft>
                <a:spcPts val="0"/>
              </a:spcAft>
              <a:buFont typeface="+mj-lt"/>
              <a:buAutoNum type="alphaUcPeriod"/>
              <a:tabLst>
                <a:tab pos="2743200" algn="ctr"/>
                <a:tab pos="5486400" algn="r"/>
                <a:tab pos="914400" algn="l"/>
                <a:tab pos="2743200" algn="ctr"/>
                <a:tab pos="5486400" algn="r"/>
              </a:tabLst>
            </a:pPr>
            <a:r>
              <a:rPr lang="en-US" sz="1100" dirty="0">
                <a:effectLst/>
                <a:latin typeface="Times New Roman" panose="02020603050405020304" pitchFamily="18" charset="0"/>
                <a:ea typeface="Times New Roman" panose="02020603050405020304" pitchFamily="18" charset="0"/>
              </a:rPr>
              <a:t>We have freedom in making our choices. However, we are not free to choose the consequences of our choices. They are built into the consequences themselves. Therefore: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choose carefully.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We need to seek wise counsel as we make the key decisions of our lives.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Most of all, we need to choose from the perspective of the long view: Heaven or Hell.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Jesus laid out both destinations…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7:13-14: Jesus described them as choosing either a broad road that leads to destruction (“Everybody is doing it!” “The party road!”) or the narrow road that leads to life (“Take the Exit from sin!” “Obey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25:31-46: Jesus described them as either obedience to His word and being on His right, or disobedience to His word and being on His left. Both life and the punishment of fire are descried as “eternal.”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your life in the world (dead in sin and given over to every lust – Ephesians 2:1-3) and then obeying the gospel and becoming a child of God, a slave to righteousness (Romans 6:17-18; 8:14-17)…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being carried by angels to Paradise (Luke 16:22) and later at the Judgment hearing Jesus say, “Come, you who are blessed of My Father, inherit the kingdom prepared for you from the foundation of the world” (Matthew 25:34).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a:t>
            </a:r>
            <a:r>
              <a:rPr lang="en-US" sz="1100" b="1" i="1" dirty="0">
                <a:effectLst/>
                <a:latin typeface="Times New Roman" panose="02020603050405020304" pitchFamily="18" charset="0"/>
                <a:ea typeface="Times New Roman" panose="02020603050405020304" pitchFamily="18" charset="0"/>
              </a:rPr>
              <a:t>ME</a:t>
            </a:r>
            <a:r>
              <a:rPr lang="en-US" sz="1100" dirty="0">
                <a:effectLst/>
                <a:latin typeface="Times New Roman" panose="02020603050405020304" pitchFamily="18" charset="0"/>
                <a:ea typeface="Times New Roman" panose="02020603050405020304" pitchFamily="18" charset="0"/>
              </a:rPr>
              <a:t>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Imagine: Living how you want and never obeying the gospel. Or, living your life as a child of God, a slave to righteousness (Romans 6:17-18; 8:14-17) and then through bad choices you choose the world over God (II Peter 2:20-22; Romans 6:1-2) and become a slave to sin again…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…and upon your death open your eyes in Torments (Luke 16:22-23) and later at the Judgment hearing Jesus say, “Depart from Me, accursed ones, into the eternal fire which has been prepared for the devil and his angels” (Matthew 25:41)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You might find yourself asking, “What is someone like </a:t>
            </a:r>
            <a:r>
              <a:rPr lang="en-US" sz="1100" b="1" i="1" dirty="0">
                <a:effectLst/>
                <a:latin typeface="Times New Roman" panose="02020603050405020304" pitchFamily="18" charset="0"/>
                <a:ea typeface="Times New Roman" panose="02020603050405020304" pitchFamily="18" charset="0"/>
              </a:rPr>
              <a:t>ME</a:t>
            </a:r>
            <a:r>
              <a:rPr lang="en-US" sz="1100" dirty="0">
                <a:effectLst/>
                <a:latin typeface="Times New Roman" panose="02020603050405020304" pitchFamily="18" charset="0"/>
                <a:ea typeface="Times New Roman" panose="02020603050405020304" pitchFamily="18" charset="0"/>
              </a:rPr>
              <a:t> doing in a place like </a:t>
            </a:r>
            <a:r>
              <a:rPr lang="en-US" sz="1100" b="1" i="1" dirty="0">
                <a:effectLst/>
                <a:latin typeface="Times New Roman" panose="02020603050405020304" pitchFamily="18" charset="0"/>
                <a:ea typeface="Times New Roman" panose="02020603050405020304" pitchFamily="18" charset="0"/>
              </a:rPr>
              <a:t>THIS</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Heaven is too beautiful to miss and Hell too terrible to go there, yet those are the choices before us every day!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Make good choices!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357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What Is A Person Like You Doing in A Place Like This?</a:t>
            </a:r>
            <a:endParaRPr lang="en-US" alt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dirty="0"/>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3556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323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2155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18147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2675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4071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dirty="0"/>
          </a:p>
        </p:txBody>
      </p:sp>
    </p:spTree>
    <p:extLst>
      <p:ext uri="{BB962C8B-B14F-4D97-AF65-F5344CB8AC3E}">
        <p14:creationId xmlns:p14="http://schemas.microsoft.com/office/powerpoint/2010/main" val="94119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dirty="0"/>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12262336"/>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9320038"/>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dirty="0"/>
          </a:p>
        </p:txBody>
      </p:sp>
    </p:spTree>
    <p:extLst>
      <p:ext uri="{BB962C8B-B14F-4D97-AF65-F5344CB8AC3E}">
        <p14:creationId xmlns:p14="http://schemas.microsoft.com/office/powerpoint/2010/main" val="102442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9900043"/>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97307816"/>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What Is A Person Like You Doing in A Place Like This?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6660460"/>
      </p:ext>
    </p:extLst>
  </p:cSld>
  <p:clrMapOvr>
    <a:masterClrMapping/>
  </p:clrMapOvr>
  <p:transition spd="slow">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385726"/>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What Is A Person Like You Doing in A Place Like This?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60385055"/>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03957983"/>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7554266"/>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95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67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4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dirty="0"/>
          </a:p>
        </p:txBody>
      </p:sp>
    </p:spTree>
    <p:extLst>
      <p:ext uri="{BB962C8B-B14F-4D97-AF65-F5344CB8AC3E}">
        <p14:creationId xmlns:p14="http://schemas.microsoft.com/office/powerpoint/2010/main" val="368023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944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0856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14242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82266655"/>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823379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492131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77138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054953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4140398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What Is A Person Like You Doing in A Place Like This?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3732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dirty="0"/>
          </a:p>
        </p:txBody>
      </p:sp>
    </p:spTree>
    <p:extLst>
      <p:ext uri="{BB962C8B-B14F-4D97-AF65-F5344CB8AC3E}">
        <p14:creationId xmlns:p14="http://schemas.microsoft.com/office/powerpoint/2010/main" val="154183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98150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What Is A Person Like You Doing in A Place Like This?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919022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281807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730719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3579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359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75690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978349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27783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86221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dirty="0"/>
          </a:p>
        </p:txBody>
      </p:sp>
    </p:spTree>
    <p:extLst>
      <p:ext uri="{BB962C8B-B14F-4D97-AF65-F5344CB8AC3E}">
        <p14:creationId xmlns:p14="http://schemas.microsoft.com/office/powerpoint/2010/main" val="16250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4256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4153521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What Is A Person Like You Doing in A Place Like This?</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683251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54524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0110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319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7587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353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01610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282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dirty="0"/>
          </a:p>
        </p:txBody>
      </p:sp>
    </p:spTree>
    <p:extLst>
      <p:ext uri="{BB962C8B-B14F-4D97-AF65-F5344CB8AC3E}">
        <p14:creationId xmlns:p14="http://schemas.microsoft.com/office/powerpoint/2010/main" val="590443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83089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36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8707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What Is A Person Like You Doing in A Place Like This?</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09656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DD05D21-89DB-4D27-80C2-661FD7176BF9}" type="slidenum">
              <a:rPr lang="en-US" altLang="en-US" smtClean="0"/>
              <a:pPr/>
              <a:t>‹#›</a:t>
            </a:fld>
            <a:endParaRPr lang="en-US" alt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934053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80A5894-B39E-4F95-8158-EB79AB524C55}" type="slidenum">
              <a:rPr lang="en-US" altLang="en-US" smtClean="0"/>
              <a:pPr/>
              <a:t>‹#›</a:t>
            </a:fld>
            <a:endParaRPr lang="en-US" altLang="en-US" dirty="0"/>
          </a:p>
        </p:txBody>
      </p:sp>
    </p:spTree>
    <p:extLst>
      <p:ext uri="{BB962C8B-B14F-4D97-AF65-F5344CB8AC3E}">
        <p14:creationId xmlns:p14="http://schemas.microsoft.com/office/powerpoint/2010/main" val="1503385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78672169-70E6-49DA-8466-957632B45E4B}" type="slidenum">
              <a:rPr lang="en-US" altLang="en-US" smtClean="0"/>
              <a:pPr/>
              <a:t>‹#›</a:t>
            </a:fld>
            <a:endParaRPr lang="en-US" altLang="en-US" dirty="0"/>
          </a:p>
        </p:txBody>
      </p:sp>
    </p:spTree>
    <p:extLst>
      <p:ext uri="{BB962C8B-B14F-4D97-AF65-F5344CB8AC3E}">
        <p14:creationId xmlns:p14="http://schemas.microsoft.com/office/powerpoint/2010/main" val="2275644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F8E50BFC-327B-4859-BCEF-DD69F0369BD9}" type="slidenum">
              <a:rPr lang="en-US" altLang="en-US" smtClean="0"/>
              <a:pPr/>
              <a:t>‹#›</a:t>
            </a:fld>
            <a:endParaRPr lang="en-US" altLang="en-US" dirty="0"/>
          </a:p>
        </p:txBody>
      </p:sp>
    </p:spTree>
    <p:extLst>
      <p:ext uri="{BB962C8B-B14F-4D97-AF65-F5344CB8AC3E}">
        <p14:creationId xmlns:p14="http://schemas.microsoft.com/office/powerpoint/2010/main" val="1281686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What Is A Person Like You Doing in A Place Like This?</a:t>
            </a:r>
            <a:endParaRPr lang="en-US" dirty="0"/>
          </a:p>
        </p:txBody>
      </p:sp>
      <p:sp>
        <p:nvSpPr>
          <p:cNvPr id="9" name="Slide Number Placeholder 8"/>
          <p:cNvSpPr>
            <a:spLocks noGrp="1"/>
          </p:cNvSpPr>
          <p:nvPr>
            <p:ph type="sldNum" sz="quarter" idx="12"/>
          </p:nvPr>
        </p:nvSpPr>
        <p:spPr/>
        <p:txBody>
          <a:bodyPr/>
          <a:lstStyle/>
          <a:p>
            <a:fld id="{5094C584-922F-4F3D-BA52-797FDD26BF0A}" type="slidenum">
              <a:rPr lang="en-US" altLang="en-US" smtClean="0"/>
              <a:pPr/>
              <a:t>‹#›</a:t>
            </a:fld>
            <a:endParaRPr lang="en-US" altLang="en-US" dirty="0"/>
          </a:p>
        </p:txBody>
      </p:sp>
    </p:spTree>
    <p:extLst>
      <p:ext uri="{BB962C8B-B14F-4D97-AF65-F5344CB8AC3E}">
        <p14:creationId xmlns:p14="http://schemas.microsoft.com/office/powerpoint/2010/main" val="3691031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What Is A Person Like You Doing in A Place Like This?</a:t>
            </a:r>
            <a:endParaRPr lang="en-US" dirty="0"/>
          </a:p>
        </p:txBody>
      </p:sp>
      <p:sp>
        <p:nvSpPr>
          <p:cNvPr id="5" name="Slide Number Placeholder 4"/>
          <p:cNvSpPr>
            <a:spLocks noGrp="1"/>
          </p:cNvSpPr>
          <p:nvPr>
            <p:ph type="sldNum" sz="quarter" idx="12"/>
          </p:nvPr>
        </p:nvSpPr>
        <p:spPr/>
        <p:txBody>
          <a:bodyPr/>
          <a:lstStyle/>
          <a:p>
            <a:fld id="{ADF223D4-D446-42F0-B051-91ABE8FF1642}" type="slidenum">
              <a:rPr lang="en-US" altLang="en-US" smtClean="0"/>
              <a:pPr/>
              <a:t>‹#›</a:t>
            </a:fld>
            <a:endParaRPr lang="en-US" altLang="en-US" dirty="0"/>
          </a:p>
        </p:txBody>
      </p:sp>
    </p:spTree>
    <p:extLst>
      <p:ext uri="{BB962C8B-B14F-4D97-AF65-F5344CB8AC3E}">
        <p14:creationId xmlns:p14="http://schemas.microsoft.com/office/powerpoint/2010/main" val="407810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dirty="0"/>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What Is A Person Like You Doing in A Place Like This?</a:t>
            </a:r>
            <a:endParaRPr lang="en-US" dirty="0"/>
          </a:p>
        </p:txBody>
      </p:sp>
      <p:sp>
        <p:nvSpPr>
          <p:cNvPr id="4" name="Slide Number Placeholder 3"/>
          <p:cNvSpPr>
            <a:spLocks noGrp="1"/>
          </p:cNvSpPr>
          <p:nvPr>
            <p:ph type="sldNum" sz="quarter" idx="12"/>
          </p:nvPr>
        </p:nvSpPr>
        <p:spPr/>
        <p:txBody>
          <a:bodyPr/>
          <a:lstStyle/>
          <a:p>
            <a:fld id="{68FD37F0-9523-4C25-A023-568D09DF87FA}" type="slidenum">
              <a:rPr lang="en-US" altLang="en-US" smtClean="0"/>
              <a:pPr/>
              <a:t>‹#›</a:t>
            </a:fld>
            <a:endParaRPr lang="en-US" altLang="en-US" dirty="0"/>
          </a:p>
        </p:txBody>
      </p:sp>
    </p:spTree>
    <p:extLst>
      <p:ext uri="{BB962C8B-B14F-4D97-AF65-F5344CB8AC3E}">
        <p14:creationId xmlns:p14="http://schemas.microsoft.com/office/powerpoint/2010/main" val="4255724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2BB49793-BE6C-410B-9647-F90D286D293F}" type="slidenum">
              <a:rPr lang="en-US" altLang="en-US" smtClean="0"/>
              <a:pPr/>
              <a:t>‹#›</a:t>
            </a:fld>
            <a:endParaRPr lang="en-US" altLang="en-US" dirty="0"/>
          </a:p>
        </p:txBody>
      </p:sp>
    </p:spTree>
    <p:extLst>
      <p:ext uri="{BB962C8B-B14F-4D97-AF65-F5344CB8AC3E}">
        <p14:creationId xmlns:p14="http://schemas.microsoft.com/office/powerpoint/2010/main" val="1801536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996B7AA6-EC7A-4FDE-A676-7C4ACD8CDE2E}" type="slidenum">
              <a:rPr lang="en-US" altLang="en-US" smtClean="0"/>
              <a:pPr/>
              <a:t>‹#›</a:t>
            </a:fld>
            <a:endParaRPr lang="en-US" altLang="en-US" dirty="0"/>
          </a:p>
        </p:txBody>
      </p:sp>
    </p:spTree>
    <p:extLst>
      <p:ext uri="{BB962C8B-B14F-4D97-AF65-F5344CB8AC3E}">
        <p14:creationId xmlns:p14="http://schemas.microsoft.com/office/powerpoint/2010/main" val="3875675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What Is A Person Like You Doing in A Place Like This?</a:t>
            </a:r>
            <a:endParaRPr lang="en-US" dirty="0"/>
          </a:p>
        </p:txBody>
      </p:sp>
      <p:sp>
        <p:nvSpPr>
          <p:cNvPr id="7" name="Slide Number Placeholder 6"/>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938775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39141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098149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3843451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627207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6266647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78B59056-8CFA-4078-A3BD-5F7D8BA3EDB2}" type="slidenum">
              <a:rPr lang="en-US" altLang="en-US" smtClean="0"/>
              <a:pPr/>
              <a:t>‹#›</a:t>
            </a:fld>
            <a:endParaRPr lang="en-US" altLang="en-US" dirty="0"/>
          </a:p>
        </p:txBody>
      </p:sp>
    </p:spTree>
    <p:extLst>
      <p:ext uri="{BB962C8B-B14F-4D97-AF65-F5344CB8AC3E}">
        <p14:creationId xmlns:p14="http://schemas.microsoft.com/office/powerpoint/2010/main" val="331348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dirty="0"/>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What Is A Person Like You Doing in A Place Like This?</a:t>
            </a:r>
            <a:endParaRPr lang="en-US" dirty="0"/>
          </a:p>
        </p:txBody>
      </p:sp>
      <p:sp>
        <p:nvSpPr>
          <p:cNvPr id="6" name="Slide Number Placeholder 5"/>
          <p:cNvSpPr>
            <a:spLocks noGrp="1"/>
          </p:cNvSpPr>
          <p:nvPr>
            <p:ph type="sldNum" sz="quarter" idx="12"/>
          </p:nvPr>
        </p:nvSpPr>
        <p:spPr/>
        <p:txBody>
          <a:bodyPr/>
          <a:lstStyle/>
          <a:p>
            <a:fld id="{2EB5230E-FE4B-4F72-A242-A9BBFA05F909}" type="slidenum">
              <a:rPr lang="en-US" altLang="en-US" smtClean="0"/>
              <a:pPr/>
              <a:t>‹#›</a:t>
            </a:fld>
            <a:endParaRPr lang="en-US" altLang="en-US" dirty="0"/>
          </a:p>
        </p:txBody>
      </p:sp>
    </p:spTree>
    <p:extLst>
      <p:ext uri="{BB962C8B-B14F-4D97-AF65-F5344CB8AC3E}">
        <p14:creationId xmlns:p14="http://schemas.microsoft.com/office/powerpoint/2010/main" val="301950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What Is A Person Like You Doing in A Place Like This?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dirty="0"/>
          </a:p>
        </p:txBody>
      </p:sp>
    </p:spTree>
    <p:extLst>
      <p:ext uri="{BB962C8B-B14F-4D97-AF65-F5344CB8AC3E}">
        <p14:creationId xmlns:p14="http://schemas.microsoft.com/office/powerpoint/2010/main" val="27220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What Is A Person Like You Doing in A Place Like This?</a:t>
            </a:r>
            <a:endParaRPr lang="en-US" alt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What Is A Person Like You Doing in A Place Like This?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79626133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What Is A Person Like You Doing in A Place Like This?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98152241"/>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What Is A Person Like You Doing in A Place Like This?</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34776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ltLang="en-US"/>
              <a:t>What Is A Person Like You Doing in A Place Like This?</a:t>
            </a:r>
            <a:endParaRPr lang="en-US" alt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0585390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jpe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99448" y="466126"/>
            <a:ext cx="4005942" cy="5925748"/>
          </a:xfrm>
        </p:spPr>
        <p:txBody>
          <a:bodyPr>
            <a:normAutofit fontScale="90000"/>
          </a:bodyPr>
          <a:lstStyle/>
          <a:p>
            <a:pPr algn="ctr">
              <a:lnSpc>
                <a:spcPct val="90000"/>
              </a:lnSpc>
            </a:pPr>
            <a:r>
              <a:rPr lang="en-US" altLang="en-US" sz="5300" b="1" u="sng" dirty="0">
                <a:solidFill>
                  <a:schemeClr val="tx2"/>
                </a:solidFill>
                <a:latin typeface="Arial" panose="020B0604020202020204" pitchFamily="34" charset="0"/>
                <a:cs typeface="Arial" panose="020B0604020202020204" pitchFamily="34" charset="0"/>
              </a:rPr>
              <a:t>What Is A Person Like You Doing in A Place Like This?</a:t>
            </a:r>
            <a:br>
              <a:rPr lang="en-US" altLang="en-US" sz="5300" b="1" u="sng" dirty="0">
                <a:solidFill>
                  <a:schemeClr val="tx2"/>
                </a:solidFill>
                <a:latin typeface="Arial" panose="020B0604020202020204" pitchFamily="34" charset="0"/>
                <a:cs typeface="Arial" panose="020B0604020202020204" pitchFamily="34" charset="0"/>
              </a:rPr>
            </a:br>
            <a:br>
              <a:rPr lang="en-US" altLang="en-US" sz="2300" b="1" u="sng" dirty="0">
                <a:solidFill>
                  <a:schemeClr val="tx2"/>
                </a:solidFill>
                <a:latin typeface="Arial" panose="020B0604020202020204" pitchFamily="34" charset="0"/>
                <a:cs typeface="Arial" panose="020B0604020202020204" pitchFamily="34" charset="0"/>
              </a:rPr>
            </a:br>
            <a:br>
              <a:rPr lang="en-US" altLang="en-US" sz="2300" b="1" u="sng" dirty="0">
                <a:solidFill>
                  <a:schemeClr val="tx2"/>
                </a:solidFill>
                <a:latin typeface="Arial" panose="020B0604020202020204" pitchFamily="34" charset="0"/>
                <a:cs typeface="Arial" panose="020B0604020202020204" pitchFamily="34" charset="0"/>
              </a:rPr>
            </a:br>
            <a:br>
              <a:rPr lang="en-US" altLang="en-US" sz="2300" b="1" u="sng" dirty="0">
                <a:solidFill>
                  <a:schemeClr val="tx2"/>
                </a:solidFill>
                <a:latin typeface="Arial" panose="020B0604020202020204" pitchFamily="34" charset="0"/>
                <a:cs typeface="Arial" panose="020B0604020202020204" pitchFamily="34" charset="0"/>
              </a:rPr>
            </a:br>
            <a:br>
              <a:rPr lang="en-US" altLang="en-US" sz="2300" b="1" u="sng" dirty="0">
                <a:solidFill>
                  <a:schemeClr val="tx2"/>
                </a:solidFill>
                <a:latin typeface="Arial" panose="020B0604020202020204" pitchFamily="34" charset="0"/>
                <a:cs typeface="Arial" panose="020B0604020202020204" pitchFamily="34" charset="0"/>
              </a:rPr>
            </a:br>
            <a:r>
              <a:rPr lang="en-US" altLang="en-US" sz="3100" b="1" dirty="0">
                <a:solidFill>
                  <a:schemeClr val="tx2"/>
                </a:solidFill>
                <a:latin typeface="Arial" panose="020B0604020202020204" pitchFamily="34" charset="0"/>
                <a:cs typeface="Arial" panose="020B0604020202020204" pitchFamily="34" charset="0"/>
              </a:rPr>
              <a:t>Text: </a:t>
            </a:r>
            <a:br>
              <a:rPr lang="en-US" altLang="en-US" sz="2300" b="1" dirty="0">
                <a:solidFill>
                  <a:schemeClr val="tx2"/>
                </a:solidFill>
                <a:latin typeface="Arial" panose="020B0604020202020204" pitchFamily="34" charset="0"/>
                <a:cs typeface="Arial" panose="020B0604020202020204" pitchFamily="34" charset="0"/>
              </a:rPr>
            </a:br>
            <a:r>
              <a:rPr lang="en-US" altLang="en-US" sz="4000" b="1" dirty="0">
                <a:solidFill>
                  <a:schemeClr val="tx2"/>
                </a:solidFill>
                <a:latin typeface="Arial" panose="020B0604020202020204" pitchFamily="34" charset="0"/>
                <a:cs typeface="Arial" panose="020B0604020202020204" pitchFamily="34" charset="0"/>
              </a:rPr>
              <a:t>Judges 16:21-30 </a:t>
            </a:r>
            <a:endParaRPr lang="en-US" sz="2300" dirty="0">
              <a:solidFill>
                <a:schemeClr val="tx2"/>
              </a:solidFill>
            </a:endParaRPr>
          </a:p>
        </p:txBody>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l="9366" r="9364" b="-2"/>
          <a:stretch/>
        </p:blipFill>
        <p:spPr>
          <a:xfrm>
            <a:off x="4105390" y="466126"/>
            <a:ext cx="4939162"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3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12954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Samson Made Poor Life Choices</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At every one of these decision points in his life: </a:t>
            </a:r>
          </a:p>
          <a:p>
            <a:pPr lvl="1" indent="-457200" eaLnBrk="1" fontAlgn="base"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wedding feast to a Philistine girl</a:t>
            </a:r>
          </a:p>
          <a:p>
            <a:pPr lvl="1" indent="-457200" eaLnBrk="1" fontAlgn="base"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prostitute’s house</a:t>
            </a:r>
          </a:p>
          <a:p>
            <a:pPr lvl="1" indent="-457200" eaLnBrk="1" fontAlgn="base"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Delilah’s house</a:t>
            </a:r>
          </a:p>
          <a:p>
            <a:pPr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Someone could ask, “What was a person like Samson doing in a place like that? </a:t>
            </a: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Choices have consequences! </a:t>
            </a:r>
            <a:r>
              <a:rPr lang="en-US" sz="2800" b="1"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(Demas, II Tim. 4:10)</a:t>
            </a:r>
            <a:endParaRPr kumimoji="0" lang="en-US" sz="2800" b="1" i="1"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27156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596" b="11596"/>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Samson Made Poor Life Choices</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391886" y="1282425"/>
            <a:ext cx="3276600" cy="42787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What was a person like Samson doing in a place like that</a:t>
            </a: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Because…</a:t>
            </a:r>
          </a:p>
          <a:p>
            <a:pPr marL="0" lvl="0" indent="0" algn="ctr" eaLnBrk="1" fontAlgn="base" hangingPunct="1">
              <a:spcBef>
                <a:spcPct val="20000"/>
              </a:spcBef>
              <a:spcAft>
                <a:spcPts val="600"/>
              </a:spcAft>
              <a:buClr>
                <a:srgbClr val="DADADA"/>
              </a:buClr>
              <a:buSzPct val="70000"/>
              <a:defRPr/>
            </a:pPr>
            <a:r>
              <a:rPr lang="en-US" sz="32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Choices have consequences!</a:t>
            </a:r>
          </a:p>
          <a:p>
            <a:pPr marL="0" marR="0" lvl="0" indent="0" algn="ctr"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66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spTree>
    <p:extLst>
      <p:ext uri="{BB962C8B-B14F-4D97-AF65-F5344CB8AC3E}">
        <p14:creationId xmlns:p14="http://schemas.microsoft.com/office/powerpoint/2010/main" val="31394252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78" r="27778"/>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Your Choices</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We have freedom of choice but we are not free from consequences! </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Choose carefully: Heaven or Hell</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Matthew 7:13-14: Jesus described them as choosing either a broad road that leads to destruction or the narrow road that leads to life</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Matthew 25:31-46: Jesus described them as either obedience to His word and being on His right, or disobedience to His word and being on His left. </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Both life and the punishment of fire are descried as “eternal”</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993108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3646" r="33646"/>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Your Choices</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tabLst/>
              <a:defRPr/>
            </a:pP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Imagine: </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Living your life in the world (dead in sin and given over to every lust – Ephesians 2:1-3) and then obeying the gospel and becoming a child of God, a slave to righteousness (Romans 6:17-18; 8:14-17)…</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…and upon your death being carried by angels to Paradise (Luke 16:22) and later at the Judgment hearing Jesus say, “Come, you who are blessed of My Father, inherit the kingdom prepared for you from the foundation of the world” (Matthew 25:34) </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You might find yourself asking, “What is someone like </a:t>
            </a:r>
            <a:r>
              <a:rPr lang="en-US" sz="2800" b="1"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ME</a:t>
            </a: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doing in a place like </a:t>
            </a:r>
            <a:r>
              <a:rPr lang="en-US" sz="2800" b="1"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THIS?”</a:t>
            </a:r>
            <a:endParaRPr kumimoji="0" lang="en-US" sz="2800" b="1" i="1"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41179614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604" r="15604"/>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Your Choices</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fontScale="5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Imagine: </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Living how you want and never obeying the gospel. </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Or, living your life as a child of God, a slave to righteousness (Romans 6:17-18; 8:14-17) and then through bad choices you choose the world over God (II Peter 2:20-22; Romans 6:1-2) and become a slave to sin again…</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…and upon your death open your eyes in Torments (Luke 16:22-23) and later at the Judgment hearing Jesus say, “Depart from Me, accursed ones, into the eternal fire which has been prepared for the devil and his angels” (Matthew 25:41) </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a:p>
            <a:pPr marL="628650" marR="0" lvl="1"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ü"/>
              <a:tabLst/>
              <a:defRPr/>
            </a:pPr>
            <a:r>
              <a:rPr kumimoji="0" lang="en-US" sz="4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rPr>
              <a:t>You might find yourself asking, “What is someone like </a:t>
            </a:r>
            <a:r>
              <a:rPr kumimoji="0" lang="en-US" sz="4400" b="1" i="1"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rPr>
              <a:t>ME</a:t>
            </a:r>
            <a:r>
              <a:rPr kumimoji="0" lang="en-US" sz="4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rPr>
              <a:t> doing in a place like </a:t>
            </a:r>
            <a:r>
              <a:rPr kumimoji="0" lang="en-US" sz="4400" b="1" i="1"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rPr>
              <a:t>THIS?”</a:t>
            </a:r>
          </a:p>
        </p:txBody>
      </p:sp>
    </p:spTree>
    <p:extLst>
      <p:ext uri="{BB962C8B-B14F-4D97-AF65-F5344CB8AC3E}">
        <p14:creationId xmlns:p14="http://schemas.microsoft.com/office/powerpoint/2010/main" val="1468355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500"/>
                                        <p:tgtEl>
                                          <p:spTgt spid="11">
                                            <p:txEl>
                                              <p:pRg st="3" end="3"/>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ipe(left)">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wipe(left)">
                                      <p:cBhvr>
                                        <p:cTn id="2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673" r="27327"/>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0" y="6629400"/>
            <a:ext cx="4565533" cy="22859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What Is A Person Like You Doing in A Place Like This?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0" y="-152400"/>
            <a:ext cx="4554647" cy="838200"/>
          </a:xfrm>
        </p:spPr>
        <p:txBody>
          <a:bodyPr vert="horz" lIns="91440" tIns="45720" rIns="91440" bIns="45720" rtlCol="0" anchor="b">
            <a:normAutofit/>
          </a:bodyPr>
          <a:lstStyle/>
          <a:p>
            <a:pPr algn="l"/>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Your Choices</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703655" y="0"/>
            <a:ext cx="4440344" cy="68579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chemeClr val="tx2"/>
              </a:buClr>
              <a:buSzPct val="70000"/>
              <a:buFont typeface="Wingdings 2" charset="2"/>
              <a:defRPr/>
            </a:pPr>
            <a:r>
              <a:rPr lang="en-US" sz="4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Heaven is too beautiful to miss and Hell too terrible to go there, yet those are the choices before us every day…</a:t>
            </a:r>
            <a:endParaRPr kumimoji="0" lang="en-US" sz="40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a:p>
            <a:pPr marL="0" marR="0" lvl="0" indent="0" algn="ctr" eaLnBrk="1" fontAlgn="base" hangingPunct="1">
              <a:spcBef>
                <a:spcPct val="20000"/>
              </a:spcBef>
              <a:spcAft>
                <a:spcPts val="600"/>
              </a:spcAft>
              <a:buClr>
                <a:schemeClr val="tx2"/>
              </a:buClr>
              <a:buSzPct val="70000"/>
              <a:buFont typeface="Wingdings 2" charset="2"/>
              <a:buNone/>
              <a:tabLst/>
              <a:defRPr/>
            </a:pPr>
            <a:r>
              <a:rPr kumimoji="0" lang="en-US" sz="40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rPr>
              <a:t>Make Good Choices!</a:t>
            </a:r>
          </a:p>
          <a:p>
            <a:pPr marL="0" marR="0" lvl="0" indent="0" eaLnBrk="1" fontAlgn="base" hangingPunct="1">
              <a:spcBef>
                <a:spcPct val="20000"/>
              </a:spcBef>
              <a:spcAft>
                <a:spcPts val="600"/>
              </a:spcAft>
              <a:buClr>
                <a:schemeClr val="tx2"/>
              </a:buClr>
              <a:buSzPct val="70000"/>
              <a:buFont typeface="Wingdings 2" charset="2"/>
              <a:buNone/>
              <a:tabLst/>
              <a:defRPr/>
            </a:pPr>
            <a:endParaRPr kumimoji="0" lang="en-US" sz="16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spTree>
    <p:extLst>
      <p:ext uri="{BB962C8B-B14F-4D97-AF65-F5344CB8AC3E}">
        <p14:creationId xmlns:p14="http://schemas.microsoft.com/office/powerpoint/2010/main" val="21891671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0886" y="0"/>
            <a:ext cx="9154886" cy="457200"/>
          </a:xfrm>
        </p:spPr>
        <p:txBody>
          <a:bodyPr>
            <a:noAutofit/>
          </a:bodyPr>
          <a:lstStyle/>
          <a:p>
            <a:pPr algn="r">
              <a:defRPr/>
            </a:pPr>
            <a:r>
              <a:rPr lang="en-US" b="1" u="sng" dirty="0">
                <a:solidFill>
                  <a:srgbClr val="0000FF"/>
                </a:solidFill>
                <a:latin typeface="Arial" panose="020B0604020202020204" pitchFamily="34" charset="0"/>
                <a:cs typeface="Arial" panose="020B0604020202020204" pitchFamily="34" charset="0"/>
              </a:rPr>
              <a:t>Conclusion</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1"/>
          </p:nvPr>
        </p:nvSpPr>
        <p:spPr>
          <a:xfrm>
            <a:off x="0" y="6548438"/>
            <a:ext cx="9154886" cy="309562"/>
          </a:xfrm>
          <a:ln>
            <a:noFill/>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chemeClr val="bg1"/>
                  </a:solidFill>
                </a:ln>
                <a:solidFill>
                  <a:srgbClr val="000000">
                    <a:lumMod val="95000"/>
                    <a:lumOff val="5000"/>
                  </a:srgbClr>
                </a:solidFill>
                <a:effectLst/>
                <a:uLnTx/>
                <a:uFillTx/>
                <a:latin typeface="Tahoma" pitchFamily="34" charset="0"/>
                <a:ea typeface="+mn-ea"/>
                <a:cs typeface="Times New Roman" pitchFamily="18" charset="0"/>
              </a:rPr>
              <a:t>What Is A Person Like You Doing in A Place Like This?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66800" y="533400"/>
            <a:ext cx="8088086" cy="600164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How sad it would be to find ourselves in a disappointing predicament like Samson that would cause others to say of us, </a:t>
            </a:r>
            <a:r>
              <a:rPr kumimoji="0" lang="en-US" altLang="en-US"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“What is a person like you doing in a place like this?”!</a:t>
            </a: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 decisions we make in life now make the difference in our eternal destinies.</a:t>
            </a: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There are only two ways to travel – God’s Way, or Satan’s way (Way of the world).</a:t>
            </a:r>
          </a:p>
          <a:p>
            <a:pPr marL="628650" lvl="1" indent="-342900" defTabSz="914400" eaLnBrk="1" fontAlgn="base" hangingPunct="1">
              <a:spcBef>
                <a:spcPct val="0"/>
              </a:spcBef>
              <a:spcAft>
                <a:spcPct val="0"/>
              </a:spcAft>
              <a:buFont typeface="Wingdings" panose="05000000000000000000" pitchFamily="2" charset="2"/>
              <a:buChar char="ü"/>
              <a:defRPr/>
            </a:pPr>
            <a:r>
              <a:rPr kumimoji="0" lang="en-US" altLang="en-US"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Matthew 7:13-14: </a:t>
            </a: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broad road that leads to eternal destruction; a narrow road that leads to life.</a:t>
            </a:r>
          </a:p>
          <a:p>
            <a:pPr marL="628650" lvl="1" indent="-342900" defTabSz="914400" eaLnBrk="1" fontAlgn="base" hangingPunct="1">
              <a:spcBef>
                <a:spcPct val="0"/>
              </a:spcBef>
              <a:spcAft>
                <a:spcPct val="0"/>
              </a:spcAft>
              <a:buFont typeface="Wingdings" panose="05000000000000000000" pitchFamily="2" charset="2"/>
              <a:buChar char="ü"/>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Many find the broad way.</a:t>
            </a:r>
          </a:p>
          <a:p>
            <a:pPr marL="628650" lvl="1" indent="-342900" defTabSz="914400" eaLnBrk="1" fontAlgn="base" hangingPunct="1">
              <a:spcBef>
                <a:spcPct val="0"/>
              </a:spcBef>
              <a:spcAft>
                <a:spcPct val="0"/>
              </a:spcAft>
              <a:buFont typeface="Wingdings" panose="05000000000000000000" pitchFamily="2" charset="2"/>
              <a:buChar char="ü"/>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Few find the narrow way.</a:t>
            </a:r>
          </a:p>
          <a:p>
            <a:pPr marL="628650" lvl="1" indent="-342900" defTabSz="914400" eaLnBrk="1" fontAlgn="base" hangingPunct="1">
              <a:spcBef>
                <a:spcPct val="0"/>
              </a:spcBef>
              <a:spcAft>
                <a:spcPct val="0"/>
              </a:spcAft>
              <a:buFont typeface="Wingdings" panose="05000000000000000000" pitchFamily="2" charset="2"/>
              <a:buChar char="ü"/>
              <a:defRPr/>
            </a:pPr>
            <a:r>
              <a:rPr kumimoji="0" lang="en-US" altLang="en-US"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Choose the Narrow Way!</a:t>
            </a: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No matter what way you have chosen before, God wants you on the Narrow Road that leads to life! (Matthew 7:13-14)</a:t>
            </a:r>
          </a:p>
        </p:txBody>
      </p:sp>
    </p:spTree>
    <p:extLst>
      <p:ext uri="{BB962C8B-B14F-4D97-AF65-F5344CB8AC3E}">
        <p14:creationId xmlns:p14="http://schemas.microsoft.com/office/powerpoint/2010/main" val="40716184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196">
                                            <p:txEl>
                                              <p:pRg st="3" end="3"/>
                                            </p:txEl>
                                          </p:spTgt>
                                        </p:tgtEl>
                                        <p:attrNameLst>
                                          <p:attrName>style.visibility</p:attrName>
                                        </p:attrNameLst>
                                      </p:cBhvr>
                                      <p:to>
                                        <p:strVal val="visible"/>
                                      </p:to>
                                    </p:set>
                                    <p:animEffect transition="in" filter="wipe(left)">
                                      <p:cBhvr>
                                        <p:cTn id="24" dur="500"/>
                                        <p:tgtEl>
                                          <p:spTgt spid="8196">
                                            <p:txEl>
                                              <p:pRg st="3" end="3"/>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196">
                                            <p:txEl>
                                              <p:pRg st="4" end="4"/>
                                            </p:txEl>
                                          </p:spTgt>
                                        </p:tgtEl>
                                        <p:attrNameLst>
                                          <p:attrName>style.visibility</p:attrName>
                                        </p:attrNameLst>
                                      </p:cBhvr>
                                      <p:to>
                                        <p:strVal val="visible"/>
                                      </p:to>
                                    </p:set>
                                    <p:animEffect transition="in" filter="wipe(left)">
                                      <p:cBhvr>
                                        <p:cTn id="28" dur="500"/>
                                        <p:tgtEl>
                                          <p:spTgt spid="8196">
                                            <p:txEl>
                                              <p:pRg st="4" end="4"/>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8196">
                                            <p:txEl>
                                              <p:pRg st="5" end="5"/>
                                            </p:txEl>
                                          </p:spTgt>
                                        </p:tgtEl>
                                        <p:attrNameLst>
                                          <p:attrName>style.visibility</p:attrName>
                                        </p:attrNameLst>
                                      </p:cBhvr>
                                      <p:to>
                                        <p:strVal val="visible"/>
                                      </p:to>
                                    </p:set>
                                    <p:animEffect transition="in" filter="wipe(left)">
                                      <p:cBhvr>
                                        <p:cTn id="32" dur="500"/>
                                        <p:tgtEl>
                                          <p:spTgt spid="8196">
                                            <p:txEl>
                                              <p:pRg st="5" end="5"/>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196">
                                            <p:txEl>
                                              <p:pRg st="6" end="6"/>
                                            </p:txEl>
                                          </p:spTgt>
                                        </p:tgtEl>
                                        <p:attrNameLst>
                                          <p:attrName>style.visibility</p:attrName>
                                        </p:attrNameLst>
                                      </p:cBhvr>
                                      <p:to>
                                        <p:strVal val="visible"/>
                                      </p:to>
                                    </p:set>
                                    <p:animEffect transition="in" filter="wipe(left)">
                                      <p:cBhvr>
                                        <p:cTn id="36" dur="500"/>
                                        <p:tgtEl>
                                          <p:spTgt spid="819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196">
                                            <p:txEl>
                                              <p:pRg st="7" end="7"/>
                                            </p:txEl>
                                          </p:spTgt>
                                        </p:tgtEl>
                                        <p:attrNameLst>
                                          <p:attrName>style.visibility</p:attrName>
                                        </p:attrNameLst>
                                      </p:cBhvr>
                                      <p:to>
                                        <p:strVal val="visible"/>
                                      </p:to>
                                    </p:set>
                                    <p:anim calcmode="lin" valueType="num">
                                      <p:cBhvr additive="base">
                                        <p:cTn id="41" dur="500" fill="hold"/>
                                        <p:tgtEl>
                                          <p:spTgt spid="819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19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5542" r="554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629400"/>
            <a:ext cx="4565533" cy="228590"/>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a typeface="+mn-ea"/>
                <a:cs typeface="+mn-cs"/>
              </a:rPr>
              <a:t>What Is A Person Like You Doing in A Place Like This?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7352" y="0"/>
            <a:ext cx="4595821" cy="685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0"/>
            <a:ext cx="4451230" cy="6857979"/>
          </a:xfrm>
          <a:prstGeom prst="rect">
            <a:avLst/>
          </a:prstGeom>
        </p:spPr>
        <p:txBody>
          <a:bodyPr vert="horz" lIns="91440" tIns="45720" rIns="91440" bIns="45720" rtlCol="0" anchor="t">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When you find yourself asking, or hearing someone else asking about you, “What is someone like that doing in a place like this?” You can change and make it right!</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Samson’s sad predicament wasn’t the end of his story: He called out to God and God answered him in that he killed more Philistines in his death than in life (Judges 16:30)</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This part of the story teaches us that as long as we draw breath we can come back to God!</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Your “place like this” doesn’t have to be the end!</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0110337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6"/>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What Is A Person Like You Doing in A Place Like This?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228595"/>
            <a:ext cx="4571980" cy="6400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Make the best choice in life: Choose God and obey the gospel! </a:t>
            </a:r>
          </a:p>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Or if needed, choose God and repent of your sins!</a:t>
            </a:r>
            <a:endParaRPr kumimoji="0" lang="en-US" sz="4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091935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721162"/>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3">
            <a:alphaModFix amt="25000"/>
            <a:extLst>
              <a:ext uri="{28A0092B-C50C-407E-A947-70E740481C1C}">
                <a14:useLocalDpi xmlns:a14="http://schemas.microsoft.com/office/drawing/2010/main" val="0"/>
              </a:ext>
            </a:extLst>
          </a:blip>
          <a:srcRect l="11000" r="-1" b="-1"/>
          <a:stretch/>
        </p:blipFill>
        <p:spPr>
          <a:xfrm>
            <a:off x="20" y="-23393"/>
            <a:ext cx="9143980"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41" y="-46786"/>
            <a:ext cx="9143959" cy="897146"/>
          </a:xfrm>
        </p:spPr>
        <p:txBody>
          <a:bodyPr vert="horz" lIns="91440" tIns="45720" rIns="91440" bIns="45720" rtlCol="0" anchor="ctr">
            <a:normAutofit/>
          </a:bodyPr>
          <a:lstStyle/>
          <a:p>
            <a:r>
              <a:rPr lang="en-US" b="1" u="sng" dirty="0">
                <a:cs typeface="+mj-cs"/>
              </a:rPr>
              <a:t>Intro</a:t>
            </a:r>
            <a:endParaRPr lang="en-US" dirty="0"/>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21" y="1447801"/>
            <a:ext cx="3886180" cy="50450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r>
              <a:rPr kumimoji="0" lang="en-US" sz="2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The Rise and Fall of Carl Lentz, the Celebrity Pastor of Hillsong Church </a:t>
            </a:r>
          </a:p>
          <a:p>
            <a:pPr marL="0" marR="0" lvl="0" indent="0" algn="ctr"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r>
              <a:rPr kumimoji="0" lang="en-US" sz="1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(NYT, Ruth Graham, Dec. 5, 2020, Updated Aug. 5, 2021)</a:t>
            </a:r>
          </a:p>
          <a:p>
            <a:pPr marL="0" marR="0" lvl="0" indent="0" algn="l"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2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a:p>
            <a:pPr marL="0" marR="0" lvl="0" indent="0" algn="ctr"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r>
              <a:rPr kumimoji="0" lang="en-US" sz="1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A charismatic pastor helped build a megachurch favored by star athletes and entertainers — until some temptations became too much to resist.</a:t>
            </a:r>
          </a:p>
          <a:p>
            <a:pPr marL="0" marR="0" lvl="0" indent="0" algn="ctr" defTabSz="457200" rtl="0" eaLnBrk="1" fontAlgn="base" latinLnBrk="0" hangingPunct="1">
              <a:lnSpc>
                <a:spcPct val="100000"/>
              </a:lnSpc>
              <a:spcBef>
                <a:spcPct val="20000"/>
              </a:spcBef>
              <a:spcAft>
                <a:spcPts val="600"/>
              </a:spcAft>
              <a:buClr>
                <a:srgbClr val="DADADA"/>
              </a:buClr>
              <a:buSzPct val="70000"/>
              <a:buFont typeface="Wingdings 2" charset="2"/>
              <a:buNone/>
              <a:tabLst/>
              <a:defRPr/>
            </a:pPr>
            <a:endParaRPr kumimoji="0" lang="en-US" sz="1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20" y="6492865"/>
            <a:ext cx="500464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endPar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sp>
        <p:nvSpPr>
          <p:cNvPr id="5" name="Content Placeholder 2">
            <a:extLst>
              <a:ext uri="{FF2B5EF4-FFF2-40B4-BE49-F238E27FC236}">
                <a16:creationId xmlns:a16="http://schemas.microsoft.com/office/drawing/2014/main" id="{3F30B771-92B3-C2F5-869D-F811E6D15383}"/>
              </a:ext>
            </a:extLst>
          </p:cNvPr>
          <p:cNvSpPr txBox="1">
            <a:spLocks/>
          </p:cNvSpPr>
          <p:nvPr/>
        </p:nvSpPr>
        <p:spPr>
          <a:xfrm>
            <a:off x="5907589" y="1912933"/>
            <a:ext cx="3269068" cy="20574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sz="2800" b="1" dirty="0"/>
              <a:t>“What was a person like him doing in a place like that?”</a:t>
            </a:r>
          </a:p>
        </p:txBody>
      </p:sp>
    </p:spTree>
    <p:extLst>
      <p:ext uri="{BB962C8B-B14F-4D97-AF65-F5344CB8AC3E}">
        <p14:creationId xmlns:p14="http://schemas.microsoft.com/office/powerpoint/2010/main" val="3107643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text, person, person&#10;&#10;Description automatically generated">
            <a:extLst>
              <a:ext uri="{FF2B5EF4-FFF2-40B4-BE49-F238E27FC236}">
                <a16:creationId xmlns:a16="http://schemas.microsoft.com/office/drawing/2014/main" id="{C45DDD1D-64F5-7DC6-CE73-245B315CFB8D}"/>
              </a:ext>
            </a:extLst>
          </p:cNvPr>
          <p:cNvPicPr>
            <a:picLocks noChangeAspect="1"/>
          </p:cNvPicPr>
          <p:nvPr/>
        </p:nvPicPr>
        <p:blipFill rotWithShape="1">
          <a:blip r:embed="rId3">
            <a:extLst>
              <a:ext uri="{28A0092B-C50C-407E-A947-70E740481C1C}">
                <a14:useLocalDpi xmlns:a14="http://schemas.microsoft.com/office/drawing/2010/main" val="0"/>
              </a:ext>
            </a:extLst>
          </a:blip>
          <a:srcRect l="15843" r="39656" b="-1"/>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68E78742-175F-858D-5A6F-8ADFCFC09D9A}"/>
              </a:ext>
            </a:extLst>
          </p:cNvPr>
          <p:cNvSpPr>
            <a:spLocks noGrp="1"/>
          </p:cNvSpPr>
          <p:nvPr>
            <p:ph type="ftr" sz="quarter" idx="11"/>
          </p:nvPr>
        </p:nvSpPr>
        <p:spPr>
          <a:xfrm>
            <a:off x="-6466" y="6492865"/>
            <a:ext cx="4571999" cy="365125"/>
          </a:xfrm>
        </p:spPr>
        <p:txBody>
          <a:bodyPr>
            <a:normAutofit/>
          </a:bodyPr>
          <a:lstStyle/>
          <a:p>
            <a:pPr>
              <a:lnSpc>
                <a:spcPct val="90000"/>
              </a:lnSpc>
              <a:spcAft>
                <a:spcPts val="600"/>
              </a:spcAft>
            </a:pPr>
            <a:r>
              <a:rPr lang="en-US" sz="900" dirty="0"/>
              <a:t>What Is A Person Like You Doing in A Place Like This?</a:t>
            </a: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2" name="Title 1">
            <a:extLst>
              <a:ext uri="{FF2B5EF4-FFF2-40B4-BE49-F238E27FC236}">
                <a16:creationId xmlns:a16="http://schemas.microsoft.com/office/drawing/2014/main" id="{B43F567E-FEB4-764D-9028-D8C134C23D1B}"/>
              </a:ext>
            </a:extLst>
          </p:cNvPr>
          <p:cNvSpPr>
            <a:spLocks noGrp="1"/>
          </p:cNvSpPr>
          <p:nvPr>
            <p:ph type="title"/>
          </p:nvPr>
        </p:nvSpPr>
        <p:spPr>
          <a:xfrm>
            <a:off x="4692769" y="0"/>
            <a:ext cx="4451231" cy="665648"/>
          </a:xfrm>
        </p:spPr>
        <p:txBody>
          <a:bodyPr anchor="b">
            <a:normAutofit fontScale="90000"/>
          </a:bodyPr>
          <a:lstStyle/>
          <a:p>
            <a:pPr algn="r"/>
            <a:r>
              <a:rPr lang="en-US" b="1" dirty="0"/>
              <a:t>Intro</a:t>
            </a:r>
          </a:p>
        </p:txBody>
      </p:sp>
      <p:sp>
        <p:nvSpPr>
          <p:cNvPr id="3" name="Content Placeholder 2">
            <a:extLst>
              <a:ext uri="{FF2B5EF4-FFF2-40B4-BE49-F238E27FC236}">
                <a16:creationId xmlns:a16="http://schemas.microsoft.com/office/drawing/2014/main" id="{CD365872-B3F5-BEAD-7A98-89B373D0602A}"/>
              </a:ext>
            </a:extLst>
          </p:cNvPr>
          <p:cNvSpPr>
            <a:spLocks noGrp="1"/>
          </p:cNvSpPr>
          <p:nvPr>
            <p:ph idx="1"/>
          </p:nvPr>
        </p:nvSpPr>
        <p:spPr>
          <a:xfrm>
            <a:off x="4692769" y="665649"/>
            <a:ext cx="4451230" cy="6192342"/>
          </a:xfrm>
          <a:effectLst/>
        </p:spPr>
        <p:txBody>
          <a:bodyPr anchor="t">
            <a:normAutofit/>
          </a:bodyPr>
          <a:lstStyle/>
          <a:p>
            <a:pPr marL="36900" indent="0" algn="ctr">
              <a:buNone/>
            </a:pPr>
            <a:r>
              <a:rPr lang="en-US" sz="3600" b="1" dirty="0">
                <a:solidFill>
                  <a:schemeClr val="tx1"/>
                </a:solidFill>
                <a:effectLst/>
              </a:rPr>
              <a:t>Have you ever had that moment?</a:t>
            </a:r>
          </a:p>
          <a:p>
            <a:pPr marL="36900" indent="0" algn="ctr">
              <a:buNone/>
            </a:pPr>
            <a:endParaRPr lang="en-US" sz="1600" b="1" dirty="0">
              <a:solidFill>
                <a:schemeClr val="tx1"/>
              </a:solidFill>
              <a:effectLst/>
            </a:endParaRPr>
          </a:p>
          <a:p>
            <a:pPr marL="36900" indent="0" algn="ctr">
              <a:buNone/>
            </a:pPr>
            <a:r>
              <a:rPr lang="en-US" sz="3200" b="1" dirty="0">
                <a:solidFill>
                  <a:schemeClr val="tx1"/>
                </a:solidFill>
                <a:effectLst/>
              </a:rPr>
              <a:t>“What am I doing here?”</a:t>
            </a:r>
          </a:p>
          <a:p>
            <a:pPr marL="36900" indent="0" algn="ctr">
              <a:buNone/>
            </a:pPr>
            <a:endParaRPr lang="en-US" sz="1600" b="1" dirty="0">
              <a:solidFill>
                <a:schemeClr val="tx1"/>
              </a:solidFill>
              <a:effectLst/>
            </a:endParaRPr>
          </a:p>
          <a:p>
            <a:pPr marL="36900" indent="0" algn="ctr">
              <a:buNone/>
            </a:pPr>
            <a:endParaRPr lang="en-US" sz="1600" b="1" dirty="0">
              <a:solidFill>
                <a:schemeClr val="tx1"/>
              </a:solidFill>
              <a:effectLst/>
            </a:endParaRPr>
          </a:p>
          <a:p>
            <a:pPr marL="36900" indent="0" algn="ctr">
              <a:buNone/>
            </a:pPr>
            <a:r>
              <a:rPr lang="en-US" sz="3200" b="1" dirty="0">
                <a:solidFill>
                  <a:schemeClr val="tx1"/>
                </a:solidFill>
                <a:effectLst/>
              </a:rPr>
              <a:t>“What Is A Person Like You Doing in A Place Like This?”</a:t>
            </a:r>
          </a:p>
        </p:txBody>
      </p:sp>
    </p:spTree>
    <p:extLst>
      <p:ext uri="{BB962C8B-B14F-4D97-AF65-F5344CB8AC3E}">
        <p14:creationId xmlns:p14="http://schemas.microsoft.com/office/powerpoint/2010/main" val="191080343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524000"/>
            <a:ext cx="9144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And Samson said, ‘Let me die with the Philistines!’ And he bent with all his might so that the house fell on the lords and all the people who were in it. So the dead whom he killed at his death were more than those whom he killed in his life.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Judges 16:30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44195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What Is A Person Like You Doing in A Place Like This?</a:t>
            </a:r>
          </a:p>
        </p:txBody>
      </p:sp>
    </p:spTree>
    <p:extLst>
      <p:ext uri="{BB962C8B-B14F-4D97-AF65-F5344CB8AC3E}">
        <p14:creationId xmlns:p14="http://schemas.microsoft.com/office/powerpoint/2010/main" val="473678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76199" y="21772"/>
            <a:ext cx="3566920" cy="69396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0" indent="-342900" eaLnBrk="1" fontAlgn="base" hangingPunct="1">
              <a:spcBef>
                <a:spcPct val="20000"/>
              </a:spcBef>
              <a:spcAft>
                <a:spcPts val="600"/>
              </a:spcAft>
              <a:buClr>
                <a:schemeClr val="tx2"/>
              </a:buClr>
              <a:buSzPct val="70000"/>
              <a:buFont typeface="Wingdings" panose="05000000000000000000" pitchFamily="2" charset="2"/>
              <a:buChar char="v"/>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Samson in prison</a:t>
            </a: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Samson humiliated before the Philistines </a:t>
            </a: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Samson the sport of their drunken entertainment (Judges 16:21-25)</a:t>
            </a: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Then he put his hands against the two central pillars of the pagan temple and brought down the building upon the Philistines — and upon himself. </a:t>
            </a:r>
            <a:endParaRPr kumimoji="0" lang="en-US" sz="40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0117" r="10117"/>
          <a:stretch/>
        </p:blipFill>
        <p:spPr>
          <a:xfrm>
            <a:off x="3490721" y="1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490720" y="-103413"/>
            <a:ext cx="5653279" cy="816427"/>
          </a:xfrm>
        </p:spPr>
        <p:txBody>
          <a:bodyPr vert="horz" lIns="91440" tIns="45720" rIns="91440" bIns="45720" rtlCol="0" anchor="b">
            <a:normAutofit/>
          </a:bodyPr>
          <a:lstStyle/>
          <a:p>
            <a:pPr algn="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Intro</a:t>
            </a:r>
          </a:p>
        </p:txBody>
      </p:sp>
      <p:sp>
        <p:nvSpPr>
          <p:cNvPr id="5" name="Text Box 7">
            <a:extLst>
              <a:ext uri="{FF2B5EF4-FFF2-40B4-BE49-F238E27FC236}">
                <a16:creationId xmlns:a16="http://schemas.microsoft.com/office/drawing/2014/main" id="{ADF35695-7D80-C575-CDD5-CA3CCD75A2AC}"/>
              </a:ext>
            </a:extLst>
          </p:cNvPr>
          <p:cNvSpPr txBox="1">
            <a:spLocks noChangeArrowheads="1"/>
          </p:cNvSpPr>
          <p:nvPr/>
        </p:nvSpPr>
        <p:spPr bwMode="auto">
          <a:xfrm>
            <a:off x="3599386" y="2702377"/>
            <a:ext cx="5544613" cy="141242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chemeClr val="tx2"/>
              </a:buClr>
              <a:buSzPct val="70000"/>
            </a:pPr>
            <a:r>
              <a:rPr lang="en-US" sz="2800" b="1" dirty="0">
                <a:ln w="9525">
                  <a:solidFill>
                    <a:schemeClr val="bg1"/>
                  </a:solidFill>
                  <a:prstDash val="solid"/>
                </a:ln>
                <a:effectLst>
                  <a:outerShdw blurRad="12700" dist="38100" dir="2700000" algn="tl" rotWithShape="0">
                    <a:schemeClr val="bg1">
                      <a:lumMod val="50000"/>
                    </a:schemeClr>
                  </a:outerShdw>
                </a:effectLst>
                <a:latin typeface="+mn-lt"/>
              </a:rPr>
              <a:t>“Thus he killed many more when he died than when he lived” (Judges 16:26-30)</a:t>
            </a:r>
            <a:endParaRPr kumimoji="0" lang="en-US" sz="4400" b="1" i="1" u="none" strike="noStrike" normalizeH="0" baseline="0" noProof="0" dirty="0">
              <a:ln w="9525">
                <a:solidFill>
                  <a:schemeClr val="bg1"/>
                </a:solidFill>
                <a:prstDash val="solid"/>
              </a:ln>
              <a:effectLst>
                <a:outerShdw blurRad="12700" dist="38100" dir="2700000" algn="tl" rotWithShape="0">
                  <a:schemeClr val="bg1">
                    <a:lumMod val="50000"/>
                  </a:schemeClr>
                </a:outerShdw>
              </a:effectLst>
              <a:uLnTx/>
              <a:uFillTx/>
              <a:latin typeface="+mn-lt"/>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3490721" y="6515564"/>
            <a:ext cx="5631507" cy="32066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What Is A Person Like You Doing in A Place Like This?</a:t>
            </a:r>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268" b="6268"/>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5" y="-247923"/>
            <a:ext cx="5586066" cy="979016"/>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Intro</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601" y="799617"/>
            <a:ext cx="3075314" cy="52443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4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What was a person like him doing in a place like that?</a:t>
            </a:r>
            <a:endParaRPr kumimoji="0" lang="en-US" sz="96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spTree>
    <p:extLst>
      <p:ext uri="{BB962C8B-B14F-4D97-AF65-F5344CB8AC3E}">
        <p14:creationId xmlns:p14="http://schemas.microsoft.com/office/powerpoint/2010/main" val="32589583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30933" r="11900" b="-1"/>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R="0" lvl="0" indent="0" defTabSz="914400" fontAlgn="base">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12954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How Did Samson Get Here?</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It wasn’t his birth (Judges 13:5)</a:t>
            </a:r>
            <a:endPar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endParaRP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It wasn’t his ability (Judges 14:6)</a:t>
            </a: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It wasn’t the absence of God (Judges 13:25; 14:6; 14:19; 15:18-19)</a:t>
            </a: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Samson had a lot going for him!</a:t>
            </a:r>
            <a:endPar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endParaRPr>
          </a:p>
          <a:p>
            <a:pPr marL="628650" lvl="1" indent="-342900" eaLnBrk="1" fontAlgn="base" hangingPunct="1">
              <a:spcBef>
                <a:spcPct val="20000"/>
              </a:spcBef>
              <a:spcAft>
                <a:spcPts val="600"/>
              </a:spcAft>
              <a:buClr>
                <a:schemeClr val="tx2"/>
              </a:buClr>
              <a:buSzPct val="70000"/>
              <a:buFont typeface="Wingdings" panose="05000000000000000000" pitchFamily="2" charset="2"/>
              <a:buChar char="ü"/>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Family</a:t>
            </a:r>
          </a:p>
          <a:p>
            <a:pPr marL="628650" lvl="1" indent="-342900" eaLnBrk="1" fontAlgn="base" hangingPunct="1">
              <a:spcBef>
                <a:spcPct val="20000"/>
              </a:spcBef>
              <a:spcAft>
                <a:spcPts val="600"/>
              </a:spcAft>
              <a:buClr>
                <a:schemeClr val="tx2"/>
              </a:buClr>
              <a:buSzPct val="70000"/>
              <a:buFont typeface="Wingdings" panose="05000000000000000000" pitchFamily="2" charset="2"/>
              <a:buChar char="ü"/>
              <a:defRPr/>
            </a:pPr>
            <a:r>
              <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rPr>
              <a:t>Unparalleled ability</a:t>
            </a:r>
          </a:p>
          <a:p>
            <a:pPr marL="628650" lvl="1" indent="-342900" eaLnBrk="1" fontAlgn="base" hangingPunct="1">
              <a:spcBef>
                <a:spcPct val="20000"/>
              </a:spcBef>
              <a:spcAft>
                <a:spcPts val="600"/>
              </a:spcAft>
              <a:buClr>
                <a:schemeClr val="tx2"/>
              </a:buClr>
              <a:buSzPct val="70000"/>
              <a:buFont typeface="Wingdings" panose="05000000000000000000" pitchFamily="2" charset="2"/>
              <a:buChar char="ü"/>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God with him</a:t>
            </a:r>
          </a:p>
          <a:p>
            <a:pPr marL="34290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Judges 16:21-30: A slave, blind, mocked by his peers, eventually taking his own life along with a few thousand Philistines!</a:t>
            </a:r>
            <a:endPar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endParaRPr>
          </a:p>
        </p:txBody>
      </p:sp>
    </p:spTree>
    <p:extLst>
      <p:ext uri="{BB962C8B-B14F-4D97-AF65-F5344CB8AC3E}">
        <p14:creationId xmlns:p14="http://schemas.microsoft.com/office/powerpoint/2010/main" val="61219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additive="base">
                                        <p:cTn id="35"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 calcmode="lin" valueType="num">
                                      <p:cBhvr additive="base">
                                        <p:cTn id="40"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 calcmode="lin" valueType="num">
                                      <p:cBhvr additive="base">
                                        <p:cTn id="46"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596" b="11596"/>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How Did Samson Get Here?</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601" y="979026"/>
            <a:ext cx="3075314" cy="48391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What was a person like Samson doing in a place like that?</a:t>
            </a:r>
            <a:endParaRPr kumimoji="0" lang="en-US" sz="8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spTree>
    <p:extLst>
      <p:ext uri="{BB962C8B-B14F-4D97-AF65-F5344CB8AC3E}">
        <p14:creationId xmlns:p14="http://schemas.microsoft.com/office/powerpoint/2010/main" val="4340832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8625" r="28625"/>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schemeClr val="bg1"/>
                </a:solidFill>
                <a:effectLst>
                  <a:outerShdw blurRad="50800" dist="38100" dir="2700000" algn="tl" rotWithShape="0">
                    <a:prstClr val="black">
                      <a:alpha val="43000"/>
                    </a:prstClr>
                  </a:outerShdw>
                </a:effectLst>
                <a:uLnTx/>
                <a:uFillTx/>
                <a:latin typeface="Tahoma"/>
                <a:ea typeface="+mn-ea"/>
                <a:cs typeface="+mn-cs"/>
              </a:rPr>
              <a:t>What Is A Person Like You Doing in A Place Like This?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0"/>
            <a:ext cx="4571980" cy="12954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Samson Made Poor Life Choices</a:t>
            </a:r>
            <a:endParaRPr lang="en-US"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What was a person like Samson doing in a place like that? </a:t>
            </a: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It was because of his choices; his very bad life choices!</a:t>
            </a: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Samson married a Philistine woman (Judges 14:1-3) – Bad choice</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Samson went to Gaza to spend the night with a prostitute (Judges 16:1-3) – Bad choice</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Samson fell in love with the beautiful but deceitful Delilah (Judges 16:4-6) – Bad choice</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809977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left)">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Favorite Font Theme">
      <a:majorFont>
        <a:latin typeface="Arial"/>
        <a:ea typeface=""/>
        <a:cs typeface=""/>
      </a:majorFont>
      <a:minorFont>
        <a:latin typeface="Tahom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5011</Words>
  <Application>Microsoft Office PowerPoint</Application>
  <PresentationFormat>On-screen Show (4:3)</PresentationFormat>
  <Paragraphs>302</Paragraphs>
  <Slides>19</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Ameretto</vt:lpstr>
      <vt:lpstr>Arial</vt:lpstr>
      <vt:lpstr>Calibri</vt:lpstr>
      <vt:lpstr>Tahoma</vt:lpstr>
      <vt:lpstr>Times New Roman</vt:lpstr>
      <vt:lpstr>Wingdings</vt:lpstr>
      <vt:lpstr>Wingdings 2</vt:lpstr>
      <vt:lpstr>Wingdings 3</vt:lpstr>
      <vt:lpstr>Ion Boardroom</vt:lpstr>
      <vt:lpstr>Slate</vt:lpstr>
      <vt:lpstr>Damask</vt:lpstr>
      <vt:lpstr>Theme1</vt:lpstr>
      <vt:lpstr>Parallax</vt:lpstr>
      <vt:lpstr>What Is A Person Like You Doing in A Place Like This?     Text:  Judges 16:21-30 </vt:lpstr>
      <vt:lpstr>Intro</vt:lpstr>
      <vt:lpstr>Intro</vt:lpstr>
      <vt:lpstr>Intro</vt:lpstr>
      <vt:lpstr>Intro</vt:lpstr>
      <vt:lpstr>Intro</vt:lpstr>
      <vt:lpstr>How Did Samson Get Here?</vt:lpstr>
      <vt:lpstr>How Did Samson Get Here?</vt:lpstr>
      <vt:lpstr>Samson Made Poor Life Choices</vt:lpstr>
      <vt:lpstr>Samson Made Poor Life Choices</vt:lpstr>
      <vt:lpstr>Samson Made Poor Life Choices</vt:lpstr>
      <vt:lpstr>Your Choices</vt:lpstr>
      <vt:lpstr>Your Choices</vt:lpstr>
      <vt:lpstr>Your Choices</vt:lpstr>
      <vt:lpstr>Your Choices</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Person Like You Doing In A Place Like This?</dc:title>
  <dc:subject>05/07/2023</dc:subject>
  <dc:creator>DarkWolf</dc:creator>
  <dc:description>Adapted from an article, What Is a Person Like You Doing in a Place Like This? by Brian Harbour</dc:description>
  <cp:lastModifiedBy>Nathan Morrison</cp:lastModifiedBy>
  <cp:revision>45</cp:revision>
  <dcterms:created xsi:type="dcterms:W3CDTF">2019-08-30T00:21:55Z</dcterms:created>
  <dcterms:modified xsi:type="dcterms:W3CDTF">2023-05-05T19:52:07Z</dcterms:modified>
</cp:coreProperties>
</file>