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 id="2147483817" r:id="rId2"/>
    <p:sldMasterId id="2147483835" r:id="rId3"/>
    <p:sldMasterId id="2147483848" r:id="rId4"/>
  </p:sldMasterIdLst>
  <p:notesMasterIdLst>
    <p:notesMasterId r:id="rId23"/>
  </p:notesMasterIdLst>
  <p:handoutMasterIdLst>
    <p:handoutMasterId r:id="rId24"/>
  </p:handoutMasterIdLst>
  <p:sldIdLst>
    <p:sldId id="521" r:id="rId5"/>
    <p:sldId id="1053" r:id="rId6"/>
    <p:sldId id="1092" r:id="rId7"/>
    <p:sldId id="1098" r:id="rId8"/>
    <p:sldId id="1101" r:id="rId9"/>
    <p:sldId id="1120" r:id="rId10"/>
    <p:sldId id="1123" r:id="rId11"/>
    <p:sldId id="1127" r:id="rId12"/>
    <p:sldId id="1124" r:id="rId13"/>
    <p:sldId id="1125" r:id="rId14"/>
    <p:sldId id="1132" r:id="rId15"/>
    <p:sldId id="1137" r:id="rId16"/>
    <p:sldId id="1134" r:id="rId17"/>
    <p:sldId id="1135" r:id="rId18"/>
    <p:sldId id="1138" r:id="rId19"/>
    <p:sldId id="1114" r:id="rId20"/>
    <p:sldId id="1140" r:id="rId21"/>
    <p:sldId id="72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006600"/>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Objects="1">
      <p:cViewPr varScale="1">
        <p:scale>
          <a:sx n="88" d="100"/>
          <a:sy n="88"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60A090-B1D9-493C-AE37-1CF018206E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22531" name="Rectangle 3">
            <a:extLst>
              <a:ext uri="{FF2B5EF4-FFF2-40B4-BE49-F238E27FC236}">
                <a16:creationId xmlns:a16="http://schemas.microsoft.com/office/drawing/2014/main" id="{8D6A0E70-E04B-4A9F-AB4B-95ACE5D2F53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22532" name="Rectangle 4">
            <a:extLst>
              <a:ext uri="{FF2B5EF4-FFF2-40B4-BE49-F238E27FC236}">
                <a16:creationId xmlns:a16="http://schemas.microsoft.com/office/drawing/2014/main" id="{1B925750-979D-4CA6-B23D-834D8B9CA29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22533" name="Rectangle 5">
            <a:extLst>
              <a:ext uri="{FF2B5EF4-FFF2-40B4-BE49-F238E27FC236}">
                <a16:creationId xmlns:a16="http://schemas.microsoft.com/office/drawing/2014/main" id="{2364DF44-B8FA-418F-800A-D17679620DA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1D29B5F-8A5C-4C57-8B57-252C324534A8}"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2A1E5F-623C-461C-B77D-546487C4FD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3075" name="Rectangle 3">
            <a:extLst>
              <a:ext uri="{FF2B5EF4-FFF2-40B4-BE49-F238E27FC236}">
                <a16:creationId xmlns:a16="http://schemas.microsoft.com/office/drawing/2014/main" id="{14058D2F-4AC3-4DA6-BC56-C596C5181A7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71F6850C-C330-4D03-8C10-A2C137F56AC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3079" name="Rectangle 7">
            <a:extLst>
              <a:ext uri="{FF2B5EF4-FFF2-40B4-BE49-F238E27FC236}">
                <a16:creationId xmlns:a16="http://schemas.microsoft.com/office/drawing/2014/main" id="{4A1D4A18-2F7D-4AA5-A6D0-E62BE4CC4E0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91EA81A-27FE-46E0-8EDF-3CFF116ECEB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 for Sunday April 2, 2023</a:t>
            </a:r>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6572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7307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1322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66784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200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31860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51497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7783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920885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432309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ltLang="en-US"/>
              <a:t>The Suffering Servant</a:t>
            </a:r>
            <a:endParaRPr lang="en-US" alt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1CEB8A-2731-4374-84A4-BC2772691211}" type="slidenum">
              <a:rPr lang="en-US" altLang="en-US" smtClean="0"/>
              <a:pPr>
                <a:defRPr/>
              </a:pPr>
              <a:t>‹#›</a:t>
            </a:fld>
            <a:endParaRPr lang="en-US" altLang="en-US" dirty="0"/>
          </a:p>
        </p:txBody>
      </p:sp>
    </p:spTree>
    <p:extLst>
      <p:ext uri="{BB962C8B-B14F-4D97-AF65-F5344CB8AC3E}">
        <p14:creationId xmlns:p14="http://schemas.microsoft.com/office/powerpoint/2010/main" val="20438219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The Suffering Servant</a:t>
            </a:r>
            <a:endParaRPr lang="en-US" alt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73556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The Suffering Servant</a:t>
            </a:r>
            <a:endParaRPr lang="en-US" alt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163232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The Suffering Servant</a:t>
            </a:r>
            <a:endParaRPr lang="en-US" alt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215527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The Suffering Servant</a:t>
            </a:r>
            <a:endParaRPr lang="en-US" alt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181472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The Suffering Servant</a:t>
            </a:r>
            <a:endParaRPr lang="en-US" alt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3726752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The Suffering Servant</a:t>
            </a:r>
            <a:endParaRPr lang="en-US" alt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407159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The Suffering Servant</a:t>
            </a:r>
            <a:endParaRPr lang="en-US" alt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0D0AF61-A318-4EE1-8FA4-75CD8981339D}" type="slidenum">
              <a:rPr lang="en-US" altLang="en-US" smtClean="0"/>
              <a:pPr>
                <a:defRPr/>
              </a:pPr>
              <a:t>‹#›</a:t>
            </a:fld>
            <a:endParaRPr lang="en-US" altLang="en-US" dirty="0"/>
          </a:p>
        </p:txBody>
      </p:sp>
    </p:spTree>
    <p:extLst>
      <p:ext uri="{BB962C8B-B14F-4D97-AF65-F5344CB8AC3E}">
        <p14:creationId xmlns:p14="http://schemas.microsoft.com/office/powerpoint/2010/main" val="94119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The Suffering Servant</a:t>
            </a:r>
            <a:endParaRPr lang="en-US" alt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D5338DE-6221-4721-99FD-F8792077832E}" type="slidenum">
              <a:rPr lang="en-US" altLang="en-US" smtClean="0"/>
              <a:pPr>
                <a:defRPr/>
              </a:pPr>
              <a:t>‹#›</a:t>
            </a:fld>
            <a:endParaRPr lang="en-US" altLang="en-US" dirty="0"/>
          </a:p>
        </p:txBody>
      </p:sp>
    </p:spTree>
    <p:extLst>
      <p:ext uri="{BB962C8B-B14F-4D97-AF65-F5344CB8AC3E}">
        <p14:creationId xmlns:p14="http://schemas.microsoft.com/office/powerpoint/2010/main" val="134614833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Suffering Servant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812262336"/>
      </p:ext>
    </p:extLst>
  </p:cSld>
  <p:clrMapOvr>
    <a:masterClrMapping/>
  </p:clrMapOvr>
  <p:transition spd="slow">
    <p:spli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Suffering Servant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49320038"/>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The Suffering Servant</a:t>
            </a:r>
            <a:endParaRPr lang="en-US" alt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EF9ADB-1FF4-42B9-8AD0-D01507B9C400}" type="slidenum">
              <a:rPr lang="en-US" altLang="en-US" smtClean="0"/>
              <a:pPr>
                <a:defRPr/>
              </a:pPr>
              <a:t>‹#›</a:t>
            </a:fld>
            <a:endParaRPr lang="en-US" altLang="en-US" dirty="0"/>
          </a:p>
        </p:txBody>
      </p:sp>
    </p:spTree>
    <p:extLst>
      <p:ext uri="{BB962C8B-B14F-4D97-AF65-F5344CB8AC3E}">
        <p14:creationId xmlns:p14="http://schemas.microsoft.com/office/powerpoint/2010/main" val="1024425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Suffering Servant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49900043"/>
      </p:ext>
    </p:extLst>
  </p:cSld>
  <p:clrMapOvr>
    <a:masterClrMapping/>
  </p:clrMapOvr>
  <p:transition spd="slow">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Suffering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97307816"/>
      </p:ext>
    </p:extLst>
  </p:cSld>
  <p:clrMapOvr>
    <a:masterClrMapping/>
  </p:clrMapOvr>
  <p:transition spd="slow">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The Suffering Servant</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676660460"/>
      </p:ext>
    </p:extLst>
  </p:cSld>
  <p:clrMapOvr>
    <a:masterClrMapping/>
  </p:clrMapOvr>
  <p:transition spd="slow">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The Suffering Servant</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05385726"/>
      </p:ext>
    </p:extLst>
  </p:cSld>
  <p:clrMapOvr>
    <a:masterClrMapping/>
  </p:clrMapOvr>
  <p:transition spd="slow">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The Suffering Servant</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560385055"/>
      </p:ext>
    </p:extLst>
  </p:cSld>
  <p:clrMapOvr>
    <a:masterClrMapping/>
  </p:clrMapOvr>
  <p:transition spd="slow">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Suffering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603957983"/>
      </p:ext>
    </p:extLst>
  </p:cSld>
  <p:clrMapOvr>
    <a:masterClrMapping/>
  </p:clrMapOvr>
  <p:transition spd="slow">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Suffering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27554266"/>
      </p:ext>
    </p:extLst>
  </p:cSld>
  <p:clrMapOvr>
    <a:masterClrMapping/>
  </p:clrMapOvr>
  <p:transition spd="slow">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Suffering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05952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Suffering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36768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Suffering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641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The Suffering Servant</a:t>
            </a:r>
            <a:endParaRPr lang="en-US" alt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909330B-CE83-4A2D-BB5A-B81286DB4AA9}" type="slidenum">
              <a:rPr lang="en-US" altLang="en-US" smtClean="0"/>
              <a:pPr>
                <a:defRPr/>
              </a:pPr>
              <a:t>‹#›</a:t>
            </a:fld>
            <a:endParaRPr lang="en-US" altLang="en-US" dirty="0"/>
          </a:p>
        </p:txBody>
      </p:sp>
    </p:spTree>
    <p:extLst>
      <p:ext uri="{BB962C8B-B14F-4D97-AF65-F5344CB8AC3E}">
        <p14:creationId xmlns:p14="http://schemas.microsoft.com/office/powerpoint/2010/main" val="3680231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Suffering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19447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The Suffering Servant</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308568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The Suffering Servant</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614242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Suffering Servant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82266655"/>
      </p:ext>
    </p:extLst>
  </p:cSld>
  <p:clrMapOvr>
    <a:masterClrMapping/>
  </p:clrMapOvr>
  <p:transition spd="slow">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Suffering Servant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28233791"/>
      </p:ext>
    </p:extLst>
  </p:cSld>
  <p:clrMapOvr>
    <a:masterClrMapping/>
  </p:clrMapOvr>
  <p:transition spd="slow">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dirty="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dirty="0"/>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The Suffering Servant</a:t>
            </a:r>
            <a:endParaRPr lang="en-US" dirty="0"/>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dirty="0"/>
          </a:p>
        </p:txBody>
      </p:sp>
    </p:spTree>
    <p:extLst>
      <p:ext uri="{BB962C8B-B14F-4D97-AF65-F5344CB8AC3E}">
        <p14:creationId xmlns:p14="http://schemas.microsoft.com/office/powerpoint/2010/main" val="3727950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The Suffering Servant</a:t>
            </a:r>
            <a:endParaRPr lang="en-US" dirty="0"/>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dirty="0"/>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230312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The Suffering Servant</a:t>
            </a:r>
            <a:endParaRPr lang="en-US" dirty="0"/>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dirty="0"/>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98964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The Suffering Servant</a:t>
            </a:r>
            <a:endParaRPr lang="en-US" dirty="0"/>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dirty="0"/>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12417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The Suffering Servant</a:t>
            </a:r>
            <a:endParaRPr lang="en-US" dirty="0"/>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dirty="0"/>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6077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The Suffering Servant</a:t>
            </a:r>
            <a:endParaRPr lang="en-US" alt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F9B46DD-7F33-45BC-9B90-E633C18999E5}" type="slidenum">
              <a:rPr lang="en-US" altLang="en-US" smtClean="0"/>
              <a:pPr>
                <a:defRPr/>
              </a:pPr>
              <a:t>‹#›</a:t>
            </a:fld>
            <a:endParaRPr lang="en-US" altLang="en-US" dirty="0"/>
          </a:p>
        </p:txBody>
      </p:sp>
    </p:spTree>
    <p:extLst>
      <p:ext uri="{BB962C8B-B14F-4D97-AF65-F5344CB8AC3E}">
        <p14:creationId xmlns:p14="http://schemas.microsoft.com/office/powerpoint/2010/main" val="1541835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The Suffering Servant</a:t>
            </a:r>
            <a:endParaRPr lang="en-US" dirty="0"/>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dirty="0"/>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47212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The Suffering Servant</a:t>
            </a:r>
            <a:endParaRPr lang="en-US" dirty="0"/>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dirty="0"/>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681387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The Suffering Servant</a:t>
            </a:r>
            <a:endParaRPr lang="en-US" dirty="0"/>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dirty="0"/>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694908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The Suffering Servant</a:t>
            </a:r>
            <a:endParaRPr lang="en-US" dirty="0"/>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dirty="0"/>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7864948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The Suffering Servant</a:t>
            </a:r>
            <a:endParaRPr lang="en-US" dirty="0"/>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dirty="0"/>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820918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The Suffering Servant</a:t>
            </a:r>
            <a:endParaRPr lang="en-US" dirty="0"/>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dirty="0"/>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80951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dirty="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The Suffering Servant</a:t>
            </a:r>
            <a:endParaRPr lang="en-US" dirty="0"/>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dirty="0"/>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44362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Suffering Servant</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2732680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Suffering Servant</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22891214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Suffering Servant</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132717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The Suffering Servant</a:t>
            </a:r>
            <a:endParaRPr lang="en-US" alt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3ABC0F6-B36E-4588-B7F6-31C1FCD98026}" type="slidenum">
              <a:rPr lang="en-US" altLang="en-US" smtClean="0"/>
              <a:pPr>
                <a:defRPr/>
              </a:pPr>
              <a:t>‹#›</a:t>
            </a:fld>
            <a:endParaRPr lang="en-US" altLang="en-US" dirty="0"/>
          </a:p>
        </p:txBody>
      </p:sp>
    </p:spTree>
    <p:extLst>
      <p:ext uri="{BB962C8B-B14F-4D97-AF65-F5344CB8AC3E}">
        <p14:creationId xmlns:p14="http://schemas.microsoft.com/office/powerpoint/2010/main" val="1625000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Suffering Servant</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12032157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Suffering Servant</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2443856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Suffering Servant</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7861121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Suffering Servant</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034845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Suffering Servant</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552557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Suffering Servant</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89443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Suffering Servant</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239368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Suffering Servant</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31803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Suffering Servant</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671367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Suffering Servant</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27625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r>
              <a:rPr lang="en-US" altLang="en-US"/>
              <a:t>The Suffering Servant</a:t>
            </a:r>
            <a:endParaRPr lang="en-US" alt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C963069-4372-4CC7-8644-7ADD44E3857D}" type="slidenum">
              <a:rPr lang="en-US" altLang="en-US" smtClean="0"/>
              <a:pPr>
                <a:defRPr/>
              </a:pPr>
              <a:t>‹#›</a:t>
            </a:fld>
            <a:endParaRPr lang="en-US" altLang="en-US" dirty="0"/>
          </a:p>
        </p:txBody>
      </p:sp>
    </p:spTree>
    <p:extLst>
      <p:ext uri="{BB962C8B-B14F-4D97-AF65-F5344CB8AC3E}">
        <p14:creationId xmlns:p14="http://schemas.microsoft.com/office/powerpoint/2010/main" val="590443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Suffering Servant</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7479895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Suffering Servant</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9929325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Suffering Servant</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695220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Suffering Servant</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86714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r>
              <a:rPr lang="en-US" altLang="en-US"/>
              <a:t>The Suffering Servant</a:t>
            </a:r>
            <a:endParaRPr lang="en-US" alt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0567628-51C3-419B-AA4B-755F508FE55A}" type="slidenum">
              <a:rPr lang="en-US" altLang="en-US" smtClean="0"/>
              <a:pPr>
                <a:defRPr/>
              </a:pPr>
              <a:t>‹#›</a:t>
            </a:fld>
            <a:endParaRPr lang="en-US" altLang="en-US" dirty="0"/>
          </a:p>
        </p:txBody>
      </p:sp>
    </p:spTree>
    <p:extLst>
      <p:ext uri="{BB962C8B-B14F-4D97-AF65-F5344CB8AC3E}">
        <p14:creationId xmlns:p14="http://schemas.microsoft.com/office/powerpoint/2010/main" val="42169591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The Suffering Servant</a:t>
            </a:r>
            <a:endParaRPr lang="en-US" alt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F58A79D-28ED-4BE4-BDE4-2A1C724E3373}" type="slidenum">
              <a:rPr lang="en-US" altLang="en-US" smtClean="0"/>
              <a:pPr>
                <a:defRPr/>
              </a:pPr>
              <a:t>‹#›</a:t>
            </a:fld>
            <a:endParaRPr lang="en-US" altLang="en-US" dirty="0"/>
          </a:p>
        </p:txBody>
      </p:sp>
    </p:spTree>
    <p:extLst>
      <p:ext uri="{BB962C8B-B14F-4D97-AF65-F5344CB8AC3E}">
        <p14:creationId xmlns:p14="http://schemas.microsoft.com/office/powerpoint/2010/main" val="21310348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The Suffering Servant</a:t>
            </a:r>
            <a:endParaRPr lang="en-US" alt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D36A5D9-7242-4E6D-B5BE-705B309FA928}" type="slidenum">
              <a:rPr lang="en-US" altLang="en-US" smtClean="0"/>
              <a:pPr>
                <a:defRPr/>
              </a:pPr>
              <a:t>‹#›</a:t>
            </a:fld>
            <a:endParaRPr lang="en-US" altLang="en-US" dirty="0"/>
          </a:p>
        </p:txBody>
      </p:sp>
    </p:spTree>
    <p:extLst>
      <p:ext uri="{BB962C8B-B14F-4D97-AF65-F5344CB8AC3E}">
        <p14:creationId xmlns:p14="http://schemas.microsoft.com/office/powerpoint/2010/main" val="272202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ltLang="en-US"/>
              <a:t>The Suffering Servant</a:t>
            </a:r>
            <a:endParaRPr lang="en-US" alt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993C93-F127-4CD6-B4D0-D31830032D3D}" type="slidenum">
              <a:rPr lang="en-US" altLang="en-US" smtClean="0"/>
              <a:pPr>
                <a:defRPr/>
              </a:pPr>
              <a:t>‹#›</a:t>
            </a:fld>
            <a:endParaRPr lang="en-US" altLang="en-US" dirty="0"/>
          </a:p>
        </p:txBody>
      </p:sp>
    </p:spTree>
    <p:extLst>
      <p:ext uri="{BB962C8B-B14F-4D97-AF65-F5344CB8AC3E}">
        <p14:creationId xmlns:p14="http://schemas.microsoft.com/office/powerpoint/2010/main" val="10755444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The Suffering Servant</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796261332"/>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dirty="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dirty="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dirty="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The Suffering Servant</a:t>
            </a:r>
            <a:endParaRPr lang="en-US" dirty="0"/>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dirty="0"/>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dirty="0"/>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2940695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The Suffering Servant</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547821688"/>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jpe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17501" y="404829"/>
            <a:ext cx="335914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42EE7AA2-6AFC-4D74-8303-2C3ADD323574}"/>
              </a:ext>
            </a:extLst>
          </p:cNvPr>
          <p:cNvSpPr>
            <a:spLocks noGrp="1"/>
          </p:cNvSpPr>
          <p:nvPr>
            <p:ph type="ctrTitle"/>
          </p:nvPr>
        </p:nvSpPr>
        <p:spPr>
          <a:xfrm>
            <a:off x="0" y="457236"/>
            <a:ext cx="3840087" cy="5934638"/>
          </a:xfrm>
        </p:spPr>
        <p:txBody>
          <a:bodyPr>
            <a:normAutofit/>
          </a:bodyPr>
          <a:lstStyle/>
          <a:p>
            <a:pPr algn="ctr">
              <a:lnSpc>
                <a:spcPct val="90000"/>
              </a:lnSpc>
            </a:pPr>
            <a:r>
              <a:rPr lang="en-US" altLang="en-US" sz="6000" b="1" u="sng" dirty="0">
                <a:solidFill>
                  <a:schemeClr val="tx2"/>
                </a:solidFill>
                <a:latin typeface="Arial" panose="020B0604020202020204" pitchFamily="34" charset="0"/>
                <a:cs typeface="Arial" panose="020B0604020202020204" pitchFamily="34" charset="0"/>
              </a:rPr>
              <a:t>The Suffering Servant</a:t>
            </a:r>
            <a:br>
              <a:rPr lang="en-US" altLang="en-US" sz="6000" b="1" u="sng" dirty="0">
                <a:solidFill>
                  <a:schemeClr val="tx2"/>
                </a:solidFill>
                <a:latin typeface="Arial" panose="020B0604020202020204" pitchFamily="34" charset="0"/>
                <a:cs typeface="Arial" panose="020B0604020202020204" pitchFamily="34" charset="0"/>
              </a:rPr>
            </a:br>
            <a:br>
              <a:rPr lang="en-US" altLang="en-US" sz="3000" b="1" u="sng" dirty="0">
                <a:solidFill>
                  <a:schemeClr val="tx2"/>
                </a:solidFill>
                <a:latin typeface="Arial" panose="020B0604020202020204" pitchFamily="34" charset="0"/>
                <a:cs typeface="Arial" panose="020B0604020202020204" pitchFamily="34" charset="0"/>
              </a:rPr>
            </a:br>
            <a:br>
              <a:rPr lang="en-US" altLang="en-US" sz="3000" b="1" u="sng" dirty="0">
                <a:solidFill>
                  <a:schemeClr val="tx2"/>
                </a:solidFill>
                <a:latin typeface="Arial" panose="020B0604020202020204" pitchFamily="34" charset="0"/>
                <a:cs typeface="Arial" panose="020B0604020202020204" pitchFamily="34" charset="0"/>
              </a:rPr>
            </a:br>
            <a:r>
              <a:rPr lang="en-US" altLang="en-US" sz="3000" b="1" dirty="0">
                <a:solidFill>
                  <a:schemeClr val="tx2"/>
                </a:solidFill>
                <a:latin typeface="Arial" panose="020B0604020202020204" pitchFamily="34" charset="0"/>
                <a:cs typeface="Arial" panose="020B0604020202020204" pitchFamily="34" charset="0"/>
              </a:rPr>
              <a:t>Text: </a:t>
            </a:r>
            <a:br>
              <a:rPr lang="en-US" altLang="en-US" sz="3000" b="1" dirty="0">
                <a:solidFill>
                  <a:schemeClr val="tx2"/>
                </a:solidFill>
                <a:latin typeface="Arial" panose="020B0604020202020204" pitchFamily="34" charset="0"/>
                <a:cs typeface="Arial" panose="020B0604020202020204" pitchFamily="34" charset="0"/>
              </a:rPr>
            </a:br>
            <a:r>
              <a:rPr lang="en-US" altLang="en-US" sz="4400" b="1" dirty="0">
                <a:solidFill>
                  <a:schemeClr val="tx2"/>
                </a:solidFill>
                <a:latin typeface="Arial" panose="020B0604020202020204" pitchFamily="34" charset="0"/>
                <a:cs typeface="Arial" panose="020B0604020202020204" pitchFamily="34" charset="0"/>
              </a:rPr>
              <a:t>Isaiah </a:t>
            </a:r>
            <a:br>
              <a:rPr lang="en-US" altLang="en-US" sz="4400" b="1" dirty="0">
                <a:solidFill>
                  <a:schemeClr val="tx2"/>
                </a:solidFill>
                <a:latin typeface="Arial" panose="020B0604020202020204" pitchFamily="34" charset="0"/>
                <a:cs typeface="Arial" panose="020B0604020202020204" pitchFamily="34" charset="0"/>
              </a:rPr>
            </a:br>
            <a:r>
              <a:rPr lang="en-US" altLang="en-US" sz="4400" b="1" dirty="0">
                <a:solidFill>
                  <a:schemeClr val="tx2"/>
                </a:solidFill>
                <a:latin typeface="Arial" panose="020B0604020202020204" pitchFamily="34" charset="0"/>
                <a:cs typeface="Arial" panose="020B0604020202020204" pitchFamily="34" charset="0"/>
              </a:rPr>
              <a:t>42; 49; 50</a:t>
            </a:r>
            <a:endParaRPr lang="en-US" sz="3000" dirty="0">
              <a:solidFill>
                <a:schemeClr val="tx2"/>
              </a:solidFill>
            </a:endParaRPr>
          </a:p>
        </p:txBody>
      </p:sp>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rotWithShape="1">
          <a:blip r:embed="rId3">
            <a:extLst>
              <a:ext uri="{28A0092B-C50C-407E-A947-70E740481C1C}">
                <a14:useLocalDpi xmlns:a14="http://schemas.microsoft.com/office/drawing/2010/main" val="0"/>
              </a:ext>
            </a:extLst>
          </a:blip>
          <a:srcRect t="3631" r="-1" b="11960"/>
          <a:stretch/>
        </p:blipFill>
        <p:spPr>
          <a:xfrm>
            <a:off x="3840087" y="461681"/>
            <a:ext cx="4939162"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24"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2246569" y="195844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6427" y="0"/>
            <a:ext cx="9141713" cy="1028145"/>
          </a:xfrm>
        </p:spPr>
        <p:txBody>
          <a:bodyPr vert="horz" lIns="91440" tIns="45720" rIns="91440" bIns="45720" rtlCol="0" anchor="b">
            <a:noAutofit/>
          </a:bodyPr>
          <a:lstStyle/>
          <a:p>
            <a:pPr algn="ctr"/>
            <a:r>
              <a:rPr lang="en-US" sz="3200" b="1" dirty="0">
                <a:solidFill>
                  <a:schemeClr val="tx1"/>
                </a:solidFill>
              </a:rPr>
              <a:t>The Servant Has Great Difficulties In His Mission (Isaiah 49:1-9)</a:t>
            </a:r>
          </a:p>
        </p:txBody>
      </p:sp>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6059" b="16059"/>
          <a:stretch/>
        </p:blipFill>
        <p:spPr>
          <a:xfrm>
            <a:off x="518660" y="1108503"/>
            <a:ext cx="8104342" cy="2874505"/>
          </a:xfrm>
          <a:prstGeom prst="rect">
            <a:avLst/>
          </a:prstGeo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7383" y="6469786"/>
            <a:ext cx="4010757"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a:ln>
                  <a:noFill/>
                </a:ln>
                <a:solidFill>
                  <a:prstClr val="black">
                    <a:lumMod val="75000"/>
                    <a:lumOff val="25000"/>
                  </a:prstClr>
                </a:solidFill>
                <a:effectLst/>
                <a:uLnTx/>
                <a:uFillTx/>
                <a:latin typeface="Tahoma"/>
                <a:ea typeface="+mn-ea"/>
                <a:cs typeface="+mn-cs"/>
              </a:rPr>
              <a:t>The Suffering Servant</a:t>
            </a:r>
            <a:endParaRPr kumimoji="0" lang="en-US" sz="1600" b="0" i="0" u="none" strike="noStrike" kern="1200" cap="all" spc="0" normalizeH="0" baseline="0" noProof="0" dirty="0">
              <a:ln>
                <a:noFill/>
              </a:ln>
              <a:solidFill>
                <a:prstClr val="black">
                  <a:lumMod val="75000"/>
                  <a:lumOff val="25000"/>
                </a:prstClr>
              </a:solidFill>
              <a:effectLst/>
              <a:uLnTx/>
              <a:uFillTx/>
              <a:latin typeface="Tahoma"/>
              <a:ea typeface="+mn-ea"/>
              <a:cs typeface="+mn-cs"/>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0886" y="4627616"/>
            <a:ext cx="91548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solidFill>
                  <a:prstClr val="white"/>
                </a:solidFill>
                <a:latin typeface="Tahoma" pitchFamily="34" charset="0"/>
                <a:cs typeface="Times New Roman" pitchFamily="18" charset="0"/>
              </a:rPr>
              <a:t>Despite the difficulties of the mission, the “Servant” would prevail!</a:t>
            </a:r>
            <a:endParaRPr kumimoji="0" lang="en-US" sz="36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8891954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The Servant Will Suffer</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0886" y="1066800"/>
            <a:ext cx="9144000" cy="5509200"/>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  The Lord GOD has given Me the tongue of disciples, That I may know how to sustain the weary one with a word. He awakens Me morning by morning, He awakens My ear to listen as a disciple.</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The Lord GOD has opened My ear; And I was not disobedient Nor did I turn back.</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I gave My back to those who strike Me, And My cheeks to those who pluck out the beard; I did not cover My face from humiliation and spitting.</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Isaiah 50:4-6</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4762"/>
            <a:ext cx="2340428"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The Suffering Servant</a:t>
            </a:r>
          </a:p>
        </p:txBody>
      </p:sp>
    </p:spTree>
    <p:extLst>
      <p:ext uri="{BB962C8B-B14F-4D97-AF65-F5344CB8AC3E}">
        <p14:creationId xmlns:p14="http://schemas.microsoft.com/office/powerpoint/2010/main" val="29850629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The Servant Will Suffer</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0886" y="1066800"/>
            <a:ext cx="9144000" cy="5693866"/>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For the Lord GOD helps Me, Therefore, I am not disgraced; Therefore, I have set My face like flint, And I know that I will not be ashamed.</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He who vindicates Me is near; Who will contend with Me? Let us stand up to each other; Who has a case against Me? Let him draw near to Me.</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9.  	Behold, the Lord GOD helps Me; Who is he who condemns Me? Behold, they will all wear out like a garment; The moth will eat them.</a:t>
            </a:r>
          </a:p>
          <a:p>
            <a:pPr marL="685800" marR="0" lvl="0" indent="-68580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Who is among you that fears the LORD, That obeys the voice of His servant, That walks in darkness and has no light? Let him trust in the name of the LORD and rely on his God.</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Isaiah 50:7-10</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4762"/>
            <a:ext cx="2340428"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The Suffering Servant</a:t>
            </a:r>
          </a:p>
        </p:txBody>
      </p:sp>
    </p:spTree>
    <p:extLst>
      <p:ext uri="{BB962C8B-B14F-4D97-AF65-F5344CB8AC3E}">
        <p14:creationId xmlns:p14="http://schemas.microsoft.com/office/powerpoint/2010/main" val="14241410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l="14416" r="14416"/>
          <a:stretch/>
        </p:blipFill>
        <p:spPr>
          <a:xfrm>
            <a:off x="-7986" y="1"/>
            <a:ext cx="3428736"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3509912" y="38910"/>
            <a:ext cx="5634088" cy="6851746"/>
          </a:xfrm>
          <a:prstGeom prst="rect">
            <a:avLst/>
          </a:prstGeom>
        </p:spPr>
        <p:txBody>
          <a:bodyPr vert="horz" lIns="91440" tIns="45720" rIns="91440" bIns="45720" rtlCol="0" anchor="ctr">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The Servant Will Suffer (</a:t>
            </a:r>
            <a:r>
              <a:rPr kumimoji="0" lang="en-US" sz="28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Isaiah 50:4-10)</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Isaiah introduces the Suffering Servant, Who speaks for Himself</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The Servant is </a:t>
            </a: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(Matthew 27:26; Luke 2:32)</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striking language of Isaiah 50:6 calls to mind the suffering of Jesus before His journey to the cross (Matthew 26:67-68; 27:26-31)</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No reason is given in this section of Scripture for His suffering—we are left to wonder why He had to suffer (Isaiah 50:8; John 8:29; 16:32; Romans 1:1-7)</a:t>
            </a:r>
            <a:endParaRPr kumimoji="0" lang="en-US" sz="2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10887" y="6492874"/>
            <a:ext cx="3499026"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The Suffering Servant</a:t>
            </a:r>
          </a:p>
        </p:txBody>
      </p:sp>
      <p:pic>
        <p:nvPicPr>
          <p:cNvPr id="21" name="Picture 2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0886" y="6253"/>
            <a:ext cx="3428736" cy="1822547"/>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nSpc>
                <a:spcPct val="90000"/>
              </a:lnSpc>
              <a:defRPr/>
            </a:pPr>
            <a:r>
              <a:rPr lang="en-US" b="1" u="sng" dirty="0">
                <a:solidFill>
                  <a:schemeClr val="tx2"/>
                </a:solidFill>
                <a:latin typeface="+mj-lt"/>
                <a:ea typeface="+mj-ea"/>
                <a:cs typeface="+mj-cs"/>
              </a:rPr>
              <a:t>The Suffering Servant</a:t>
            </a:r>
          </a:p>
        </p:txBody>
      </p:sp>
    </p:spTree>
    <p:extLst>
      <p:ext uri="{BB962C8B-B14F-4D97-AF65-F5344CB8AC3E}">
        <p14:creationId xmlns:p14="http://schemas.microsoft.com/office/powerpoint/2010/main" val="1010451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arn(inVertical)">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barn(inVertical)">
                                      <p:cBhvr>
                                        <p:cTn id="21" dur="500"/>
                                        <p:tgtEl>
                                          <p:spTgt spid="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barn(inVertical)">
                                      <p:cBhvr>
                                        <p:cTn id="26"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6427" y="0"/>
            <a:ext cx="9141713" cy="742277"/>
          </a:xfrm>
        </p:spPr>
        <p:txBody>
          <a:bodyPr vert="horz" lIns="91440" tIns="45720" rIns="91440" bIns="45720" rtlCol="0" anchor="b">
            <a:noAutofit/>
          </a:bodyPr>
          <a:lstStyle/>
          <a:p>
            <a:pPr algn="ctr"/>
            <a:r>
              <a:rPr lang="en-US" sz="3600" b="1" dirty="0">
                <a:solidFill>
                  <a:schemeClr val="tx1"/>
                </a:solidFill>
              </a:rPr>
              <a:t>The Servant Will Suffer (Isaiah 50:4-10)</a:t>
            </a:r>
          </a:p>
        </p:txBody>
      </p:sp>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6059" b="16059"/>
          <a:stretch/>
        </p:blipFill>
        <p:spPr>
          <a:xfrm>
            <a:off x="518660" y="914400"/>
            <a:ext cx="8104342" cy="2874505"/>
          </a:xfrm>
          <a:prstGeom prst="rect">
            <a:avLst/>
          </a:prstGeo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7383" y="6469786"/>
            <a:ext cx="4010757"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a:ln>
                  <a:noFill/>
                </a:ln>
                <a:solidFill>
                  <a:prstClr val="black">
                    <a:lumMod val="75000"/>
                    <a:lumOff val="25000"/>
                  </a:prstClr>
                </a:solidFill>
                <a:effectLst/>
                <a:uLnTx/>
                <a:uFillTx/>
                <a:latin typeface="Tahoma"/>
                <a:ea typeface="+mn-ea"/>
                <a:cs typeface="+mn-cs"/>
              </a:rPr>
              <a:t>The Suffering Servant</a:t>
            </a:r>
            <a:endParaRPr kumimoji="0" lang="en-US" sz="1600" b="0" i="0" u="none" strike="noStrike" kern="1200" cap="all" spc="0" normalizeH="0" baseline="0" noProof="0" dirty="0">
              <a:ln>
                <a:noFill/>
              </a:ln>
              <a:solidFill>
                <a:prstClr val="black">
                  <a:lumMod val="75000"/>
                  <a:lumOff val="25000"/>
                </a:prstClr>
              </a:solidFill>
              <a:effectLst/>
              <a:uLnTx/>
              <a:uFillTx/>
              <a:latin typeface="Tahoma"/>
              <a:ea typeface="+mn-ea"/>
              <a:cs typeface="+mn-cs"/>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0886" y="4252182"/>
            <a:ext cx="915488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solidFill>
                  <a:prstClr val="white"/>
                </a:solidFill>
                <a:latin typeface="Tahoma" pitchFamily="34" charset="0"/>
                <a:cs typeface="Times New Roman" pitchFamily="18" charset="0"/>
              </a:rPr>
              <a:t>The Suffering Servant of the Lord had a mission and He would suffer in fulfilling it!</a:t>
            </a:r>
            <a:endParaRPr kumimoji="0" lang="en-US" sz="36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5599596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a:solidFill>
                  <a:schemeClr val="tx1"/>
                </a:solidFill>
                <a:latin typeface="+mj-lt"/>
                <a:ea typeface="+mj-ea"/>
                <a:cs typeface="+mj-cs"/>
              </a:rPr>
              <a:t>Conclusion</a:t>
            </a:r>
            <a:endParaRPr lang="en-US" u="sng" dirty="0">
              <a:solidFill>
                <a:schemeClr val="tx1"/>
              </a:solidFill>
              <a:latin typeface="+mj-lt"/>
              <a:ea typeface="+mj-ea"/>
              <a:cs typeface="+mj-cs"/>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Suffering Servant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838199"/>
            <a:ext cx="4571980" cy="6019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While Isaiah 50 tells us the Servant will suffer, it does not tell us the purpose, but that is revealed later in  Isaiah 53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We know that He suffered and died for our sins        (I Peter 2:21-25), but it is made all the more amazing by the fact that we are told that He would hundreds of years before His time (Isaiah 53:5-8)!</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962042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 y="-19146"/>
            <a:ext cx="9141713" cy="698195"/>
          </a:xfrm>
        </p:spPr>
        <p:txBody>
          <a:bodyPr vert="horz" lIns="91440" tIns="45720" rIns="91440" bIns="45720" rtlCol="0" anchor="b">
            <a:noAutofit/>
          </a:bodyPr>
          <a:lstStyle/>
          <a:p>
            <a:pPr algn="ctr"/>
            <a:r>
              <a:rPr lang="en-US" b="1" dirty="0">
                <a:solidFill>
                  <a:schemeClr val="tx1"/>
                </a:solidFill>
              </a:rPr>
              <a:t>Conclusion</a:t>
            </a:r>
            <a:endParaRPr lang="en-US" sz="8000" dirty="0">
              <a:solidFill>
                <a:schemeClr val="tx1"/>
              </a:solidFill>
            </a:endParaRPr>
          </a:p>
        </p:txBody>
      </p:sp>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4531" b="14531"/>
          <a:stretch/>
        </p:blipFill>
        <p:spPr>
          <a:xfrm>
            <a:off x="518660" y="691546"/>
            <a:ext cx="8104342" cy="2874505"/>
          </a:xfrm>
          <a:prstGeom prst="rect">
            <a:avLst/>
          </a:prstGeo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6553200" y="0"/>
            <a:ext cx="2588512"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dirty="0">
                <a:ln>
                  <a:noFill/>
                </a:ln>
                <a:solidFill>
                  <a:schemeClr val="tx2"/>
                </a:solidFill>
                <a:effectLst/>
                <a:uLnTx/>
                <a:uFillTx/>
                <a:latin typeface="Tahoma"/>
                <a:ea typeface="+mn-ea"/>
                <a:cs typeface="+mn-cs"/>
              </a:rPr>
              <a:t>The Suffering Servant</a:t>
            </a: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0" y="4412128"/>
            <a:ext cx="915488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solidFill>
                  <a:prstClr val="white"/>
                </a:solidFill>
                <a:latin typeface="Tahoma" pitchFamily="34" charset="0"/>
                <a:cs typeface="Times New Roman" pitchFamily="18" charset="0"/>
              </a:rPr>
              <a:t>By knowing these Scriptures we can, like Philip, preach Jesus and His mission! (Acts 8:30-35)</a:t>
            </a:r>
            <a:endParaRPr kumimoji="0" lang="en-US" sz="36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2673693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6427" y="0"/>
            <a:ext cx="9141713" cy="742277"/>
          </a:xfrm>
        </p:spPr>
        <p:txBody>
          <a:bodyPr vert="horz" lIns="91440" tIns="45720" rIns="91440" bIns="45720" rtlCol="0" anchor="b">
            <a:noAutofit/>
          </a:bodyPr>
          <a:lstStyle/>
          <a:p>
            <a:pPr algn="ctr"/>
            <a:r>
              <a:rPr lang="en-US" sz="4400" b="1" dirty="0">
                <a:solidFill>
                  <a:schemeClr val="tx1"/>
                </a:solidFill>
              </a:rPr>
              <a:t>Conclusion</a:t>
            </a:r>
          </a:p>
        </p:txBody>
      </p:sp>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6059" b="16059"/>
          <a:stretch/>
        </p:blipFill>
        <p:spPr>
          <a:xfrm>
            <a:off x="518660" y="914400"/>
            <a:ext cx="8104342" cy="2874505"/>
          </a:xfrm>
          <a:prstGeom prst="rect">
            <a:avLst/>
          </a:prstGeo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6477000" y="0"/>
            <a:ext cx="2681140"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dirty="0">
                <a:ln>
                  <a:noFill/>
                </a:ln>
                <a:solidFill>
                  <a:schemeClr val="tx2"/>
                </a:solidFill>
                <a:effectLst/>
                <a:uLnTx/>
                <a:uFillTx/>
                <a:latin typeface="Tahoma"/>
                <a:ea typeface="+mn-ea"/>
                <a:cs typeface="+mn-cs"/>
              </a:rPr>
              <a:t>The Suffering Servant</a:t>
            </a: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0886" y="4252182"/>
            <a:ext cx="91548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a:solidFill>
                  <a:prstClr val="white"/>
                </a:solidFill>
                <a:latin typeface="Tahoma" pitchFamily="34" charset="0"/>
                <a:cs typeface="Times New Roman" pitchFamily="18" charset="0"/>
              </a:rPr>
              <a:t>Jesus </a:t>
            </a:r>
            <a:r>
              <a:rPr lang="en-US" sz="3600" b="1" dirty="0">
                <a:solidFill>
                  <a:prstClr val="white"/>
                </a:solidFill>
                <a:latin typeface="Tahoma" pitchFamily="34" charset="0"/>
                <a:cs typeface="Times New Roman" pitchFamily="18" charset="0"/>
              </a:rPr>
              <a:t>suffered for you and me, for His friends as well as His enemies! </a:t>
            </a:r>
          </a:p>
          <a:p>
            <a:pPr marL="0" lvl="0" indent="0" algn="ctr" defTabSz="914400" eaLnBrk="1" fontAlgn="base" hangingPunct="1">
              <a:spcBef>
                <a:spcPct val="0"/>
              </a:spcBef>
              <a:spcAft>
                <a:spcPct val="0"/>
              </a:spcAft>
            </a:pPr>
            <a:endParaRPr lang="en-US" sz="3600" b="1" dirty="0">
              <a:solidFill>
                <a:prstClr val="white"/>
              </a:solidFill>
              <a:latin typeface="Tahoma" pitchFamily="34" charset="0"/>
              <a:cs typeface="Times New Roman" pitchFamily="18" charset="0"/>
            </a:endParaRPr>
          </a:p>
          <a:p>
            <a:pPr marL="0" lvl="0" indent="0" algn="ctr" defTabSz="914400" eaLnBrk="1" fontAlgn="base" hangingPunct="1">
              <a:spcBef>
                <a:spcPct val="0"/>
              </a:spcBef>
              <a:spcAft>
                <a:spcPct val="0"/>
              </a:spcAft>
            </a:pPr>
            <a:r>
              <a:rPr lang="en-US" sz="3600" b="1" i="1" dirty="0">
                <a:solidFill>
                  <a:prstClr val="white"/>
                </a:solidFill>
                <a:latin typeface="Tahoma" pitchFamily="34" charset="0"/>
                <a:cs typeface="Times New Roman" pitchFamily="18" charset="0"/>
              </a:rPr>
              <a:t>Have you obeyed His word?</a:t>
            </a:r>
            <a:endParaRPr kumimoji="0" lang="en-US" sz="3600" b="1" i="1" u="none" strike="noStrike" kern="1200" cap="none" spc="0" normalizeH="0" baseline="0" noProof="0" dirty="0">
              <a:ln>
                <a:noFill/>
              </a:ln>
              <a:solidFill>
                <a:prstClr val="white"/>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30785646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7778" r="27778"/>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lvl="0" defTabSz="914400" fontAlgn="base">
              <a:spcBef>
                <a:spcPct val="0"/>
              </a:spcBef>
              <a:spcAft>
                <a:spcPts val="450"/>
              </a:spcAft>
              <a:buClr>
                <a:srgbClr val="6BA9DA"/>
              </a:buClr>
              <a:buSzPct val="115000"/>
              <a:defRPr/>
            </a:pPr>
            <a:r>
              <a:rPr lang="en-US">
                <a:solidFill>
                  <a:prstClr val="white">
                    <a:tint val="75000"/>
                  </a:prstClr>
                </a:solidFill>
                <a:effectLst/>
                <a:cs typeface="Arial" charset="0"/>
              </a:rPr>
              <a:t>The Suffering Servant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838199"/>
            <a:ext cx="4571980" cy="6019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One of the ways God established His supreme Deity &amp; that His word was truth was by prophecy</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Eunuch was reading Isaiah 53 in Acts 8</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through Isaiah, tells </a:t>
            </a:r>
            <a:r>
              <a:rPr lang="en-US" sz="2400" b="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us how </a:t>
            </a: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was going to bring the Messiah, His “Suffering Servant” into the world</a:t>
            </a:r>
          </a:p>
          <a:p>
            <a:pPr marL="0" lvl="0" indent="0" eaLnBrk="1" fontAlgn="base"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Let us look at the “Servant Passages” pertaining to Jesus in Isaiah! </a:t>
            </a:r>
            <a:r>
              <a:rPr lang="en-US" sz="24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(Hundreds of years before Jesus)</a:t>
            </a:r>
            <a:endParaRPr kumimoji="0" lang="en-US" sz="32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23952448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 y="-19146"/>
            <a:ext cx="9141713" cy="698195"/>
          </a:xfrm>
        </p:spPr>
        <p:txBody>
          <a:bodyPr vert="horz" lIns="91440" tIns="45720" rIns="91440" bIns="45720" rtlCol="0" anchor="b">
            <a:noAutofit/>
          </a:bodyPr>
          <a:lstStyle/>
          <a:p>
            <a:pPr algn="ctr"/>
            <a:r>
              <a:rPr lang="en-US" b="1" dirty="0">
                <a:solidFill>
                  <a:schemeClr val="tx1"/>
                </a:solidFill>
              </a:rPr>
              <a:t>Intro</a:t>
            </a:r>
            <a:endParaRPr lang="en-US" sz="8000" dirty="0">
              <a:solidFill>
                <a:schemeClr val="tx1"/>
              </a:solidFill>
            </a:endParaRPr>
          </a:p>
        </p:txBody>
      </p:sp>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6059" b="16059"/>
          <a:stretch/>
        </p:blipFill>
        <p:spPr>
          <a:xfrm>
            <a:off x="518660" y="691546"/>
            <a:ext cx="8104342" cy="2874505"/>
          </a:xfrm>
          <a:prstGeom prst="rect">
            <a:avLst/>
          </a:prstGeo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7383" y="6469786"/>
            <a:ext cx="4010757"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dirty="0">
                <a:ln>
                  <a:noFill/>
                </a:ln>
                <a:solidFill>
                  <a:schemeClr val="tx2"/>
                </a:solidFill>
                <a:effectLst/>
                <a:uLnTx/>
                <a:uFillTx/>
                <a:latin typeface="Tahoma"/>
                <a:ea typeface="+mn-ea"/>
                <a:cs typeface="+mn-cs"/>
              </a:rPr>
              <a:t>The Suffering Servant</a:t>
            </a: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0886" y="4412463"/>
            <a:ext cx="915488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latin typeface="Tahoma" pitchFamily="34" charset="0"/>
                <a:cs typeface="Times New Roman" pitchFamily="18" charset="0"/>
              </a:rPr>
              <a:t>We will examine the first three “Servant of the Lord” passages in Isaiah!</a:t>
            </a:r>
            <a:endParaRPr kumimoji="0" lang="en-US" sz="3600" b="1" i="1" u="none" strike="noStrike" kern="1200" cap="none" spc="0" normalizeH="0" baseline="0" noProof="0" dirty="0">
              <a:ln>
                <a:noFill/>
              </a:ln>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22929019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The Servant Has A Mission </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228665"/>
            <a:ext cx="9144000" cy="532453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  "Behold, My Servant, whom I uphold; My chosen one in whom My soul delights. I have put My Spirit upon Him; He will bring forth justice to the nations.</a:t>
            </a:r>
          </a:p>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  "He will not cry out or raise His voice, Nor make His voice heard in the street.</a:t>
            </a:r>
          </a:p>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  "A bruised reed He will not break And a dimly burning wick He will not extinguish; He will faithfully bring forth justice.</a:t>
            </a:r>
          </a:p>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  "He will not be disheartened or crushed Until He has established justice in the earth; And the coastlands will wait expectantly for His law.“</a:t>
            </a:r>
          </a:p>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Thus says God the LORD, Who created the heavens and stretched them out, Who spread out the earth and its offspring, Who gives breath to the people on it And spirit to those who walk in it,</a:t>
            </a:r>
          </a:p>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"I am the LORD, I have called You in righteousness, I will also hold You by the hand and watch over You, And I will appoint You as a covenant to the people, As a light to the nations,</a:t>
            </a:r>
          </a:p>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To open blind eyes, To bring out prisoners from the dungeon And those who dwell in darkness from the prison.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Isaiah 42:1-7</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1" y="14990"/>
            <a:ext cx="1904999"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1">
                    <a:lumMod val="95000"/>
                    <a:lumOff val="5000"/>
                  </a:schemeClr>
                </a:solidFill>
                <a:effectLst/>
                <a:uLnTx/>
                <a:uFillTx/>
                <a:latin typeface="Tahoma" pitchFamily="34" charset="0"/>
                <a:ea typeface="+mn-ea"/>
                <a:cs typeface="Times New Roman" pitchFamily="18" charset="0"/>
              </a:rPr>
              <a:t>The Suffering Servant</a:t>
            </a:r>
          </a:p>
        </p:txBody>
      </p:sp>
    </p:spTree>
    <p:extLst>
      <p:ext uri="{BB962C8B-B14F-4D97-AF65-F5344CB8AC3E}">
        <p14:creationId xmlns:p14="http://schemas.microsoft.com/office/powerpoint/2010/main" val="4736780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l="14416" r="14416"/>
          <a:stretch/>
        </p:blipFill>
        <p:spPr>
          <a:xfrm>
            <a:off x="-7986" y="1"/>
            <a:ext cx="3428736"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3509912" y="6253"/>
            <a:ext cx="5634088" cy="6851746"/>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ahoma"/>
              </a:rPr>
              <a:t>The Servant Has A Mission (Isaiah 42:1-7)</a:t>
            </a:r>
            <a:endPar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endParaRP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Who is it that God upholds, chooses, delights in and gives His spirit to? A Servant! (Mt. 12:15-21)</a:t>
            </a: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Servant was to be chosen by God (Isaiah 42:1)</a:t>
            </a: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stands in sharp contrast with worldly conquerors (Isaiah 42:2)</a:t>
            </a: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would have pity on their low estate (Isaiah 42:3; Matthew 9:36)</a:t>
            </a: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There is an implied difficulty—but the Servant will prevail (Isaiah 42:4)</a:t>
            </a: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“Servant” would establish justice, be a “covenant” to the people, a light to the nations, open blind eyes, and set captives free (Isaiah 42:6-7; Matthew 11:2-6)</a:t>
            </a:r>
          </a:p>
          <a:p>
            <a:pPr marL="571500" marR="0" lvl="1" indent="0" eaLnBrk="1" fontAlgn="base" hangingPunct="1">
              <a:lnSpc>
                <a:spcPct val="90000"/>
              </a:lnSpc>
              <a:spcBef>
                <a:spcPct val="20000"/>
              </a:spcBef>
              <a:spcAft>
                <a:spcPts val="600"/>
              </a:spcAft>
              <a:buClr>
                <a:srgbClr val="A94E38"/>
              </a:buClr>
              <a:buSzPct val="70000"/>
              <a:buFont typeface="Wingdings 2" charset="2"/>
              <a:buNone/>
              <a:tabLst/>
              <a:defRPr/>
            </a:pPr>
            <a:endParaRPr kumimoji="0" lang="en-US"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10887" y="6492874"/>
            <a:ext cx="3499026" cy="365125"/>
          </a:xfrm>
        </p:spPr>
        <p:txBody>
          <a:bodyPr vert="horz" lIns="91440" tIns="45720" rIns="91440" bIns="45720" rtlCol="0" anchor="ctr">
            <a:normAutofit/>
          </a:bodyPr>
          <a:lstStyle/>
          <a:p>
            <a:pPr marR="0" lvl="0" indent="0" defTabSz="914400" fontAlgn="base">
              <a:spcBef>
                <a:spcPct val="0"/>
              </a:spcBef>
              <a:spcAft>
                <a:spcPts val="450"/>
              </a:spcAft>
              <a:buClr>
                <a:srgbClr val="6BA9DA"/>
              </a:buClr>
              <a:buSzPct val="115000"/>
              <a:buFontTx/>
              <a:buNone/>
              <a:tabLst/>
              <a:defRPr/>
            </a:pPr>
            <a:r>
              <a:rPr kumimoji="0" lang="en-US"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The Suffering Servant</a:t>
            </a:r>
          </a:p>
        </p:txBody>
      </p:sp>
      <p:pic>
        <p:nvPicPr>
          <p:cNvPr id="21" name="Picture 2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0886" y="6253"/>
            <a:ext cx="3428736" cy="1822547"/>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nSpc>
                <a:spcPct val="90000"/>
              </a:lnSpc>
              <a:defRPr/>
            </a:pPr>
            <a:r>
              <a:rPr lang="en-US" b="1" u="sng" dirty="0">
                <a:solidFill>
                  <a:schemeClr val="tx2"/>
                </a:solidFill>
                <a:latin typeface="+mj-lt"/>
                <a:ea typeface="+mj-ea"/>
                <a:cs typeface="+mj-cs"/>
              </a:rPr>
              <a:t>The Suffering Servant</a:t>
            </a:r>
          </a:p>
        </p:txBody>
      </p:sp>
    </p:spTree>
    <p:extLst>
      <p:ext uri="{BB962C8B-B14F-4D97-AF65-F5344CB8AC3E}">
        <p14:creationId xmlns:p14="http://schemas.microsoft.com/office/powerpoint/2010/main" val="30277867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arn(inVertical)">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barn(inVertical)">
                                      <p:cBhvr>
                                        <p:cTn id="21" dur="500"/>
                                        <p:tgtEl>
                                          <p:spTgt spid="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barn(inVertical)">
                                      <p:cBhvr>
                                        <p:cTn id="26" dur="5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barn(inVertical)">
                                      <p:cBhvr>
                                        <p:cTn id="31" dur="500"/>
                                        <p:tgtEl>
                                          <p:spTgt spid="1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barn(inVertical)">
                                      <p:cBhvr>
                                        <p:cTn id="36"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 y="-19146"/>
            <a:ext cx="9141713" cy="698195"/>
          </a:xfrm>
        </p:spPr>
        <p:txBody>
          <a:bodyPr vert="horz" lIns="91440" tIns="45720" rIns="91440" bIns="45720" rtlCol="0" anchor="b">
            <a:noAutofit/>
          </a:bodyPr>
          <a:lstStyle/>
          <a:p>
            <a:pPr algn="ctr"/>
            <a:r>
              <a:rPr lang="en-US" sz="3200" b="1" dirty="0">
                <a:solidFill>
                  <a:schemeClr val="tx1"/>
                </a:solidFill>
              </a:rPr>
              <a:t>The Servant Has A Mission (Isaiah 42:1-7)</a:t>
            </a:r>
          </a:p>
        </p:txBody>
      </p:sp>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6059" b="16059"/>
          <a:stretch/>
        </p:blipFill>
        <p:spPr>
          <a:xfrm>
            <a:off x="518660" y="691546"/>
            <a:ext cx="8104342" cy="2874505"/>
          </a:xfrm>
          <a:prstGeom prst="rect">
            <a:avLst/>
          </a:prstGeom>
        </p:spPr>
      </p:pic>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7383" y="6469786"/>
            <a:ext cx="4010757"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a:ln>
                  <a:noFill/>
                </a:ln>
                <a:solidFill>
                  <a:prstClr val="black">
                    <a:lumMod val="75000"/>
                    <a:lumOff val="25000"/>
                  </a:prstClr>
                </a:solidFill>
                <a:effectLst/>
                <a:uLnTx/>
                <a:uFillTx/>
                <a:latin typeface="Tahoma"/>
                <a:ea typeface="+mn-ea"/>
                <a:cs typeface="+mn-cs"/>
              </a:rPr>
              <a:t>The Suffering Servant</a:t>
            </a:r>
            <a:endParaRPr kumimoji="0" lang="en-US" sz="1600" b="0" i="0" u="none" strike="noStrike" kern="1200" cap="all" spc="0" normalizeH="0" baseline="0" noProof="0" dirty="0">
              <a:ln>
                <a:noFill/>
              </a:ln>
              <a:solidFill>
                <a:prstClr val="black">
                  <a:lumMod val="75000"/>
                  <a:lumOff val="25000"/>
                </a:prstClr>
              </a:solidFill>
              <a:effectLst/>
              <a:uLnTx/>
              <a:uFillTx/>
              <a:latin typeface="Tahoma"/>
              <a:ea typeface="+mn-ea"/>
              <a:cs typeface="+mn-cs"/>
            </a:endParaRP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0886" y="4412463"/>
            <a:ext cx="91548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solidFill>
                  <a:prstClr val="white"/>
                </a:solidFill>
                <a:latin typeface="Tahoma" pitchFamily="34" charset="0"/>
                <a:cs typeface="Times New Roman" pitchFamily="18" charset="0"/>
              </a:rPr>
              <a:t>The “Servant of the Lord” had a mission and would accomplish it!</a:t>
            </a:r>
            <a:endParaRPr kumimoji="0" lang="en-US" sz="36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076461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The Servant Has Great Difficulties In His Mission</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0886" y="1066800"/>
            <a:ext cx="9144000" cy="5632311"/>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  Listen to Me, O islands, And pay attention, you peoples from afar. The LORD called Me from the womb; From the body of My mother He named Me.</a:t>
            </a:r>
          </a:p>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  He has made My mouth like a sharp sword, In the shadow of His hand He has concealed Me; And He has also made Me a select arrow, He has hidden Me in His quiver.</a:t>
            </a:r>
          </a:p>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  He said to Me, "You are My Servant, Israel, In Whom I will show My glory.“</a:t>
            </a:r>
          </a:p>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  But I said, "I have toiled in vain, I have spent My strength for nothing and vanity; Yet surely the justice due to Me is with the LORD, And My reward with My God.“</a:t>
            </a:r>
          </a:p>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And now says the LORD, who formed Me from the womb to be His Servant, To bring Jacob back to Him, so that Israel might be gathered to Him (For I am honored in the sight of the LORD, And My God is My strength),</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Isaiah 49:1-5</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32658" y="531019"/>
            <a:ext cx="2340428"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1">
                    <a:lumMod val="95000"/>
                    <a:lumOff val="5000"/>
                  </a:schemeClr>
                </a:solidFill>
                <a:effectLst/>
                <a:uLnTx/>
                <a:uFillTx/>
                <a:latin typeface="Tahoma" pitchFamily="34" charset="0"/>
                <a:ea typeface="+mn-ea"/>
                <a:cs typeface="Times New Roman" pitchFamily="18" charset="0"/>
              </a:rPr>
              <a:t>The Suffering Servant</a:t>
            </a:r>
          </a:p>
        </p:txBody>
      </p:sp>
    </p:spTree>
    <p:extLst>
      <p:ext uri="{BB962C8B-B14F-4D97-AF65-F5344CB8AC3E}">
        <p14:creationId xmlns:p14="http://schemas.microsoft.com/office/powerpoint/2010/main" val="29002124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The Servant Has Great Difficulties In His Mission</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512" y="876708"/>
            <a:ext cx="9144000" cy="6001643"/>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He says, "It is too small a thing that You should be My Servant To raise up the tribes of Jacob and to restore the preserved ones of Israel; I will also make You a light of the nations So that My salvation may reach to the end of the earth.“</a:t>
            </a:r>
          </a:p>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Thus says the LORD, the Redeemer of Israel and its Holy One, To the despised One, To the One abhorred by the nation, To the Servant of rulers, "Kings will see and arise, Princes will also bow down, Because of the LORD who is faithful, the Holy One of Israel who has chosen You.“</a:t>
            </a:r>
          </a:p>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Thus says the LORD, "In a favorable time I have answered You, And in a day of salvation I have helped You; And I will keep You and give You for a covenant of the people, To restore the land, to make them inherit the desolate heritages;</a:t>
            </a:r>
          </a:p>
          <a:p>
            <a:pPr marL="347663" marR="0" lvl="0" indent="-3476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9.  Saying to those who are bound, 'Go forth,' To those who are in darkness, 'Show yourselves.' Along the roads they will feed, And their pasture will be on all bare heights.</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Isaiah 49:6-9</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32658" y="531019"/>
            <a:ext cx="2340428"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The Suffering Servant</a:t>
            </a:r>
          </a:p>
        </p:txBody>
      </p:sp>
    </p:spTree>
    <p:extLst>
      <p:ext uri="{BB962C8B-B14F-4D97-AF65-F5344CB8AC3E}">
        <p14:creationId xmlns:p14="http://schemas.microsoft.com/office/powerpoint/2010/main" val="42435881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l="14416" r="14416"/>
          <a:stretch/>
        </p:blipFill>
        <p:spPr>
          <a:xfrm>
            <a:off x="-7986" y="1"/>
            <a:ext cx="3428736"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3509912" y="6253"/>
            <a:ext cx="5634088" cy="6851746"/>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eaLnBrk="1" hangingPunct="1">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The Servant Has Great Difficulties In His Mission (</a:t>
            </a:r>
            <a:r>
              <a:rPr kumimoji="0" lang="en-US" sz="28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Isaiah 49:1-9)</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“Servant” speaks of Himself</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Servant was to “restore the preserved ones of Israel” (Isaiah 49:6; Matthew 10:5-6)</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Servant would be “abhorred” by the Jews (Isaiah 49:7; Luke 23:18-23)</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28650" lvl="1" indent="-3429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servant would set the captives free (Isaiah 49:8-9; Ephesians 1:7; Romans 6:16-18, 22-23)</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571500" marR="0" lvl="1" indent="0" algn="l" defTabSz="457200" rtl="0" eaLnBrk="1" fontAlgn="base" latinLnBrk="0" hangingPunct="1">
              <a:lnSpc>
                <a:spcPct val="90000"/>
              </a:lnSpc>
              <a:spcBef>
                <a:spcPct val="20000"/>
              </a:spcBef>
              <a:spcAft>
                <a:spcPts val="600"/>
              </a:spcAft>
              <a:buClr>
                <a:srgbClr val="A94E38"/>
              </a:buClr>
              <a:buSzPct val="70000"/>
              <a:buFont typeface="Wingdings 2" charset="2"/>
              <a:buNone/>
              <a:tabLst/>
              <a:defRPr/>
            </a:pPr>
            <a:endParaRPr kumimoji="0" lang="en-US" sz="2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10887" y="6492874"/>
            <a:ext cx="3499026"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The Suffering Servant</a:t>
            </a:r>
          </a:p>
        </p:txBody>
      </p:sp>
      <p:pic>
        <p:nvPicPr>
          <p:cNvPr id="21" name="Picture 2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0886" y="6253"/>
            <a:ext cx="3428736" cy="1822547"/>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nSpc>
                <a:spcPct val="90000"/>
              </a:lnSpc>
              <a:defRPr/>
            </a:pPr>
            <a:r>
              <a:rPr lang="en-US" b="1" u="sng" dirty="0">
                <a:solidFill>
                  <a:schemeClr val="tx2"/>
                </a:solidFill>
                <a:latin typeface="+mj-lt"/>
                <a:ea typeface="+mj-ea"/>
                <a:cs typeface="+mj-cs"/>
              </a:rPr>
              <a:t>The Suffering Servant</a:t>
            </a:r>
          </a:p>
        </p:txBody>
      </p:sp>
    </p:spTree>
    <p:extLst>
      <p:ext uri="{BB962C8B-B14F-4D97-AF65-F5344CB8AC3E}">
        <p14:creationId xmlns:p14="http://schemas.microsoft.com/office/powerpoint/2010/main" val="1419875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arn(inVertical)">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barn(inVertical)">
                                      <p:cBhvr>
                                        <p:cTn id="21" dur="500"/>
                                        <p:tgtEl>
                                          <p:spTgt spid="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barn(inVertical)">
                                      <p:cBhvr>
                                        <p:cTn id="26"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Tahom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1767</Words>
  <Application>Microsoft Office PowerPoint</Application>
  <PresentationFormat>On-screen Show (4:3)</PresentationFormat>
  <Paragraphs>121</Paragraphs>
  <Slides>18</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Ameretto</vt:lpstr>
      <vt:lpstr>Arial</vt:lpstr>
      <vt:lpstr>Calibri</vt:lpstr>
      <vt:lpstr>Tahoma</vt:lpstr>
      <vt:lpstr>Times New Roman</vt:lpstr>
      <vt:lpstr>Wingdings</vt:lpstr>
      <vt:lpstr>Wingdings 2</vt:lpstr>
      <vt:lpstr>Wingdings 3</vt:lpstr>
      <vt:lpstr>Ion Boardroom</vt:lpstr>
      <vt:lpstr>Slate</vt:lpstr>
      <vt:lpstr>Theme1</vt:lpstr>
      <vt:lpstr>Damask</vt:lpstr>
      <vt:lpstr>The Suffering Servant   Text:  Isaiah  42; 49; 50</vt:lpstr>
      <vt:lpstr>Intro</vt:lpstr>
      <vt:lpstr>Intro</vt:lpstr>
      <vt:lpstr>The Servant Has A Mission </vt:lpstr>
      <vt:lpstr>The Suffering Servant</vt:lpstr>
      <vt:lpstr>The Servant Has A Mission (Isaiah 42:1-7)</vt:lpstr>
      <vt:lpstr>The Servant Has Great Difficulties In His Mission</vt:lpstr>
      <vt:lpstr>The Servant Has Great Difficulties In His Mission</vt:lpstr>
      <vt:lpstr>The Suffering Servant</vt:lpstr>
      <vt:lpstr>The Servant Has Great Difficulties In His Mission (Isaiah 49:1-9)</vt:lpstr>
      <vt:lpstr>The Servant Will Suffer</vt:lpstr>
      <vt:lpstr>The Servant Will Suffer</vt:lpstr>
      <vt:lpstr>The Suffering Servant</vt:lpstr>
      <vt:lpstr>The Servant Will Suffer (Isaiah 50:4-10)</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Suffering Servant</dc:title>
  <dc:subject>04/02/2023</dc:subject>
  <dc:creator>DarkWolf</dc:creator>
  <cp:lastModifiedBy>Nathan Morrison</cp:lastModifiedBy>
  <cp:revision>22</cp:revision>
  <dcterms:created xsi:type="dcterms:W3CDTF">2019-08-30T00:21:55Z</dcterms:created>
  <dcterms:modified xsi:type="dcterms:W3CDTF">2023-04-04T18:20:46Z</dcterms:modified>
</cp:coreProperties>
</file>