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 id="2147483871" r:id="rId2"/>
    <p:sldMasterId id="2147483883" r:id="rId3"/>
    <p:sldMasterId id="2147484003" r:id="rId4"/>
    <p:sldMasterId id="2147484021" r:id="rId5"/>
  </p:sldMasterIdLst>
  <p:notesMasterIdLst>
    <p:notesMasterId r:id="rId34"/>
  </p:notesMasterIdLst>
  <p:handoutMasterIdLst>
    <p:handoutMasterId r:id="rId35"/>
  </p:handoutMasterIdLst>
  <p:sldIdLst>
    <p:sldId id="695" r:id="rId6"/>
    <p:sldId id="852" r:id="rId7"/>
    <p:sldId id="928" r:id="rId8"/>
    <p:sldId id="931" r:id="rId9"/>
    <p:sldId id="932" r:id="rId10"/>
    <p:sldId id="967" r:id="rId11"/>
    <p:sldId id="897" r:id="rId12"/>
    <p:sldId id="972" r:id="rId13"/>
    <p:sldId id="980" r:id="rId14"/>
    <p:sldId id="983" r:id="rId15"/>
    <p:sldId id="978" r:id="rId16"/>
    <p:sldId id="984" r:id="rId17"/>
    <p:sldId id="987" r:id="rId18"/>
    <p:sldId id="988" r:id="rId19"/>
    <p:sldId id="989" r:id="rId20"/>
    <p:sldId id="990" r:id="rId21"/>
    <p:sldId id="991" r:id="rId22"/>
    <p:sldId id="997" r:id="rId23"/>
    <p:sldId id="998" r:id="rId24"/>
    <p:sldId id="999" r:id="rId25"/>
    <p:sldId id="1000" r:id="rId26"/>
    <p:sldId id="1004" r:id="rId27"/>
    <p:sldId id="1005" r:id="rId28"/>
    <p:sldId id="1006" r:id="rId29"/>
    <p:sldId id="1007" r:id="rId30"/>
    <p:sldId id="1011" r:id="rId31"/>
    <p:sldId id="1012" r:id="rId32"/>
    <p:sldId id="72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66FFFF"/>
    <a:srgbClr val="FFFFFF"/>
    <a:srgbClr val="006600"/>
    <a:srgbClr val="FFCCFF"/>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1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02/19/2023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3134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8186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0050" marR="0" lvl="0" indent="-400050">
              <a:spcBef>
                <a:spcPts val="0"/>
              </a:spcBef>
              <a:spcAft>
                <a:spcPts val="0"/>
              </a:spcAft>
              <a:buFont typeface="+mj-lt"/>
              <a:buAutoNum type="romanUcPeriod" startAt="2"/>
              <a:tabLst>
                <a:tab pos="685800" algn="l"/>
                <a:tab pos="571500" algn="l"/>
              </a:tabLst>
            </a:pPr>
            <a:r>
              <a:rPr lang="en-US" sz="1400" b="1" dirty="0">
                <a:effectLst/>
                <a:latin typeface="Times New Roman" panose="02020603050405020304" pitchFamily="18" charset="0"/>
              </a:rPr>
              <a:t>False Worship Won’t Save</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Amos 4:4-5: False worship won’t save the Israelites.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Bethel and Gilgal were centers of idolatry.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Genesis 35:15; Joshua 4:20-24: They were once where God’s help was commemorated.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4:4-5: The people </a:t>
            </a:r>
            <a:r>
              <a:rPr lang="en-US" sz="1100" i="1" dirty="0">
                <a:effectLst/>
                <a:latin typeface="Times New Roman" panose="02020603050405020304" pitchFamily="18" charset="0"/>
                <a:ea typeface="Times New Roman" panose="02020603050405020304" pitchFamily="18" charset="0"/>
              </a:rPr>
              <a:t>loved</a:t>
            </a:r>
            <a:r>
              <a:rPr lang="en-US" sz="1100" dirty="0">
                <a:effectLst/>
                <a:latin typeface="Times New Roman" panose="02020603050405020304" pitchFamily="18" charset="0"/>
                <a:ea typeface="Times New Roman" panose="02020603050405020304" pitchFamily="18" charset="0"/>
              </a:rPr>
              <a:t> false worship.</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were very diligent; some may even say they were religious.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sacrificed every morning.</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tithed every three days.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problem of false worship:</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 authorized by God (offered up that which was leavened.)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 offered to God (False gods: golden calves – Hos. 8:5; 10:5)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Sacrifices offered in sin are rejected (Amos 5:21-23)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Those engaged in false worship don’t want to hear the truth!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Amos 7:10-13: Amaziah, the priest at Bethel, sent word to the king accusing Amos of prophesying death to the king and exile to the nation.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Bethel was one of the centers of worship to the golden calves King Jeroboam the son of </a:t>
            </a:r>
            <a:r>
              <a:rPr lang="en-US" sz="1100" dirty="0" err="1">
                <a:effectLst/>
                <a:latin typeface="Times New Roman" panose="02020603050405020304" pitchFamily="18" charset="0"/>
                <a:ea typeface="Times New Roman" panose="02020603050405020304" pitchFamily="18" charset="0"/>
              </a:rPr>
              <a:t>Nebat</a:t>
            </a:r>
            <a:r>
              <a:rPr lang="en-US" sz="1100" dirty="0">
                <a:effectLst/>
                <a:latin typeface="Times New Roman" panose="02020603050405020304" pitchFamily="18" charset="0"/>
                <a:ea typeface="Times New Roman" panose="02020603050405020304" pitchFamily="18" charset="0"/>
              </a:rPr>
              <a:t> set up (I Kings 12:28-30).</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King Abijah of Judah once accused King Jeroboam of running the Levites out of the land and selling the priesthood to whoever could pay for it from among all the other tribes (II Chronicles 13:9). So it is likely this Amaziah isn’t a Levite.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Notice what he said: “…the land is unable to endure all his words,” “Go, you seer, flee away to the land of Judah and there eat bread and there do your prophesying!” “…no longer prophesy at Bethel, for it is a sanctuary of the king and a royal residence.”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Where the word of God was needed the most: a false center of worship, the priest said go back home and prophesy.</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845554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0050" marR="0" lvl="0" indent="-400050">
              <a:spcBef>
                <a:spcPts val="0"/>
              </a:spcBef>
              <a:spcAft>
                <a:spcPts val="0"/>
              </a:spcAft>
              <a:buFont typeface="+mj-lt"/>
              <a:buAutoNum type="romanUcPeriod" startAt="2"/>
              <a:tabLst>
                <a:tab pos="685800" algn="l"/>
                <a:tab pos="571500" algn="l"/>
              </a:tabLst>
            </a:pPr>
            <a:r>
              <a:rPr lang="en-US" sz="1400" b="1" dirty="0">
                <a:effectLst/>
                <a:latin typeface="Times New Roman" panose="02020603050405020304" pitchFamily="18" charset="0"/>
              </a:rPr>
              <a:t>False Worship Won’t Save</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Amos 4:4-5: False worship won’t save the Israelites.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Bethel and Gilgal were centers of idolatry.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Genesis 35:15; Joshua 4:20-24: They were once where God’s help was commemorated.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4:4-5: The people </a:t>
            </a:r>
            <a:r>
              <a:rPr lang="en-US" sz="1100" i="1" dirty="0">
                <a:effectLst/>
                <a:latin typeface="Times New Roman" panose="02020603050405020304" pitchFamily="18" charset="0"/>
                <a:ea typeface="Times New Roman" panose="02020603050405020304" pitchFamily="18" charset="0"/>
              </a:rPr>
              <a:t>loved</a:t>
            </a:r>
            <a:r>
              <a:rPr lang="en-US" sz="1100" dirty="0">
                <a:effectLst/>
                <a:latin typeface="Times New Roman" panose="02020603050405020304" pitchFamily="18" charset="0"/>
                <a:ea typeface="Times New Roman" panose="02020603050405020304" pitchFamily="18" charset="0"/>
              </a:rPr>
              <a:t> false worship.</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were very diligent; some may even say they were religious.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sacrificed every morning.</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tithed every three days.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problem of false worship:</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 authorized by God (offered up that which was leavened.)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 offered to God (False gods: golden calves – Hos. 8:5; 10:5)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Sacrifices offered in sin are rejected (Amos 5:21-23)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Those engaged in false worship don’t want to hear the truth!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Amos 7:10-13: Amaziah, the priest at Bethel, sent word to the king accusing Amos of prophesying death to the king and exile to the nation.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Bethel was one of the centers of worship to the golden calves King Jeroboam the son of </a:t>
            </a:r>
            <a:r>
              <a:rPr lang="en-US" sz="1100" dirty="0" err="1">
                <a:effectLst/>
                <a:latin typeface="Times New Roman" panose="02020603050405020304" pitchFamily="18" charset="0"/>
                <a:ea typeface="Times New Roman" panose="02020603050405020304" pitchFamily="18" charset="0"/>
              </a:rPr>
              <a:t>Nebat</a:t>
            </a:r>
            <a:r>
              <a:rPr lang="en-US" sz="1100" dirty="0">
                <a:effectLst/>
                <a:latin typeface="Times New Roman" panose="02020603050405020304" pitchFamily="18" charset="0"/>
                <a:ea typeface="Times New Roman" panose="02020603050405020304" pitchFamily="18" charset="0"/>
              </a:rPr>
              <a:t> set up (I Kings 12:28-30).</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King Abijah of Judah once accused King Jeroboam of running the Levites out of the land and selling the priesthood to whoever could pay for it from among all the other tribes (II Chronicles 13:9). So it is likely this Amaziah isn’t a Levite.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Notice what he said: “…the land is unable to endure all his words,” “Go, you seer, flee away to the land of Judah and there eat bread and there do your prophesying!” “…no longer prophesy at Bethel, for it is a sanctuary of the king and a royal residence.”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Where the word of God was needed the most: a false center of worship, the priest said go back home and prophesy.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world we live in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Because of false teachings people think they are saved and don’t need to change (the Israelites who worshiped the golden calves felt the same).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Changing the command to be baptized (Mark 16:16; Acts 10:48) to saying a prayer (not found in the Scriptures) won’t save!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People can sin in worship!</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Matthew 15:8-9: Worship may be in vain.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Colossians 2:23: Worship may be directed by man’s will.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Many in the world are like Amaziah: Don’t preach here! Go home and preach! Preach quietly for we cannot endure your words.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Like Amos we must not be silent but take the word of God to where it is needed the most: where wickedness and false teachings abound!</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03067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1698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719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57750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0050" marR="0" lvl="0" indent="-400050">
              <a:spcBef>
                <a:spcPts val="0"/>
              </a:spcBef>
              <a:spcAft>
                <a:spcPts val="0"/>
              </a:spcAft>
              <a:buFont typeface="+mj-lt"/>
              <a:buAutoNum type="romanUcPeriod" startAt="3"/>
              <a:tabLst>
                <a:tab pos="685800" algn="l"/>
              </a:tabLst>
            </a:pPr>
            <a:r>
              <a:rPr lang="en-US" sz="1400" b="1" dirty="0">
                <a:effectLst/>
                <a:latin typeface="Times New Roman" panose="02020603050405020304" pitchFamily="18" charset="0"/>
              </a:rPr>
              <a:t>Return to God!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While God was blessing Israel with peace and prosperity, He also sent warnings to them to remind them to repent: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4:6: Famine: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Lack of rain three months before harvest would prevent full development of the grain.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Mt. 5:45; 6:11: We are dependent on God for our food.</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He causes the sun to shine, and sends the rain.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Acts 14:17: The earth, rain, sunshine are the instruments by which God gives us food.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4:7-8: Drought: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Harvest came the last of April or first of June, so the February and March rains had been withheld.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God had caused it to rain in spots, so the drought was miraculous in nature and a sign from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4:9: The crops suffered: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“Scorching wind”: crops withered.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“Mildew”: a blight, which left the crops yellow and non-productive.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people suffered from loss of water </a:t>
            </a:r>
            <a:r>
              <a:rPr lang="en-US" sz="1100" i="1" dirty="0">
                <a:effectLst/>
                <a:latin typeface="Times New Roman" panose="02020603050405020304" pitchFamily="18" charset="0"/>
                <a:ea typeface="Times New Roman" panose="02020603050405020304" pitchFamily="18" charset="0"/>
              </a:rPr>
              <a:t>(Vss. 7-8)</a:t>
            </a:r>
            <a:r>
              <a:rPr lang="en-US" sz="1100" dirty="0">
                <a:effectLst/>
                <a:latin typeface="Times New Roman" panose="02020603050405020304" pitchFamily="18" charset="0"/>
                <a:ea typeface="Times New Roman" panose="02020603050405020304" pitchFamily="18" charset="0"/>
              </a:rPr>
              <a:t> and food supply.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4:10: Plague: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i="1" dirty="0">
                <a:effectLst/>
                <a:latin typeface="Times New Roman" panose="02020603050405020304" pitchFamily="18" charset="0"/>
                <a:ea typeface="Times New Roman" panose="02020603050405020304" pitchFamily="18" charset="0"/>
              </a:rPr>
              <a:t>Ex. 7-12:</a:t>
            </a:r>
            <a:r>
              <a:rPr lang="en-US" sz="1100" dirty="0">
                <a:effectLst/>
                <a:latin typeface="Times New Roman" panose="02020603050405020304" pitchFamily="18" charset="0"/>
                <a:ea typeface="Times New Roman" panose="02020603050405020304" pitchFamily="18" charset="0"/>
              </a:rPr>
              <a:t> Plagues against Egypt: God sent similar ones against Israel.</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Water &amp; food affected, </a:t>
            </a:r>
            <a:r>
              <a:rPr lang="en-US" sz="1100" dirty="0" err="1">
                <a:effectLst/>
                <a:latin typeface="Times New Roman" panose="02020603050405020304" pitchFamily="18" charset="0"/>
                <a:ea typeface="Times New Roman" panose="02020603050405020304" pitchFamily="18" charset="0"/>
              </a:rPr>
              <a:t>etc</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would experience war and suffer loss of life.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 many died that they could not be buried fast enough to avoid the “stench of” the camps.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These weren’t just acts of nature but were direct judgments from God.</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390588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515036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0050" marR="0" lvl="0" indent="-400050">
              <a:spcBef>
                <a:spcPts val="0"/>
              </a:spcBef>
              <a:spcAft>
                <a:spcPts val="0"/>
              </a:spcAft>
              <a:buFont typeface="+mj-lt"/>
              <a:buAutoNum type="romanUcPeriod" startAt="3"/>
              <a:tabLst>
                <a:tab pos="685800" algn="l"/>
              </a:tabLst>
            </a:pPr>
            <a:r>
              <a:rPr lang="en-US" sz="1400" b="1" dirty="0">
                <a:effectLst/>
                <a:latin typeface="Times New Roman" panose="02020603050405020304" pitchFamily="18" charset="0"/>
              </a:rPr>
              <a:t>Return to God!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While God was blessing Israel with peace and prosperity, He also sent warnings to them to remind them to repent: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4:6: Famine: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Lack of rain three months before harvest would prevent full development of the grain.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Mt. 5:45; 6:11: We are dependent on God for our food.</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He causes the sun to shine, and sends the rain.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Acts 14:17: The earth, rain, sunshine are the instruments by which God gives us food.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4:7-8: Drought: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Harvest came the last of April or first of June, so the February and March rains had been withheld.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God had caused it to rain in spots, so the drought was miraculous in nature and a sign from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4:9: The crops suffered: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“Scorching wind”: crops withered.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“Mildew”: a blight, which left the crops yellow and non-productive.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people suffered from loss of water </a:t>
            </a:r>
            <a:r>
              <a:rPr lang="en-US" sz="1100" i="1" dirty="0">
                <a:effectLst/>
                <a:latin typeface="Times New Roman" panose="02020603050405020304" pitchFamily="18" charset="0"/>
                <a:ea typeface="Times New Roman" panose="02020603050405020304" pitchFamily="18" charset="0"/>
              </a:rPr>
              <a:t>(Vss. 7-8)</a:t>
            </a:r>
            <a:r>
              <a:rPr lang="en-US" sz="1100" dirty="0">
                <a:effectLst/>
                <a:latin typeface="Times New Roman" panose="02020603050405020304" pitchFamily="18" charset="0"/>
                <a:ea typeface="Times New Roman" panose="02020603050405020304" pitchFamily="18" charset="0"/>
              </a:rPr>
              <a:t> and food supply.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4:10: Plague: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i="1" dirty="0">
                <a:effectLst/>
                <a:latin typeface="Times New Roman" panose="02020603050405020304" pitchFamily="18" charset="0"/>
                <a:ea typeface="Times New Roman" panose="02020603050405020304" pitchFamily="18" charset="0"/>
              </a:rPr>
              <a:t>Ex. 7-12:</a:t>
            </a:r>
            <a:r>
              <a:rPr lang="en-US" sz="1100" dirty="0">
                <a:effectLst/>
                <a:latin typeface="Times New Roman" panose="02020603050405020304" pitchFamily="18" charset="0"/>
                <a:ea typeface="Times New Roman" panose="02020603050405020304" pitchFamily="18" charset="0"/>
              </a:rPr>
              <a:t> Plagues against Egypt: God sent similar ones against Israel.</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Water &amp; food affected, </a:t>
            </a:r>
            <a:r>
              <a:rPr lang="en-US" sz="1100" dirty="0" err="1">
                <a:effectLst/>
                <a:latin typeface="Times New Roman" panose="02020603050405020304" pitchFamily="18" charset="0"/>
                <a:ea typeface="Times New Roman" panose="02020603050405020304" pitchFamily="18" charset="0"/>
              </a:rPr>
              <a:t>etc</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would experience war and suffer loss of life.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 many died that they could not be buried fast enough to avoid the “stench of” the camps.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These weren’t just acts of nature but were direct judgments from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were overthrown as Sodom and Gomorrah </a:t>
            </a:r>
            <a:r>
              <a:rPr lang="en-US" sz="1100" i="1" dirty="0">
                <a:effectLst/>
                <a:latin typeface="Times New Roman" panose="02020603050405020304" pitchFamily="18" charset="0"/>
                <a:ea typeface="Times New Roman" panose="02020603050405020304" pitchFamily="18" charset="0"/>
              </a:rPr>
              <a:t>(Gen. 19) </a:t>
            </a:r>
            <a:r>
              <a:rPr lang="en-US" sz="1100" dirty="0">
                <a:effectLst/>
                <a:latin typeface="Times New Roman" panose="02020603050405020304" pitchFamily="18" charset="0"/>
                <a:ea typeface="Times New Roman" panose="02020603050405020304" pitchFamily="18" charset="0"/>
              </a:rPr>
              <a:t>– Amos 4:11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Exemplified total destruction.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God’s judgment on those cities became a proverb for destruction.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i="1" dirty="0">
                <a:effectLst/>
                <a:latin typeface="Times New Roman" panose="02020603050405020304" pitchFamily="18" charset="0"/>
                <a:ea typeface="Times New Roman" panose="02020603050405020304" pitchFamily="18" charset="0"/>
              </a:rPr>
              <a:t>(Deut. 29:23; Is. 1:9; 13:19; Jer. 49:18; Zeph. 2:9)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“Like a firebrand snatched from a blaze.”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Only by God’s grace &amp; mercy were they not completely destroyed.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Reaction of the People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4:11: “Yet you have not returned to Me.”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gave them opportunity and they rejected Him time after time.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people resisted repentance!</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59845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8147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0050" marR="0" lvl="0" indent="-400050">
              <a:spcBef>
                <a:spcPts val="0"/>
              </a:spcBef>
              <a:spcAft>
                <a:spcPts val="0"/>
              </a:spcAft>
              <a:buFont typeface="+mj-lt"/>
              <a:buAutoNum type="romanUcPeriod" startAt="3"/>
              <a:tabLst>
                <a:tab pos="685800" algn="l"/>
              </a:tabLst>
            </a:pPr>
            <a:r>
              <a:rPr lang="en-US" sz="1400" b="1" dirty="0">
                <a:effectLst/>
                <a:latin typeface="Times New Roman" panose="02020603050405020304" pitchFamily="18" charset="0"/>
              </a:rPr>
              <a:t>Return to God!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While God was blessing Israel with peace and prosperity, He also sent warnings to them to remind them to repent: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4:6: Famine: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Lack of rain three months before harvest would prevent full development of the grain.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Mt. 5:45; 6:11: We are dependent on God for our food.</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He causes the sun to shine, and sends the rain.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Acts 14:17: The earth, rain, sunshine are the instruments by which God gives us food.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4:7-8: Drought: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Harvest came the last of April or first of June, so the February and March rains had been withheld.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God had caused it to rain in spots, so the drought was miraculous in nature and a sign from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4:9: The crops suffered: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“Scorching wind”: crops withered.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“Mildew”: a blight, which left the crops yellow and non-productive.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people suffered from loss of water </a:t>
            </a:r>
            <a:r>
              <a:rPr lang="en-US" sz="1100" i="1" dirty="0">
                <a:effectLst/>
                <a:latin typeface="Times New Roman" panose="02020603050405020304" pitchFamily="18" charset="0"/>
                <a:ea typeface="Times New Roman" panose="02020603050405020304" pitchFamily="18" charset="0"/>
              </a:rPr>
              <a:t>(Vss. 7-8)</a:t>
            </a:r>
            <a:r>
              <a:rPr lang="en-US" sz="1100" dirty="0">
                <a:effectLst/>
                <a:latin typeface="Times New Roman" panose="02020603050405020304" pitchFamily="18" charset="0"/>
                <a:ea typeface="Times New Roman" panose="02020603050405020304" pitchFamily="18" charset="0"/>
              </a:rPr>
              <a:t> and food supply.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4:10: Plague: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i="1" dirty="0">
                <a:effectLst/>
                <a:latin typeface="Times New Roman" panose="02020603050405020304" pitchFamily="18" charset="0"/>
                <a:ea typeface="Times New Roman" panose="02020603050405020304" pitchFamily="18" charset="0"/>
              </a:rPr>
              <a:t>Ex. 7-12:</a:t>
            </a:r>
            <a:r>
              <a:rPr lang="en-US" sz="1100" dirty="0">
                <a:effectLst/>
                <a:latin typeface="Times New Roman" panose="02020603050405020304" pitchFamily="18" charset="0"/>
                <a:ea typeface="Times New Roman" panose="02020603050405020304" pitchFamily="18" charset="0"/>
              </a:rPr>
              <a:t> Plagues against Egypt: God sent similar ones against Israel.</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Water &amp; food affected, </a:t>
            </a:r>
            <a:r>
              <a:rPr lang="en-US" sz="1100" dirty="0" err="1">
                <a:effectLst/>
                <a:latin typeface="Times New Roman" panose="02020603050405020304" pitchFamily="18" charset="0"/>
                <a:ea typeface="Times New Roman" panose="02020603050405020304" pitchFamily="18" charset="0"/>
              </a:rPr>
              <a:t>etc</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would experience war and suffer loss of life.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 many died that they could not be buried fast enough to avoid the “stench of” the camps.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These weren’t just acts of nature but were direct judgments from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were overthrown as Sodom and Gomorrah </a:t>
            </a:r>
            <a:r>
              <a:rPr lang="en-US" sz="1100" i="1" dirty="0">
                <a:effectLst/>
                <a:latin typeface="Times New Roman" panose="02020603050405020304" pitchFamily="18" charset="0"/>
                <a:ea typeface="Times New Roman" panose="02020603050405020304" pitchFamily="18" charset="0"/>
              </a:rPr>
              <a:t>(Gen. 19) </a:t>
            </a:r>
            <a:r>
              <a:rPr lang="en-US" sz="1100" dirty="0">
                <a:effectLst/>
                <a:latin typeface="Times New Roman" panose="02020603050405020304" pitchFamily="18" charset="0"/>
                <a:ea typeface="Times New Roman" panose="02020603050405020304" pitchFamily="18" charset="0"/>
              </a:rPr>
              <a:t>– Amos 4:11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Exemplified total destruction.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God’s judgment on those cities became a proverb for destruction.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i="1" dirty="0">
                <a:effectLst/>
                <a:latin typeface="Times New Roman" panose="02020603050405020304" pitchFamily="18" charset="0"/>
                <a:ea typeface="Times New Roman" panose="02020603050405020304" pitchFamily="18" charset="0"/>
              </a:rPr>
              <a:t>(Deut. 29:23; Is. 1:9; 13:19; Jer. 49:18; Zeph. 2:9)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“Like a firebrand snatched from a blaze.”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Only by God’s grace &amp; mercy were they not completely destroyed.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Reaction of the People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4:11: “Yet you have not returned to Me.”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gave them opportunity and they rejected Him time after time.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people resisted repentance!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world we live in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God’s people are to repent when wrong and seek God’s forgiveness! (I John 1:9)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Hebrews 3:13-15; 4:7: Christians are reminded of the mistakes made by Israel and encouraged not to make the same errors </a:t>
            </a:r>
            <a:r>
              <a:rPr lang="en-US" sz="1100" i="1" dirty="0">
                <a:effectLst/>
                <a:latin typeface="Times New Roman" panose="02020603050405020304" pitchFamily="18" charset="0"/>
                <a:ea typeface="Times New Roman" panose="02020603050405020304" pitchFamily="18" charset="0"/>
              </a:rPr>
              <a:t>(Heb. 3:7-11).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wants all men to come to know Him and be saved and for all men to repent (I Timothy 2:4; Acts 17:30-31; II Peter 3:9)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Don’t fall for the lies of the world with all its temptations, justifications, and normalizations!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is patient and eager for man’s repentance! </a:t>
            </a:r>
            <a:r>
              <a:rPr lang="en-US" sz="1100" i="1" dirty="0">
                <a:effectLst/>
                <a:latin typeface="Times New Roman" panose="02020603050405020304" pitchFamily="18" charset="0"/>
                <a:ea typeface="Times New Roman" panose="02020603050405020304" pitchFamily="18" charset="0"/>
              </a:rPr>
              <a:t>(II Pet. 3:9)</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3504452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2608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16484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131389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1118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4157679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20486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360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8049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9690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5953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400300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Cows of Bashan</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Ungodly women, called “cows of Bashan.” (Amos 4:1-3)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Bashan was east of Jordan and good pastureland.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These were the wives of the rich and powerful.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4:1: They were selfish, insensitive, destructive &amp; decadent.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Women will either be great blessing to society, or great curses upon society.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4:2-3: Amos’ illustration of their punishment: as fish are caught by hooks so these women would be taken captive.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4:3: “You will go out through breaches in the walls.”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Their hope in the fortified walls of the city would fail.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would be led captive out of the city through the very holes which let the enemy in!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city of Samaria would be in ruins.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During this time of peace the people lived decadent &amp; lavish lives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3:15: When punishment from God strikes, it will demolish the great houses and their beds of ivory.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Amos 6:1-8: Despite all the warnings, from the prophets, of doom and destruction because of their idolatry, the Israelites were “at ease” and lounged on their “beds of ivory” and were not “grieved over the ruin of Joseph.”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says their destruction is near.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Assyria has repented for now and God is giving them time to repent but within 50-70 years Assyria will rise up against them and carry them away into exile (II Kings 17).</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03660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Cows of Bashan</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Ungodly women, called “cows of Bashan.” (Amos 4:1-3)</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During this time of peace the people lived decadent &amp; lavish lives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world we live in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live in relative peace to worship God as He wills.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has warned through His word that the world will be burned up (II Peter 3:7, 10) and the wicked will be eternally punished (Matthew 25:41-46).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has warned saints, disciples of Jesus, to be alert and look forward to that day in holy and godly conduct (II Peter 3:10-12).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Yet, the majority of the world rejects God’s words and continues on day-to-day business as usual (I Thessalonians 5:2-3: “Peace and safety!” then destruction!).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this was the case in the days of Noah before the flood and in the days of Lot before Sodom &amp; Gomorrah were destroyed (Luke 17:26-32).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Many people around us live according to their desires with no fear or grief over the promised destruction and punishment to come! </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427991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9976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Cows Of Bashan</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Cows Of Bashan</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Cows Of Bashan</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Cows Of Bashan</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Cows Of Bashan</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Cows Of Bashan</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Cows Of Bashan</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Cows Of Bashan</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Cows Of Bashan</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Cows Of Bashan</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Cows Of Bashan</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Cows Of Bashan</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Cows Of Bashan</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Cows Of Bashan</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Cows Of Bashan</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Cows Of Bashan</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Cows Of Bashan</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Cows Of Bashan</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Cows Of Bashan</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Cows Of Bashan</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Cows Of Bashan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Cows Of Bashan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Cows Of Bashan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Cows Of Bashan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Cows Of Bashan</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Cows Of Bashan</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Cows Of Bashan</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Cows Of Bashan</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Cows Of Bashan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Cows Of Bashan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Cows Of Bashan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Cows Of Bashan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Cows Of Bashan</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Cows Of Bashan</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Cows Of Bashan</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Cows Of Bashan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Cows Of Bashan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Cows Of Bashan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Cows Of Bashan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Cows Of Bashan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Cows Of Bashan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Cows Of Bashan</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Cows Of Bashan</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Cows Of Bashan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Cows Of Bashan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Absalom For King!</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6868983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32501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486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4187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2194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17871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7338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8934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2056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41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82637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888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Cows Of Bashan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Cows Of Bashan</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Cows Of Bashan</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Cows Of Bashan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Cows Of Bashan</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Absalom For King!</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08883564"/>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41.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20" y="4406537"/>
            <a:ext cx="9143979" cy="851263"/>
          </a:xfrm>
        </p:spPr>
        <p:txBody>
          <a:bodyPr>
            <a:noAutofit/>
          </a:bodyPr>
          <a:lstStyle/>
          <a:p>
            <a:r>
              <a:rPr lang="en-US" sz="4800" b="1" spc="50" dirty="0">
                <a:ln w="0"/>
                <a:solidFill>
                  <a:schemeClr val="tx1"/>
                </a:solidFill>
                <a:effectLst>
                  <a:innerShdw blurRad="63500" dist="50800" dir="13500000">
                    <a:srgbClr val="000000">
                      <a:alpha val="50000"/>
                    </a:srgbClr>
                  </a:innerShdw>
                </a:effectLst>
              </a:rPr>
              <a:t>Cows Of Bashan</a:t>
            </a:r>
            <a:endParaRPr lang="en-US" sz="48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20" y="5638800"/>
            <a:ext cx="9143978" cy="1219200"/>
          </a:xfrm>
        </p:spPr>
        <p:txBody>
          <a:bodyPr>
            <a:normAutofit lnSpcReduction="10000"/>
          </a:bodyPr>
          <a:lstStyle/>
          <a:p>
            <a:pPr>
              <a:lnSpc>
                <a:spcPct val="90000"/>
              </a:lnSpc>
            </a:pPr>
            <a:r>
              <a:rPr lang="en-US" sz="2800" b="1" dirty="0">
                <a:ln w="6600">
                  <a:noFill/>
                  <a:prstDash val="solid"/>
                </a:ln>
                <a:solidFill>
                  <a:srgbClr val="FFFF00"/>
                </a:solidFill>
                <a:effectLst/>
              </a:rPr>
              <a:t>Text:</a:t>
            </a:r>
          </a:p>
          <a:p>
            <a:pPr>
              <a:lnSpc>
                <a:spcPct val="90000"/>
              </a:lnSpc>
            </a:pPr>
            <a:r>
              <a:rPr lang="en-US" sz="4000" b="1" dirty="0">
                <a:ln w="6600">
                  <a:noFill/>
                  <a:prstDash val="solid"/>
                </a:ln>
                <a:solidFill>
                  <a:srgbClr val="FFFF00"/>
                </a:solidFill>
                <a:effectLst/>
              </a:rPr>
              <a:t>Amos 4</a:t>
            </a:r>
            <a:endParaRPr lang="en-US" sz="4000" b="1" dirty="0">
              <a:ln w="6600">
                <a:noFill/>
                <a:prstDash val="solid"/>
              </a:ln>
              <a:solidFill>
                <a:srgbClr val="F5CE94"/>
              </a:solidFill>
              <a:effectLst/>
            </a:endParaRPr>
          </a:p>
        </p:txBody>
      </p:sp>
      <p:pic>
        <p:nvPicPr>
          <p:cNvPr id="21" name="Picture 2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7" name="Picture 6">
            <a:extLst>
              <a:ext uri="{FF2B5EF4-FFF2-40B4-BE49-F238E27FC236}">
                <a16:creationId xmlns:a16="http://schemas.microsoft.com/office/drawing/2014/main" id="{06ECC711-AAFB-FDCA-56C0-A7BEE371F5BE}"/>
              </a:ext>
            </a:extLst>
          </p:cNvPr>
          <p:cNvPicPr>
            <a:picLocks noChangeAspect="1"/>
          </p:cNvPicPr>
          <p:nvPr/>
        </p:nvPicPr>
        <p:blipFill>
          <a:blip r:embed="rId5">
            <a:extLst>
              <a:ext uri="{28A0092B-C50C-407E-A947-70E740481C1C}">
                <a14:useLocalDpi xmlns:a14="http://schemas.microsoft.com/office/drawing/2010/main" val="0"/>
              </a:ext>
            </a:extLst>
          </a:blip>
          <a:srcRect t="26934" b="26934"/>
          <a:stretch/>
        </p:blipFill>
        <p:spPr>
          <a:xfrm>
            <a:off x="20" y="-1"/>
            <a:ext cx="9149165" cy="4220682"/>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b="1" u="sng" dirty="0">
                <a:solidFill>
                  <a:schemeClr val="tx1"/>
                </a:solidFill>
                <a:latin typeface="+mj-lt"/>
                <a:ea typeface="+mj-ea"/>
                <a:cs typeface="+mj-cs"/>
              </a:rPr>
              <a:t>Cows of Bashan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Cows Of Bashan</a:t>
            </a: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90806" y="1219200"/>
            <a:ext cx="4571980" cy="50292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4400" b="1" dirty="0">
                <a:solidFill>
                  <a:prstClr val="white"/>
                </a:solidFill>
                <a:effectLst>
                  <a:outerShdw blurRad="50800" dist="38100" dir="2700000" algn="tl" rotWithShape="0">
                    <a:srgbClr val="000000">
                      <a:alpha val="48000"/>
                    </a:srgbClr>
                  </a:outerShdw>
                </a:effectLst>
                <a:latin typeface="Tahoma"/>
              </a:rPr>
              <a:t>God gives us time to repent (II Peter 3:9): </a:t>
            </a:r>
            <a:r>
              <a:rPr lang="en-US" sz="4400" b="1" i="1" dirty="0">
                <a:solidFill>
                  <a:prstClr val="white"/>
                </a:solidFill>
                <a:effectLst>
                  <a:outerShdw blurRad="50800" dist="38100" dir="2700000" algn="tl" rotWithShape="0">
                    <a:srgbClr val="000000">
                      <a:alpha val="48000"/>
                    </a:srgbClr>
                  </a:outerShdw>
                </a:effectLst>
                <a:latin typeface="Tahoma"/>
              </a:rPr>
              <a:t>What do you do with the time?</a:t>
            </a:r>
            <a:endParaRPr kumimoji="0" lang="en-US" sz="44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73278843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False Worship Won’t Save</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68462"/>
            <a:ext cx="9144000" cy="5078313"/>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"Enter Bethel and transgress; In Gilgal multiply transgression! Bring your sacrifices every morning, Your tithes every three days.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"Offer a thank offering also from that which is leavened, And proclaim freewill offerings, make them known. For so you love to do, you sons of Israel," Declares the Lord GOD.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Amos 4:4-5</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Cows Of Bashan</a:t>
            </a:r>
          </a:p>
        </p:txBody>
      </p:sp>
    </p:spTree>
    <p:extLst>
      <p:ext uri="{BB962C8B-B14F-4D97-AF65-F5344CB8AC3E}">
        <p14:creationId xmlns:p14="http://schemas.microsoft.com/office/powerpoint/2010/main" val="242528525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2208" r="1220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Cows Of Bashan</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sz="3200" b="1" u="sng" spc="-300" dirty="0">
                <a:solidFill>
                  <a:schemeClr val="tx1"/>
                </a:solidFill>
                <a:cs typeface="Arial" panose="020B0604020202020204" pitchFamily="34" charset="0"/>
              </a:rPr>
              <a:t>False Worship Won’t Save</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False worship won’t save the Israelites (</a:t>
            </a:r>
            <a:r>
              <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Amos 4:4-5; 7:10-13)</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They loved idolatry</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rejected their sinful offerings</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They didn’t want to hear the truth</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Told the prophet to go home</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80735336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Cows Of Bashan</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sz="3200" b="1" u="sng" spc="-300" dirty="0">
                <a:solidFill>
                  <a:schemeClr val="tx1"/>
                </a:solidFill>
                <a:cs typeface="Arial" panose="020B0604020202020204" pitchFamily="34" charset="0"/>
              </a:rPr>
              <a:t>False Worship Won’t Save</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The world we live in today:</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False worship/teachings</a:t>
            </a:r>
            <a:r>
              <a:rPr kumimoji="0" lang="en-US" sz="2400" b="1"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 causes people to think they are saved and don’t need to change</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People can sin in worship!</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Many in the world say</a:t>
            </a: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“Don’t preach here! Go home and preach! Preach quietly for we cannot endure your words.”</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The world needs to hear the gospel taught! </a:t>
            </a:r>
            <a:endParaRPr kumimoji="0" lang="en-US" sz="24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6433133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defTabSz="914400">
              <a:defRPr/>
            </a:pPr>
            <a:r>
              <a:rPr lang="en-US" sz="2800" b="1" u="sng" spc="-300" dirty="0">
                <a:solidFill>
                  <a:schemeClr val="tx1"/>
                </a:solidFill>
                <a:cs typeface="Arial" panose="020B0604020202020204" pitchFamily="34" charset="0"/>
              </a:rPr>
              <a:t>False Worship Won’t Save</a:t>
            </a:r>
            <a:endParaRPr lang="en-US" sz="2800" u="sng" dirty="0">
              <a:solidFill>
                <a:schemeClr val="tx1"/>
              </a:solidFill>
              <a:latin typeface="+mj-lt"/>
              <a:ea typeface="+mj-ea"/>
              <a:cs typeface="+mj-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Cows Of Bashan</a:t>
            </a: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90806" y="1219200"/>
            <a:ext cx="4571980" cy="50292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4400" b="1" dirty="0">
                <a:solidFill>
                  <a:prstClr val="white"/>
                </a:solidFill>
                <a:effectLst>
                  <a:outerShdw blurRad="50800" dist="38100" dir="2700000" algn="tl" rotWithShape="0">
                    <a:srgbClr val="000000">
                      <a:alpha val="48000"/>
                    </a:srgbClr>
                  </a:outerShdw>
                </a:effectLst>
                <a:latin typeface="Tahoma"/>
              </a:rPr>
              <a:t>Teach the word of God and take it to the people who need to hear it!</a:t>
            </a:r>
            <a:endParaRPr kumimoji="0" lang="en-US" sz="44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87818755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Return to God!</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68462"/>
            <a:ext cx="9144000" cy="5016758"/>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"But I gave you also cleanness of teeth in all your cities And lack of bread in all your places, Yet you have not returned to Me," declares the LORD.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"Furthermore, I withheld the rain from you While there were still three months until harvest. Then I would send rain on one city And on another city I would not send rain; One part would be rained on, While the part not rained on would dry up.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Amos 4:6-10 (vss. 6-7)</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Cows Of Bashan</a:t>
            </a:r>
          </a:p>
        </p:txBody>
      </p:sp>
    </p:spTree>
    <p:extLst>
      <p:ext uri="{BB962C8B-B14F-4D97-AF65-F5344CB8AC3E}">
        <p14:creationId xmlns:p14="http://schemas.microsoft.com/office/powerpoint/2010/main" val="318286348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Return to God!</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2" y="1176129"/>
            <a:ext cx="9144000" cy="5262979"/>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"So two or three cities would stagger to another city to drink water, But would not be satisfied; Yet you have not returned to Me," declares the LORD.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"I smote you with scorching wind and mildew; And the caterpillar was devouring Your many gardens and vineyards, fig trees and olive trees; Yet you have not returned to Me," declares the LORD.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"I sent a plague among you after the manner of Egypt; I slew your young men by the sword along with your captured horses, And I made the stench of your camp rise up in your nostrils; Yet you have not returned to Me," declares the LORD.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Amos 4:6-10 (vss. 8-10)</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Cows Of Bashan</a:t>
            </a:r>
          </a:p>
        </p:txBody>
      </p:sp>
    </p:spTree>
    <p:extLst>
      <p:ext uri="{BB962C8B-B14F-4D97-AF65-F5344CB8AC3E}">
        <p14:creationId xmlns:p14="http://schemas.microsoft.com/office/powerpoint/2010/main" val="70397550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0028" r="3002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Cows Of Bashan</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Return to God!</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In peace God</a:t>
            </a:r>
            <a:r>
              <a:rPr kumimoji="0" lang="en-US" sz="3600" b="1"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 warned them </a:t>
            </a:r>
            <a:r>
              <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(Amos 4:6-10)</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Famine</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Drought</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Crops suffered</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Plague</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These weren’t just acts of nature but were direct judgments from God</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59585616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Return to God!</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371600"/>
            <a:ext cx="9144000" cy="483209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143000" marR="0" lvl="0" indent="-114300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"I overthrew you, as God overthrew Sodom and Gomorrah, And you were like a firebrand snatched from a blaze; Yet you have not returned to Me," declares the LORD.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Amos 4:11</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Cows Of Bashan</a:t>
            </a:r>
          </a:p>
        </p:txBody>
      </p:sp>
    </p:spTree>
    <p:extLst>
      <p:ext uri="{BB962C8B-B14F-4D97-AF65-F5344CB8AC3E}">
        <p14:creationId xmlns:p14="http://schemas.microsoft.com/office/powerpoint/2010/main" val="337917553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0028" r="3002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Cows Of Bashan</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Return to God!</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Reaction of the people (Amos 4:11)</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Overthrown like Sodom &amp; Gomorrah</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But not total destruction (snatched from the fire)</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was</a:t>
            </a:r>
            <a:r>
              <a:rPr kumimoji="0" lang="en-US" sz="3200" b="1"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 merciful</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“Yet you have not returned to Me”</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08140368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4695" r="4695"/>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Cows Of Bashan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Israel, the Northern Kingdom, experienced great peace and prosperity under the reign of Jeroboam II, the son of King </a:t>
            </a:r>
            <a:r>
              <a:rPr lang="en-US" sz="2400" b="1"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Joash</a:t>
            </a: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of Israel</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prophets Jonah, Hosea &amp; Amos were contemporary during this time (II Kings 14:25; Hosea 1:1; Amos 1:1)</a:t>
            </a: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74969414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Cows Of Bashan</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Return to God!</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The world we live in today:</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God’s people told to repent (Hebrews 3:13-15;</a:t>
            </a:r>
            <a:r>
              <a:rPr kumimoji="0" lang="en-US" sz="2400" b="1"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 4:7)</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wants all men to know Him and be saved, and for all men to </a:t>
            </a: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repent (I Timothy 2:4; Acts 17:30-31; II Peter 3:9)</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Don’t fall for the lies of the world with all its temptations, justifications, and normalizations!</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72638482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defTabSz="914400">
              <a:defRPr/>
            </a:pPr>
            <a:r>
              <a:rPr lang="en-US" b="1" u="sng" spc="-300" dirty="0">
                <a:solidFill>
                  <a:schemeClr val="tx1"/>
                </a:solidFill>
                <a:cs typeface="Arial" panose="020B0604020202020204" pitchFamily="34" charset="0"/>
              </a:rPr>
              <a:t>Return to God!</a:t>
            </a:r>
            <a:endParaRPr lang="en-US" u="sng" dirty="0">
              <a:solidFill>
                <a:schemeClr val="tx1"/>
              </a:solidFill>
              <a:latin typeface="+mj-lt"/>
              <a:ea typeface="+mj-ea"/>
              <a:cs typeface="+mj-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Cows Of Bashan</a:t>
            </a: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67046" y="1676400"/>
            <a:ext cx="4571980" cy="4191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4400" b="1" dirty="0">
                <a:solidFill>
                  <a:prstClr val="white"/>
                </a:solidFill>
                <a:effectLst>
                  <a:outerShdw blurRad="50800" dist="38100" dir="2700000" algn="tl" rotWithShape="0">
                    <a:srgbClr val="000000">
                      <a:alpha val="48000"/>
                    </a:srgbClr>
                  </a:outerShdw>
                </a:effectLst>
                <a:latin typeface="Tahoma"/>
              </a:rPr>
              <a:t>God is patient and eager for man’s repentance! (II Peter 3:9)</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8798748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EA647-5781-48E6-9ECA-1D3B084B16FF}"/>
              </a:ext>
            </a:extLst>
          </p:cNvPr>
          <p:cNvPicPr>
            <a:picLocks noChangeAspect="1"/>
          </p:cNvPicPr>
          <p:nvPr/>
        </p:nvPicPr>
        <p:blipFill>
          <a:blip r:embed="rId3">
            <a:extLst>
              <a:ext uri="{28A0092B-C50C-407E-A947-70E740481C1C}">
                <a14:useLocalDpi xmlns:a14="http://schemas.microsoft.com/office/drawing/2010/main" val="0"/>
              </a:ext>
            </a:extLst>
          </a:blip>
          <a:srcRect t="26934" b="26934"/>
          <a:stretch/>
        </p:blipFill>
        <p:spPr>
          <a:xfrm>
            <a:off x="20" y="-1"/>
            <a:ext cx="9149165" cy="4220682"/>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28133"/>
            <a:ext cx="3276600" cy="924868"/>
          </a:xfrm>
        </p:spPr>
        <p:txBody>
          <a:bodyPr vert="horz" wrap="none" lIns="91440" tIns="45720" rIns="91440" bIns="45720" rtlCol="0" anchor="t">
            <a:normAutofit/>
          </a:bodyPr>
          <a:lstStyle/>
          <a:p>
            <a:pPr defTabSz="914400"/>
            <a:r>
              <a:rPr lang="en-US" sz="4000" spc="-300" dirty="0">
                <a:ln w="12700">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0" y="4248813"/>
            <a:ext cx="9144000" cy="2587416"/>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God’s efforts were rejected in Israel, a nation no longer resembling God’s people but the world around them, which is what they wanted when they asked for a king (I Samuel 8:5, 19-20)</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Five times God said, “Yet you have not returned to Me!”</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4" name="Footer Placeholder 3">
            <a:extLst>
              <a:ext uri="{FF2B5EF4-FFF2-40B4-BE49-F238E27FC236}">
                <a16:creationId xmlns:a16="http://schemas.microsoft.com/office/drawing/2014/main" id="{B7A1192F-2431-A1A0-6653-34548B02BFF3}"/>
              </a:ext>
            </a:extLst>
          </p:cNvPr>
          <p:cNvSpPr>
            <a:spLocks noGrp="1"/>
          </p:cNvSpPr>
          <p:nvPr>
            <p:ph type="ftr" sz="quarter" idx="11"/>
          </p:nvPr>
        </p:nvSpPr>
        <p:spPr>
          <a:xfrm>
            <a:off x="4144536" y="23138"/>
            <a:ext cx="5004649"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Cows Of Bashan</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endParaRPr>
          </a:p>
        </p:txBody>
      </p:sp>
    </p:spTree>
    <p:extLst>
      <p:ext uri="{BB962C8B-B14F-4D97-AF65-F5344CB8AC3E}">
        <p14:creationId xmlns:p14="http://schemas.microsoft.com/office/powerpoint/2010/main" val="32978498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Conclusion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2" y="1683960"/>
            <a:ext cx="9144000" cy="4247317"/>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371600" marR="0" lvl="0" indent="-1371600" algn="l"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12.  "Therefore thus I will do to you, O Israel; Because I will do this to you, Prepare to meet your God, O Israel."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Amos 4:12</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Cows Of Bashan</a:t>
            </a:r>
          </a:p>
        </p:txBody>
      </p:sp>
    </p:spTree>
    <p:extLst>
      <p:ext uri="{BB962C8B-B14F-4D97-AF65-F5344CB8AC3E}">
        <p14:creationId xmlns:p14="http://schemas.microsoft.com/office/powerpoint/2010/main" val="170510317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Cows Of Bashan</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Conclusion</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promises the same thing to those who reject His word today:</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John 12:48: Jesus’ word will judge those who rejected it.</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Matthew 25:41-46: Eternal punishment awaits those who are disobedient to God.</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God’s desire was for Israel’s repentance.</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Acts 17:30; II Pet. 3:9: God’s desire today is for all people everywhere to repent.</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30601505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Conclusion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2" y="1607016"/>
            <a:ext cx="9144000" cy="440120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371600" marR="0" lvl="0" indent="-137160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13.  For behold, He who forms mountains and creates the wind And declares to man what are His thoughts, He who makes dawn into darkness And treads on the high places of the earth, The LORD God of hosts is His name.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Amos 4:13</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Cows Of Bashan</a:t>
            </a:r>
          </a:p>
        </p:txBody>
      </p:sp>
    </p:spTree>
    <p:extLst>
      <p:ext uri="{BB962C8B-B14F-4D97-AF65-F5344CB8AC3E}">
        <p14:creationId xmlns:p14="http://schemas.microsoft.com/office/powerpoint/2010/main" val="174216077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5000" r="25000"/>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Cows Of Bashan</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Conclusion</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account of Israel’s rejection and destruction gives us hope and warning:</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It’s great news to know God is patient towards us.</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warning is that there is a limit as to how long He will wait! </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236381124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defTabSz="914400">
              <a:defRPr/>
            </a:pPr>
            <a:r>
              <a:rPr lang="en-US" b="1" u="sng" spc="-300" dirty="0">
                <a:solidFill>
                  <a:schemeClr val="tx1"/>
                </a:solidFill>
                <a:cs typeface="Arial" panose="020B0604020202020204" pitchFamily="34" charset="0"/>
              </a:rPr>
              <a:t>Conclusion</a:t>
            </a:r>
            <a:endParaRPr lang="en-US" u="sng" dirty="0">
              <a:solidFill>
                <a:schemeClr val="tx1"/>
              </a:solidFill>
              <a:latin typeface="+mj-lt"/>
              <a:ea typeface="+mj-ea"/>
              <a:cs typeface="+mj-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Cows Of Bashan</a:t>
            </a: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34389" y="838200"/>
            <a:ext cx="4571980" cy="5977164"/>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5400" b="1" dirty="0">
                <a:solidFill>
                  <a:prstClr val="white"/>
                </a:solidFill>
                <a:effectLst>
                  <a:outerShdw blurRad="50800" dist="38100" dir="2700000" algn="tl" rotWithShape="0">
                    <a:srgbClr val="000000">
                      <a:alpha val="48000"/>
                    </a:srgbClr>
                  </a:outerShdw>
                </a:effectLst>
                <a:latin typeface="Tahoma"/>
              </a:rPr>
              <a:t>Use the time you are given wisely: Repent and turn to God!</a:t>
            </a:r>
            <a:endParaRPr kumimoji="0" lang="en-US" sz="4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4184874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4695" r="4695"/>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Cows Of Bashan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called Amos, a shepherd from Tekoa in Judah, and sent him to Israel to prophesy because Israel didn’t use the peace and prosperity from God as a time to repent: “You have not returned to Me”</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In contrast, Assyria, Israel’s enemy and pagan country, repented from the peasant to the King when Jonah preached to them (Jonah 3:1-10). This brought peace to Israel!</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69147875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2587" r="32587"/>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Cows Of Bashan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defTabSz="457200" eaLnBrk="1"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For their sins, God pronounced judgement on Israel through Hosea and Amos (Hosea 4:6-7; Amos 7:7-17; 9:8-10) and other prophets (II Kings 17:6-23)</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65313800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Cows Of Bashan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defTabSz="457200" eaLnBrk="1"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book of Amos has many parallels to the world we live in today</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72000" y="2743200"/>
            <a:ext cx="4571980" cy="4098923"/>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3600" b="1" dirty="0">
                <a:solidFill>
                  <a:prstClr val="white"/>
                </a:solidFill>
                <a:effectLst>
                  <a:outerShdw blurRad="50800" dist="38100" dir="2700000" algn="tl" rotWithShape="0">
                    <a:srgbClr val="000000">
                      <a:alpha val="48000"/>
                    </a:srgbClr>
                  </a:outerShdw>
                </a:effectLst>
                <a:latin typeface="Tahoma"/>
              </a:rPr>
              <a:t>God has promised destruction to the world and an eternal punishment to the wicked!</a:t>
            </a:r>
            <a:endParaRPr kumimoji="0" lang="en-US" sz="36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64868156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Cows of Bashan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30145" y="1055918"/>
            <a:ext cx="9144000" cy="5509200"/>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Hear this word, you cows of Bashan who are on the mountain of Samaria, Who oppress the poor, who crush the needy, Who say to your husbands, "Bring now, that we may drink!"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The Lord GOD has sworn by His holiness, "Behold, the days are coming upon you When they will take you away with meat hooks, And the last of you with fish hooks.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"You will go out through breaches in the walls, Each one straight before her, And you will be cast to Harmon," declares the LORD.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Amos 4:1-3</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Cows Of Bashan</a:t>
            </a:r>
          </a:p>
        </p:txBody>
      </p:sp>
    </p:spTree>
    <p:extLst>
      <p:ext uri="{BB962C8B-B14F-4D97-AF65-F5344CB8AC3E}">
        <p14:creationId xmlns:p14="http://schemas.microsoft.com/office/powerpoint/2010/main" val="66818622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t="3172" b="3172"/>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Cows Of Bashan</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Cows of Bashan</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Ungodly women, called “cows of Bashan” (Amos 4:1-3)</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Lavish and decadent lives</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kumimoji="0" lang="en-US" sz="3200" b="1"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rPr>
              <a:t>Rejected repentance</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kumimoji="0" lang="en-US" sz="3200" b="1"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rPr>
              <a:t>Would be punished</a:t>
            </a:r>
          </a:p>
        </p:txBody>
      </p:sp>
    </p:spTree>
    <p:extLst>
      <p:ext uri="{BB962C8B-B14F-4D97-AF65-F5344CB8AC3E}">
        <p14:creationId xmlns:p14="http://schemas.microsoft.com/office/powerpoint/2010/main" val="303378332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Cows Of Bashan</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Cows of Bashan</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fontScale="850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world we live in today:</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We live in relative peace to worship God as He wills</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world will be burned up  and the wicked will be eternally punished (Matthew 25:41-46; II Peter 3:7, 10)</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has warned saints and the ungodly through His word</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Thessalonians 5:2-3: “Peace and safety!” then destruction!</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days of Noah before the flood and in the days of Lot before Sodom &amp; Gomorrah were destroyed (Luke 17:26-32).</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Many people around us reject God’s word and repentance! </a:t>
            </a:r>
            <a:endParaRPr kumimoji="0" lang="en-US" sz="24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12119800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Cows of Bashan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0886" y="1268462"/>
            <a:ext cx="9144000" cy="5078313"/>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Therefore be careful how you walk, not as unwise men but as wise, making the most of your time (NKJV: “redeeming”), because the days are evil.</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Ephesians 5:15-16</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Cows Of Bashan</a:t>
            </a:r>
          </a:p>
        </p:txBody>
      </p:sp>
    </p:spTree>
    <p:extLst>
      <p:ext uri="{BB962C8B-B14F-4D97-AF65-F5344CB8AC3E}">
        <p14:creationId xmlns:p14="http://schemas.microsoft.com/office/powerpoint/2010/main" val="335013485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8169</TotalTime>
  <Words>4107</Words>
  <Application>Microsoft Office PowerPoint</Application>
  <PresentationFormat>On-screen Show (4:3)</PresentationFormat>
  <Paragraphs>359</Paragraphs>
  <Slides>28</Slides>
  <Notes>27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28</vt:i4>
      </vt:variant>
    </vt:vector>
  </HeadingPairs>
  <TitlesOfParts>
    <vt:vector size="40" baseType="lpstr">
      <vt:lpstr>Ameretto</vt:lpstr>
      <vt:lpstr>Arial</vt:lpstr>
      <vt:lpstr>Calibri</vt:lpstr>
      <vt:lpstr>Tahoma</vt:lpstr>
      <vt:lpstr>Times New Roman</vt:lpstr>
      <vt:lpstr>Wingdings</vt:lpstr>
      <vt:lpstr>Wingdings 2</vt:lpstr>
      <vt:lpstr>5_eye</vt:lpstr>
      <vt:lpstr>vees</vt:lpstr>
      <vt:lpstr>Damask</vt:lpstr>
      <vt:lpstr>Slate</vt:lpstr>
      <vt:lpstr>Theme1</vt:lpstr>
      <vt:lpstr>Cows Of Bashan</vt:lpstr>
      <vt:lpstr>Intro</vt:lpstr>
      <vt:lpstr>Intro</vt:lpstr>
      <vt:lpstr>Intro</vt:lpstr>
      <vt:lpstr>Intro</vt:lpstr>
      <vt:lpstr>Cows of Bashan</vt:lpstr>
      <vt:lpstr>Cows of Bashan</vt:lpstr>
      <vt:lpstr>Cows of Bashan</vt:lpstr>
      <vt:lpstr>Cows of Bashan</vt:lpstr>
      <vt:lpstr>Cows of Bashan</vt:lpstr>
      <vt:lpstr>False Worship Won’t Save</vt:lpstr>
      <vt:lpstr>False Worship Won’t Save</vt:lpstr>
      <vt:lpstr>False Worship Won’t Save</vt:lpstr>
      <vt:lpstr>False Worship Won’t Save</vt:lpstr>
      <vt:lpstr>Return to God!</vt:lpstr>
      <vt:lpstr>Return to God!</vt:lpstr>
      <vt:lpstr>Return to God!</vt:lpstr>
      <vt:lpstr>Return to God!</vt:lpstr>
      <vt:lpstr>Return to God!</vt:lpstr>
      <vt:lpstr>Return to God!</vt:lpstr>
      <vt:lpstr>Return to God!</vt:lpstr>
      <vt:lpstr>Conclusion</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Cows Of Bashan</dc:title>
  <dc:subject>02/19/2023</dc:subject>
  <dc:creator>DarkWolf</dc:creator>
  <cp:lastModifiedBy>Nathan Morrison</cp:lastModifiedBy>
  <cp:revision>11</cp:revision>
  <dcterms:created xsi:type="dcterms:W3CDTF">2005-06-04T23:49:02Z</dcterms:created>
  <dcterms:modified xsi:type="dcterms:W3CDTF">2023-02-17T22:58:22Z</dcterms:modified>
</cp:coreProperties>
</file>