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Lst>
  <p:notesMasterIdLst>
    <p:notesMasterId r:id="rId26"/>
  </p:notesMasterIdLst>
  <p:handoutMasterIdLst>
    <p:handoutMasterId r:id="rId27"/>
  </p:handoutMasterIdLst>
  <p:sldIdLst>
    <p:sldId id="695" r:id="rId5"/>
    <p:sldId id="852" r:id="rId6"/>
    <p:sldId id="817" r:id="rId7"/>
    <p:sldId id="819" r:id="rId8"/>
    <p:sldId id="854" r:id="rId9"/>
    <p:sldId id="820" r:id="rId10"/>
    <p:sldId id="821" r:id="rId11"/>
    <p:sldId id="832" r:id="rId12"/>
    <p:sldId id="833" r:id="rId13"/>
    <p:sldId id="834" r:id="rId14"/>
    <p:sldId id="835" r:id="rId15"/>
    <p:sldId id="840" r:id="rId16"/>
    <p:sldId id="841" r:id="rId17"/>
    <p:sldId id="842" r:id="rId18"/>
    <p:sldId id="843" r:id="rId19"/>
    <p:sldId id="844" r:id="rId20"/>
    <p:sldId id="845" r:id="rId21"/>
    <p:sldId id="849" r:id="rId22"/>
    <p:sldId id="850" r:id="rId23"/>
    <p:sldId id="848" r:id="rId24"/>
    <p:sldId id="72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01/29/2023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Looking</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Diligent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Alert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Steadfast</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Growing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3:18: Saints are to “grow” in knowledge of Christ, to be developing people! (A healthy child develops by growing, not only physically but also in knowledge.)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A child of God must also develop by growing in the knowledge of the Lord! </a:t>
            </a:r>
            <a:r>
              <a:rPr lang="en-US" sz="1100" i="1" dirty="0">
                <a:effectLst/>
                <a:latin typeface="Times New Roman" panose="02020603050405020304" pitchFamily="18" charset="0"/>
                <a:ea typeface="Times New Roman" panose="02020603050405020304" pitchFamily="18" charset="0"/>
              </a:rPr>
              <a:t>(Eph. 4:14-16: No longer to be children but grow up into all aspects of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Knowledge is the theme of II Peter: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In light of the coming judgment and return of the King (because He had judged the world before – </a:t>
            </a:r>
            <a:r>
              <a:rPr lang="en-US" sz="1100" i="1" dirty="0">
                <a:effectLst/>
                <a:latin typeface="Times New Roman" panose="02020603050405020304" pitchFamily="18" charset="0"/>
                <a:ea typeface="Times New Roman" panose="02020603050405020304" pitchFamily="18" charset="0"/>
              </a:rPr>
              <a:t>II Peter 2),</a:t>
            </a:r>
            <a:r>
              <a:rPr lang="en-US" sz="1100" dirty="0">
                <a:effectLst/>
                <a:latin typeface="Times New Roman" panose="02020603050405020304" pitchFamily="18" charset="0"/>
                <a:ea typeface="Times New Roman" panose="02020603050405020304" pitchFamily="18" charset="0"/>
              </a:rPr>
              <a:t> saints are to grow in God’s knowledge!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No substitute for knowing God’s word: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Rom. 10:1-3: Jews had zeal without knowledge and it did them no good.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Heb. 5:12-14: Must apply knowledge or will drift away (needed taught).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II Peter 1:6: Peter urged saints to diligently (1:5) add knowledge to their faith.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Tim. 2:15: One must be diligent </a:t>
            </a:r>
            <a:r>
              <a:rPr lang="en-US" sz="1100" i="1" dirty="0">
                <a:effectLst/>
                <a:latin typeface="Times New Roman" panose="02020603050405020304" pitchFamily="18" charset="0"/>
                <a:ea typeface="Times New Roman" panose="02020603050405020304" pitchFamily="18" charset="0"/>
              </a:rPr>
              <a:t>(G4704: KJV: “study”)</a:t>
            </a:r>
            <a:r>
              <a:rPr lang="en-US" sz="1100" dirty="0">
                <a:effectLst/>
                <a:latin typeface="Times New Roman" panose="02020603050405020304" pitchFamily="18" charset="0"/>
                <a:ea typeface="Times New Roman" panose="02020603050405020304" pitchFamily="18" charset="0"/>
              </a:rPr>
              <a:t> in growing in God’s word to be able to accurately (rightly divide) the word of truth.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grow in the knowledge of Christ and apply it to their lives!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6472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4469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556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834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147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once to die for sin and promised to come again in judgment and reward</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church is depicted as a bride awaiting the arrival of the bridegroom (Mt. 25:1-13: Parable of the Ten Virgins; Rev. 19:7-8: “His bride has made herself ready; righteous acts of saints”)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429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once to die for sin and promised to come again in judgment and reward</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church is depicted as a bride awaiting the arrival of the bridegroom (Mt. 25:1-13: Parable of the Ten Virgins; Rev. 19:7-8: “His bride has made herself ready; righteous acts of saints”)</a:t>
            </a:r>
          </a:p>
          <a:p>
            <a:pPr marL="342900" marR="0" lvl="0" indent="-342900">
              <a:spcBef>
                <a:spcPts val="0"/>
              </a:spcBef>
              <a:spcAft>
                <a:spcPts val="0"/>
              </a:spcAft>
              <a:buFont typeface="+mj-lt"/>
              <a:buAutoNum type="romanUcPeriod"/>
              <a:tabLst>
                <a:tab pos="571500" algn="l"/>
              </a:tabLst>
            </a:pPr>
            <a:r>
              <a:rPr lang="en-US" dirty="0"/>
              <a:t>In light of the Second Coming and all that will take place, Peter makes a statement…</a:t>
            </a:r>
          </a:p>
          <a:p>
            <a:pPr marL="457200" marR="0" lvl="1" indent="0">
              <a:spcBef>
                <a:spcPts val="0"/>
              </a:spcBef>
              <a:spcAft>
                <a:spcPts val="0"/>
              </a:spcAft>
              <a:buFont typeface="+mj-lt"/>
              <a:buNone/>
              <a:tabLst>
                <a:tab pos="571500" algn="l"/>
              </a:tabLst>
            </a:pPr>
            <a:r>
              <a:rPr lang="en-US" dirty="0"/>
              <a:t>A.	II Peter 3:11: “What sort of people ought you to be…”</a:t>
            </a:r>
          </a:p>
          <a:p>
            <a:pPr marL="457200" marR="0" lvl="1" indent="0">
              <a:spcBef>
                <a:spcPts val="0"/>
              </a:spcBef>
              <a:spcAft>
                <a:spcPts val="0"/>
              </a:spcAft>
              <a:buFont typeface="+mj-lt"/>
              <a:buNone/>
              <a:tabLst>
                <a:tab pos="571500" algn="l"/>
              </a:tabLst>
            </a:pPr>
            <a:r>
              <a:rPr lang="en-US" dirty="0"/>
              <a:t>B.	II Peter 3 sets forth at least ten characteristics of the “sort of people” we ought to be!</a:t>
            </a: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768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7248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Looking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II Peter 3:12-13: God’s people should be “looking for” the Lord’s return!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Titus 2:13: “…looking for the blessed hope and the appearing of the glory of our great God and Savior, Christ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Jesus urged His disciples to look for His return! (Mt. 24:42; 25:13)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24:35-36: Man will not know the day or hour.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24:37-38: When He returns, many will be unprepared as in days of Noah!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25:1-13: Some will be ready and others will not be ready! (Ten Virgins)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Christ will bring eternal salvation to those who look for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 9:28: To those who “eagerly await Him” (“Look for” – KJV)</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Those who look for Him also live for Him!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urged saints to watch for the Lord’s return – I Thess. 5:1-6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Those looking for the Lord will love His appearing – II Tim. 4:7-8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look for Christ’s return, being watchful and ready!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817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Looking</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Diligent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II Peter 3:14: God’s people should be “diligent” to be found spotless and blameless.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Gr. </a:t>
            </a:r>
            <a:r>
              <a:rPr lang="en-US" sz="1100" i="1" dirty="0" err="1">
                <a:effectLst/>
                <a:latin typeface="Times New Roman" panose="02020603050405020304" pitchFamily="18" charset="0"/>
                <a:ea typeface="Times New Roman" panose="02020603050405020304" pitchFamily="18" charset="0"/>
              </a:rPr>
              <a:t>spoudazo</a:t>
            </a:r>
            <a:r>
              <a:rPr lang="en-US" sz="1100" i="1" dirty="0">
                <a:effectLst/>
                <a:latin typeface="Times New Roman" panose="02020603050405020304" pitchFamily="18" charset="0"/>
                <a:ea typeface="Times New Roman" panose="02020603050405020304" pitchFamily="18" charset="0"/>
              </a:rPr>
              <a:t> (G4704):</a:t>
            </a:r>
            <a:r>
              <a:rPr lang="en-US" sz="1100" dirty="0">
                <a:effectLst/>
                <a:latin typeface="Times New Roman" panose="02020603050405020304" pitchFamily="18" charset="0"/>
                <a:ea typeface="Times New Roman" panose="02020603050405020304" pitchFamily="18" charset="0"/>
              </a:rPr>
              <a:t> “to use speed, i.e. to make effort, be prompt or earnest: --do (give) diligence, be diligent, endeavor, labor, study.” </a:t>
            </a:r>
            <a:r>
              <a:rPr lang="en-US" sz="1100" i="1" dirty="0">
                <a:effectLst/>
                <a:latin typeface="Times New Roman" panose="02020603050405020304" pitchFamily="18" charset="0"/>
                <a:ea typeface="Times New Roman" panose="02020603050405020304" pitchFamily="18" charset="0"/>
              </a:rPr>
              <a:t>(KJV: II Tim. 2:15)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need diligence to apply virtuous character – II Peter 1:5-7: “Giving all diligence.”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Those looking for the 2</a:t>
            </a:r>
            <a:r>
              <a:rPr lang="en-US" sz="1100" baseline="30000" dirty="0">
                <a:effectLst/>
                <a:latin typeface="Times New Roman" panose="02020603050405020304" pitchFamily="18" charset="0"/>
                <a:ea typeface="Times New Roman" panose="02020603050405020304" pitchFamily="18" charset="0"/>
              </a:rPr>
              <a:t>nd</a:t>
            </a:r>
            <a:r>
              <a:rPr lang="en-US" sz="1100" dirty="0">
                <a:effectLst/>
                <a:latin typeface="Times New Roman" panose="02020603050405020304" pitchFamily="18" charset="0"/>
                <a:ea typeface="Times New Roman" panose="02020603050405020304" pitchFamily="18" charset="0"/>
              </a:rPr>
              <a:t> Coming of Christ will be diligent to be found by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peace” – II Peter 3:14</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 peace with God – Rom. 5:1; Eph. 2:13-18</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 peace with fellow Christians – I Thess. 5:13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“Spotless” – II Peter 3:14</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Saints are to keep themselves “unstained” by the world – </a:t>
            </a:r>
            <a:r>
              <a:rPr lang="en-US" sz="1100" dirty="0" err="1">
                <a:effectLst/>
                <a:latin typeface="Times New Roman" panose="02020603050405020304" pitchFamily="18" charset="0"/>
                <a:ea typeface="Times New Roman" panose="02020603050405020304" pitchFamily="18" charset="0"/>
              </a:rPr>
              <a:t>Js</a:t>
            </a:r>
            <a:r>
              <a:rPr lang="en-US" sz="1100" dirty="0">
                <a:effectLst/>
                <a:latin typeface="Times New Roman" panose="02020603050405020304" pitchFamily="18" charset="0"/>
                <a:ea typeface="Times New Roman" panose="02020603050405020304" pitchFamily="18" charset="0"/>
              </a:rPr>
              <a:t>. 1:27</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church is to be found “spotless” and “blameless” – Eph. 5:26-27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“Blameless” – II Peter 3:14</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Saints need to be diligent in “real knowledge” (Phil. 1:9-11) to be “sincere &amp; blameless” (Phil. 2:15-16) when Christ returns!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be diligent in obedience to Christ to be found ready when He comes again!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44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Looking</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Diligent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Alert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3:17: God’s people need to “be on your guard” (“Beware” – KJV).</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are to be Watchman, alert, sober, “on guard” for many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False prophets – Mt. 7:15; Eph. 4:14-16; II Tim. 4:3-5; II Peter 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Worldly philosophy (human wisdom) – Col. 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schemes of Satan – II Cor. 2:11; Eph. 6:11; I Pet. 5:8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In prayer for God’s people – Eph. 6:18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Christ’s Return – Mark 13:31-37 (“Be on the alert!”)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are God’s watchman so must be alert and “on guard” to save ourselves and others!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316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Looking</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Diligent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Alert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Steadfast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3:17: Saints are to be alert so as to not fall from one’s own “steadfastness.”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 Cor. 15:58: Saints are to be “steadfast” in the work of the Lord!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 Cor. 16:13: Being alert plays a part in being “steadfast,” “firm in the faith.”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 Pet. 5:8-9: Being alert to Satan and “firm in your faith” will enable one to resist him.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must be “steadfast, immovable” when it comes to faith and work for the Lord!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686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Ready For Jesus, Part 2</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Ready For Jesus, Part 2</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Ready For Jesus, Part 2</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Ready For Jesus, Part 2</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Ready For Jesus, Part 2</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Ready For Jesus, Part 2</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Ready For Jesus, Part 2</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Ready For Jesus, Part 2</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Ready For Jesus, Part 2</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Ready For Jesus, Part 2</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Ready For Jesus, Part 2</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2</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2</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2</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Ready For Jesus, Part 2</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2</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Ready For Jesus, Part 2</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2</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2</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2</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2</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2</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2</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2</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2</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Ready For Jesus, Part 2</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2</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Ready For Jesus, Part 2</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2</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2</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2</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2</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2</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Ready For Jesus, Part 2</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Ready For Jesus, Part 2</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Ready For Jesus, Part 2</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Ready For Jesus, Part 2</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Ready For Jesus, Part 2</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II Peter 3:12-18</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a:blip r:embed="rId5">
            <a:extLst>
              <a:ext uri="{28A0092B-C50C-407E-A947-70E740481C1C}">
                <a14:useLocalDpi xmlns:a14="http://schemas.microsoft.com/office/drawing/2010/main" val="0"/>
              </a:ext>
            </a:extLst>
          </a:blip>
          <a:srcRect t="20357" b="20357"/>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Diligent</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need diligence to apply virtuous character</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nn-NO" sz="2400" b="1" dirty="0">
                <a:solidFill>
                  <a:prstClr val="white"/>
                </a:solidFill>
                <a:effectLst>
                  <a:outerShdw blurRad="50800" dist="38100" dir="2700000" algn="tl" rotWithShape="0">
                    <a:srgbClr val="000000">
                      <a:alpha val="48000"/>
                    </a:srgbClr>
                  </a:outerShdw>
                </a:effectLst>
                <a:latin typeface="Tahoma"/>
              </a:rPr>
              <a:t>II Peter 1:5-7</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Those looking for the 2</a:t>
            </a:r>
            <a:r>
              <a:rPr lang="en-US" sz="2400" b="1" baseline="30000" dirty="0">
                <a:solidFill>
                  <a:prstClr val="white"/>
                </a:solidFill>
                <a:effectLst>
                  <a:outerShdw blurRad="50800" dist="38100" dir="2700000" algn="tl" rotWithShape="0">
                    <a:srgbClr val="000000">
                      <a:alpha val="48000"/>
                    </a:srgbClr>
                  </a:outerShdw>
                </a:effectLst>
                <a:latin typeface="Tahoma"/>
              </a:rPr>
              <a:t>nd</a:t>
            </a:r>
            <a:r>
              <a:rPr lang="en-US" sz="2400" b="1" dirty="0">
                <a:solidFill>
                  <a:prstClr val="white"/>
                </a:solidFill>
                <a:effectLst>
                  <a:outerShdw blurRad="50800" dist="38100" dir="2700000" algn="tl" rotWithShape="0">
                    <a:srgbClr val="000000">
                      <a:alpha val="48000"/>
                    </a:srgbClr>
                  </a:outerShdw>
                </a:effectLst>
                <a:latin typeface="Tahoma"/>
              </a:rPr>
              <a:t>  Coming of Christ will be diligent to be found by Him:</a:t>
            </a:r>
            <a:endParaRPr lang="nn-NO" sz="2400" b="1" dirty="0">
              <a:solidFill>
                <a:prstClr val="white"/>
              </a:solidFill>
              <a:effectLst>
                <a:outerShdw blurRad="50800" dist="38100" dir="2700000" algn="tl" rotWithShape="0">
                  <a:srgbClr val="000000">
                    <a:alpha val="48000"/>
                  </a:srgbClr>
                </a:outerShdw>
              </a:effectLst>
              <a:latin typeface="Tahoma"/>
            </a:endParaRPr>
          </a:p>
          <a:p>
            <a:pPr marL="1428750" lvl="2" indent="-457200" eaLnBrk="1" hangingPunct="1">
              <a:lnSpc>
                <a:spcPct val="120000"/>
              </a:lnSpc>
              <a:spcAft>
                <a:spcPts val="450"/>
              </a:spcAft>
              <a:buFont typeface="Courier New" panose="02070309020205020404" pitchFamily="49" charset="0"/>
              <a:buChar char="o"/>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 peace” (with God and other saints)</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“Spotless”</a:t>
            </a:r>
          </a:p>
          <a:p>
            <a:pPr marL="1428750" lvl="2" indent="-457200" eaLnBrk="1" hangingPunct="1">
              <a:lnSpc>
                <a:spcPct val="120000"/>
              </a:lnSpc>
              <a:spcAft>
                <a:spcPts val="450"/>
              </a:spcAft>
              <a:buFont typeface="Courier New" panose="02070309020205020404" pitchFamily="49" charset="0"/>
              <a:buChar char="o"/>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“Blameless”</a:t>
            </a:r>
          </a:p>
        </p:txBody>
      </p:sp>
    </p:spTree>
    <p:extLst>
      <p:ext uri="{BB962C8B-B14F-4D97-AF65-F5344CB8AC3E}">
        <p14:creationId xmlns:p14="http://schemas.microsoft.com/office/powerpoint/2010/main" val="323271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60242" y="2971800"/>
            <a:ext cx="5867400" cy="3877387"/>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3:17: You therefore, beloved, knowing this beforehand, be on your guard so that you are not carried away by the error of unprincipled men and fall from your own steadfastness</a:t>
            </a:r>
            <a:endParaRPr kumimoji="0" lang="en-US" sz="2800" b="1" i="1"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2</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667000" y="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Looking (II Peter 3:12)</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Diligent (II Peter 3:14)</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Alert (II Peter 3:17)</a:t>
            </a:r>
          </a:p>
        </p:txBody>
      </p:sp>
    </p:spTree>
    <p:extLst>
      <p:ext uri="{BB962C8B-B14F-4D97-AF65-F5344CB8AC3E}">
        <p14:creationId xmlns:p14="http://schemas.microsoft.com/office/powerpoint/2010/main" val="34115941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Alert</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are to be Watchman, alert, sober, “on guard” for many things:</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False prophets</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Worldly philosophy (human wisdom)</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The schemes of Satan</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In prayer for God’s people</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Christ’s Return (“Be on the alert!” – Mark 13:31-37)</a:t>
            </a:r>
            <a:endParaRPr kumimoji="0" lang="en-US" sz="2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3410823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60242" y="3733800"/>
            <a:ext cx="5867400" cy="3115387"/>
          </a:xfrm>
        </p:spPr>
        <p:txBody>
          <a:bodyPr>
            <a:normAutofit fontScale="92500" lnSpcReduction="20000"/>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3:17: You therefore, beloved, knowing this beforehand, be on your guard so that you are not carried away by the error of unprincipled men and fall from your own steadfastness</a:t>
            </a:r>
            <a:endParaRPr kumimoji="0" lang="en-US" sz="2800" b="1" i="1"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2</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645229" y="-7620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Looking (II Peter 3:12)</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Diligent (II Peter 3:14)</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Alert (II Peter 3:17)</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Steadfast (II Peter 3:17)</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3193039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Steadfast</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I Cor. 15:58: Saints are to be “steadfast” in the work of the Lord!</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I Cor. 16:13: Being alert plays a part in being “steadfast,” “firm in the faith”</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I Pet. 5:8-9: Being alert to Satan and “firm in your faith” will enable one to resist him</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315626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048000" y="4267201"/>
            <a:ext cx="6079642" cy="2581986"/>
          </a:xfrm>
        </p:spPr>
        <p:txBody>
          <a:bodyPr>
            <a:normAutofit lnSpcReduction="10000"/>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3:18: but grow in the grace and knowledge of our Lord and Savior Jesus Christ. To Him be the glory, both now and to the day of eternity. Amen. </a:t>
            </a:r>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2</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498262" y="-76199"/>
            <a:ext cx="6721938" cy="43434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Looking (II Peter 3:12)</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Diligent (II Peter 3:14)</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Alert (II Peter 3:17)</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Steadfast (II Peter 3:17)</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Growing (II Peter 3:18)</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7155453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Growing</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914399"/>
            <a:ext cx="5181595" cy="59218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A child of God must also develop by growing in the knowledge of the Lord</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Eph. 4:14-16</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No substitute for knowing God’s word:</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Rom. 10:1-3; Heb. 5:12-14; II Pet. 1:6</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II Timothy 2:15</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406106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505" r="2750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169248" y="1791023"/>
            <a:ext cx="5007409" cy="2884715"/>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lvl="1" indent="0" algn="ctr" eaLnBrk="1" hangingPunct="1">
              <a:lnSpc>
                <a:spcPct val="120000"/>
              </a:lnSpc>
              <a:spcAft>
                <a:spcPts val="450"/>
              </a:spcAft>
              <a:defRPr/>
            </a:pPr>
            <a:r>
              <a:rPr lang="en-US" sz="5400" b="1" dirty="0">
                <a:solidFill>
                  <a:prstClr val="white"/>
                </a:solidFill>
                <a:effectLst>
                  <a:outerShdw blurRad="50800" dist="38100" dir="2700000" algn="tl" rotWithShape="0">
                    <a:srgbClr val="000000">
                      <a:alpha val="48000"/>
                    </a:srgbClr>
                  </a:outerShdw>
                </a:effectLst>
                <a:latin typeface="Tahoma"/>
              </a:rPr>
              <a:t>Jesus will come again!     </a:t>
            </a:r>
            <a:r>
              <a:rPr lang="en-US" sz="3600" b="1" dirty="0">
                <a:solidFill>
                  <a:prstClr val="white"/>
                </a:solidFill>
                <a:effectLst>
                  <a:outerShdw blurRad="50800" dist="38100" dir="2700000" algn="tl" rotWithShape="0">
                    <a:srgbClr val="000000">
                      <a:alpha val="48000"/>
                    </a:srgbClr>
                  </a:outerShdw>
                </a:effectLst>
                <a:latin typeface="Tahoma"/>
              </a:rPr>
              <a:t>(II Peter 3:8-10)</a:t>
            </a:r>
          </a:p>
          <a:p>
            <a:pPr marL="571500" lvl="1" indent="0" eaLnBrk="1" hangingPunct="1">
              <a:lnSpc>
                <a:spcPct val="120000"/>
              </a:lnSpc>
              <a:spcAft>
                <a:spcPts val="450"/>
              </a:spcAf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117475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0"/>
            <a:ext cx="4571980" cy="6831875"/>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lvl="1" indent="0"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In light of the Lord’s 2</a:t>
            </a:r>
            <a:r>
              <a:rPr lang="en-US" sz="2800" b="1" baseline="30000" dirty="0">
                <a:solidFill>
                  <a:prstClr val="white"/>
                </a:solidFill>
                <a:effectLst>
                  <a:outerShdw blurRad="50800" dist="38100" dir="2700000" algn="tl" rotWithShape="0">
                    <a:srgbClr val="000000">
                      <a:alpha val="48000"/>
                    </a:srgbClr>
                  </a:outerShdw>
                </a:effectLst>
                <a:latin typeface="Tahoma"/>
              </a:rPr>
              <a:t>nd</a:t>
            </a:r>
            <a:r>
              <a:rPr lang="en-US" sz="2800" b="1" dirty="0">
                <a:solidFill>
                  <a:prstClr val="white"/>
                </a:solidFill>
                <a:effectLst>
                  <a:outerShdw blurRad="50800" dist="38100" dir="2700000" algn="tl" rotWithShape="0">
                    <a:srgbClr val="000000">
                      <a:alpha val="48000"/>
                    </a:srgbClr>
                  </a:outerShdw>
                </a:effectLst>
                <a:latin typeface="Tahoma"/>
              </a:rPr>
              <a:t>  Coming, what sort of people ought we to be?</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Looking</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Diligent</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Alert</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Steadfast</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Growing </a:t>
            </a:r>
          </a:p>
          <a:p>
            <a:pPr marL="1028700" lvl="1" indent="-457200" eaLnBrk="1" hangingPunct="1">
              <a:lnSpc>
                <a:spcPct val="120000"/>
              </a:lnSpc>
              <a:spcAft>
                <a:spcPts val="450"/>
              </a:spcAft>
              <a:buFont typeface="Wingdings" panose="05000000000000000000" pitchFamily="2" charset="2"/>
              <a:buChar char="ü"/>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89636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6" y="-1664998"/>
            <a:ext cx="9144000" cy="6098976"/>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9144000" cy="924868"/>
          </a:xfrm>
        </p:spPr>
        <p:txBody>
          <a:bodyPr vert="horz" wrap="none" lIns="91440" tIns="45720" rIns="91440" bIns="45720" rtlCol="0" anchor="t">
            <a:normAutofit/>
          </a:bodyPr>
          <a:lstStyle/>
          <a:p>
            <a:pPr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schemeClr val="tx1"/>
                </a:solidFill>
                <a:effectLst/>
                <a:uLnTx/>
                <a:uFillTx/>
                <a:latin typeface="Tahoma"/>
                <a:ea typeface="+mn-ea"/>
                <a:cs typeface="Times New Roman" pitchFamily="18" charset="0"/>
              </a:rPr>
              <a:t>Ready For Jesus, Part 2</a:t>
            </a:r>
            <a:endParaRPr kumimoji="0" lang="en-US" sz="1050" b="0" i="0" u="none" strike="noStrike" kern="1200" cap="all" spc="0" normalizeH="0" baseline="0" noProof="0" dirty="0">
              <a:ln>
                <a:noFill/>
              </a:ln>
              <a:solidFill>
                <a:schemeClr val="tx1"/>
              </a:solidFill>
              <a:effectLst/>
              <a:uLnTx/>
              <a:uFillTx/>
              <a:latin typeface="Tahoma"/>
              <a:ea typeface="+mn-ea"/>
              <a:cs typeface="Times New Roman" pitchFamily="18" charset="0"/>
            </a:endParaRP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4447386"/>
            <a:ext cx="9144000" cy="23888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indent="0" algn="ctr" eaLnBrk="1" hangingPunct="1">
              <a:lnSpc>
                <a:spcPct val="120000"/>
              </a:lnSpc>
              <a:spcAft>
                <a:spcPts val="450"/>
              </a:spcAft>
              <a:defRPr/>
            </a:pPr>
            <a:r>
              <a:rPr lang="en-US" sz="4800" b="1" dirty="0">
                <a:solidFill>
                  <a:schemeClr val="tx1"/>
                </a:solidFill>
                <a:effectLst>
                  <a:outerShdw blurRad="50800" dist="38100" dir="2700000" algn="tl" rotWithShape="0">
                    <a:srgbClr val="000000">
                      <a:alpha val="48000"/>
                    </a:srgbClr>
                  </a:outerShdw>
                </a:effectLst>
                <a:latin typeface="+mn-lt"/>
                <a:cs typeface="+mn-cs"/>
              </a:rPr>
              <a:t>If Jesus were to come now, would He find us ready?</a:t>
            </a:r>
          </a:p>
        </p:txBody>
      </p:sp>
    </p:spTree>
    <p:extLst>
      <p:ext uri="{BB962C8B-B14F-4D97-AF65-F5344CB8AC3E}">
        <p14:creationId xmlns:p14="http://schemas.microsoft.com/office/powerpoint/2010/main" val="4201946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505" r="2750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169248" y="1791023"/>
            <a:ext cx="5007409" cy="3466777"/>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marR="0" lvl="1" indent="0" algn="ctr" defTabSz="914400" rtl="0" eaLnBrk="1" fontAlgn="base" latinLnBrk="0" hangingPunct="1">
              <a:lnSpc>
                <a:spcPct val="120000"/>
              </a:lnSpc>
              <a:spcBef>
                <a:spcPct val="0"/>
              </a:spcBef>
              <a:spcAft>
                <a:spcPts val="450"/>
              </a:spcAft>
              <a:buClrTx/>
              <a:buSzTx/>
              <a:buFontTx/>
              <a:buNone/>
              <a:tabLst/>
              <a:defRPr/>
            </a:pPr>
            <a:r>
              <a:rPr kumimoji="0" lang="en-US" sz="5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Jesus will come again!     </a:t>
            </a:r>
            <a:r>
              <a:rPr kumimoji="0" lang="en-US" sz="36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(John 14:1-6;      II Peter 3:9-10)</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49694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A35B-B955-8021-2836-DD9A7438FEB1}"/>
              </a:ext>
            </a:extLst>
          </p:cNvPr>
          <p:cNvSpPr>
            <a:spLocks noGrp="1"/>
          </p:cNvSpPr>
          <p:nvPr>
            <p:ph type="title"/>
          </p:nvPr>
        </p:nvSpPr>
        <p:spPr>
          <a:xfrm>
            <a:off x="32657" y="10"/>
            <a:ext cx="3458064" cy="838190"/>
          </a:xfrm>
        </p:spPr>
        <p:txBody>
          <a:bodyPr anchor="b">
            <a:normAutofit/>
          </a:bodyPr>
          <a:lstStyle/>
          <a:p>
            <a:r>
              <a:rPr lang="en-US" b="1" dirty="0">
                <a:solidFill>
                  <a:schemeClr val="tx1"/>
                </a:solidFill>
              </a:rPr>
              <a:t>Conclusion</a:t>
            </a:r>
          </a:p>
        </p:txBody>
      </p:sp>
      <p:sp>
        <p:nvSpPr>
          <p:cNvPr id="10" name="Content Placeholder 9">
            <a:extLst>
              <a:ext uri="{FF2B5EF4-FFF2-40B4-BE49-F238E27FC236}">
                <a16:creationId xmlns:a16="http://schemas.microsoft.com/office/drawing/2014/main" id="{2853CED2-370D-E3EC-497C-BF3DCB021483}"/>
              </a:ext>
            </a:extLst>
          </p:cNvPr>
          <p:cNvSpPr>
            <a:spLocks noGrp="1"/>
          </p:cNvSpPr>
          <p:nvPr>
            <p:ph idx="1"/>
          </p:nvPr>
        </p:nvSpPr>
        <p:spPr>
          <a:xfrm>
            <a:off x="43543" y="1752600"/>
            <a:ext cx="3458064" cy="4169504"/>
          </a:xfrm>
        </p:spPr>
        <p:style>
          <a:lnRef idx="0">
            <a:schemeClr val="dk1"/>
          </a:lnRef>
          <a:fillRef idx="3">
            <a:schemeClr val="dk1"/>
          </a:fillRef>
          <a:effectRef idx="3">
            <a:schemeClr val="dk1"/>
          </a:effectRef>
          <a:fontRef idx="minor">
            <a:schemeClr val="lt1"/>
          </a:fontRef>
        </p:style>
        <p:txBody>
          <a:bodyPr anchor="t">
            <a:normAutofit lnSpcReduction="10000"/>
          </a:bodyPr>
          <a:lstStyle/>
          <a:p>
            <a:pPr marL="36900" indent="0" algn="ctr">
              <a:buNone/>
            </a:pPr>
            <a:r>
              <a:rPr lang="en-US" sz="3600" b="1" dirty="0"/>
              <a:t>May we ever be diligent to be found by Him “spotless and blameless” and ready for His Return!</a:t>
            </a:r>
          </a:p>
        </p:txBody>
      </p:sp>
      <p:sp>
        <p:nvSpPr>
          <p:cNvPr id="4" name="Footer Placeholder 3">
            <a:extLst>
              <a:ext uri="{FF2B5EF4-FFF2-40B4-BE49-F238E27FC236}">
                <a16:creationId xmlns:a16="http://schemas.microsoft.com/office/drawing/2014/main" id="{E552668F-2E4A-EEA6-5E6A-7C1BB6D13670}"/>
              </a:ext>
            </a:extLst>
          </p:cNvPr>
          <p:cNvSpPr>
            <a:spLocks noGrp="1"/>
          </p:cNvSpPr>
          <p:nvPr>
            <p:ph type="ftr" sz="quarter" idx="11"/>
          </p:nvPr>
        </p:nvSpPr>
        <p:spPr>
          <a:xfrm>
            <a:off x="32657" y="6486979"/>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2</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pic>
        <p:nvPicPr>
          <p:cNvPr id="20" name="Picture 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7306EE09-BBD3-A3FF-0189-C448E273A144}"/>
              </a:ext>
            </a:extLst>
          </p:cNvPr>
          <p:cNvPicPr>
            <a:picLocks noChangeAspect="1"/>
          </p:cNvPicPr>
          <p:nvPr/>
        </p:nvPicPr>
        <p:blipFill rotWithShape="1">
          <a:blip r:embed="rId4">
            <a:extLst>
              <a:ext uri="{28A0092B-C50C-407E-A947-70E740481C1C}">
                <a14:useLocalDpi xmlns:a14="http://schemas.microsoft.com/office/drawing/2010/main" val="0"/>
              </a:ext>
            </a:extLst>
          </a:blip>
          <a:srcRect t="5419" r="1" b="5419"/>
          <a:stretch/>
        </p:blipFill>
        <p:spPr>
          <a:xfrm>
            <a:off x="3490721" y="10"/>
            <a:ext cx="5653279" cy="6857990"/>
          </a:xfrm>
          <a:prstGeom prst="rect">
            <a:avLst/>
          </a:prstGeom>
        </p:spPr>
      </p:pic>
    </p:spTree>
    <p:extLst>
      <p:ext uri="{BB962C8B-B14F-4D97-AF65-F5344CB8AC3E}">
        <p14:creationId xmlns:p14="http://schemas.microsoft.com/office/powerpoint/2010/main" val="414767070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style.rotation</p:attrName>
                                        </p:attrNameLst>
                                      </p:cBhvr>
                                      <p:tavLst>
                                        <p:tav tm="0">
                                          <p:val>
                                            <p:fltVal val="90"/>
                                          </p:val>
                                        </p:tav>
                                        <p:tav tm="100000">
                                          <p:val>
                                            <p:fltVal val="0"/>
                                          </p:val>
                                        </p:tav>
                                      </p:tavLst>
                                    </p:anim>
                                    <p:animEffect transition="in" filter="fade">
                                      <p:cBhvr>
                                        <p:cTn id="10" dur="1000"/>
                                        <p:tgtEl>
                                          <p:spTgt spid="10">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E8174-C881-3C6E-8A02-F60677FA79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20"/>
            <a:ext cx="4571980" cy="685797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schemeClr val="bg1"/>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schemeClr val="bg1"/>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marR="0" lvl="1"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Matthew 25:1-13: Parable of the Ten virgins, 5 wise, 5 unwise</a:t>
            </a:r>
          </a:p>
          <a:p>
            <a:pPr marL="1028700" lvl="1" indent="-457200" eaLnBrk="1" hangingPunct="1">
              <a:lnSpc>
                <a:spcPct val="120000"/>
              </a:lnSpc>
              <a:spcAft>
                <a:spcPts val="450"/>
              </a:spcAft>
              <a:buFont typeface="Courier New" panose="02070309020205020404" pitchFamily="49" charset="0"/>
              <a:buChar char="o"/>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Revelation 19:7-8</a:t>
            </a:r>
            <a:r>
              <a:rPr lang="en-US" sz="2400" b="1" dirty="0">
                <a:solidFill>
                  <a:prstClr val="white"/>
                </a:solidFill>
                <a:effectLst>
                  <a:outerShdw blurRad="50800" dist="38100" dir="2700000" algn="tl" rotWithShape="0">
                    <a:srgbClr val="000000">
                      <a:alpha val="48000"/>
                    </a:srgbClr>
                  </a:outerShdw>
                </a:effectLst>
                <a:latin typeface="Tahoma"/>
              </a:rPr>
              <a:t>: </a:t>
            </a:r>
          </a:p>
          <a:p>
            <a:pPr marL="971550" lvl="2" indent="0" eaLnBrk="1" hangingPunct="1">
              <a:lnSpc>
                <a:spcPct val="120000"/>
              </a:lnSpc>
              <a:spcAft>
                <a:spcPts val="450"/>
              </a:spcAft>
              <a:defRPr/>
            </a:pPr>
            <a:r>
              <a:rPr lang="en-US" b="1" dirty="0">
                <a:solidFill>
                  <a:prstClr val="white"/>
                </a:solidFill>
                <a:effectLst>
                  <a:outerShdw blurRad="50800" dist="38100" dir="2700000" algn="tl" rotWithShape="0">
                    <a:srgbClr val="000000">
                      <a:alpha val="48000"/>
                    </a:srgbClr>
                  </a:outerShdw>
                </a:effectLst>
                <a:latin typeface="Tahoma"/>
              </a:rPr>
              <a:t>“Let us rejoice and be glad and give the glory to Him, for the marriage of the Lamb has come and His bride has made herself ready. It was given to her to clothe herself in fine linen, bright and clean; for the fine linen is the righteous acts of the saints.”</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12" name="Rectangle 2">
            <a:extLst>
              <a:ext uri="{FF2B5EF4-FFF2-40B4-BE49-F238E27FC236}">
                <a16:creationId xmlns:a16="http://schemas.microsoft.com/office/drawing/2014/main" id="{00181419-90D5-D187-6C36-7FC0E921E0D7}"/>
              </a:ext>
            </a:extLst>
          </p:cNvPr>
          <p:cNvSpPr txBox="1">
            <a:spLocks noChangeArrowheads="1"/>
          </p:cNvSpPr>
          <p:nvPr/>
        </p:nvSpPr>
        <p:spPr>
          <a:xfrm>
            <a:off x="375565" y="3989614"/>
            <a:ext cx="3810000" cy="21175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sng" strike="noStrike" kern="1200" cap="all" spc="0" normalizeH="0" baseline="0" noProof="0" dirty="0">
                <a:ln>
                  <a:solidFill>
                    <a:prstClr val="black"/>
                  </a:solidFill>
                </a:ln>
                <a:solidFill>
                  <a:prstClr val="white"/>
                </a:solidFill>
                <a:effectLst>
                  <a:outerShdw blurRad="50800" dist="63500" dir="2700000" algn="tl" rotWithShape="0">
                    <a:srgbClr val="000000">
                      <a:alpha val="48000"/>
                    </a:srgbClr>
                  </a:outerShdw>
                </a:effectLst>
                <a:uLnTx/>
                <a:uFillTx/>
                <a:latin typeface="Tahoma"/>
                <a:ea typeface="+mj-ea"/>
                <a:cs typeface="Times New Roman" pitchFamily="18" charset="0"/>
              </a:rPr>
              <a:t>The church is depicted as a bride awaiting the arrival of the bridegroom</a:t>
            </a:r>
          </a:p>
        </p:txBody>
      </p:sp>
    </p:spTree>
    <p:extLst>
      <p:ext uri="{BB962C8B-B14F-4D97-AF65-F5344CB8AC3E}">
        <p14:creationId xmlns:p14="http://schemas.microsoft.com/office/powerpoint/2010/main" val="2516111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20"/>
            <a:ext cx="4571980" cy="685797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In light of the return of Jesus and all that will take place, Peter makes a statement…</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“What sort of people ought you to be…”             (II Peter 3:11)</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255044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0"/>
            <a:ext cx="4571980" cy="6831875"/>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Arial" charset="0"/>
              </a:rPr>
              <a:t>Ready For Jesus, Part 2</a:t>
            </a:r>
            <a:endParaRPr kumimoji="0" lang="en-US" sz="1000" b="0" i="0" u="none" strike="noStrike" kern="1200" cap="none" spc="0" normalizeH="0" baseline="0" noProof="0" dirty="0">
              <a:ln>
                <a:noFill/>
              </a:ln>
              <a:solidFill>
                <a:prstClr val="black"/>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lvl="1" indent="0"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We studied the first five traits last time in Part 1</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Sincere  </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Mindful </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Informed</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Holy</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Godly</a:t>
            </a:r>
          </a:p>
        </p:txBody>
      </p:sp>
    </p:spTree>
    <p:extLst>
      <p:ext uri="{BB962C8B-B14F-4D97-AF65-F5344CB8AC3E}">
        <p14:creationId xmlns:p14="http://schemas.microsoft.com/office/powerpoint/2010/main" val="3894235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A35B-B955-8021-2836-DD9A7438FEB1}"/>
              </a:ext>
            </a:extLst>
          </p:cNvPr>
          <p:cNvSpPr>
            <a:spLocks noGrp="1"/>
          </p:cNvSpPr>
          <p:nvPr>
            <p:ph type="title"/>
          </p:nvPr>
        </p:nvSpPr>
        <p:spPr>
          <a:xfrm>
            <a:off x="32657" y="10"/>
            <a:ext cx="3458064" cy="838190"/>
          </a:xfrm>
        </p:spPr>
        <p:txBody>
          <a:bodyPr anchor="b">
            <a:normAutofit/>
          </a:bodyPr>
          <a:lstStyle/>
          <a:p>
            <a:r>
              <a:rPr lang="en-US" b="1" dirty="0">
                <a:solidFill>
                  <a:schemeClr val="tx1"/>
                </a:solidFill>
              </a:rPr>
              <a:t>Intro</a:t>
            </a:r>
          </a:p>
        </p:txBody>
      </p:sp>
      <p:sp>
        <p:nvSpPr>
          <p:cNvPr id="10" name="Content Placeholder 9">
            <a:extLst>
              <a:ext uri="{FF2B5EF4-FFF2-40B4-BE49-F238E27FC236}">
                <a16:creationId xmlns:a16="http://schemas.microsoft.com/office/drawing/2014/main" id="{2853CED2-370D-E3EC-497C-BF3DCB021483}"/>
              </a:ext>
            </a:extLst>
          </p:cNvPr>
          <p:cNvSpPr>
            <a:spLocks noGrp="1"/>
          </p:cNvSpPr>
          <p:nvPr>
            <p:ph idx="1"/>
          </p:nvPr>
        </p:nvSpPr>
        <p:spPr>
          <a:xfrm>
            <a:off x="32657" y="1633214"/>
            <a:ext cx="3458064" cy="4058751"/>
          </a:xfrm>
        </p:spPr>
        <p:style>
          <a:lnRef idx="0">
            <a:schemeClr val="dk1"/>
          </a:lnRef>
          <a:fillRef idx="3">
            <a:schemeClr val="dk1"/>
          </a:fillRef>
          <a:effectRef idx="3">
            <a:schemeClr val="dk1"/>
          </a:effectRef>
          <a:fontRef idx="minor">
            <a:schemeClr val="lt1"/>
          </a:fontRef>
        </p:style>
        <p:txBody>
          <a:bodyPr anchor="t">
            <a:normAutofit lnSpcReduction="10000"/>
          </a:bodyPr>
          <a:lstStyle/>
          <a:p>
            <a:pPr marL="36900" indent="0" algn="ctr">
              <a:buNone/>
            </a:pPr>
            <a:r>
              <a:rPr lang="en-US" sz="3600" b="1" dirty="0"/>
              <a:t>Our character should comprise these traits to be ready to meet the Lord when He comes again!</a:t>
            </a:r>
          </a:p>
        </p:txBody>
      </p:sp>
      <p:sp>
        <p:nvSpPr>
          <p:cNvPr id="4" name="Footer Placeholder 3">
            <a:extLst>
              <a:ext uri="{FF2B5EF4-FFF2-40B4-BE49-F238E27FC236}">
                <a16:creationId xmlns:a16="http://schemas.microsoft.com/office/drawing/2014/main" id="{E552668F-2E4A-EEA6-5E6A-7C1BB6D13670}"/>
              </a:ext>
            </a:extLst>
          </p:cNvPr>
          <p:cNvSpPr>
            <a:spLocks noGrp="1"/>
          </p:cNvSpPr>
          <p:nvPr>
            <p:ph type="ftr" sz="quarter" idx="11"/>
          </p:nvPr>
        </p:nvSpPr>
        <p:spPr>
          <a:xfrm>
            <a:off x="32657" y="6486979"/>
            <a:ext cx="2697315" cy="365125"/>
          </a:xfrm>
        </p:spPr>
        <p:txBody>
          <a:bodyPr>
            <a:normAutofit/>
          </a:bodyPr>
          <a:lstStyle/>
          <a:p>
            <a:pPr>
              <a:spcAft>
                <a:spcPts val="600"/>
              </a:spcAft>
              <a:defRPr/>
            </a:pPr>
            <a:r>
              <a:rPr lang="en-US"/>
              <a:t>Ready For Jesus, Part 2</a:t>
            </a:r>
            <a:endParaRPr lang="en-US" dirty="0"/>
          </a:p>
        </p:txBody>
      </p:sp>
      <p:pic>
        <p:nvPicPr>
          <p:cNvPr id="20" name="Picture 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7306EE09-BBD3-A3FF-0189-C448E273A144}"/>
              </a:ext>
            </a:extLst>
          </p:cNvPr>
          <p:cNvPicPr>
            <a:picLocks noChangeAspect="1"/>
          </p:cNvPicPr>
          <p:nvPr/>
        </p:nvPicPr>
        <p:blipFill rotWithShape="1">
          <a:blip r:embed="rId4">
            <a:extLst>
              <a:ext uri="{28A0092B-C50C-407E-A947-70E740481C1C}">
                <a14:useLocalDpi xmlns:a14="http://schemas.microsoft.com/office/drawing/2010/main" val="0"/>
              </a:ext>
            </a:extLst>
          </a:blip>
          <a:srcRect t="5419" r="1" b="5419"/>
          <a:stretch/>
        </p:blipFill>
        <p:spPr>
          <a:xfrm>
            <a:off x="3490721" y="10"/>
            <a:ext cx="5653279" cy="6857990"/>
          </a:xfrm>
          <a:prstGeom prst="rect">
            <a:avLst/>
          </a:prstGeom>
        </p:spPr>
      </p:pic>
    </p:spTree>
    <p:extLst>
      <p:ext uri="{BB962C8B-B14F-4D97-AF65-F5344CB8AC3E}">
        <p14:creationId xmlns:p14="http://schemas.microsoft.com/office/powerpoint/2010/main" val="412874583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style.rotation</p:attrName>
                                        </p:attrNameLst>
                                      </p:cBhvr>
                                      <p:tavLst>
                                        <p:tav tm="0">
                                          <p:val>
                                            <p:fltVal val="90"/>
                                          </p:val>
                                        </p:tav>
                                        <p:tav tm="100000">
                                          <p:val>
                                            <p:fltVal val="0"/>
                                          </p:val>
                                        </p:tav>
                                      </p:tavLst>
                                    </p:anim>
                                    <p:animEffect transition="in" filter="fade">
                                      <p:cBhvr>
                                        <p:cTn id="10" dur="1000"/>
                                        <p:tgtEl>
                                          <p:spTgt spid="10">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2" name="Title 1">
            <a:extLst>
              <a:ext uri="{FF2B5EF4-FFF2-40B4-BE49-F238E27FC236}">
                <a16:creationId xmlns:a16="http://schemas.microsoft.com/office/drawing/2014/main" id="{F7010F56-A212-8030-664F-70BD2D0A8834}"/>
              </a:ext>
            </a:extLst>
          </p:cNvPr>
          <p:cNvSpPr>
            <a:spLocks noGrp="1"/>
          </p:cNvSpPr>
          <p:nvPr>
            <p:ph type="title"/>
          </p:nvPr>
        </p:nvSpPr>
        <p:spPr>
          <a:xfrm>
            <a:off x="3200400" y="8813"/>
            <a:ext cx="5943580" cy="970450"/>
          </a:xfrm>
        </p:spPr>
        <p:txBody>
          <a:bodyPr>
            <a:normAutofit fontScale="90000"/>
          </a:bodyPr>
          <a:lstStyle/>
          <a:p>
            <a:pPr marL="571500" indent="-571500">
              <a:buFont typeface="Wingdings" panose="05000000000000000000" pitchFamily="2" charset="2"/>
              <a:buChar char="v"/>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Looking (II Peter 3:12)</a:t>
            </a:r>
          </a:p>
        </p:txBody>
      </p:sp>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733800" y="1600200"/>
            <a:ext cx="5410180" cy="5266603"/>
          </a:xfrm>
        </p:spPr>
        <p:txBody>
          <a:bodyPr>
            <a:normAutofit fontScale="92500" lnSpcReduction="10000"/>
          </a:bodyPr>
          <a:lstStyle/>
          <a:p>
            <a:pPr marL="119062" lvl="1" indent="0">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3:12-13</a:t>
            </a:r>
            <a:r>
              <a:rPr lang="en-US" sz="2800" b="1" dirty="0">
                <a:ln>
                  <a:solidFill>
                    <a:schemeClr val="bg1"/>
                  </a:solidFill>
                </a:ln>
                <a:solidFill>
                  <a:prstClr val="white"/>
                </a:solidFill>
                <a:effectLst>
                  <a:outerShdw blurRad="50800" dist="38100" dir="2700000" algn="tl" rotWithShape="0">
                    <a:srgbClr val="000000">
                      <a:alpha val="48000"/>
                    </a:srgbClr>
                  </a:outerShdw>
                </a:effectLst>
              </a:rPr>
              <a:t>: looking for and hastening the coming of the day of God, because of which the heavens will be destroyed by burning, and the elements will melt with intense heat! But according to His promise we are looking for new heavens and a new earth, in which righteousness dwells. </a:t>
            </a:r>
            <a:endParaRPr kumimoji="0" lang="en-US" sz="2800" b="1" i="0"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a:defRPr/>
            </a:pPr>
            <a:r>
              <a:rPr lang="en-US"/>
              <a:t>Ready For Jesus, Part 2</a:t>
            </a:r>
            <a:endParaRPr lang="en-US" dirty="0"/>
          </a:p>
        </p:txBody>
      </p:sp>
    </p:spTree>
    <p:extLst>
      <p:ext uri="{BB962C8B-B14F-4D97-AF65-F5344CB8AC3E}">
        <p14:creationId xmlns:p14="http://schemas.microsoft.com/office/powerpoint/2010/main" val="103922269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R="0" lvl="0" indent="0" algn="ctr" fontAlgn="base">
              <a:spcBef>
                <a:spcPct val="0"/>
              </a:spcBef>
              <a:spcAft>
                <a:spcPts val="450"/>
              </a:spcAft>
              <a:buClr>
                <a:srgbClr val="6BA9DA"/>
              </a:buClr>
              <a:buSzPct val="115000"/>
              <a:buFontTx/>
              <a:buNone/>
              <a:tabLst/>
              <a:defRPr/>
            </a:pPr>
            <a:r>
              <a:rPr kumimoji="0" lang="en-US" b="0" i="0" u="none" strike="noStrike" kern="1200" cap="none" spc="0" normalizeH="0" baseline="0" noProof="0">
                <a:ln>
                  <a:noFill/>
                </a:ln>
                <a:solidFill>
                  <a:schemeClr val="bg1"/>
                </a:solidFill>
                <a:effectLst>
                  <a:outerShdw blurRad="50800" dist="38100" dir="2700000" algn="tl" rotWithShape="0">
                    <a:schemeClr val="bg1">
                      <a:alpha val="43000"/>
                    </a:schemeClr>
                  </a:outerShdw>
                </a:effectLst>
                <a:uLnTx/>
                <a:uFillTx/>
                <a:latin typeface="+mn-lt"/>
                <a:ea typeface="+mn-ea"/>
                <a:cs typeface="+mn-cs"/>
              </a:rPr>
              <a:t>Ready For Jesus, Part 2</a:t>
            </a:r>
            <a:endParaRPr kumimoji="0" lang="en-US" b="0" i="0" u="none" strike="noStrike" kern="1200" cap="none" spc="0" normalizeH="0" baseline="0" noProof="0" dirty="0">
              <a:ln>
                <a:noFill/>
              </a:ln>
              <a:solidFill>
                <a:schemeClr val="bg1"/>
              </a:solidFill>
              <a:effectLst>
                <a:outerShdw blurRad="50800" dist="38100" dir="2700000" algn="tl" rotWithShape="0">
                  <a:schemeClr val="bg1">
                    <a:alpha val="43000"/>
                  </a:schemeClr>
                </a:outerShdw>
              </a:effectLst>
              <a:uLnTx/>
              <a:uFillTx/>
              <a:latin typeface="+mn-lt"/>
              <a:ea typeface="+mn-ea"/>
              <a:cs typeface="+mn-cs"/>
            </a:endParaRP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Looking</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Jesus urged His disciples to look for His return! </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Matthew 24:35-38, 42; 25:1-13</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Christ will bring eternal salvation to those who look for Him</a:t>
            </a:r>
          </a:p>
          <a:p>
            <a:pPr marL="1428750" lvl="2" indent="-457200" eaLnBrk="1" hangingPunct="1">
              <a:lnSpc>
                <a:spcPct val="120000"/>
              </a:lnSpc>
              <a:spcAft>
                <a:spcPts val="450"/>
              </a:spcAft>
              <a:buFont typeface="Courier New" panose="02070309020205020404" pitchFamily="49" charset="0"/>
              <a:buChar char="o"/>
              <a:defRPr/>
            </a:pPr>
            <a:r>
              <a:rPr lang="nl-NL" sz="2400" b="1" dirty="0">
                <a:solidFill>
                  <a:prstClr val="white"/>
                </a:solidFill>
                <a:effectLst>
                  <a:outerShdw blurRad="50800" dist="38100" dir="2700000" algn="tl" rotWithShape="0">
                    <a:srgbClr val="000000">
                      <a:alpha val="48000"/>
                    </a:srgbClr>
                  </a:outerShdw>
                </a:effectLst>
                <a:latin typeface="Tahoma"/>
              </a:rPr>
              <a:t>Hebrews 9:28</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Paul urged saints to watch for the Lord’s return </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 Thess. 5:1-6; II Tim. 4:7-8</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251532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76600" y="1852535"/>
            <a:ext cx="5867400" cy="4276003"/>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3:14: Therefore, beloved, since you look for these things, be diligent to be found by Him in peace, spotless and blameless</a:t>
            </a:r>
            <a:endParaRPr kumimoji="0" lang="en-US" sz="2800" b="1" i="0"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2</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endParaRP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514600" y="7620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v"/>
              <a:defRPr/>
            </a:pPr>
            <a:r>
              <a:rPr lang="en-US" sz="3600" b="1" dirty="0">
                <a:ln>
                  <a:solidFill>
                    <a:schemeClr val="bg1"/>
                  </a:solidFill>
                </a:ln>
                <a:solidFill>
                  <a:prstClr val="white"/>
                </a:solidFill>
                <a:effectLst>
                  <a:outerShdw blurRad="50800" dist="38100" dir="2700000" algn="tl" rotWithShape="0">
                    <a:srgbClr val="000000">
                      <a:alpha val="48000"/>
                    </a:srgbClr>
                  </a:outerShdw>
                </a:effectLst>
                <a:latin typeface="Tahoma"/>
              </a:rPr>
              <a:t>Looking (II Peter 3:12)</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schemeClr val="bg1"/>
                  </a:solidFill>
                </a:ln>
                <a:solidFill>
                  <a:prstClr val="white"/>
                </a:solidFill>
                <a:effectLst>
                  <a:outerShdw blurRad="50800" dist="38100" dir="2700000" algn="tl" rotWithShape="0">
                    <a:srgbClr val="000000">
                      <a:alpha val="48000"/>
                    </a:srgbClr>
                  </a:outerShdw>
                </a:effectLst>
                <a:latin typeface="Tahoma"/>
              </a:rPr>
              <a:t>Diligent (II Peter 3:14) </a:t>
            </a:r>
          </a:p>
        </p:txBody>
      </p:sp>
    </p:spTree>
    <p:extLst>
      <p:ext uri="{BB962C8B-B14F-4D97-AF65-F5344CB8AC3E}">
        <p14:creationId xmlns:p14="http://schemas.microsoft.com/office/powerpoint/2010/main" val="41146511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7504</TotalTime>
  <Words>2214</Words>
  <Application>Microsoft Office PowerPoint</Application>
  <PresentationFormat>On-screen Show (4:3)</PresentationFormat>
  <Paragraphs>228</Paragraphs>
  <Slides>21</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Ameretto</vt:lpstr>
      <vt:lpstr>Arial</vt:lpstr>
      <vt:lpstr>Calibri</vt:lpstr>
      <vt:lpstr>Courier New</vt:lpstr>
      <vt:lpstr>Tahoma</vt:lpstr>
      <vt:lpstr>Times New Roman</vt:lpstr>
      <vt:lpstr>Wingdings</vt:lpstr>
      <vt:lpstr>Wingdings 2</vt:lpstr>
      <vt:lpstr>5_eye</vt:lpstr>
      <vt:lpstr>vees</vt:lpstr>
      <vt:lpstr>Damask</vt:lpstr>
      <vt:lpstr>Slate</vt:lpstr>
      <vt:lpstr>Ready For Jesus, Part 2</vt:lpstr>
      <vt:lpstr>Intro</vt:lpstr>
      <vt:lpstr>Intro</vt:lpstr>
      <vt:lpstr>Intro</vt:lpstr>
      <vt:lpstr>Conclusion</vt:lpstr>
      <vt:lpstr>Intro</vt:lpstr>
      <vt:lpstr>Looking (II Peter 3:12)</vt:lpstr>
      <vt:lpstr>Looking</vt:lpstr>
      <vt:lpstr>PowerPoint Presentation</vt:lpstr>
      <vt:lpstr>Diligent</vt:lpstr>
      <vt:lpstr>PowerPoint Presentation</vt:lpstr>
      <vt:lpstr>Alert</vt:lpstr>
      <vt:lpstr>PowerPoint Presentation</vt:lpstr>
      <vt:lpstr>Steadfast</vt:lpstr>
      <vt:lpstr>PowerPoint Presentation</vt:lpstr>
      <vt:lpstr>Growing</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Jesus, Part 2</dc:title>
  <dc:subject>01/29/2023</dc:subject>
  <dc:creator>DarkWolf</dc:creator>
  <cp:lastModifiedBy>Nathan Morrison</cp:lastModifiedBy>
  <cp:revision>32</cp:revision>
  <dcterms:created xsi:type="dcterms:W3CDTF">2005-06-04T23:49:02Z</dcterms:created>
  <dcterms:modified xsi:type="dcterms:W3CDTF">2023-01-27T20:41:54Z</dcterms:modified>
</cp:coreProperties>
</file>