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Lst>
  <p:notesMasterIdLst>
    <p:notesMasterId r:id="rId25"/>
  </p:notesMasterIdLst>
  <p:handoutMasterIdLst>
    <p:handoutMasterId r:id="rId26"/>
  </p:handoutMasterIdLst>
  <p:sldIdLst>
    <p:sldId id="695" r:id="rId5"/>
    <p:sldId id="786" r:id="rId6"/>
    <p:sldId id="817" r:id="rId7"/>
    <p:sldId id="819" r:id="rId8"/>
    <p:sldId id="820" r:id="rId9"/>
    <p:sldId id="821" r:id="rId10"/>
    <p:sldId id="832" r:id="rId11"/>
    <p:sldId id="833" r:id="rId12"/>
    <p:sldId id="834" r:id="rId13"/>
    <p:sldId id="835" r:id="rId14"/>
    <p:sldId id="840" r:id="rId15"/>
    <p:sldId id="841" r:id="rId16"/>
    <p:sldId id="842" r:id="rId17"/>
    <p:sldId id="843" r:id="rId18"/>
    <p:sldId id="844" r:id="rId19"/>
    <p:sldId id="845" r:id="rId20"/>
    <p:sldId id="849" r:id="rId21"/>
    <p:sldId id="850" r:id="rId22"/>
    <p:sldId id="848" r:id="rId23"/>
    <p:sldId id="72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1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01/22/2023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4469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7556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834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once to die for sin and promised to come again in judgment and reward: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Jn. 14:1-6:</a:t>
            </a:r>
            <a:r>
              <a:rPr lang="en-US" sz="1100" dirty="0">
                <a:effectLst/>
                <a:latin typeface="Times New Roman" panose="02020603050405020304" pitchFamily="18" charset="0"/>
                <a:ea typeface="Times New Roman" panose="02020603050405020304" pitchFamily="18" charset="0"/>
              </a:rPr>
              <a:t> He will return to take His followers home (Heaven).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I Cor. 11:26:</a:t>
            </a:r>
            <a:r>
              <a:rPr lang="en-US" sz="1100" dirty="0">
                <a:effectLst/>
                <a:latin typeface="Times New Roman" panose="02020603050405020304" pitchFamily="18" charset="0"/>
                <a:ea typeface="Times New Roman" panose="02020603050405020304" pitchFamily="18" charset="0"/>
              </a:rPr>
              <a:t> We partake of the Lord’s Supper until He comes again.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I Thess. 4:13-18:</a:t>
            </a:r>
            <a:r>
              <a:rPr lang="en-US" sz="1100" dirty="0">
                <a:effectLst/>
                <a:latin typeface="Times New Roman" panose="02020603050405020304" pitchFamily="18" charset="0"/>
                <a:ea typeface="Times New Roman" panose="02020603050405020304" pitchFamily="18" charset="0"/>
              </a:rPr>
              <a:t> He will gather the saints to Him in the clouds.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II Thess. 1:7-9:</a:t>
            </a:r>
            <a:r>
              <a:rPr lang="en-US" sz="1100" dirty="0">
                <a:effectLst/>
                <a:latin typeface="Times New Roman" panose="02020603050405020304" pitchFamily="18" charset="0"/>
                <a:ea typeface="Times New Roman" panose="02020603050405020304" pitchFamily="18" charset="0"/>
              </a:rPr>
              <a:t> He will return for judgment.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Heb. 9:27-28:</a:t>
            </a:r>
            <a:r>
              <a:rPr lang="en-US" sz="1100" dirty="0">
                <a:effectLst/>
                <a:latin typeface="Times New Roman" panose="02020603050405020304" pitchFamily="18" charset="0"/>
                <a:ea typeface="Times New Roman" panose="02020603050405020304" pitchFamily="18" charset="0"/>
              </a:rPr>
              <a:t> Man dies once and then the judgment – Jesus will return for salvation!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Rev. 1:7:</a:t>
            </a:r>
            <a:r>
              <a:rPr lang="en-US" sz="1100" dirty="0">
                <a:effectLst/>
                <a:latin typeface="Times New Roman" panose="02020603050405020304" pitchFamily="18" charset="0"/>
                <a:ea typeface="Times New Roman" panose="02020603050405020304" pitchFamily="18" charset="0"/>
              </a:rPr>
              <a:t> When He returns in the clouds, every eye will see Him.</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186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once to die for sin and promised to come again in judgment and reward</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The church is depicted as a bride awaiting the arrival of the bridegroom (Mt. 25:1-13: Parable of the Ten Virgins; Rev. 19:7-8: “His bride has made herself ready; righteous acts of saints”)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429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once to die for sin and promised to come again in judgment and reward</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The church is depicted as a bride awaiting the arrival of the bridegroom (Mt. 25:1-13: Parable of the Ten Virgins; Rev. 19:7-8: “His bride has made herself ready; righteous acts of saints”)</a:t>
            </a:r>
          </a:p>
          <a:p>
            <a:pPr marL="342900" marR="0" lvl="0" indent="-342900">
              <a:spcBef>
                <a:spcPts val="0"/>
              </a:spcBef>
              <a:spcAft>
                <a:spcPts val="0"/>
              </a:spcAft>
              <a:buFont typeface="+mj-lt"/>
              <a:buAutoNum type="romanUcPeriod"/>
              <a:tabLst>
                <a:tab pos="571500" algn="l"/>
              </a:tabLst>
            </a:pPr>
            <a:r>
              <a:rPr lang="en-US" dirty="0"/>
              <a:t>Peter devoted time to discussing Christ’s Second Coming:</a:t>
            </a:r>
          </a:p>
          <a:p>
            <a:pPr marL="457200" marR="0" lvl="1" indent="0">
              <a:spcBef>
                <a:spcPts val="0"/>
              </a:spcBef>
              <a:spcAft>
                <a:spcPts val="0"/>
              </a:spcAft>
              <a:buFont typeface="+mj-lt"/>
              <a:buNone/>
              <a:tabLst>
                <a:tab pos="571500" algn="l"/>
              </a:tabLst>
            </a:pPr>
            <a:r>
              <a:rPr lang="en-US" dirty="0"/>
              <a:t>A.	II Peter 3:9: The Lord is not slow about His promises (from 3:4).</a:t>
            </a:r>
          </a:p>
          <a:p>
            <a:pPr marL="457200" marR="0" lvl="1" indent="0">
              <a:spcBef>
                <a:spcPts val="0"/>
              </a:spcBef>
              <a:spcAft>
                <a:spcPts val="0"/>
              </a:spcAft>
              <a:buFont typeface="+mj-lt"/>
              <a:buNone/>
              <a:tabLst>
                <a:tab pos="571500" algn="l"/>
              </a:tabLst>
            </a:pPr>
            <a:r>
              <a:rPr lang="en-US" dirty="0"/>
              <a:t>B.	II Peter 3:10: The day of the Lord will come as a “thief in the night.”</a:t>
            </a:r>
          </a:p>
          <a:p>
            <a:pPr marL="457200" marR="0" lvl="1" indent="0">
              <a:spcBef>
                <a:spcPts val="0"/>
              </a:spcBef>
              <a:spcAft>
                <a:spcPts val="0"/>
              </a:spcAft>
              <a:buFont typeface="+mj-lt"/>
              <a:buNone/>
              <a:tabLst>
                <a:tab pos="571500" algn="l"/>
              </a:tabLst>
            </a:pPr>
            <a:r>
              <a:rPr lang="en-US" dirty="0"/>
              <a:t>C.	II Peter 3:10-11: The earth and its works will be “burned up.” </a:t>
            </a:r>
          </a:p>
          <a:p>
            <a:pPr marL="342900" marR="0" lvl="0" indent="-342900">
              <a:spcBef>
                <a:spcPts val="0"/>
              </a:spcBef>
              <a:spcAft>
                <a:spcPts val="0"/>
              </a:spcAft>
              <a:buFont typeface="+mj-lt"/>
              <a:buAutoNum type="romanUcPeriod"/>
              <a:tabLst>
                <a:tab pos="571500" algn="l"/>
              </a:tabLst>
            </a:pPr>
            <a:r>
              <a:rPr lang="en-US" dirty="0"/>
              <a:t>In light of the Second Coming and all that will take place, Peter makes a statement…</a:t>
            </a:r>
          </a:p>
          <a:p>
            <a:pPr marL="457200" marR="0" lvl="1" indent="0">
              <a:spcBef>
                <a:spcPts val="0"/>
              </a:spcBef>
              <a:spcAft>
                <a:spcPts val="0"/>
              </a:spcAft>
              <a:buFont typeface="+mj-lt"/>
              <a:buNone/>
              <a:tabLst>
                <a:tab pos="571500" algn="l"/>
              </a:tabLst>
            </a:pPr>
            <a:r>
              <a:rPr lang="en-US" dirty="0"/>
              <a:t>A.	II Peter 3:11: “What sort of people ought you to be…”</a:t>
            </a:r>
          </a:p>
          <a:p>
            <a:pPr marL="457200" marR="0" lvl="1" indent="0">
              <a:spcBef>
                <a:spcPts val="0"/>
              </a:spcBef>
              <a:spcAft>
                <a:spcPts val="0"/>
              </a:spcAft>
              <a:buFont typeface="+mj-lt"/>
              <a:buNone/>
              <a:tabLst>
                <a:tab pos="571500" algn="l"/>
              </a:tabLst>
            </a:pPr>
            <a:r>
              <a:rPr lang="en-US" dirty="0"/>
              <a:t>B.	II Peter 3 sets forth at least ten characteristics of the “sort of people” we ought to be!</a:t>
            </a: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768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Sincere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II Peter 3:1: God’s people should possess “sincere” (NKJ: “pure”) minds.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Men live in sin because of selfish or impure minds: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Tim. 6:3-5: False teachers have a “depraved mind and deprived of the truth.”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Eph. 4:17-19: Men practice “every kind of impurity with greediness.”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must have “sincere” (pure) minds: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Mt. 22:37-38: Christ said we are to love God with all our minds.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Phil. 4:8: Our minds are to be occupied with honorable, right, pure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Heb. 10:19-22: We draw near with a “sincere heart in full assurance of faith.”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Col. 3:9: “Do not lie to one another” – Speak the truth in love (Eph. 4:15, 25)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have the “mind” of Christ (NKJ), or the “attitude” of Christ (NAS)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Phil. 2:5: “Have this attitude in yourselves which was also in Christ Jesus.”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Phil. 2:15-16: Obedience to God (like Christ) will prove us “to be blameless and innocent, children of God above reproach…”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have “sincere minds!”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4817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Sincere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Mindful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II Peter 3:2: Saints should be “mindful” (NKJ) and remember (NAS) the word of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should be reminded so that they don’t forget certain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Psalm 1:2: The faithful should “delight” and “meditate” on the word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Peter 3:2: Remember (NAS) the word of God by holy prophets.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prophets spoke as inspired by the Holy Spirit – II Peter 1:20-21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Prophesies confirm the Deity of Christ – </a:t>
            </a:r>
            <a:r>
              <a:rPr lang="en-US" sz="1100" i="1" dirty="0">
                <a:effectLst/>
                <a:latin typeface="Times New Roman" panose="02020603050405020304" pitchFamily="18" charset="0"/>
                <a:ea typeface="Times New Roman" panose="02020603050405020304" pitchFamily="18" charset="0"/>
              </a:rPr>
              <a:t>Acts 2:32-36; 17:2-3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life of Christ confirmed O.T. prophecy – II Peter 1:16-19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Peter 3:2: Remember the “commandment of the Lord” spoken by apostles!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apostles are the “Ambassadors” of Christ – II Cor. 5:20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were guided “into all the truth” – Jn. 16:13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were given authority to “bind and loose” – Mt. 16:19; 18:18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Peter 1:9: Saints must not forget their purification from sin (blood of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be “mindful” of (to remember) the “commands” of God!</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444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Sincere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Mindful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Informed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Peter 3:5, 8: There are some that “willfully forget” (NKJ) the things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Rom. 10:1-3: Zeal without knowledge is not acceptable.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Saints are to be informed, and not to forget (not to “escape your notice” – NAS).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Must be informed of the danger of false teachers – </a:t>
            </a:r>
            <a:r>
              <a:rPr lang="en-US" sz="1100" i="1" dirty="0">
                <a:effectLst/>
                <a:latin typeface="Times New Roman" panose="02020603050405020304" pitchFamily="18" charset="0"/>
                <a:ea typeface="Times New Roman" panose="02020603050405020304" pitchFamily="18" charset="0"/>
              </a:rPr>
              <a:t>II Peter 2:1-19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Must be informed of the temporal nature of material things – II Peter 3:10-12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Must be informed of the Second Coming of Christ – II Peter 3:8-10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Must be informed about judgment and eternal separation – II Peter 3:7; </a:t>
            </a:r>
            <a:r>
              <a:rPr lang="en-US" sz="1100" i="1" dirty="0">
                <a:effectLst/>
                <a:latin typeface="Times New Roman" panose="02020603050405020304" pitchFamily="18" charset="0"/>
                <a:ea typeface="Times New Roman" panose="02020603050405020304" pitchFamily="18" charset="0"/>
              </a:rPr>
              <a:t>Mt. 25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Saints study God’s word so that they might be informed and teach others!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316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Sincere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Mindful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Informed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Holy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Peter 3:11: Being informed of the destruction of the world, “what sort of people” we ought to be </a:t>
            </a:r>
            <a:r>
              <a:rPr lang="en-US" sz="1100" i="1" dirty="0">
                <a:effectLst/>
                <a:latin typeface="Times New Roman" panose="02020603050405020304" pitchFamily="18" charset="0"/>
                <a:ea typeface="Times New Roman" panose="02020603050405020304" pitchFamily="18" charset="0"/>
              </a:rPr>
              <a:t>is holy!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Saints are to be holy in the way we live – I Pet. 1:14-16 (Give up former way of life)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 Pet. 2:9: Saints are a “royal priesthood, a holy nation.”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What is “holiness?”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i="1" dirty="0">
                <a:effectLst/>
                <a:latin typeface="Times New Roman" panose="02020603050405020304" pitchFamily="18" charset="0"/>
                <a:ea typeface="Times New Roman" panose="02020603050405020304" pitchFamily="18" charset="0"/>
              </a:rPr>
              <a:t>Gr. </a:t>
            </a:r>
            <a:r>
              <a:rPr lang="en-US" sz="1100" i="1" dirty="0" err="1">
                <a:effectLst/>
                <a:latin typeface="Times New Roman" panose="02020603050405020304" pitchFamily="18" charset="0"/>
                <a:ea typeface="Times New Roman" panose="02020603050405020304" pitchFamily="18" charset="0"/>
              </a:rPr>
              <a:t>hagios</a:t>
            </a:r>
            <a:r>
              <a:rPr lang="en-US" sz="1100" i="1" dirty="0">
                <a:effectLst/>
                <a:latin typeface="Times New Roman" panose="02020603050405020304" pitchFamily="18" charset="0"/>
                <a:ea typeface="Times New Roman" panose="02020603050405020304" pitchFamily="18" charset="0"/>
              </a:rPr>
              <a:t> [hag'-</a:t>
            </a:r>
            <a:r>
              <a:rPr lang="en-US" sz="1100" i="1" dirty="0" err="1">
                <a:effectLst/>
                <a:latin typeface="Times New Roman" panose="02020603050405020304" pitchFamily="18" charset="0"/>
                <a:ea typeface="Times New Roman" panose="02020603050405020304" pitchFamily="18" charset="0"/>
              </a:rPr>
              <a:t>ee</a:t>
            </a:r>
            <a:r>
              <a:rPr lang="en-US" sz="1100" i="1" dirty="0">
                <a:effectLst/>
                <a:latin typeface="Times New Roman" panose="02020603050405020304" pitchFamily="18" charset="0"/>
                <a:ea typeface="Times New Roman" panose="02020603050405020304" pitchFamily="18" charset="0"/>
              </a:rPr>
              <a:t>-</a:t>
            </a:r>
            <a:r>
              <a:rPr lang="en-US" sz="1100" i="1" dirty="0" err="1">
                <a:effectLst/>
                <a:latin typeface="Times New Roman" panose="02020603050405020304" pitchFamily="18" charset="0"/>
                <a:ea typeface="Times New Roman" panose="02020603050405020304" pitchFamily="18" charset="0"/>
              </a:rPr>
              <a:t>os</a:t>
            </a:r>
            <a:r>
              <a:rPr lang="en-US" sz="1100" i="1" dirty="0">
                <a:effectLst/>
                <a:latin typeface="Times New Roman" panose="02020603050405020304" pitchFamily="18" charset="0"/>
                <a:ea typeface="Times New Roman" panose="02020603050405020304" pitchFamily="18" charset="0"/>
              </a:rPr>
              <a:t> ] (G40):</a:t>
            </a:r>
            <a:r>
              <a:rPr lang="en-US" sz="1100" dirty="0">
                <a:effectLst/>
                <a:latin typeface="Times New Roman" panose="02020603050405020304" pitchFamily="18" charset="0"/>
                <a:ea typeface="Times New Roman" panose="02020603050405020304" pitchFamily="18" charset="0"/>
              </a:rPr>
              <a:t> sacred (physically, pure, morally blameless or religious, ceremonially, consecrated): -- (most) holy (one, thing), saint.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Sacred or sanctified is “to set apart” (for a specific use).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Saints are: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“Set apart” to God, separated from the world – Rom. 12:1-2; II Cor. 6:14-18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 “people for His own possession, zealous for good deeds” – Titus 2:14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light of the 2</a:t>
            </a:r>
            <a:r>
              <a:rPr lang="en-US" sz="1100" baseline="30000" dirty="0">
                <a:effectLst/>
                <a:latin typeface="Times New Roman" panose="02020603050405020304" pitchFamily="18" charset="0"/>
                <a:ea typeface="Times New Roman" panose="02020603050405020304" pitchFamily="18" charset="0"/>
              </a:rPr>
              <a:t>nd</a:t>
            </a:r>
            <a:r>
              <a:rPr lang="en-US" sz="1100" dirty="0">
                <a:effectLst/>
                <a:latin typeface="Times New Roman" panose="02020603050405020304" pitchFamily="18" charset="0"/>
                <a:ea typeface="Times New Roman" panose="02020603050405020304" pitchFamily="18" charset="0"/>
              </a:rPr>
              <a:t> Coming, saints will “keep oneself unstained by the world!” </a:t>
            </a:r>
            <a:r>
              <a:rPr lang="en-US" sz="1100" i="1" dirty="0">
                <a:effectLst/>
                <a:latin typeface="Times New Roman" panose="02020603050405020304" pitchFamily="18" charset="0"/>
                <a:ea typeface="Times New Roman" panose="02020603050405020304" pitchFamily="18" charset="0"/>
              </a:rPr>
              <a:t>(</a:t>
            </a:r>
            <a:r>
              <a:rPr lang="en-US" sz="1100" i="1" dirty="0" err="1">
                <a:effectLst/>
                <a:latin typeface="Times New Roman" panose="02020603050405020304" pitchFamily="18" charset="0"/>
                <a:ea typeface="Times New Roman" panose="02020603050405020304" pitchFamily="18" charset="0"/>
              </a:rPr>
              <a:t>Js</a:t>
            </a:r>
            <a:r>
              <a:rPr lang="en-US" sz="1100" i="1" dirty="0">
                <a:effectLst/>
                <a:latin typeface="Times New Roman" panose="02020603050405020304" pitchFamily="18" charset="0"/>
                <a:ea typeface="Times New Roman" panose="02020603050405020304" pitchFamily="18" charset="0"/>
              </a:rPr>
              <a:t>. 1:27)</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686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Sincere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Mindful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Informed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Holy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Godly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II Peter 3:11: The 2</a:t>
            </a:r>
            <a:r>
              <a:rPr lang="en-US" sz="1100" baseline="30000" dirty="0">
                <a:effectLst/>
                <a:latin typeface="Times New Roman" panose="02020603050405020304" pitchFamily="18" charset="0"/>
                <a:ea typeface="Times New Roman" panose="02020603050405020304" pitchFamily="18" charset="0"/>
              </a:rPr>
              <a:t>nd</a:t>
            </a:r>
            <a:r>
              <a:rPr lang="en-US" sz="1100" dirty="0">
                <a:effectLst/>
                <a:latin typeface="Times New Roman" panose="02020603050405020304" pitchFamily="18" charset="0"/>
                <a:ea typeface="Times New Roman" panose="02020603050405020304" pitchFamily="18" charset="0"/>
              </a:rPr>
              <a:t> Coming should cause one to live godly in all things!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“Godliness” is the opposite of doing what is right in our own eyes.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II Peter 1:4: The “corruption” in the world through lust.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II Peter 2:5-6: People in Noah’s day and in Sodom &amp; Gomorrah were ungodly!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“Godliness” must be based on knowledge of God’s word – II Peter 1:3; Titus 1:1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pursuit of material wealth can bring ruin – I Tim. 6:6-10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Child of God should pursue godliness and contentment – I Tim. 6:6, 11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“Godliness” is profitable in this present life and leads to the life to come – I Tim. 4:7-8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Titus 2:12-13: We are to deny “ungodliness” and live righteously and godly, so that we may look for the blessed hope of the appearing of Christ! </a:t>
            </a:r>
            <a:r>
              <a:rPr lang="en-US" sz="1100" i="1" dirty="0">
                <a:effectLst/>
                <a:latin typeface="Times New Roman" panose="02020603050405020304" pitchFamily="18" charset="0"/>
                <a:ea typeface="Times New Roman" panose="02020603050405020304" pitchFamily="18" charset="0"/>
              </a:rPr>
              <a:t>(Preview of what comes next in the list in II Peter 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By living godly lives now, the saint remains above reproach and has the hope of Heaven!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6472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Ready For Jesus, Part 1</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Ready For Jesus, Part 1</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Ready For Jesus, Part 1</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Ready For Jesus, Part 1</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Ready For Jesus, Part 1</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Ready For Jesus, Part 1</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Ready For Jesus, Part 1</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Ready For Jesus, Part 1</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Ready For Jesus, Part 1</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Ready For Jesus, Part 1</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Ready For Jesus, Part 1</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1</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1</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1</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Ready For Jesus, Part 1</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Ready For Jesus, Part 1</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Ready For Jesus, Part 1</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Ready For Jesus, Part 1</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Ready For Jesus, Part 1</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Ready For Jesus, Part 1</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1</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Ready For Jesus, Part 1</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Ready For Jesus, Part 1</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1</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Ready For Jesus, Part 1</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1</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1</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Ready For Jesus, Part 1</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Ready For Jesus, Part 1</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Ready For Jesus, Part 1</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Ready For Jesus, Part 1</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Ready For Jesus, Part 1</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41.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3979" cy="851263"/>
          </a:xfrm>
        </p:spPr>
        <p:txBody>
          <a:bodyPr>
            <a:noAutofit/>
          </a:bodyPr>
          <a:lstStyle/>
          <a:p>
            <a:r>
              <a:rPr lang="en-US" sz="4800" b="1" spc="50" dirty="0">
                <a:ln w="0"/>
                <a:solidFill>
                  <a:schemeClr val="tx1"/>
                </a:solidFill>
                <a:effectLst>
                  <a:innerShdw blurRad="63500" dist="50800" dir="13500000">
                    <a:srgbClr val="000000">
                      <a:alpha val="50000"/>
                    </a:srgbClr>
                  </a:innerShdw>
                </a:effectLst>
              </a:rPr>
              <a:t>Ready For Jesus, Part 1</a:t>
            </a:r>
            <a:endParaRPr lang="en-US" sz="48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20" y="5638800"/>
            <a:ext cx="9143978" cy="1219200"/>
          </a:xfrm>
        </p:spPr>
        <p:txBody>
          <a:bodyPr>
            <a:normAutofit lnSpcReduction="10000"/>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II Peter 3:1-11</a:t>
            </a:r>
            <a:endParaRPr lang="en-US" sz="4000" b="1" dirty="0">
              <a:ln w="6600">
                <a:noFill/>
                <a:prstDash val="solid"/>
              </a:ln>
              <a:solidFill>
                <a:srgbClr val="F5CE94"/>
              </a:solidFill>
              <a:effectLst/>
            </a:endParaRPr>
          </a:p>
        </p:txBody>
      </p:sp>
      <p:pic>
        <p:nvPicPr>
          <p:cNvPr id="21" name="Picture 2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a:blip r:embed="rId5">
            <a:extLst>
              <a:ext uri="{28A0092B-C50C-407E-A947-70E740481C1C}">
                <a14:useLocalDpi xmlns:a14="http://schemas.microsoft.com/office/drawing/2010/main" val="0"/>
              </a:ext>
            </a:extLst>
          </a:blip>
          <a:srcRect t="20357" b="20357"/>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60242" y="2971800"/>
            <a:ext cx="5867400" cy="3877387"/>
          </a:xfrm>
        </p:spPr>
        <p:txBody>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3:5-8: There are some people that “willfully forget” (NKJ) the things of God </a:t>
            </a:r>
            <a:r>
              <a:rPr lang="en-US" sz="2800" b="1" i="1" dirty="0">
                <a:ln>
                  <a:solidFill>
                    <a:schemeClr val="bg1"/>
                  </a:solidFill>
                </a:ln>
                <a:solidFill>
                  <a:prstClr val="white"/>
                </a:solidFill>
                <a:effectLst>
                  <a:outerShdw blurRad="50800" dist="38100" dir="2700000" algn="tl" rotWithShape="0">
                    <a:srgbClr val="000000">
                      <a:alpha val="48000"/>
                    </a:srgbClr>
                  </a:outerShdw>
                </a:effectLst>
                <a:latin typeface="Tahoma"/>
              </a:rPr>
              <a:t>(Romans 10:1-3)</a:t>
            </a:r>
            <a:endParaRPr kumimoji="0" lang="en-US" sz="2800" b="1" i="1"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1</a:t>
            </a: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667000" y="0"/>
            <a:ext cx="662938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Sincere (II Peter 3:1)</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Mindful (II Peter 3:2)</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Informed (II Peter 3:5, 8)</a:t>
            </a:r>
          </a:p>
        </p:txBody>
      </p:sp>
    </p:spTree>
    <p:extLst>
      <p:ext uri="{BB962C8B-B14F-4D97-AF65-F5344CB8AC3E}">
        <p14:creationId xmlns:p14="http://schemas.microsoft.com/office/powerpoint/2010/main" val="341159412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1</a:t>
            </a: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Informed</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are to be informed - - not to forget:</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Danger of false teachers – II Peter 2:1-19</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Temporal nature of material things –         II Peter 3:10-12</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2</a:t>
            </a:r>
            <a:r>
              <a:rPr lang="en-US" sz="2400" b="1" baseline="30000" dirty="0">
                <a:solidFill>
                  <a:prstClr val="white"/>
                </a:solidFill>
                <a:effectLst>
                  <a:outerShdw blurRad="50800" dist="38100" dir="2700000" algn="tl" rotWithShape="0">
                    <a:srgbClr val="000000">
                      <a:alpha val="48000"/>
                    </a:srgbClr>
                  </a:outerShdw>
                </a:effectLst>
                <a:latin typeface="Tahoma"/>
              </a:rPr>
              <a:t>nd</a:t>
            </a:r>
            <a:r>
              <a:rPr lang="en-US" sz="2400" b="1" dirty="0">
                <a:solidFill>
                  <a:prstClr val="white"/>
                </a:solidFill>
                <a:effectLst>
                  <a:outerShdw blurRad="50800" dist="38100" dir="2700000" algn="tl" rotWithShape="0">
                    <a:srgbClr val="000000">
                      <a:alpha val="48000"/>
                    </a:srgbClr>
                  </a:outerShdw>
                </a:effectLst>
                <a:latin typeface="Tahoma"/>
              </a:rPr>
              <a:t> Coming of Christ – II Peter 3:8-10</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Judgment and eternal separation – II Peter 3:7; </a:t>
            </a:r>
            <a:r>
              <a:rPr lang="en-US" sz="2400" b="1" i="1" dirty="0">
                <a:solidFill>
                  <a:prstClr val="white"/>
                </a:solidFill>
                <a:effectLst>
                  <a:outerShdw blurRad="50800" dist="38100" dir="2700000" algn="tl" rotWithShape="0">
                    <a:srgbClr val="000000">
                      <a:alpha val="48000"/>
                    </a:srgbClr>
                  </a:outerShdw>
                </a:effectLst>
                <a:latin typeface="Tahoma"/>
              </a:rPr>
              <a:t>Matthew 25</a:t>
            </a:r>
            <a:endParaRPr kumimoji="0" lang="en-US" sz="2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3410823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60242" y="3733800"/>
            <a:ext cx="5867400" cy="3115387"/>
          </a:xfrm>
        </p:spPr>
        <p:txBody>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3:11: Since all these things are to be destroyed in this way, what sort of people ought you to be in holy conduct and godliness</a:t>
            </a:r>
            <a:endParaRPr kumimoji="0" lang="en-US" sz="2800" b="1" i="1"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1</a:t>
            </a: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645229" y="-76200"/>
            <a:ext cx="662938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Sincere (II Peter 3:1)</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Mindful (II Peter 3:2)</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Informed (II Peter 3:5, 8)</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Holy (II Peter 3:11)</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3193039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1</a:t>
            </a: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Holy</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are to be holy in the way we live </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 Peter 2:9</a:t>
            </a: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Holiness: Sacred, set apart</a:t>
            </a:r>
          </a:p>
          <a:p>
            <a:pPr marL="1028700" lvl="1" indent="-457200" eaLnBrk="1" hangingPunct="1">
              <a:lnSpc>
                <a:spcPct val="120000"/>
              </a:lnSpc>
              <a:spcAft>
                <a:spcPts val="450"/>
              </a:spcAft>
              <a:buFont typeface="Wingdings" panose="05000000000000000000" pitchFamily="2" charset="2"/>
              <a:buChar char="Ø"/>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Saints are:</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“Set apart” to God, separated from the world – Rom. 12:1-2; II Cor. 6:14-18</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A “people for His own possession” – Titus 2:14</a:t>
            </a:r>
            <a:endParaRPr kumimoji="0" lang="en-US" sz="2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315626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60242" y="4267201"/>
            <a:ext cx="5867400" cy="2581986"/>
          </a:xfrm>
        </p:spPr>
        <p:txBody>
          <a:bodyPr>
            <a:normAutofit lnSpcReduction="10000"/>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3:11: Since all these things are to be destroyed in this way, what sort of people ought you to be in holy conduct and godliness</a:t>
            </a:r>
            <a:endParaRPr kumimoji="0" lang="en-US" sz="2800" b="1" i="1"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1</a:t>
            </a: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645229" y="-76199"/>
            <a:ext cx="6629380" cy="43434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Sincere (II Peter 3:1)</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Mindful (II Peter 3:2)</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Informed (II Peter 3:5, 8)</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Holy (II Peter 3:11)</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lang="en-US" sz="3600" b="1" dirty="0">
                <a:ln>
                  <a:solidFill>
                    <a:prstClr val="black"/>
                  </a:solidFill>
                </a:ln>
                <a:solidFill>
                  <a:prstClr val="white"/>
                </a:solidFill>
                <a:effectLst>
                  <a:outerShdw blurRad="50800" dist="38100" dir="2700000" algn="tl" rotWithShape="0">
                    <a:srgbClr val="000000">
                      <a:alpha val="48000"/>
                    </a:srgbClr>
                  </a:outerShdw>
                </a:effectLst>
                <a:latin typeface="Tahoma"/>
              </a:rPr>
              <a:t>Godly (II Peter 3:11)</a:t>
            </a:r>
            <a:endParaRPr kumimoji="0" lang="en-US" sz="3600" b="1" i="0" u="none" strike="noStrike" kern="1200" cap="none" spc="0" normalizeH="0" baseline="0" noProof="0" dirty="0">
              <a:ln>
                <a:solidFill>
                  <a:prstClr val="black"/>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87155453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1</a:t>
            </a: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Godly</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914399"/>
            <a:ext cx="5181595" cy="59218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“Godliness” is the opposite of doing what is right in our own eyes </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II Peter 1:4; 2:5-6</a:t>
            </a:r>
          </a:p>
          <a:p>
            <a:pPr marL="1028700" marR="0" lvl="1"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“Godliness” is based on God’s word:</a:t>
            </a: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II Peter 1:3; Titus 1:1; I Timothy 6:6, 11</a:t>
            </a: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“Godliness” leads to the life to come</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 Timothy 4:7-8</a:t>
            </a: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Titus 2:12-13</a:t>
            </a:r>
          </a:p>
          <a:p>
            <a:pPr marL="1428750" marR="0" lvl="2"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endParaRPr kumimoji="0" lang="en-US" sz="2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406106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505" r="27505"/>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Ready For Jesus, Part 1</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169248" y="1791023"/>
            <a:ext cx="5007409" cy="2884715"/>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1500" lvl="1" indent="0" algn="ctr" eaLnBrk="1" hangingPunct="1">
              <a:lnSpc>
                <a:spcPct val="120000"/>
              </a:lnSpc>
              <a:spcAft>
                <a:spcPts val="450"/>
              </a:spcAft>
              <a:defRPr/>
            </a:pPr>
            <a:r>
              <a:rPr lang="en-US" sz="5400" b="1" dirty="0">
                <a:solidFill>
                  <a:prstClr val="white"/>
                </a:solidFill>
                <a:effectLst>
                  <a:outerShdw blurRad="50800" dist="38100" dir="2700000" algn="tl" rotWithShape="0">
                    <a:srgbClr val="000000">
                      <a:alpha val="48000"/>
                    </a:srgbClr>
                  </a:outerShdw>
                </a:effectLst>
                <a:latin typeface="Tahoma"/>
              </a:rPr>
              <a:t>Jesus will come again!     </a:t>
            </a:r>
            <a:r>
              <a:rPr lang="en-US" sz="3600" b="1" dirty="0">
                <a:solidFill>
                  <a:prstClr val="white"/>
                </a:solidFill>
                <a:effectLst>
                  <a:outerShdw blurRad="50800" dist="38100" dir="2700000" algn="tl" rotWithShape="0">
                    <a:srgbClr val="000000">
                      <a:alpha val="48000"/>
                    </a:srgbClr>
                  </a:outerShdw>
                </a:effectLst>
                <a:latin typeface="Tahoma"/>
              </a:rPr>
              <a:t>(II Peter 3:8-10)</a:t>
            </a:r>
          </a:p>
          <a:p>
            <a:pPr marL="571500" lvl="1" indent="0" eaLnBrk="1" hangingPunct="1">
              <a:lnSpc>
                <a:spcPct val="120000"/>
              </a:lnSpc>
              <a:spcAft>
                <a:spcPts val="450"/>
              </a:spcAf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117475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0"/>
            <a:ext cx="4571980" cy="6831875"/>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charset="0"/>
              </a:rPr>
              <a:t>Ready For Jesus, Part 1</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1500" lvl="1" indent="0"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In light of the Lord’s 2</a:t>
            </a:r>
            <a:r>
              <a:rPr lang="en-US" sz="2800" b="1" baseline="30000" dirty="0">
                <a:solidFill>
                  <a:prstClr val="white"/>
                </a:solidFill>
                <a:effectLst>
                  <a:outerShdw blurRad="50800" dist="38100" dir="2700000" algn="tl" rotWithShape="0">
                    <a:srgbClr val="000000">
                      <a:alpha val="48000"/>
                    </a:srgbClr>
                  </a:outerShdw>
                </a:effectLst>
                <a:latin typeface="Tahoma"/>
              </a:rPr>
              <a:t>nd</a:t>
            </a:r>
            <a:r>
              <a:rPr lang="en-US" sz="2800" b="1" dirty="0">
                <a:solidFill>
                  <a:prstClr val="white"/>
                </a:solidFill>
                <a:effectLst>
                  <a:outerShdw blurRad="50800" dist="38100" dir="2700000" algn="tl" rotWithShape="0">
                    <a:srgbClr val="000000">
                      <a:alpha val="48000"/>
                    </a:srgbClr>
                  </a:outerShdw>
                </a:effectLst>
                <a:latin typeface="Tahoma"/>
              </a:rPr>
              <a:t>  Coming, what sort of people ought we to be?</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Sincere  </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Mindful </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Informed</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Holy</a:t>
            </a:r>
          </a:p>
          <a:p>
            <a:pPr marL="1028700" lvl="1" indent="-4572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Godly</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89636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6" y="-1664998"/>
            <a:ext cx="9144000" cy="6098976"/>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9144000" cy="924868"/>
          </a:xfrm>
        </p:spPr>
        <p:txBody>
          <a:bodyPr vert="horz" wrap="none" lIns="91440" tIns="45720" rIns="91440" bIns="45720" rtlCol="0" anchor="t">
            <a:normAutofit/>
          </a:bodyPr>
          <a:lstStyle/>
          <a:p>
            <a:pPr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tx1"/>
                </a:solidFill>
                <a:effectLst/>
                <a:uLnTx/>
                <a:uFillTx/>
                <a:latin typeface="Tahoma"/>
                <a:ea typeface="+mn-ea"/>
                <a:cs typeface="Times New Roman" pitchFamily="18" charset="0"/>
              </a:rPr>
              <a:t>Ready For Jesus, Part 1</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4447386"/>
            <a:ext cx="9144000" cy="238884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742950" eaLnBrk="1" hangingPunct="1">
              <a:lnSpc>
                <a:spcPct val="120000"/>
              </a:lnSpc>
              <a:spcAft>
                <a:spcPts val="450"/>
              </a:spcAft>
              <a:buFont typeface="Wingdings" panose="05000000000000000000" pitchFamily="2" charset="2"/>
              <a:buChar char="v"/>
              <a:defRPr/>
            </a:pPr>
            <a:r>
              <a:rPr lang="en-US" sz="2800" b="1" dirty="0">
                <a:solidFill>
                  <a:schemeClr val="tx1"/>
                </a:solidFill>
                <a:effectLst>
                  <a:outerShdw blurRad="50800" dist="38100" dir="2700000" algn="tl" rotWithShape="0">
                    <a:srgbClr val="000000">
                      <a:alpha val="48000"/>
                    </a:srgbClr>
                  </a:outerShdw>
                </a:effectLst>
                <a:latin typeface="+mn-lt"/>
                <a:cs typeface="+mn-cs"/>
              </a:rPr>
              <a:t>If Jesus were to come now, would He find us ready?</a:t>
            </a:r>
          </a:p>
          <a:p>
            <a:pPr marL="742950" eaLnBrk="1" hangingPunct="1">
              <a:lnSpc>
                <a:spcPct val="120000"/>
              </a:lnSpc>
              <a:spcAft>
                <a:spcPts val="450"/>
              </a:spcAft>
              <a:buFont typeface="Wingdings" panose="05000000000000000000" pitchFamily="2" charset="2"/>
              <a:buChar char="v"/>
              <a:defRPr/>
            </a:pPr>
            <a:r>
              <a:rPr lang="en-US" sz="2800" b="1" dirty="0">
                <a:solidFill>
                  <a:schemeClr val="tx1"/>
                </a:solidFill>
                <a:effectLst>
                  <a:outerShdw blurRad="50800" dist="38100" dir="2700000" algn="tl" rotWithShape="0">
                    <a:srgbClr val="000000">
                      <a:alpha val="48000"/>
                    </a:srgbClr>
                  </a:outerShdw>
                </a:effectLst>
                <a:latin typeface="+mn-lt"/>
                <a:cs typeface="+mn-cs"/>
              </a:rPr>
              <a:t>Let us pursue these things that will lead to an eternal life with Jesus Christ our Lord!</a:t>
            </a:r>
          </a:p>
        </p:txBody>
      </p:sp>
    </p:spTree>
    <p:extLst>
      <p:ext uri="{BB962C8B-B14F-4D97-AF65-F5344CB8AC3E}">
        <p14:creationId xmlns:p14="http://schemas.microsoft.com/office/powerpoint/2010/main" val="4201946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A35B-B955-8021-2836-DD9A7438FEB1}"/>
              </a:ext>
            </a:extLst>
          </p:cNvPr>
          <p:cNvSpPr>
            <a:spLocks noGrp="1"/>
          </p:cNvSpPr>
          <p:nvPr>
            <p:ph type="title"/>
          </p:nvPr>
        </p:nvSpPr>
        <p:spPr>
          <a:xfrm>
            <a:off x="32657" y="10"/>
            <a:ext cx="3458064" cy="838190"/>
          </a:xfrm>
        </p:spPr>
        <p:txBody>
          <a:bodyPr anchor="b">
            <a:normAutofit/>
          </a:bodyPr>
          <a:lstStyle/>
          <a:p>
            <a:r>
              <a:rPr lang="en-US" b="1" dirty="0">
                <a:solidFill>
                  <a:schemeClr val="tx1"/>
                </a:solidFill>
              </a:rPr>
              <a:t>Conclusion</a:t>
            </a:r>
          </a:p>
        </p:txBody>
      </p:sp>
      <p:sp>
        <p:nvSpPr>
          <p:cNvPr id="10" name="Content Placeholder 9">
            <a:extLst>
              <a:ext uri="{FF2B5EF4-FFF2-40B4-BE49-F238E27FC236}">
                <a16:creationId xmlns:a16="http://schemas.microsoft.com/office/drawing/2014/main" id="{2853CED2-370D-E3EC-497C-BF3DCB021483}"/>
              </a:ext>
            </a:extLst>
          </p:cNvPr>
          <p:cNvSpPr>
            <a:spLocks noGrp="1"/>
          </p:cNvSpPr>
          <p:nvPr>
            <p:ph idx="1"/>
          </p:nvPr>
        </p:nvSpPr>
        <p:spPr>
          <a:xfrm>
            <a:off x="32657" y="2155096"/>
            <a:ext cx="3458064" cy="3014986"/>
          </a:xfrm>
        </p:spPr>
        <p:style>
          <a:lnRef idx="0">
            <a:schemeClr val="dk1"/>
          </a:lnRef>
          <a:fillRef idx="3">
            <a:schemeClr val="dk1"/>
          </a:fillRef>
          <a:effectRef idx="3">
            <a:schemeClr val="dk1"/>
          </a:effectRef>
          <a:fontRef idx="minor">
            <a:schemeClr val="lt1"/>
          </a:fontRef>
        </p:style>
        <p:txBody>
          <a:bodyPr anchor="t">
            <a:normAutofit/>
          </a:bodyPr>
          <a:lstStyle/>
          <a:p>
            <a:pPr marL="36900" indent="0" algn="ctr">
              <a:buNone/>
            </a:pPr>
            <a:r>
              <a:rPr lang="en-US" sz="3600" b="1" dirty="0"/>
              <a:t>May we be found ready for Jesus Christ’s Return!</a:t>
            </a:r>
          </a:p>
        </p:txBody>
      </p:sp>
      <p:sp>
        <p:nvSpPr>
          <p:cNvPr id="4" name="Footer Placeholder 3">
            <a:extLst>
              <a:ext uri="{FF2B5EF4-FFF2-40B4-BE49-F238E27FC236}">
                <a16:creationId xmlns:a16="http://schemas.microsoft.com/office/drawing/2014/main" id="{E552668F-2E4A-EEA6-5E6A-7C1BB6D13670}"/>
              </a:ext>
            </a:extLst>
          </p:cNvPr>
          <p:cNvSpPr>
            <a:spLocks noGrp="1"/>
          </p:cNvSpPr>
          <p:nvPr>
            <p:ph type="ftr" sz="quarter" idx="11"/>
          </p:nvPr>
        </p:nvSpPr>
        <p:spPr>
          <a:xfrm>
            <a:off x="32657" y="6486979"/>
            <a:ext cx="2697315"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1</a:t>
            </a:r>
          </a:p>
        </p:txBody>
      </p:sp>
      <p:pic>
        <p:nvPicPr>
          <p:cNvPr id="20" name="Picture 1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7306EE09-BBD3-A3FF-0189-C448E273A144}"/>
              </a:ext>
            </a:extLst>
          </p:cNvPr>
          <p:cNvPicPr>
            <a:picLocks noChangeAspect="1"/>
          </p:cNvPicPr>
          <p:nvPr/>
        </p:nvPicPr>
        <p:blipFill rotWithShape="1">
          <a:blip r:embed="rId4">
            <a:extLst>
              <a:ext uri="{28A0092B-C50C-407E-A947-70E740481C1C}">
                <a14:useLocalDpi xmlns:a14="http://schemas.microsoft.com/office/drawing/2010/main" val="0"/>
              </a:ext>
            </a:extLst>
          </a:blip>
          <a:srcRect t="5419" r="1" b="5419"/>
          <a:stretch/>
        </p:blipFill>
        <p:spPr>
          <a:xfrm>
            <a:off x="3490721" y="10"/>
            <a:ext cx="5653279" cy="6857990"/>
          </a:xfrm>
          <a:prstGeom prst="rect">
            <a:avLst/>
          </a:prstGeom>
        </p:spPr>
      </p:pic>
    </p:spTree>
    <p:extLst>
      <p:ext uri="{BB962C8B-B14F-4D97-AF65-F5344CB8AC3E}">
        <p14:creationId xmlns:p14="http://schemas.microsoft.com/office/powerpoint/2010/main" val="414767070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style.rotation</p:attrName>
                                        </p:attrNameLst>
                                      </p:cBhvr>
                                      <p:tavLst>
                                        <p:tav tm="0">
                                          <p:val>
                                            <p:fltVal val="90"/>
                                          </p:val>
                                        </p:tav>
                                        <p:tav tm="100000">
                                          <p:val>
                                            <p:fltVal val="0"/>
                                          </p:val>
                                        </p:tav>
                                      </p:tavLst>
                                    </p:anim>
                                    <p:animEffect transition="in" filter="fade">
                                      <p:cBhvr>
                                        <p:cTn id="10" dur="1000"/>
                                        <p:tgtEl>
                                          <p:spTgt spid="10">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505" r="27505"/>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Ready For Jesus, Part 1</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114801" y="1143000"/>
            <a:ext cx="5181597"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John 14:1-6: Take His followers home</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 Cor. 11:26: Lord’s Supper until He returns</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 Thess. 4:13-18: Saints meet Him in the clouds</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II Thess. 1:7-9: Return for judgment</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Heb. 9:27-28: Return for salvation!</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Rev. 1:7: Every eye will see Him</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12" name="Rectangle 2">
            <a:extLst>
              <a:ext uri="{FF2B5EF4-FFF2-40B4-BE49-F238E27FC236}">
                <a16:creationId xmlns:a16="http://schemas.microsoft.com/office/drawing/2014/main" id="{00181419-90D5-D187-6C36-7FC0E921E0D7}"/>
              </a:ext>
            </a:extLst>
          </p:cNvPr>
          <p:cNvSpPr txBox="1">
            <a:spLocks noChangeArrowheads="1"/>
          </p:cNvSpPr>
          <p:nvPr/>
        </p:nvSpPr>
        <p:spPr>
          <a:xfrm>
            <a:off x="1" y="21771"/>
            <a:ext cx="3810000" cy="12736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2000" u="sng" dirty="0">
                <a:ln>
                  <a:solidFill>
                    <a:schemeClr val="bg1"/>
                  </a:solidFill>
                </a:ln>
                <a:latin typeface="+mn-lt"/>
                <a:cs typeface="Times New Roman" pitchFamily="18" charset="0"/>
              </a:rPr>
              <a:t>Jesus came once to die for sin and promised to come again in judgment and reward</a:t>
            </a:r>
          </a:p>
        </p:txBody>
      </p:sp>
    </p:spTree>
    <p:extLst>
      <p:ext uri="{BB962C8B-B14F-4D97-AF65-F5344CB8AC3E}">
        <p14:creationId xmlns:p14="http://schemas.microsoft.com/office/powerpoint/2010/main" val="452564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schemeClr val="bg1"/>
                </a:solidFill>
                <a:effectLst/>
                <a:uLnTx/>
                <a:uFillTx/>
                <a:latin typeface="Tahoma"/>
                <a:ea typeface="+mn-ea"/>
                <a:cs typeface="Arial" charset="0"/>
              </a:rPr>
              <a:t>Ready For Jesus, Part 1</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marR="0" lvl="1"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Matthew 25:1-13: Parable of the Ten virgins, 5 wise, 5 unwise</a:t>
            </a:r>
          </a:p>
          <a:p>
            <a:pPr marL="1028700" lvl="1" indent="-457200" eaLnBrk="1" hangingPunct="1">
              <a:lnSpc>
                <a:spcPct val="120000"/>
              </a:lnSpc>
              <a:spcAft>
                <a:spcPts val="450"/>
              </a:spcAft>
              <a:buFont typeface="Courier New" panose="02070309020205020404" pitchFamily="49" charset="0"/>
              <a:buChar char="o"/>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Revelation 19:7-8</a:t>
            </a:r>
            <a:r>
              <a:rPr lang="en-US" sz="2400" b="1" dirty="0">
                <a:solidFill>
                  <a:prstClr val="white"/>
                </a:solidFill>
                <a:effectLst>
                  <a:outerShdw blurRad="50800" dist="38100" dir="2700000" algn="tl" rotWithShape="0">
                    <a:srgbClr val="000000">
                      <a:alpha val="48000"/>
                    </a:srgbClr>
                  </a:outerShdw>
                </a:effectLst>
                <a:latin typeface="Tahoma"/>
              </a:rPr>
              <a:t>: </a:t>
            </a:r>
          </a:p>
          <a:p>
            <a:pPr marL="971550" lvl="2" indent="0" eaLnBrk="1" hangingPunct="1">
              <a:lnSpc>
                <a:spcPct val="120000"/>
              </a:lnSpc>
              <a:spcAft>
                <a:spcPts val="450"/>
              </a:spcAft>
              <a:defRPr/>
            </a:pPr>
            <a:r>
              <a:rPr lang="en-US" b="1" dirty="0">
                <a:solidFill>
                  <a:prstClr val="white"/>
                </a:solidFill>
                <a:effectLst>
                  <a:outerShdw blurRad="50800" dist="38100" dir="2700000" algn="tl" rotWithShape="0">
                    <a:srgbClr val="000000">
                      <a:alpha val="48000"/>
                    </a:srgbClr>
                  </a:outerShdw>
                </a:effectLst>
                <a:latin typeface="Tahoma"/>
              </a:rPr>
              <a:t>“Let us rejoice and be glad and give the glory to Him, for the marriage of the Lamb has come and His bride has made herself ready. It was given to her to clothe herself in fine linen, bright and clean; for the fine linen is the righteous acts of the saints.”</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12" name="Rectangle 2">
            <a:extLst>
              <a:ext uri="{FF2B5EF4-FFF2-40B4-BE49-F238E27FC236}">
                <a16:creationId xmlns:a16="http://schemas.microsoft.com/office/drawing/2014/main" id="{00181419-90D5-D187-6C36-7FC0E921E0D7}"/>
              </a:ext>
            </a:extLst>
          </p:cNvPr>
          <p:cNvSpPr txBox="1">
            <a:spLocks noChangeArrowheads="1"/>
          </p:cNvSpPr>
          <p:nvPr/>
        </p:nvSpPr>
        <p:spPr>
          <a:xfrm>
            <a:off x="353794" y="3087048"/>
            <a:ext cx="3810000" cy="21175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1" i="0" u="sng" strike="noStrike" kern="1200" cap="all" spc="0" normalizeH="0" baseline="0" noProof="0" dirty="0">
                <a:ln>
                  <a:solidFill>
                    <a:prstClr val="black"/>
                  </a:solidFill>
                </a:ln>
                <a:solidFill>
                  <a:prstClr val="white"/>
                </a:solidFill>
                <a:effectLst>
                  <a:outerShdw blurRad="50800" dist="63500" dir="2700000" algn="tl" rotWithShape="0">
                    <a:srgbClr val="000000">
                      <a:alpha val="48000"/>
                    </a:srgbClr>
                  </a:outerShdw>
                </a:effectLst>
                <a:uLnTx/>
                <a:uFillTx/>
                <a:latin typeface="Tahoma"/>
                <a:ea typeface="+mj-ea"/>
                <a:cs typeface="Times New Roman" pitchFamily="18" charset="0"/>
              </a:rPr>
              <a:t>The church is depicted as a bride awaiting the arrival of the bridegroom</a:t>
            </a:r>
          </a:p>
        </p:txBody>
      </p:sp>
    </p:spTree>
    <p:extLst>
      <p:ext uri="{BB962C8B-B14F-4D97-AF65-F5344CB8AC3E}">
        <p14:creationId xmlns:p14="http://schemas.microsoft.com/office/powerpoint/2010/main" val="2516111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20"/>
            <a:ext cx="4571980" cy="685797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0" y="6466750"/>
            <a:ext cx="447400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charset="0"/>
              </a:rPr>
              <a:t>Ready For Jesus, Part 1</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038605" y="1143000"/>
            <a:ext cx="5105395"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II Peter 3:9: The Lord is not slow about His promises (from 3:4).</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II Peter 3:10: The day of the Lord will come as a “thief in the night.”</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II Peter 3:10-11: The earth and its works will be “burned up.”</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II Peter 3:11: “What sort of people ought you to be…”</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12" name="Rectangle 2">
            <a:extLst>
              <a:ext uri="{FF2B5EF4-FFF2-40B4-BE49-F238E27FC236}">
                <a16:creationId xmlns:a16="http://schemas.microsoft.com/office/drawing/2014/main" id="{00181419-90D5-D187-6C36-7FC0E921E0D7}"/>
              </a:ext>
            </a:extLst>
          </p:cNvPr>
          <p:cNvSpPr txBox="1">
            <a:spLocks noChangeArrowheads="1"/>
          </p:cNvSpPr>
          <p:nvPr/>
        </p:nvSpPr>
        <p:spPr>
          <a:xfrm>
            <a:off x="386451" y="4145845"/>
            <a:ext cx="3810000" cy="21175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1" i="0" u="sng" strike="noStrike" kern="1200" cap="all" spc="0" normalizeH="0" baseline="0" noProof="0" dirty="0">
                <a:ln>
                  <a:solidFill>
                    <a:prstClr val="black"/>
                  </a:solidFill>
                </a:ln>
                <a:solidFill>
                  <a:prstClr val="white"/>
                </a:solidFill>
                <a:effectLst>
                  <a:outerShdw blurRad="50800" dist="63500" dir="2700000" algn="tl" rotWithShape="0">
                    <a:srgbClr val="000000">
                      <a:alpha val="48000"/>
                    </a:srgbClr>
                  </a:outerShdw>
                </a:effectLst>
                <a:uLnTx/>
                <a:uFillTx/>
                <a:latin typeface="Tahoma"/>
                <a:ea typeface="+mj-ea"/>
                <a:cs typeface="Times New Roman" pitchFamily="18" charset="0"/>
              </a:rPr>
              <a:t>Peter devoted time to discussing Christ’s Second Coming</a:t>
            </a:r>
          </a:p>
        </p:txBody>
      </p:sp>
    </p:spTree>
    <p:extLst>
      <p:ext uri="{BB962C8B-B14F-4D97-AF65-F5344CB8AC3E}">
        <p14:creationId xmlns:p14="http://schemas.microsoft.com/office/powerpoint/2010/main" val="3255044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A35B-B955-8021-2836-DD9A7438FEB1}"/>
              </a:ext>
            </a:extLst>
          </p:cNvPr>
          <p:cNvSpPr>
            <a:spLocks noGrp="1"/>
          </p:cNvSpPr>
          <p:nvPr>
            <p:ph type="title"/>
          </p:nvPr>
        </p:nvSpPr>
        <p:spPr>
          <a:xfrm>
            <a:off x="32657" y="10"/>
            <a:ext cx="3458064" cy="838190"/>
          </a:xfrm>
        </p:spPr>
        <p:txBody>
          <a:bodyPr anchor="b">
            <a:normAutofit/>
          </a:bodyPr>
          <a:lstStyle/>
          <a:p>
            <a:r>
              <a:rPr lang="en-US" b="1" dirty="0">
                <a:solidFill>
                  <a:schemeClr val="tx1"/>
                </a:solidFill>
              </a:rPr>
              <a:t>Intro</a:t>
            </a:r>
          </a:p>
        </p:txBody>
      </p:sp>
      <p:sp>
        <p:nvSpPr>
          <p:cNvPr id="10" name="Content Placeholder 9">
            <a:extLst>
              <a:ext uri="{FF2B5EF4-FFF2-40B4-BE49-F238E27FC236}">
                <a16:creationId xmlns:a16="http://schemas.microsoft.com/office/drawing/2014/main" id="{2853CED2-370D-E3EC-497C-BF3DCB021483}"/>
              </a:ext>
            </a:extLst>
          </p:cNvPr>
          <p:cNvSpPr>
            <a:spLocks noGrp="1"/>
          </p:cNvSpPr>
          <p:nvPr>
            <p:ph idx="1"/>
          </p:nvPr>
        </p:nvSpPr>
        <p:spPr>
          <a:xfrm>
            <a:off x="32657" y="1633214"/>
            <a:ext cx="3458064" cy="4058751"/>
          </a:xfrm>
        </p:spPr>
        <p:style>
          <a:lnRef idx="0">
            <a:schemeClr val="dk1"/>
          </a:lnRef>
          <a:fillRef idx="3">
            <a:schemeClr val="dk1"/>
          </a:fillRef>
          <a:effectRef idx="3">
            <a:schemeClr val="dk1"/>
          </a:effectRef>
          <a:fontRef idx="minor">
            <a:schemeClr val="lt1"/>
          </a:fontRef>
        </p:style>
        <p:txBody>
          <a:bodyPr anchor="t">
            <a:normAutofit lnSpcReduction="10000"/>
          </a:bodyPr>
          <a:lstStyle/>
          <a:p>
            <a:pPr marL="36900" indent="0" algn="ctr">
              <a:buNone/>
            </a:pPr>
            <a:r>
              <a:rPr lang="en-US" sz="3600" b="1" dirty="0"/>
              <a:t>Our character should comprise these traits to be ready to meet the Lord when He comes again!</a:t>
            </a:r>
          </a:p>
        </p:txBody>
      </p:sp>
      <p:sp>
        <p:nvSpPr>
          <p:cNvPr id="4" name="Footer Placeholder 3">
            <a:extLst>
              <a:ext uri="{FF2B5EF4-FFF2-40B4-BE49-F238E27FC236}">
                <a16:creationId xmlns:a16="http://schemas.microsoft.com/office/drawing/2014/main" id="{E552668F-2E4A-EEA6-5E6A-7C1BB6D13670}"/>
              </a:ext>
            </a:extLst>
          </p:cNvPr>
          <p:cNvSpPr>
            <a:spLocks noGrp="1"/>
          </p:cNvSpPr>
          <p:nvPr>
            <p:ph type="ftr" sz="quarter" idx="11"/>
          </p:nvPr>
        </p:nvSpPr>
        <p:spPr>
          <a:xfrm>
            <a:off x="32657" y="6486979"/>
            <a:ext cx="2697315" cy="365125"/>
          </a:xfrm>
        </p:spPr>
        <p:txBody>
          <a:bodyPr>
            <a:normAutofit/>
          </a:bodyPr>
          <a:lstStyle/>
          <a:p>
            <a:pPr>
              <a:spcAft>
                <a:spcPts val="600"/>
              </a:spcAft>
              <a:defRPr/>
            </a:pPr>
            <a:r>
              <a:rPr lang="en-US" dirty="0"/>
              <a:t>Ready For Jesus, Part 1</a:t>
            </a:r>
          </a:p>
        </p:txBody>
      </p:sp>
      <p:pic>
        <p:nvPicPr>
          <p:cNvPr id="20" name="Picture 1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7306EE09-BBD3-A3FF-0189-C448E273A144}"/>
              </a:ext>
            </a:extLst>
          </p:cNvPr>
          <p:cNvPicPr>
            <a:picLocks noChangeAspect="1"/>
          </p:cNvPicPr>
          <p:nvPr/>
        </p:nvPicPr>
        <p:blipFill rotWithShape="1">
          <a:blip r:embed="rId4">
            <a:extLst>
              <a:ext uri="{28A0092B-C50C-407E-A947-70E740481C1C}">
                <a14:useLocalDpi xmlns:a14="http://schemas.microsoft.com/office/drawing/2010/main" val="0"/>
              </a:ext>
            </a:extLst>
          </a:blip>
          <a:srcRect t="5419" r="1" b="5419"/>
          <a:stretch/>
        </p:blipFill>
        <p:spPr>
          <a:xfrm>
            <a:off x="3490721" y="10"/>
            <a:ext cx="5653279" cy="6857990"/>
          </a:xfrm>
          <a:prstGeom prst="rect">
            <a:avLst/>
          </a:prstGeom>
        </p:spPr>
      </p:pic>
    </p:spTree>
    <p:extLst>
      <p:ext uri="{BB962C8B-B14F-4D97-AF65-F5344CB8AC3E}">
        <p14:creationId xmlns:p14="http://schemas.microsoft.com/office/powerpoint/2010/main" val="412874583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style.rotation</p:attrName>
                                        </p:attrNameLst>
                                      </p:cBhvr>
                                      <p:tavLst>
                                        <p:tav tm="0">
                                          <p:val>
                                            <p:fltVal val="90"/>
                                          </p:val>
                                        </p:tav>
                                        <p:tav tm="100000">
                                          <p:val>
                                            <p:fltVal val="0"/>
                                          </p:val>
                                        </p:tav>
                                      </p:tavLst>
                                    </p:anim>
                                    <p:animEffect transition="in" filter="fade">
                                      <p:cBhvr>
                                        <p:cTn id="10" dur="1000"/>
                                        <p:tgtEl>
                                          <p:spTgt spid="10">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2" name="Title 1">
            <a:extLst>
              <a:ext uri="{FF2B5EF4-FFF2-40B4-BE49-F238E27FC236}">
                <a16:creationId xmlns:a16="http://schemas.microsoft.com/office/drawing/2014/main" id="{F7010F56-A212-8030-664F-70BD2D0A8834}"/>
              </a:ext>
            </a:extLst>
          </p:cNvPr>
          <p:cNvSpPr>
            <a:spLocks noGrp="1"/>
          </p:cNvSpPr>
          <p:nvPr>
            <p:ph type="title"/>
          </p:nvPr>
        </p:nvSpPr>
        <p:spPr>
          <a:xfrm>
            <a:off x="3200400" y="8813"/>
            <a:ext cx="5943580" cy="970450"/>
          </a:xfrm>
        </p:spPr>
        <p:txBody>
          <a:bodyPr/>
          <a:lstStyle/>
          <a:p>
            <a:pPr marL="571500" indent="-571500">
              <a:buFont typeface="Wingdings" panose="05000000000000000000" pitchFamily="2" charset="2"/>
              <a:buChar char="v"/>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Sincere (II Peter 3:1)</a:t>
            </a:r>
          </a:p>
        </p:txBody>
      </p:sp>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733800" y="1600200"/>
            <a:ext cx="5410180" cy="5266603"/>
          </a:xfrm>
        </p:spPr>
        <p:txBody>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3:1: This is now, beloved, the second letter I am writing to you in which I am stirring up your sincere mind by way of reminder</a:t>
            </a:r>
            <a:endParaRPr kumimoji="0" lang="en-US" sz="2800" b="1" i="0"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a:defRPr/>
            </a:pPr>
            <a:r>
              <a:rPr lang="en-US" dirty="0"/>
              <a:t>Ready For Jesus, Part 1</a:t>
            </a:r>
          </a:p>
        </p:txBody>
      </p:sp>
    </p:spTree>
    <p:extLst>
      <p:ext uri="{BB962C8B-B14F-4D97-AF65-F5344CB8AC3E}">
        <p14:creationId xmlns:p14="http://schemas.microsoft.com/office/powerpoint/2010/main" val="103922269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R="0" lvl="0" indent="0" algn="ctr"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bg1"/>
                </a:solidFill>
                <a:effectLst>
                  <a:outerShdw blurRad="50800" dist="38100" dir="2700000" algn="tl" rotWithShape="0">
                    <a:schemeClr val="bg1">
                      <a:alpha val="43000"/>
                    </a:schemeClr>
                  </a:outerShdw>
                </a:effectLst>
                <a:uLnTx/>
                <a:uFillTx/>
                <a:latin typeface="+mn-lt"/>
                <a:ea typeface="+mn-ea"/>
                <a:cs typeface="+mn-cs"/>
              </a:rPr>
              <a:t>Ready For Jesus, Part 1</a:t>
            </a: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Sincere</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Men live in sin because of selfish or impure minds</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lvl="2" indent="-457200" eaLnBrk="1" hangingPunct="1">
              <a:lnSpc>
                <a:spcPct val="120000"/>
              </a:lnSpc>
              <a:spcAft>
                <a:spcPts val="450"/>
              </a:spcAft>
              <a:buFont typeface="Courier New" panose="02070309020205020404" pitchFamily="49" charset="0"/>
              <a:buChar char="o"/>
              <a:defRPr/>
            </a:pPr>
            <a:r>
              <a:rPr lang="nn-NO" sz="2400" b="1" dirty="0">
                <a:solidFill>
                  <a:prstClr val="white"/>
                </a:solidFill>
                <a:effectLst>
                  <a:outerShdw blurRad="50800" dist="38100" dir="2700000" algn="tl" rotWithShape="0">
                    <a:srgbClr val="000000">
                      <a:alpha val="48000"/>
                    </a:srgbClr>
                  </a:outerShdw>
                </a:effectLst>
                <a:latin typeface="Tahoma"/>
              </a:rPr>
              <a:t>I Tim. 6:3-5; Eph. 4:17-19</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must have “sincere” (pure) minds</a:t>
            </a:r>
          </a:p>
          <a:p>
            <a:pPr marL="1428750" lvl="2" indent="-457200" eaLnBrk="1" hangingPunct="1">
              <a:lnSpc>
                <a:spcPct val="120000"/>
              </a:lnSpc>
              <a:spcAft>
                <a:spcPts val="450"/>
              </a:spcAft>
              <a:buFont typeface="Courier New" panose="02070309020205020404" pitchFamily="49" charset="0"/>
              <a:buChar char="o"/>
              <a:defRPr/>
            </a:pPr>
            <a:r>
              <a:rPr lang="nl-NL" sz="2400" b="1" dirty="0">
                <a:solidFill>
                  <a:prstClr val="white"/>
                </a:solidFill>
                <a:effectLst>
                  <a:outerShdw blurRad="50800" dist="38100" dir="2700000" algn="tl" rotWithShape="0">
                    <a:srgbClr val="000000">
                      <a:alpha val="48000"/>
                    </a:srgbClr>
                  </a:outerShdw>
                </a:effectLst>
                <a:latin typeface="Tahoma"/>
              </a:rPr>
              <a:t>Mt. 22:37-38; Phil. 4:8; Heb. 10:19-22; Col. 3:9 (Eph. 4:15, 25)</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are to have the “mind” of Christ</a:t>
            </a:r>
          </a:p>
          <a:p>
            <a:pPr marL="1428750" lvl="2"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Phil. 2:5, 15-16</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2515329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04B0A5-61C5-7CBA-D30A-8785B01BB6BA}"/>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20" y="8813"/>
            <a:ext cx="9143980" cy="6857990"/>
          </a:xfrm>
          <a:prstGeom prst="rect">
            <a:avLst/>
          </a:prstGeom>
        </p:spPr>
      </p:pic>
      <p:sp>
        <p:nvSpPr>
          <p:cNvPr id="3" name="Content Placeholder 2">
            <a:extLst>
              <a:ext uri="{FF2B5EF4-FFF2-40B4-BE49-F238E27FC236}">
                <a16:creationId xmlns:a16="http://schemas.microsoft.com/office/drawing/2014/main" id="{D3AEB0EE-C27D-0712-DC6A-9FF2E57E52CC}"/>
              </a:ext>
            </a:extLst>
          </p:cNvPr>
          <p:cNvSpPr>
            <a:spLocks noGrp="1"/>
          </p:cNvSpPr>
          <p:nvPr>
            <p:ph idx="1"/>
          </p:nvPr>
        </p:nvSpPr>
        <p:spPr>
          <a:xfrm>
            <a:off x="3276600" y="1852535"/>
            <a:ext cx="5867400" cy="4276003"/>
          </a:xfrm>
        </p:spPr>
        <p:txBody>
          <a:bodyPr/>
          <a:lstStyle/>
          <a:p>
            <a:pPr marL="119062" lvl="1" indent="0" eaLnBrk="1" hangingPunct="1">
              <a:lnSpc>
                <a:spcPct val="120000"/>
              </a:lnSpc>
              <a:spcAft>
                <a:spcPts val="450"/>
              </a:spcAft>
              <a:buNone/>
              <a:defRPr/>
            </a:pPr>
            <a:r>
              <a:rPr lang="en-US" sz="2800" b="1" dirty="0">
                <a:ln>
                  <a:solidFill>
                    <a:schemeClr val="bg1"/>
                  </a:solidFill>
                </a:ln>
                <a:solidFill>
                  <a:prstClr val="white"/>
                </a:solidFill>
                <a:effectLst>
                  <a:outerShdw blurRad="50800" dist="38100" dir="2700000" algn="tl" rotWithShape="0">
                    <a:srgbClr val="000000">
                      <a:alpha val="48000"/>
                    </a:srgbClr>
                  </a:outerShdw>
                </a:effectLst>
                <a:latin typeface="Tahoma"/>
              </a:rPr>
              <a:t>II Peter 3:2: that you should remember the words spoken beforehand by the holy prophets and the commandment of the Lord and Savior spoken by your apostles</a:t>
            </a:r>
            <a:endParaRPr kumimoji="0" lang="en-US" sz="2800" b="1" i="0" u="none" strike="noStrike" kern="1200" cap="none" spc="0" normalizeH="0" baseline="0" noProof="0" dirty="0">
              <a:ln>
                <a:solidFill>
                  <a:schemeClr val="bg1"/>
                </a:solid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endParaRPr lang="en-US" dirty="0"/>
          </a:p>
        </p:txBody>
      </p:sp>
      <p:sp>
        <p:nvSpPr>
          <p:cNvPr id="4" name="Footer Placeholder 3">
            <a:extLst>
              <a:ext uri="{FF2B5EF4-FFF2-40B4-BE49-F238E27FC236}">
                <a16:creationId xmlns:a16="http://schemas.microsoft.com/office/drawing/2014/main" id="{640034FF-B973-3DEF-3D50-E3DBC08CED6B}"/>
              </a:ext>
            </a:extLst>
          </p:cNvPr>
          <p:cNvSpPr>
            <a:spLocks noGrp="1"/>
          </p:cNvSpPr>
          <p:nvPr>
            <p:ph type="ftr" sz="quarter" idx="11"/>
          </p:nvPr>
        </p:nvSpPr>
        <p:spPr>
          <a:xfrm>
            <a:off x="21791" y="6485683"/>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Ready For Jesus, Part 1</a:t>
            </a:r>
          </a:p>
        </p:txBody>
      </p:sp>
      <p:sp>
        <p:nvSpPr>
          <p:cNvPr id="6" name="Text Box 11">
            <a:extLst>
              <a:ext uri="{FF2B5EF4-FFF2-40B4-BE49-F238E27FC236}">
                <a16:creationId xmlns:a16="http://schemas.microsoft.com/office/drawing/2014/main" id="{48978A6F-EB87-FB35-7443-26A0AC9BC1D7}"/>
              </a:ext>
            </a:extLst>
          </p:cNvPr>
          <p:cNvSpPr txBox="1">
            <a:spLocks noChangeArrowheads="1"/>
          </p:cNvSpPr>
          <p:nvPr/>
        </p:nvSpPr>
        <p:spPr bwMode="auto">
          <a:xfrm>
            <a:off x="2514600" y="76200"/>
            <a:ext cx="662938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v"/>
              <a:defRPr/>
            </a:pPr>
            <a:r>
              <a:rPr lang="en-US" sz="3600" b="1" dirty="0">
                <a:ln>
                  <a:solidFill>
                    <a:schemeClr val="bg1"/>
                  </a:solidFill>
                </a:ln>
                <a:solidFill>
                  <a:prstClr val="white"/>
                </a:solidFill>
                <a:effectLst>
                  <a:outerShdw blurRad="50800" dist="38100" dir="2700000" algn="tl" rotWithShape="0">
                    <a:srgbClr val="000000">
                      <a:alpha val="48000"/>
                    </a:srgbClr>
                  </a:outerShdw>
                </a:effectLst>
                <a:latin typeface="Tahoma"/>
              </a:rPr>
              <a:t>Sincere (II Peter 3:1)</a:t>
            </a:r>
          </a:p>
          <a:p>
            <a:pPr marL="1028700" lvl="1" indent="-457200" eaLnBrk="1" hangingPunct="1">
              <a:lnSpc>
                <a:spcPct val="120000"/>
              </a:lnSpc>
              <a:spcAft>
                <a:spcPts val="450"/>
              </a:spcAft>
              <a:buFont typeface="Wingdings" panose="05000000000000000000" pitchFamily="2" charset="2"/>
              <a:buChar char="v"/>
              <a:defRPr/>
            </a:pPr>
            <a:r>
              <a:rPr lang="en-US" sz="3600" b="1" dirty="0">
                <a:ln>
                  <a:solidFill>
                    <a:schemeClr val="bg1"/>
                  </a:solidFill>
                </a:ln>
                <a:solidFill>
                  <a:prstClr val="white"/>
                </a:solidFill>
                <a:effectLst>
                  <a:outerShdw blurRad="50800" dist="38100" dir="2700000" algn="tl" rotWithShape="0">
                    <a:srgbClr val="000000">
                      <a:alpha val="48000"/>
                    </a:srgbClr>
                  </a:outerShdw>
                </a:effectLst>
                <a:latin typeface="Tahoma"/>
              </a:rPr>
              <a:t>Mindful (II Peter 3:2) </a:t>
            </a:r>
          </a:p>
        </p:txBody>
      </p:sp>
    </p:spTree>
    <p:extLst>
      <p:ext uri="{BB962C8B-B14F-4D97-AF65-F5344CB8AC3E}">
        <p14:creationId xmlns:p14="http://schemas.microsoft.com/office/powerpoint/2010/main" val="411465112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r="24027"/>
          <a:stretch/>
        </p:blipFill>
        <p:spPr>
          <a:xfrm>
            <a:off x="-6457" y="20"/>
            <a:ext cx="4571980" cy="685797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55"/>
            <a:ext cx="4565523" cy="365125"/>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Ready For Jesus, Part 1</a:t>
            </a:r>
          </a:p>
        </p:txBody>
      </p:sp>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92769" y="20"/>
            <a:ext cx="4451231" cy="76198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defRPr/>
            </a:pPr>
            <a:r>
              <a:rPr lang="en-US" sz="4400" u="sng" dirty="0">
                <a:solidFill>
                  <a:schemeClr val="tx2"/>
                </a:solidFill>
                <a:latin typeface="+mj-lt"/>
                <a:ea typeface="+mj-ea"/>
                <a:cs typeface="+mj-cs"/>
              </a:rPr>
              <a:t>Mindful</a:t>
            </a:r>
          </a:p>
        </p:txBody>
      </p:sp>
      <p:sp>
        <p:nvSpPr>
          <p:cNvPr id="2" name="Text Box 11">
            <a:extLst>
              <a:ext uri="{FF2B5EF4-FFF2-40B4-BE49-F238E27FC236}">
                <a16:creationId xmlns:a16="http://schemas.microsoft.com/office/drawing/2014/main" id="{931494AE-19BA-66AC-D78B-FD34946114D6}"/>
              </a:ext>
            </a:extLst>
          </p:cNvPr>
          <p:cNvSpPr txBox="1">
            <a:spLocks noChangeArrowheads="1"/>
          </p:cNvSpPr>
          <p:nvPr/>
        </p:nvSpPr>
        <p:spPr bwMode="auto">
          <a:xfrm>
            <a:off x="4038605" y="762001"/>
            <a:ext cx="5181595" cy="6074228"/>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Wingdings" panose="05000000000000000000" pitchFamily="2" charset="2"/>
              <a:buChar char="Ø"/>
              <a:defRPr/>
            </a:pPr>
            <a:r>
              <a:rPr lang="en-US" sz="2400" b="1" dirty="0">
                <a:solidFill>
                  <a:prstClr val="white"/>
                </a:solidFill>
                <a:effectLst>
                  <a:outerShdw blurRad="50800" dist="38100" dir="2700000" algn="tl" rotWithShape="0">
                    <a:srgbClr val="000000">
                      <a:alpha val="48000"/>
                    </a:srgbClr>
                  </a:outerShdw>
                </a:effectLst>
                <a:latin typeface="Tahoma"/>
              </a:rPr>
              <a:t>Saints should be reminded so that they don’t forget certain things</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428750" lvl="2" indent="-457200" eaLnBrk="1" hangingPunct="1">
              <a:lnSpc>
                <a:spcPct val="120000"/>
              </a:lnSpc>
              <a:spcAft>
                <a:spcPts val="450"/>
              </a:spcAft>
              <a:buFont typeface="Courier New" panose="02070309020205020404" pitchFamily="49" charset="0"/>
              <a:buChar char="o"/>
              <a:defRPr/>
            </a:pPr>
            <a:r>
              <a:rPr lang="nn-NO" sz="2400" b="1" dirty="0">
                <a:solidFill>
                  <a:prstClr val="white"/>
                </a:solidFill>
                <a:effectLst>
                  <a:outerShdw blurRad="50800" dist="38100" dir="2700000" algn="tl" rotWithShape="0">
                    <a:srgbClr val="000000">
                      <a:alpha val="48000"/>
                    </a:srgbClr>
                  </a:outerShdw>
                </a:effectLst>
                <a:latin typeface="Tahoma"/>
              </a:rPr>
              <a:t>Psalm 1:2: word of God</a:t>
            </a:r>
          </a:p>
          <a:p>
            <a:pPr marL="1428750" lvl="2" indent="-457200" eaLnBrk="1" hangingPunct="1">
              <a:lnSpc>
                <a:spcPct val="120000"/>
              </a:lnSpc>
              <a:spcAft>
                <a:spcPts val="450"/>
              </a:spcAft>
              <a:buFont typeface="Courier New" panose="02070309020205020404" pitchFamily="49" charset="0"/>
              <a:buChar char="o"/>
              <a:defRPr/>
            </a:pPr>
            <a:r>
              <a:rPr lang="nn-NO" sz="2400" b="1" dirty="0">
                <a:solidFill>
                  <a:prstClr val="white"/>
                </a:solidFill>
                <a:effectLst>
                  <a:outerShdw blurRad="50800" dist="38100" dir="2700000" algn="tl" rotWithShape="0">
                    <a:srgbClr val="000000">
                      <a:alpha val="48000"/>
                    </a:srgbClr>
                  </a:outerShdw>
                </a:effectLst>
                <a:latin typeface="Tahoma"/>
              </a:rPr>
              <a:t>II Peter 3:2: Prophets, Apostles</a:t>
            </a:r>
          </a:p>
          <a:p>
            <a:pPr marL="1428750" lvl="2" indent="-457200" eaLnBrk="1" hangingPunct="1">
              <a:lnSpc>
                <a:spcPct val="120000"/>
              </a:lnSpc>
              <a:spcAft>
                <a:spcPts val="450"/>
              </a:spcAft>
              <a:buFont typeface="Courier New" panose="02070309020205020404" pitchFamily="49" charset="0"/>
              <a:buChar char="o"/>
              <a:defRPr/>
            </a:pPr>
            <a:r>
              <a:rPr lang="nn-NO" sz="2400" b="1" dirty="0">
                <a:solidFill>
                  <a:prstClr val="white"/>
                </a:solidFill>
                <a:effectLst>
                  <a:outerShdw blurRad="50800" dist="38100" dir="2700000" algn="tl" rotWithShape="0">
                    <a:srgbClr val="000000">
                      <a:alpha val="48000"/>
                    </a:srgbClr>
                  </a:outerShdw>
                </a:effectLst>
                <a:latin typeface="Tahoma"/>
              </a:rPr>
              <a:t>II Peter 1:9: Purification from sin</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23271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7368</TotalTime>
  <Words>2494</Words>
  <Application>Microsoft Office PowerPoint</Application>
  <PresentationFormat>On-screen Show (4:3)</PresentationFormat>
  <Paragraphs>247</Paragraphs>
  <Slides>20</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Ameretto</vt:lpstr>
      <vt:lpstr>Arial</vt:lpstr>
      <vt:lpstr>Calibri</vt:lpstr>
      <vt:lpstr>Courier New</vt:lpstr>
      <vt:lpstr>Tahoma</vt:lpstr>
      <vt:lpstr>Times New Roman</vt:lpstr>
      <vt:lpstr>Wingdings</vt:lpstr>
      <vt:lpstr>Wingdings 2</vt:lpstr>
      <vt:lpstr>5_eye</vt:lpstr>
      <vt:lpstr>vees</vt:lpstr>
      <vt:lpstr>Damask</vt:lpstr>
      <vt:lpstr>Slate</vt:lpstr>
      <vt:lpstr>Ready For Jesus, Part 1</vt:lpstr>
      <vt:lpstr>Intro</vt:lpstr>
      <vt:lpstr>Intro</vt:lpstr>
      <vt:lpstr>Intro</vt:lpstr>
      <vt:lpstr>Intro</vt:lpstr>
      <vt:lpstr>Sincere (II Peter 3:1)</vt:lpstr>
      <vt:lpstr>Sincere</vt:lpstr>
      <vt:lpstr>PowerPoint Presentation</vt:lpstr>
      <vt:lpstr>Mindful</vt:lpstr>
      <vt:lpstr>PowerPoint Presentation</vt:lpstr>
      <vt:lpstr>Informed</vt:lpstr>
      <vt:lpstr>PowerPoint Presentation</vt:lpstr>
      <vt:lpstr>Holy</vt:lpstr>
      <vt:lpstr>PowerPoint Presentation</vt:lpstr>
      <vt:lpstr>Godly</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Jesus, Part 1</dc:title>
  <dc:subject>01/22/2023</dc:subject>
  <dc:creator>DarkWolf</dc:creator>
  <cp:lastModifiedBy>Nathan Morrison</cp:lastModifiedBy>
  <cp:revision>29</cp:revision>
  <dcterms:created xsi:type="dcterms:W3CDTF">2005-06-04T23:49:02Z</dcterms:created>
  <dcterms:modified xsi:type="dcterms:W3CDTF">2023-01-20T20:46:08Z</dcterms:modified>
</cp:coreProperties>
</file>