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 id="2147483853" r:id="rId2"/>
    <p:sldMasterId id="2147483871" r:id="rId3"/>
    <p:sldMasterId id="2147483883" r:id="rId4"/>
    <p:sldMasterId id="2147484003" r:id="rId5"/>
    <p:sldMasterId id="2147484021" r:id="rId6"/>
    <p:sldMasterId id="2147484034" r:id="rId7"/>
  </p:sldMasterIdLst>
  <p:notesMasterIdLst>
    <p:notesMasterId r:id="rId26"/>
  </p:notesMasterIdLst>
  <p:handoutMasterIdLst>
    <p:handoutMasterId r:id="rId27"/>
  </p:handoutMasterIdLst>
  <p:sldIdLst>
    <p:sldId id="695" r:id="rId8"/>
    <p:sldId id="743" r:id="rId9"/>
    <p:sldId id="425" r:id="rId10"/>
    <p:sldId id="787" r:id="rId11"/>
    <p:sldId id="789" r:id="rId12"/>
    <p:sldId id="795" r:id="rId13"/>
    <p:sldId id="797" r:id="rId14"/>
    <p:sldId id="799" r:id="rId15"/>
    <p:sldId id="800" r:id="rId16"/>
    <p:sldId id="804" r:id="rId17"/>
    <p:sldId id="805" r:id="rId18"/>
    <p:sldId id="806" r:id="rId19"/>
    <p:sldId id="807" r:id="rId20"/>
    <p:sldId id="757" r:id="rId21"/>
    <p:sldId id="811" r:id="rId22"/>
    <p:sldId id="814" r:id="rId23"/>
    <p:sldId id="815" r:id="rId24"/>
    <p:sldId id="72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urthousechurchofchrist.com/sermons/sermons/2022/09/18/helpers-the-role-of-godly-women-in-the-churc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ourthousechurchofchrist.com/sermons/sermons/2022/09/18/helpers-the-role-of-godly-women-in-the-churc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ourthousechurchofchrist.com/sermons/sermons/2022/09/18/helpers-the-role-of-godly-women-in-the-churc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ourthousechurchofchrist.com/sermons/sermons/2022/09/18/helpers-the-role-of-godly-women-in-the-churc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01/15/2023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Sister</a:t>
            </a:r>
          </a:p>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Servant</a:t>
            </a:r>
          </a:p>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Saint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16:2: Paul urges the church in Rome, “…receive her in the Lord in a manner worthy of the saints, and that you help her in whatever matter she may have need of you.”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can only imagine that it would have been rather dangerous for a single woman to travel those 850 miles from Corinth to Rome (if she did travel alone), and so Paul is sending her with a letter of recommendation, so to speak.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Before the days of Holiday Inn or Motel 6, people had to rely on the hospitality of friends and relatives along the way. Paul, therefore, was arranging for Phoebe to be cared for upon her arrival in the city of Rome.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She may have been traveling on business!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Her “matter” may have been business related – Gr. Word for business (KJV/NKJV.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John wrote a short letter that addresses this custom and gives us some information on how the process worked: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III John 5-8: “Beloved, you are acting faithfully in whatever you accomplish for the brethren, and especially when they are strangers; and they have testified to your love before the church. You will do well to send them on their way in a manner worthy of God. For they went out for the sake of the Name, accepting nothing from the Gentiles. Therefore we ought to support such men, so that we may be fellow workers with the truth.”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 encouraged the early Christians to care for those who are traveling.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Paul commended Phoebe to the church in Rome and told them to treat her, “…in a manner worthy of the saints.”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word saint refers to someone or something that has been set aside for some special purpose.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 Christians, we have been set aside; we have been called out of the world as people who are special to God. We are unique. We are different from the world!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When someone has been buried with Christ in baptism, that person has been “set apart” in the eyes of God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(Gal. 3:27-28).</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That person is a saint and heir of promise to Abraham!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(Gal. 3:29)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Paul said she was worthy and that as a servant she had helped many, including him, and so asked the church at Rome to help her in any way she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Paul told the church in Rome to receive Phoebe, “our sister… servant of the church which is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a manner worthy of the saints!”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4102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p:txBody>
      </p:sp>
    </p:spTree>
    <p:extLst>
      <p:ext uri="{BB962C8B-B14F-4D97-AF65-F5344CB8AC3E}">
        <p14:creationId xmlns:p14="http://schemas.microsoft.com/office/powerpoint/2010/main" val="292968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Sister</a:t>
            </a:r>
          </a:p>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Servant</a:t>
            </a:r>
          </a:p>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Saint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16:2: Paul urges the church in Rome, “…receive her in the Lord in a manner worthy of the saints, and that you help her in whatever matter she may have need of you.”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can only imagine that it would have been rather dangerous for a single woman to travel those 850 miles from Corinth to Rome (if she did travel alone), and so Paul is sending her with a letter of recommendation, so to speak.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Before the days of Holiday Inn or Motel 6, people had to rely on the hospitality of friends and relatives along the way. Paul, therefore, was arranging for Phoebe to be cared for upon her arrival in the city of Rome.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She may have been traveling on business!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Her “matter” may have been business related – Gr. Word for business (KJV/NKJV.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John wrote a short letter that addresses this custom and gives us some information on how the process worked: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III John 5-8: “Beloved, you are acting faithfully in whatever you accomplish for the brethren, and especially when they are strangers; and they have testified to your love before the church. You will do well to send them on their way in a manner worthy of God. For they went out for the sake of the Name, accepting nothing from the Gentiles. Therefore we ought to support such men, so that we may be fellow workers with the truth.”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 encouraged the early Christians to care for those who are traveling.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Paul commended Phoebe to the church in Rome and told them to treat her, “…in a manner worthy of the saints.”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word saint refers to someone or something that has been set aside for some special purpose.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 Christians, we have been set aside; we have been called out of the world as people who are special to God. We are unique. We are different from the world!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When someone has been buried with Christ in baptism, that person has been “set apart” in the eyes of God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(Gal. 3:27-28).</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That person is a saint and heir of promise to Abraham!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(Gal. 3:29)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Paul said she was worthy and that as a servant she had helped many, including him, and so asked the church at Rome to help her in any way she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Paul told the church in Rome to receive Phoebe, “our sister… servant of the church which is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a manner worthy of the saints!”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8994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9233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3947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24859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89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5740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Emphasis in Scripture Mine</a:t>
            </a:r>
          </a:p>
        </p:txBody>
      </p:sp>
    </p:spTree>
    <p:extLst>
      <p:ext uri="{BB962C8B-B14F-4D97-AF65-F5344CB8AC3E}">
        <p14:creationId xmlns:p14="http://schemas.microsoft.com/office/powerpoint/2010/main" val="224746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Sister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16:1: “I commend to you our sister Phoebe….”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word “commend”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(G4921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sunistao</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sunistano</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sunistēmi</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means that Paul is standing beside her. It is a compound Greek word for introduction, commendation.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Paul is letting her borrow his reputation, saying, “When you read this letter, treat this woman just as you would treat 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It is believed by many that she was entrusted to bring the letter of Romans to Rome from Corinth, or at the very least accompanied those who did.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But the most significant part of this is that Paul refers to this woman as a “sister.” What a wonderful description!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Mk. 3:35; 10:28-30: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Jesus promised that His followers would have brothers and sisters (family) the world over.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When we obey the gospel, we are born into a spiritual family—a family so large that it literally covers the earth. Wherever we go, if we look, we can find brothers and sisters in the Lord! What a blessing!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16:1: Here Paul introduces Phoebe to the saints in Rome as their “sister.”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II Cor. 5:16: “Therefore from now on we recognize no one according to the flesh….”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greatest way that we can describe our relationship as Christians is through the use of the words “brother” and “sister.” That’s 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7:15 (Saints referred to as brother and sister); Philemon 1:2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Apphia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our sister); James 2:15 (Saints referred to as brother and sister).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When it comes to our Christian family, we are brothers and sisters in the Lord!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is no greater honor in this life than being described as a brother or sister in the family of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3</a:t>
            </a:fld>
            <a:endParaRPr lang="en-US" dirty="0"/>
          </a:p>
        </p:txBody>
      </p:sp>
    </p:spTree>
    <p:extLst>
      <p:ext uri="{BB962C8B-B14F-4D97-AF65-F5344CB8AC3E}">
        <p14:creationId xmlns:p14="http://schemas.microsoft.com/office/powerpoint/2010/main" val="353133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0119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Sister</a:t>
            </a:r>
          </a:p>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Servant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16:1: “…who is a servant of the church which is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was a port city approx. 6 miles east of Corinth.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comes from the Greek word for “the millet,” a grain that abounded there.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city of Corinth was built on an isthmus.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An isthmus is a narrow strip of land with sea on either side, forming a link between two larger areas of land.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isthmus at Corinth was several miles across, and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was the port city on the east side of the isthmus. This is where the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Isthmian Games were held, and probably to what Paul referred to in I Cor. 9:24-27.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Acts 18:18: On his 2</a:t>
            </a:r>
            <a:r>
              <a:rPr lang="en-US" sz="11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Missionary Journey, Paul set sail to Syria from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after having his head shaved to fulfill a vow. So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was the only city where we know for sure that Paul got a haircut!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16:1: Paul referred to Phoebe as a “servant of the church.” What a great honor!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She was not just a member of the church. She was not someone who just came on Sunday morning and sat there for an hour or two, but she was a “servant of the church.” Phoebe was a woman who did stuff! She was active in her Christian faith!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word used here of Phoebe as a “servant” has caused many over the centuries to describe her as a “deaconess” and use her as an example to place women in such offices and for women to hold such titles.  </a:t>
            </a:r>
          </a:p>
          <a:p>
            <a:pPr marL="742950" marR="0" lvl="1" indent="-285750">
              <a:lnSpc>
                <a:spcPct val="115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“Servant” = </a:t>
            </a:r>
            <a:r>
              <a:rPr lang="en-US" sz="1100" i="1" dirty="0" err="1">
                <a:effectLst/>
                <a:latin typeface="Calibri" panose="020F0502020204030204" pitchFamily="34" charset="0"/>
                <a:ea typeface="Calibri" panose="020F0502020204030204" pitchFamily="34" charset="0"/>
                <a:cs typeface="Times New Roman" panose="02020603050405020304" pitchFamily="18" charset="0"/>
              </a:rPr>
              <a:t>diakonos</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(G1249): </a:t>
            </a:r>
            <a:r>
              <a:rPr lang="en-US" sz="1100" dirty="0">
                <a:effectLst/>
                <a:latin typeface="Calibri" panose="020F0502020204030204" pitchFamily="34" charset="0"/>
                <a:ea typeface="Calibri" panose="020F0502020204030204" pitchFamily="34" charset="0"/>
                <a:cs typeface="Times New Roman" panose="02020603050405020304" pitchFamily="18" charset="0"/>
              </a:rPr>
              <a:t>“an attendant, a waiter (at table or in other menial duties); specifically, a Christian teacher and deacon: - deacon, minister, servant.</a:t>
            </a: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Did Phoebe hold the office of deaconess, or was she simply a “servant” as all saints and Christians are called to be?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To come to an answer to this question, we need to understand that the word for servant is used all throughout the N.T. without referring to the “office” of “deacon.”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are 3 major translations that refer to Phoebe as being a “deaconess”: the ISV, RSV and the NIV (2010).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Some refer to her as a “deacon” since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diakonos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is a male noun (GW, NLT, NRSV, TNIV).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 few refer to her as a “minister” (Bishop’s, Darby, DRB, YLT)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It is commonly used throughout the N.T. for “servants”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(Mt. 20:26; Jn. 2:5; 12:26;   II Cor. 6:4; 11:15)</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and for “minister”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(Gal. 2:17; Eph. 3:7; 6:21; Col. 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Only three places the word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diakonos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is used to refer to the office of Deacons: Phil. 1:1; I Tim. 3:8, 12, where the qualifications is for men (Incl. having only one wife).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better translation is “servant,” which is in keeping with the rest of Scripture: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14:34-35 &amp; I Tim. 2:8-15: Women are not to hold public roles of leadership.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need not think of her as belonging to the office of “deacon.” Any sister who serves in connection with a local assembly can be a “servant.”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are lots of other ways a woman can be a servant of the Lord in the congregation. (Helpers: The Role Of Godly Women In The Church…  </a:t>
            </a:r>
            <a:r>
              <a:rPr lang="en-US" sz="11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http://www.courthousechurchofchrist.com/sermons/sermons/2022/09/18/helpers-the-role-of-godly-women-in-the-church</a:t>
            </a:r>
            <a:r>
              <a:rPr lang="en-US" sz="1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NO, Phoebe was not a “deaconess” – for if she was, where are the qualifications?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16:1-2: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Paul is simply recommending this woman and he describes her as being a “servant” of the Lord’s church.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verse 2, she was also a servant to Paul personally—she is described as being, “…a helper of many, and of myself as well.” Like Prisca and Aquila – Romans 16:4</a:t>
            </a:r>
          </a:p>
          <a:p>
            <a:pPr marL="742950" marR="0" lvl="1" indent="-285750">
              <a:lnSpc>
                <a:spcPct val="115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Gr. Word for “helper” means “benefactor” so it is thought she was wealthy.</a:t>
            </a: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Phoebe, therefore, is referred to by Paul as being a sister and a servant!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1416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pPr>
            <a:r>
              <a:rPr lang="en-US" sz="1400" spc="-55" dirty="0">
                <a:solidFill>
                  <a:srgbClr val="000000"/>
                </a:solidFill>
                <a:effectLst/>
                <a:latin typeface="Times New Roman" panose="02020603050405020304" pitchFamily="18" charset="0"/>
                <a:ea typeface="Times New Roman" panose="02020603050405020304" pitchFamily="18" charset="0"/>
              </a:rPr>
              <a:t>A Servant </a:t>
            </a:r>
            <a:endParaRPr lang="en-US" sz="1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Did Phoebe hold the office of deaconess, or was she simply a “servant” as all saints and Christians are called to be?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To come to an answer to this question, we need to understand that the word for servant is used all throughout the N.T. without referring to the “office” of “deacon.”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are 3 major translations that refer to Phoebe as being a “deaconess”: the ISV, RSV and the NIV (2010).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Some refer to her as a “deacon” since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diakonos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is a male noun (GW, NLT, NRSV, TNIV).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 few refer to her as a “minister” (Bishop’s, Darby, DRB, YLT)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It is commonly used throughout the N.T. for “servants”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(Mt. 20:26; Jn. 2:5; 12:26;   II Cor. 6:4; 11:15)</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and for “minister”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(Gal. 2:17; Eph. 3:7; 6:21; Col. 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Only three places the word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diakonos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is used to refer to the office of Deacons: Phil. 1:1; I Tim. 3:8, 12, where the qualifications is for men (Incl. having only one wife).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better translation is “servant,” which is in keeping with the rest of Scripture: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14:34-35 &amp; I Tim. 2:8-15: Women are not to hold public roles of leadership.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need not think of her as belonging to the office of “deacon.” Any sister who serves in connection with a local assembly can be a “servant.”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are lots of other ways a woman can be a servant of the Lord in the congregation. (Helpers: The Role Of Godly Women In The Church…  </a:t>
            </a:r>
            <a:r>
              <a:rPr lang="en-US" sz="11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http://www.courthousechurchofchrist.com/sermons/sermons/2022/09/18/helpers-the-role-of-godly-women-in-the-church</a:t>
            </a:r>
            <a:r>
              <a:rPr lang="en-US" sz="1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NO, Phoebe was not a “deaconess” – for if she was, where are the qualifications?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3133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pPr>
            <a:r>
              <a:rPr lang="en-US" sz="1400" spc="-55" dirty="0">
                <a:solidFill>
                  <a:srgbClr val="000000"/>
                </a:solidFill>
                <a:effectLst/>
                <a:latin typeface="Times New Roman" panose="02020603050405020304" pitchFamily="18" charset="0"/>
                <a:ea typeface="Times New Roman" panose="02020603050405020304" pitchFamily="18" charset="0"/>
              </a:rPr>
              <a:t>A Servant </a:t>
            </a:r>
            <a:endParaRPr lang="en-US" sz="1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Did Phoebe hold the office of deaconess, or was she simply a “servant” as all saints and Christians are called to be?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To come to an answer to this question, we need to understand that the word for servant is used all throughout the N.T. without referring to the “office” of “deacon.”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are 3 major translations that refer to Phoebe as being a “deaconess”: the ISV, RSV and the NIV (2010).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Some refer to her as a “deacon” since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diakonos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is a male noun (GW, NLT, NRSV, TNIV).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 few refer to her as a “minister” (Bishop’s, Darby, DRB, YLT)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It is commonly used throughout the N.T. for “servants”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(Mt. 20:26; Jn. 2:5; 12:26;   II Cor. 6:4; 11:15)</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and for “minister”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(Gal. 2:17; Eph. 3:7; 6:21; Col. 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Only three places the word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diakonos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is used to refer to the office of Deacons: Phil. 1:1; I Tim. 3:8, 12, where the qualifications is for men (Incl. having only one wife).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better translation is “servant,” which is in keeping with the rest of Scripture: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14:34-35 &amp; I Tim. 2:8-15: Women are not to hold public roles of leadership.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need not think of her as belonging to the office of “deacon.” Any sister who serves in connection with a local assembly can be a “servant.”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are lots of other ways a woman can be a servant of the Lord in the congregation. (Helpers: The Role Of Godly Women In The Church…  </a:t>
            </a:r>
            <a:r>
              <a:rPr lang="en-US" sz="11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http://www.courthousechurchofchrist.com/sermons/sermons/2022/09/18/helpers-the-role-of-godly-women-in-the-church</a:t>
            </a:r>
            <a:r>
              <a:rPr lang="en-US" sz="1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NO, Phoebe was not a “deaconess” – for if she was, where are the qualifications?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8311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Sister</a:t>
            </a:r>
          </a:p>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Servant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16:1: “…who is a servant of the church which is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was a port city approx. 6 miles east of Corinth.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comes from the Greek word for “the millet,” a grain that abounded there.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city of Corinth was built on an isthmus.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An isthmus is a narrow strip of land with sea on either side, forming a link between two larger areas of land.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isthmus at Corinth was several miles across, and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was the port city on the east side of the isthmus. This is where the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Isthmian Games were held, and probably to what Paul referred to in I Cor. 9:24-27.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Acts 18:18: On his 2</a:t>
            </a:r>
            <a:r>
              <a:rPr lang="en-US" sz="11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Missionary Journey, Paul set sail to Syria from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after having his head shaved to fulfill a vow. So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Cenchrea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was the only city where we know for sure that Paul got a haircut!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16:1: Paul referred to Phoebe as a “servant of the church.” What a great honor!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She was not just a member of the church. She was not someone who just came on Sunday morning and sat there for an hour or two, but she was a “servant of the church.” Phoebe was a woman who did stuff! She was active in her Christian faith!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word used here of Phoebe as a “servant” has caused many over the centuries to describe her as a “deaconess” and use her as an example to place women in such offices and for women to hold such titles.  </a:t>
            </a:r>
          </a:p>
          <a:p>
            <a:pPr marL="742950" marR="0" lvl="1" indent="-285750">
              <a:lnSpc>
                <a:spcPct val="115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“Servant” = </a:t>
            </a:r>
            <a:r>
              <a:rPr lang="en-US" sz="1100" i="1" dirty="0" err="1">
                <a:effectLst/>
                <a:latin typeface="Calibri" panose="020F0502020204030204" pitchFamily="34" charset="0"/>
                <a:ea typeface="Calibri" panose="020F0502020204030204" pitchFamily="34" charset="0"/>
                <a:cs typeface="Times New Roman" panose="02020603050405020304" pitchFamily="18" charset="0"/>
              </a:rPr>
              <a:t>diakonos</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(G1249): </a:t>
            </a:r>
            <a:r>
              <a:rPr lang="en-US" sz="1100" dirty="0">
                <a:effectLst/>
                <a:latin typeface="Calibri" panose="020F0502020204030204" pitchFamily="34" charset="0"/>
                <a:ea typeface="Calibri" panose="020F0502020204030204" pitchFamily="34" charset="0"/>
                <a:cs typeface="Times New Roman" panose="02020603050405020304" pitchFamily="18" charset="0"/>
              </a:rPr>
              <a:t>“an attendant, a waiter (at table or in other menial duties); specifically, a Christian teacher and deacon: - deacon, minister, servant.</a:t>
            </a: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Did Phoebe hold the office of deaconess, or was she simply a “servant” as all saints and Christians are called to be?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To come to an answer to this question, we need to understand that the word for servant is used all throughout the N.T. without referring to the “office” of “deacon.”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are 3 major translations that refer to Phoebe as being a “deaconess”: the ISV, RSV and the NIV (2010).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Some refer to her as a “deacon” since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diakonos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is a male noun (GW, NLT, NRSV, TNIV).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 few refer to her as a “minister” (Bishop’s, Darby, DRB, YLT)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It is commonly used throughout the N.T. for “servants”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(Mt. 20:26; Jn. 2:5; 12:26;   II Cor. 6:4; 11:15)</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and for “minister”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(Gal. 2:17; Eph. 3:7; 6:21; Col. 1:23).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Only three places the word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diakonos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is used to refer to the office of Deacons: Phil. 1:1; I Tim. 3:8, 12, where the qualifications is for men (Incl. having only one wife).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better translation is “servant,” which is in keeping with the rest of Scripture: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14:34-35 &amp; I Tim. 2:8-15: Women are not to hold public roles of leadership.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need not think of her as belonging to the office of “deacon.” Any sister who serves in connection with a local assembly can be a “servant.”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are lots of other ways a woman can be a servant of the Lord in the congregation. (Helpers: The Role Of Godly Women In The Church…  </a:t>
            </a:r>
            <a:r>
              <a:rPr lang="en-US" sz="11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http://www.courthousechurchofchrist.com/sermons/sermons/2022/09/18/helpers-the-role-of-godly-women-in-the-church</a:t>
            </a:r>
            <a:r>
              <a:rPr lang="en-US" sz="1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NO, Phoebe was not a “deaconess” – for if she was, where are the qualifications?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16:1-2: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Paul is simply recommending this woman and he describes her as being a “servant” of the Lord’s church.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verse 2, she was also a servant to Paul personally—she is described as being, “…a helper of many, and of myself as well.” Like Prisca and Aquila – Romans 16:4</a:t>
            </a:r>
          </a:p>
          <a:p>
            <a:pPr marL="742950" marR="0" lvl="1" indent="-285750">
              <a:lnSpc>
                <a:spcPct val="115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Gr. Word for “helper” means “benefactor” so it is thought she was wealthy.</a:t>
            </a:r>
          </a:p>
          <a:p>
            <a:pPr marL="342900" marR="0" lvl="0" indent="-342900">
              <a:lnSpc>
                <a:spcPct val="115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Phoebe, therefore, is referred to by Paul as being a sister and a servant!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5742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290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Greatest In The Kingdom</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3061222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16933592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14147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Phoebe: Heart Of A Servant</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545511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Phoebe: Heart Of A Servant</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72711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Phoebe: Heart Of A Servant</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341203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Phoebe: Heart Of A Servant</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64632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Phoebe: Heart Of A Servant</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872197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Phoebe: Heart Of A Servant</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485847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Phoebe: Heart Of A Servant</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61211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Phoebe: Heart Of A Servant</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1276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Phoebe: Heart Of A Servant</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30554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Phoebe: Heart Of A Servant</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99374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Phoebe: Heart Of A Servant</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26236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Phoebe: Heart Of A Servant</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78322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Phoebe: Heart Of A Servant</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68812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Phoebe: Heart Of A Servant</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47335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Phoebe: Heart Of A Servant</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85224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Phoebe: Heart Of A Servant</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780797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Phoebe: Heart Of A Servant</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013526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Phoebe: Heart Of A Servant</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Phoebe: Heart Of A Servant</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Phoebe: Heart Of A Servant</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Phoebe: Heart Of A Servant</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Phoebe: Heart Of A Servant</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Phoebe: Heart Of A Servant</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Phoebe: Heart Of A Servant</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Phoebe: Heart Of A Servant</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Phoebe: Heart Of A Servant</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Phoebe: Heart Of A Servant</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Phoebe: Heart Of A Servant</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Phoebe: Heart Of A Servant</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Phoebe: Heart Of A Servant</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Phoebe: Heart Of A Servant</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Phoebe: Heart Of A Servant</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Phoebe: Heart Of A Servant</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Phoebe: Heart Of A Servant</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Phoebe: Heart Of A Servant</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Phoebe: Heart Of A Servant</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Phoebe: Heart Of A Servant</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Phoebe: Heart Of A Servant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Phoebe: Heart Of A Servant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Phoebe: Heart Of A Servant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Phoebe: Heart Of A Servant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Phoebe: Heart Of A Servant</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Phoebe: Heart Of A Servant</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Phoebe: Heart Of A Servant</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Phoebe: Heart Of A Servant</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Phoebe: Heart Of A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Phoebe: Heart Of A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Phoebe: Heart Of A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Phoebe: Heart Of A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Phoebe: Heart Of A Servant</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Phoebe: Heart Of A Servant</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Phoebe: Heart Of A Servant</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Phoebe: Heart Of A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Phoebe: Heart Of A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Phoebe: Heart Of A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Phoebe: Heart Of A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Phoebe: Heart Of A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Phoebe: Heart Of A Servant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Phoebe: Heart Of A Servant</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Phoebe: Heart Of A Servant</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Phoebe: Heart Of A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Phoebe: Heart Of A Servant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Phoebe: Heart Of A Servant</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6543041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07491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33693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4293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42304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433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65462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477159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69001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098527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64863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Phoebe: Heart Of A Servant</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52995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18485988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6903508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Greatest In The Kingdom</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34263634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01250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Phoebe: Heart Of A Servant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The Greatest In The Kingdom</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8837712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Greatest In The Kingdom</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2391780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The Greatest In The Kingdom</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8841457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6212168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25754086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51960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5673483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8488238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Greatest In The Kingdom</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09240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Greatest In The Kingdom</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47647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9.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Phoebe: Heart Of A Servant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Phoebe: Heart Of A Servant</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469600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Phoebe: Heart Of A Servant</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Phoebe: Heart Of A Servant</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Phoebe: Heart Of A Servant</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Phoebe: Heart Of A Servant</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51263130"/>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The Greatest In The Kingdom</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497481022"/>
      </p:ext>
    </p:extLst>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7.xml"/><Relationship Id="rId5"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20" y="4406537"/>
            <a:ext cx="9143979" cy="851263"/>
          </a:xfrm>
        </p:spPr>
        <p:txBody>
          <a:bodyPr>
            <a:noAutofit/>
          </a:bodyPr>
          <a:lstStyle/>
          <a:p>
            <a:r>
              <a:rPr lang="en-US" sz="4800" b="1" spc="50" dirty="0">
                <a:ln w="0"/>
                <a:solidFill>
                  <a:schemeClr val="tx1"/>
                </a:solidFill>
                <a:effectLst>
                  <a:innerShdw blurRad="63500" dist="50800" dir="13500000">
                    <a:srgbClr val="000000">
                      <a:alpha val="50000"/>
                    </a:srgbClr>
                  </a:innerShdw>
                </a:effectLst>
              </a:rPr>
              <a:t>Phoebe: Heart Of A Servant</a:t>
            </a:r>
            <a:endParaRPr lang="en-US" sz="48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20" y="5638800"/>
            <a:ext cx="9143978" cy="1219200"/>
          </a:xfrm>
        </p:spPr>
        <p:txBody>
          <a:bodyPr>
            <a:normAutofit lnSpcReduction="10000"/>
          </a:bodyPr>
          <a:lstStyle/>
          <a:p>
            <a:pPr>
              <a:lnSpc>
                <a:spcPct val="90000"/>
              </a:lnSpc>
            </a:pPr>
            <a:r>
              <a:rPr lang="en-US" sz="2800" b="1" dirty="0">
                <a:ln w="6600">
                  <a:noFill/>
                  <a:prstDash val="solid"/>
                </a:ln>
                <a:solidFill>
                  <a:srgbClr val="FFFF00"/>
                </a:solidFill>
                <a:effectLst/>
              </a:rPr>
              <a:t>Text:</a:t>
            </a:r>
          </a:p>
          <a:p>
            <a:pPr>
              <a:lnSpc>
                <a:spcPct val="90000"/>
              </a:lnSpc>
            </a:pPr>
            <a:r>
              <a:rPr lang="en-US" sz="4000" b="1" dirty="0">
                <a:ln w="6600">
                  <a:noFill/>
                  <a:prstDash val="solid"/>
                </a:ln>
                <a:solidFill>
                  <a:srgbClr val="FFFF00"/>
                </a:solidFill>
                <a:effectLst/>
              </a:rPr>
              <a:t>Romans 16:1-2</a:t>
            </a:r>
            <a:endParaRPr lang="en-US" sz="4000" b="1" dirty="0">
              <a:ln w="6600">
                <a:noFill/>
                <a:prstDash val="solid"/>
              </a:ln>
              <a:solidFill>
                <a:srgbClr val="F5CE94"/>
              </a:solidFill>
              <a:effectLst/>
            </a:endParaRPr>
          </a:p>
        </p:txBody>
      </p:sp>
      <p:pic>
        <p:nvPicPr>
          <p:cNvPr id="21" name="Picture 2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7" name="Picture 6">
            <a:extLst>
              <a:ext uri="{FF2B5EF4-FFF2-40B4-BE49-F238E27FC236}">
                <a16:creationId xmlns:a16="http://schemas.microsoft.com/office/drawing/2014/main" id="{06ECC711-AAFB-FDCA-56C0-A7BEE371F5BE}"/>
              </a:ext>
            </a:extLst>
          </p:cNvPr>
          <p:cNvPicPr>
            <a:picLocks noChangeAspect="1"/>
          </p:cNvPicPr>
          <p:nvPr/>
        </p:nvPicPr>
        <p:blipFill rotWithShape="1">
          <a:blip r:embed="rId5">
            <a:extLst>
              <a:ext uri="{28A0092B-C50C-407E-A947-70E740481C1C}">
                <a14:useLocalDpi xmlns:a14="http://schemas.microsoft.com/office/drawing/2010/main" val="0"/>
              </a:ext>
            </a:extLst>
          </a:blip>
          <a:srcRect t="30343" b="23176"/>
          <a:stretch/>
        </p:blipFill>
        <p:spPr>
          <a:xfrm>
            <a:off x="20" y="-1"/>
            <a:ext cx="9149165" cy="4220682"/>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extLst>
              <a:ext uri="{28A0092B-C50C-407E-A947-70E740481C1C}">
                <a14:useLocalDpi xmlns:a14="http://schemas.microsoft.com/office/drawing/2010/main" val="0"/>
              </a:ext>
            </a:extLst>
          </a:blip>
          <a:srcRect l="7213" r="7213"/>
          <a:stretch/>
        </p:blipFill>
        <p:spPr>
          <a:xfrm>
            <a:off x="20" y="228600"/>
            <a:ext cx="4571980" cy="6629400"/>
          </a:xfrm>
          <a:prstGeom prst="rect">
            <a:avLst/>
          </a:prstGeom>
        </p:spPr>
      </p:pic>
      <p:sp>
        <p:nvSpPr>
          <p:cNvPr id="8" name="Text Box 11"/>
          <p:cNvSpPr txBox="1">
            <a:spLocks noChangeArrowheads="1"/>
          </p:cNvSpPr>
          <p:nvPr/>
        </p:nvSpPr>
        <p:spPr bwMode="auto">
          <a:xfrm>
            <a:off x="4648200" y="685800"/>
            <a:ext cx="44958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Dangerous to travel 850 miles from Corinth to Rome</a:t>
            </a:r>
          </a:p>
          <a:p>
            <a:pPr marL="628650" indent="-342900" eaLnBrk="1" hangingPunct="1">
              <a:lnSpc>
                <a:spcPct val="120000"/>
              </a:lnSpc>
              <a:spcAft>
                <a:spcPts val="450"/>
              </a:spcAft>
              <a:buFont typeface="Wingdings" panose="05000000000000000000" pitchFamily="2" charset="2"/>
              <a:buChar char="ü"/>
              <a:defRPr/>
            </a:pPr>
            <a:r>
              <a:rPr lang="en-US" sz="2800" b="1" i="1" dirty="0">
                <a:solidFill>
                  <a:prstClr val="white"/>
                </a:solidFill>
                <a:effectLst>
                  <a:outerShdw blurRad="50800" dist="38100" dir="2700000" algn="tl" rotWithShape="0">
                    <a:srgbClr val="000000">
                      <a:alpha val="48000"/>
                    </a:srgbClr>
                  </a:outerShdw>
                </a:effectLst>
                <a:latin typeface="Tahoma"/>
              </a:rPr>
              <a:t>Paul recommended her to the Roman saints</a:t>
            </a:r>
          </a:p>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She may have been going on business (KJV/NKJV)</a:t>
            </a:r>
          </a:p>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John wrote on aiding visitors </a:t>
            </a:r>
            <a:endParaRPr kumimoji="0" lang="en-US" sz="2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Phoebe: Heart Of A Servant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sz="4000" u="sng" dirty="0">
                <a:solidFill>
                  <a:srgbClr val="66FFFF"/>
                </a:solidFill>
                <a:latin typeface="Arial" panose="020B0604020202020204" pitchFamily="34" charset="0"/>
                <a:cs typeface="Arial" panose="020B0604020202020204" pitchFamily="34" charset="0"/>
              </a:rPr>
              <a:t>Saint: </a:t>
            </a:r>
            <a:r>
              <a:rPr lang="en-US" sz="2000" u="sng" dirty="0">
                <a:solidFill>
                  <a:srgbClr val="66FFFF"/>
                </a:solidFill>
                <a:latin typeface="Arial" panose="020B0604020202020204" pitchFamily="34" charset="0"/>
                <a:cs typeface="Arial" panose="020B0604020202020204" pitchFamily="34" charset="0"/>
              </a:rPr>
              <a:t>Romans 16:2: “…receive her in the Lord in a manner worthy of the saints”</a:t>
            </a:r>
            <a:endParaRPr lang="en-US" sz="4000" u="sng" dirty="0">
              <a:solidFill>
                <a:srgbClr val="66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6259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arn(inVertical)">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III John 5-8</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Phoebe: Heart Of A Servant</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086392"/>
            <a:ext cx="9144000" cy="5509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Beloved, you are acting faithfully in whatever you accomplish for the brethren, and especially when they are strangers; </a:t>
            </a:r>
          </a:p>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and they have testified to your love before the church. You will do well to send them on their way in a manner worthy of God. </a:t>
            </a:r>
          </a:p>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For they went out for the sake of the Name, accepting nothing from the Gentiles. </a:t>
            </a:r>
          </a:p>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Therefore we ought to support such men, so that we may be fellow workers with the truth.</a:t>
            </a:r>
            <a:endPar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Saint</a:t>
            </a:r>
          </a:p>
        </p:txBody>
      </p:sp>
    </p:spTree>
    <p:extLst>
      <p:ext uri="{BB962C8B-B14F-4D97-AF65-F5344CB8AC3E}">
        <p14:creationId xmlns:p14="http://schemas.microsoft.com/office/powerpoint/2010/main" val="26318407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extLst>
              <a:ext uri="{28A0092B-C50C-407E-A947-70E740481C1C}">
                <a14:useLocalDpi xmlns:a14="http://schemas.microsoft.com/office/drawing/2010/main" val="0"/>
              </a:ext>
            </a:extLst>
          </a:blip>
          <a:srcRect l="7213" r="7213"/>
          <a:stretch/>
        </p:blipFill>
        <p:spPr>
          <a:xfrm>
            <a:off x="20" y="228600"/>
            <a:ext cx="4571980" cy="6629400"/>
          </a:xfrm>
          <a:prstGeom prst="rect">
            <a:avLst/>
          </a:prstGeom>
        </p:spPr>
      </p:pic>
      <p:sp>
        <p:nvSpPr>
          <p:cNvPr id="8" name="Text Box 11"/>
          <p:cNvSpPr txBox="1">
            <a:spLocks noChangeArrowheads="1"/>
          </p:cNvSpPr>
          <p:nvPr/>
        </p:nvSpPr>
        <p:spPr bwMode="auto">
          <a:xfrm>
            <a:off x="4648200" y="685800"/>
            <a:ext cx="44958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Saint refers to someone or something that has been set aside for some special purpose, holy</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Christians are set aside</a:t>
            </a:r>
            <a:r>
              <a:rPr kumimoji="0" lang="en-US" sz="2800" b="1" i="0" u="none" strike="noStrike" kern="1200" cap="none" spc="0" normalizeH="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 for God, special purpose</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628650" lvl="0" indent="-342900" eaLnBrk="1" hangingPunct="1">
              <a:lnSpc>
                <a:spcPct val="120000"/>
              </a:lnSpc>
              <a:spcAft>
                <a:spcPts val="450"/>
              </a:spcAft>
              <a:buFont typeface="Wingdings" panose="05000000000000000000" pitchFamily="2" charset="2"/>
              <a:buChar char="ü"/>
              <a:defRPr/>
            </a:pPr>
            <a:r>
              <a:rPr lang="en-US" sz="2800" b="1" i="1" dirty="0">
                <a:solidFill>
                  <a:prstClr val="white"/>
                </a:solidFill>
                <a:effectLst>
                  <a:outerShdw blurRad="50800" dist="38100" dir="2700000" algn="tl" rotWithShape="0">
                    <a:srgbClr val="000000">
                      <a:alpha val="48000"/>
                    </a:srgbClr>
                  </a:outerShdw>
                </a:effectLst>
                <a:latin typeface="Tahoma"/>
              </a:rPr>
              <a:t>Gal. 3:27-29</a:t>
            </a: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 </a:t>
            </a:r>
            <a:endParaRPr kumimoji="0" lang="en-US" sz="2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Phoebe: Heart Of A Servant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sz="4000" u="sng" dirty="0">
                <a:solidFill>
                  <a:srgbClr val="66FFFF"/>
                </a:solidFill>
                <a:latin typeface="Arial" panose="020B0604020202020204" pitchFamily="34" charset="0"/>
                <a:cs typeface="Arial" panose="020B0604020202020204" pitchFamily="34" charset="0"/>
              </a:rPr>
              <a:t>Saint: </a:t>
            </a:r>
            <a:r>
              <a:rPr lang="en-US" sz="2000" u="sng" dirty="0">
                <a:solidFill>
                  <a:srgbClr val="66FFFF"/>
                </a:solidFill>
                <a:latin typeface="Arial" panose="020B0604020202020204" pitchFamily="34" charset="0"/>
                <a:cs typeface="Arial" panose="020B0604020202020204" pitchFamily="34" charset="0"/>
              </a:rPr>
              <a:t>Romans 16:2: “…receive her in the Lord in a manner worthy of the saints”</a:t>
            </a:r>
            <a:endParaRPr lang="en-US" sz="4000" u="sng" dirty="0">
              <a:solidFill>
                <a:srgbClr val="66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7716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EC366EE1-AED1-2822-AD87-13231440C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1905000"/>
            <a:ext cx="9144000" cy="657898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0886" y="-14725"/>
            <a:ext cx="7228134" cy="924868"/>
          </a:xfrm>
        </p:spPr>
        <p:txBody>
          <a:bodyPr vert="horz" wrap="none" lIns="91440" tIns="45720" rIns="91440" bIns="45720" rtlCol="0" anchor="t">
            <a:normAutofit/>
          </a:bodyPr>
          <a:lstStyle/>
          <a:p>
            <a:pPr defTabSz="914400"/>
            <a:r>
              <a:rPr lang="en-US" sz="4000" spc="-300" dirty="0">
                <a:ln>
                  <a:solidFill>
                    <a:schemeClr val="tx1"/>
                  </a:solidFill>
                </a:ln>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Saint</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rgbClr val="0000FF"/>
                </a:solidFill>
                <a:effectLst/>
                <a:uLnTx/>
                <a:uFillTx/>
                <a:latin typeface="Tahoma"/>
                <a:ea typeface="+mn-ea"/>
                <a:cs typeface="Times New Roman" pitchFamily="18" charset="0"/>
              </a:rPr>
              <a:t>Phoebe: Heart Of A Servant</a:t>
            </a:r>
          </a:p>
        </p:txBody>
      </p:sp>
      <p:sp>
        <p:nvSpPr>
          <p:cNvPr id="8" name="Text Box 5">
            <a:extLst>
              <a:ext uri="{FF2B5EF4-FFF2-40B4-BE49-F238E27FC236}">
                <a16:creationId xmlns:a16="http://schemas.microsoft.com/office/drawing/2014/main" id="{3D2C0C02-F323-92FE-8748-B61FDCDCA5AB}"/>
              </a:ext>
            </a:extLst>
          </p:cNvPr>
          <p:cNvSpPr txBox="1">
            <a:spLocks noChangeArrowheads="1"/>
          </p:cNvSpPr>
          <p:nvPr/>
        </p:nvSpPr>
        <p:spPr bwMode="auto">
          <a:xfrm>
            <a:off x="103344" y="4800600"/>
            <a:ext cx="8915400" cy="1938992"/>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Paul told the church in Rome to receive Phoebe, “our sister… servant of the church which is at </a:t>
            </a:r>
            <a:r>
              <a:rPr lang="en-US" sz="3000" b="1" dirty="0" err="1">
                <a:solidFill>
                  <a:srgbClr val="006600"/>
                </a:solidFill>
                <a:latin typeface="Tahoma" pitchFamily="34" charset="0"/>
                <a:cs typeface="Times New Roman" pitchFamily="18" charset="0"/>
              </a:rPr>
              <a:t>Cenchrea</a:t>
            </a:r>
            <a:r>
              <a:rPr lang="en-US" sz="3000" b="1" dirty="0">
                <a:solidFill>
                  <a:srgbClr val="006600"/>
                </a:solidFill>
                <a:latin typeface="Tahoma" pitchFamily="34" charset="0"/>
                <a:cs typeface="Times New Roman" pitchFamily="18" charset="0"/>
              </a:rPr>
              <a:t>…in a manner worthy of the saints!”</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5619360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3">
            <a:extLst>
              <a:ext uri="{28A0092B-C50C-407E-A947-70E740481C1C}">
                <a14:useLocalDpi xmlns:a14="http://schemas.microsoft.com/office/drawing/2010/main" val="0"/>
              </a:ext>
            </a:extLst>
          </a:blip>
          <a:srcRect t="23829" b="23829"/>
          <a:stretch/>
        </p:blipFill>
        <p:spPr>
          <a:xfrm>
            <a:off x="-10946" y="-10468"/>
            <a:ext cx="9143980" cy="3443533"/>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ln>
                  <a:solidFill>
                    <a:schemeClr val="tx1"/>
                  </a:solidFill>
                </a:ln>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581400"/>
            <a:ext cx="9144040" cy="3276600"/>
          </a:xfrm>
        </p:spPr>
        <p:txBody>
          <a:bodyPr>
            <a:normAutofit/>
          </a:bodyPr>
          <a:lstStyle/>
          <a:p>
            <a:pPr marL="341313" indent="-341313">
              <a:buFont typeface="Wingdings" panose="05000000000000000000" pitchFamily="2" charset="2"/>
              <a:buChar char="v"/>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We have learned of Phoebe:</a:t>
            </a:r>
          </a:p>
          <a:p>
            <a:pPr marL="685800" lvl="1" indent="-342900">
              <a:buFont typeface="Wingdings" panose="05000000000000000000" pitchFamily="2" charset="2"/>
              <a:buChar char="ü"/>
            </a:pPr>
            <a:r>
              <a:rPr lang="en-US" sz="2250" b="1" dirty="0">
                <a:latin typeface="Tahoma" panose="020B0604030504040204" pitchFamily="34" charset="0"/>
                <a:ea typeface="Tahoma" panose="020B0604030504040204" pitchFamily="34" charset="0"/>
                <a:cs typeface="Tahoma" panose="020B0604030504040204" pitchFamily="34" charset="0"/>
              </a:rPr>
              <a:t>Phoebe was a sister</a:t>
            </a:r>
            <a:r>
              <a:rPr lang="en-US" sz="2250" dirty="0">
                <a:latin typeface="Tahoma" panose="020B0604030504040204" pitchFamily="34" charset="0"/>
                <a:ea typeface="Tahoma" panose="020B0604030504040204" pitchFamily="34" charset="0"/>
                <a:cs typeface="Tahoma" panose="020B0604030504040204" pitchFamily="34" charset="0"/>
              </a:rPr>
              <a:t>—she was an important part of God’s family</a:t>
            </a:r>
          </a:p>
          <a:p>
            <a:pPr marL="685800" lvl="1" indent="-342900">
              <a:buFont typeface="Wingdings" panose="05000000000000000000" pitchFamily="2" charset="2"/>
              <a:buChar char="ü"/>
            </a:pPr>
            <a:r>
              <a:rPr lang="en-US" sz="2250" b="1" dirty="0">
                <a:latin typeface="Tahoma" panose="020B0604030504040204" pitchFamily="34" charset="0"/>
                <a:ea typeface="Tahoma" panose="020B0604030504040204" pitchFamily="34" charset="0"/>
                <a:cs typeface="Tahoma" panose="020B0604030504040204" pitchFamily="34" charset="0"/>
              </a:rPr>
              <a:t>Phoebe was a servant</a:t>
            </a:r>
            <a:r>
              <a:rPr lang="en-US" sz="2250" dirty="0">
                <a:latin typeface="Tahoma" panose="020B0604030504040204" pitchFamily="34" charset="0"/>
                <a:ea typeface="Tahoma" panose="020B0604030504040204" pitchFamily="34" charset="0"/>
                <a:cs typeface="Tahoma" panose="020B0604030504040204" pitchFamily="34" charset="0"/>
              </a:rPr>
              <a:t>—she used her God-given abilities to serve the church and to personally help the apostle Paul &amp; others</a:t>
            </a:r>
          </a:p>
          <a:p>
            <a:pPr marL="685800" lvl="1" indent="-342900">
              <a:buFont typeface="Wingdings" panose="05000000000000000000" pitchFamily="2" charset="2"/>
              <a:buChar char="ü"/>
            </a:pPr>
            <a:r>
              <a:rPr lang="en-US" sz="2250" b="1" dirty="0">
                <a:latin typeface="Tahoma" panose="020B0604030504040204" pitchFamily="34" charset="0"/>
                <a:ea typeface="Tahoma" panose="020B0604030504040204" pitchFamily="34" charset="0"/>
                <a:cs typeface="Tahoma" panose="020B0604030504040204" pitchFamily="34" charset="0"/>
              </a:rPr>
              <a:t>Phoebe was a saint</a:t>
            </a:r>
            <a:r>
              <a:rPr lang="en-US" sz="2250" dirty="0">
                <a:latin typeface="Tahoma" panose="020B0604030504040204" pitchFamily="34" charset="0"/>
                <a:ea typeface="Tahoma" panose="020B0604030504040204" pitchFamily="34" charset="0"/>
                <a:cs typeface="Tahoma" panose="020B0604030504040204" pitchFamily="34" charset="0"/>
              </a:rPr>
              <a:t>—she was set apart for a special purpose, and she was fulfilling that purpose in her life</a:t>
            </a:r>
            <a:endParaRPr lang="en-US" sz="225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a:ln>
                  <a:noFill/>
                </a:ln>
                <a:solidFill>
                  <a:prstClr val="white"/>
                </a:solidFill>
                <a:effectLst/>
                <a:uLnTx/>
                <a:uFillTx/>
                <a:latin typeface="Tahoma"/>
                <a:ea typeface="+mn-ea"/>
                <a:cs typeface="Times New Roman" pitchFamily="18" charset="0"/>
              </a:rPr>
              <a:t>Phoebe: Heart Of A Servant</a:t>
            </a:r>
            <a:endParaRPr kumimoji="0" lang="en-US" sz="1050" b="0" i="0" u="none" strike="noStrike" kern="1200" cap="all" spc="0" normalizeH="0" baseline="0" noProof="0" dirty="0">
              <a:ln>
                <a:noFill/>
              </a:ln>
              <a:solidFill>
                <a:prstClr val="white"/>
              </a:solidFill>
              <a:effectLst/>
              <a:uLnTx/>
              <a:uFillTx/>
              <a:latin typeface="Tahoma"/>
              <a:ea typeface="+mn-ea"/>
              <a:cs typeface="Times New Roman" pitchFamily="18" charset="0"/>
            </a:endParaRPr>
          </a:p>
        </p:txBody>
      </p:sp>
    </p:spTree>
    <p:extLst>
      <p:ext uri="{BB962C8B-B14F-4D97-AF65-F5344CB8AC3E}">
        <p14:creationId xmlns:p14="http://schemas.microsoft.com/office/powerpoint/2010/main" val="31642435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 calcmode="lin" valueType="num">
                                      <p:cBhvr additive="base">
                                        <p:cTn id="16"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3">
            <a:extLst>
              <a:ext uri="{28A0092B-C50C-407E-A947-70E740481C1C}">
                <a14:useLocalDpi xmlns:a14="http://schemas.microsoft.com/office/drawing/2010/main" val="0"/>
              </a:ext>
            </a:extLst>
          </a:blip>
          <a:srcRect t="23829" b="23829"/>
          <a:stretch/>
        </p:blipFill>
        <p:spPr>
          <a:xfrm>
            <a:off x="-10946" y="-10468"/>
            <a:ext cx="9143980" cy="3443533"/>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ln>
                  <a:solidFill>
                    <a:schemeClr val="tx1"/>
                  </a:solidFill>
                </a:ln>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581400"/>
            <a:ext cx="9144040" cy="3276600"/>
          </a:xfrm>
        </p:spPr>
        <p:txBody>
          <a:bodyPr>
            <a:normAutofit/>
          </a:bodyPr>
          <a:lstStyle/>
          <a:p>
            <a:pPr marL="341313" indent="-341313">
              <a:buFont typeface="Wingdings" panose="05000000000000000000" pitchFamily="2" charset="2"/>
              <a:buChar char="v"/>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We have learned of Paul:</a:t>
            </a:r>
          </a:p>
          <a:p>
            <a:pPr marL="685800" lvl="1" indent="-342900">
              <a:buFont typeface="Wingdings" panose="05000000000000000000" pitchFamily="2" charset="2"/>
              <a:buChar char="ü"/>
            </a:pPr>
            <a:r>
              <a:rPr lang="en-US" sz="2250" b="1" dirty="0">
                <a:latin typeface="Tahoma" panose="020B0604030504040204" pitchFamily="34" charset="0"/>
                <a:ea typeface="Tahoma" panose="020B0604030504040204" pitchFamily="34" charset="0"/>
                <a:cs typeface="Tahoma" panose="020B0604030504040204" pitchFamily="34" charset="0"/>
              </a:rPr>
              <a:t>Paul valued people</a:t>
            </a:r>
          </a:p>
          <a:p>
            <a:pPr marL="685800" lvl="1" indent="-342900">
              <a:buFont typeface="Wingdings" panose="05000000000000000000" pitchFamily="2" charset="2"/>
              <a:buChar char="ü"/>
            </a:pPr>
            <a:r>
              <a:rPr lang="en-US" sz="2250" b="1" dirty="0">
                <a:latin typeface="Tahoma" panose="020B0604030504040204" pitchFamily="34" charset="0"/>
                <a:ea typeface="Tahoma" panose="020B0604030504040204" pitchFamily="34" charset="0"/>
                <a:cs typeface="Tahoma" panose="020B0604030504040204" pitchFamily="34" charset="0"/>
              </a:rPr>
              <a:t>Paul expressed gratitude for those who had helped! (Rom. 16)</a:t>
            </a:r>
            <a:endParaRPr lang="en-US" sz="225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a:ln>
                  <a:noFill/>
                </a:ln>
                <a:solidFill>
                  <a:prstClr val="white"/>
                </a:solidFill>
                <a:effectLst/>
                <a:uLnTx/>
                <a:uFillTx/>
                <a:latin typeface="Tahoma"/>
                <a:ea typeface="+mn-ea"/>
                <a:cs typeface="Times New Roman" pitchFamily="18" charset="0"/>
              </a:rPr>
              <a:t>Phoebe: Heart Of A Servant</a:t>
            </a:r>
            <a:endParaRPr kumimoji="0" lang="en-US" sz="1050" b="0" i="0" u="none" strike="noStrike" kern="1200" cap="all" spc="0" normalizeH="0" baseline="0" noProof="0" dirty="0">
              <a:ln>
                <a:noFill/>
              </a:ln>
              <a:solidFill>
                <a:prstClr val="white"/>
              </a:solidFill>
              <a:effectLst/>
              <a:uLnTx/>
              <a:uFillTx/>
              <a:latin typeface="Tahoma"/>
              <a:ea typeface="+mn-ea"/>
              <a:cs typeface="Times New Roman" pitchFamily="18" charset="0"/>
            </a:endParaRPr>
          </a:p>
        </p:txBody>
      </p:sp>
    </p:spTree>
    <p:extLst>
      <p:ext uri="{BB962C8B-B14F-4D97-AF65-F5344CB8AC3E}">
        <p14:creationId xmlns:p14="http://schemas.microsoft.com/office/powerpoint/2010/main" val="35120569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 calcmode="lin" valueType="num">
                                      <p:cBhvr additive="base">
                                        <p:cTn id="16"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3">
            <a:extLst>
              <a:ext uri="{28A0092B-C50C-407E-A947-70E740481C1C}">
                <a14:useLocalDpi xmlns:a14="http://schemas.microsoft.com/office/drawing/2010/main" val="0"/>
              </a:ext>
            </a:extLst>
          </a:blip>
          <a:srcRect t="23829" b="23829"/>
          <a:stretch/>
        </p:blipFill>
        <p:spPr>
          <a:xfrm>
            <a:off x="-10946" y="-10468"/>
            <a:ext cx="9143980" cy="3443533"/>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ln>
                  <a:solidFill>
                    <a:schemeClr val="tx1"/>
                  </a:solidFill>
                </a:ln>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581400"/>
            <a:ext cx="9144040" cy="3276600"/>
          </a:xfrm>
        </p:spPr>
        <p:txBody>
          <a:bodyPr>
            <a:normAutofit fontScale="92500" lnSpcReduction="10000"/>
          </a:bodyPr>
          <a:lstStyle/>
          <a:p>
            <a:pPr marL="341313" indent="-341313">
              <a:buFont typeface="Wingdings" panose="05000000000000000000" pitchFamily="2" charset="2"/>
              <a:buChar char="v"/>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We have learned that a </a:t>
            </a:r>
            <a:r>
              <a:rPr lang="en-US" sz="2400" b="1" dirty="0">
                <a:latin typeface="Tahoma" panose="020B0604030504040204" pitchFamily="34" charset="0"/>
                <a:ea typeface="Tahoma" panose="020B0604030504040204" pitchFamily="34" charset="0"/>
                <a:cs typeface="Tahoma" panose="020B0604030504040204" pitchFamily="34" charset="0"/>
              </a:rPr>
              <a:t>congregation of God’s people:</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85800" lvl="1" indent="-342900">
              <a:buFont typeface="Wingdings" panose="05000000000000000000" pitchFamily="2" charset="2"/>
              <a:buChar char="ü"/>
            </a:pPr>
            <a:r>
              <a:rPr lang="en-US" sz="2250" b="1" dirty="0">
                <a:latin typeface="Tahoma" panose="020B0604030504040204" pitchFamily="34" charset="0"/>
                <a:ea typeface="Tahoma" panose="020B0604030504040204" pitchFamily="34" charset="0"/>
                <a:cs typeface="Tahoma" panose="020B0604030504040204" pitchFamily="34" charset="0"/>
              </a:rPr>
              <a:t>We need to receive godly women, as Paul instructed the church in Rome to receive Phoebe</a:t>
            </a:r>
          </a:p>
          <a:p>
            <a:pPr marL="685800" lvl="1" indent="-342900">
              <a:buFont typeface="Wingdings" panose="05000000000000000000" pitchFamily="2" charset="2"/>
              <a:buChar char="ü"/>
            </a:pPr>
            <a:r>
              <a:rPr lang="en-US" sz="2250" b="1" dirty="0">
                <a:latin typeface="Tahoma" panose="020B0604030504040204" pitchFamily="34" charset="0"/>
                <a:ea typeface="Tahoma" panose="020B0604030504040204" pitchFamily="34" charset="0"/>
                <a:cs typeface="Tahoma" panose="020B0604030504040204" pitchFamily="34" charset="0"/>
              </a:rPr>
              <a:t>Women have their glorious and exalted place by God's appointment, fellow heirs of the grace of life (Rom. 8:16-17; I Pet. 3:7)</a:t>
            </a:r>
          </a:p>
          <a:p>
            <a:pPr marL="685800" lvl="1" indent="-342900">
              <a:buFont typeface="Wingdings" panose="05000000000000000000" pitchFamily="2" charset="2"/>
              <a:buChar char="ü"/>
            </a:pPr>
            <a:r>
              <a:rPr lang="en-US" sz="2250" b="1" dirty="0">
                <a:latin typeface="Tahoma" panose="020B0604030504040204" pitchFamily="34" charset="0"/>
                <a:ea typeface="Tahoma" panose="020B0604030504040204" pitchFamily="34" charset="0"/>
                <a:cs typeface="Tahoma" panose="020B0604030504040204" pitchFamily="34" charset="0"/>
              </a:rPr>
              <a:t>Receive godly women with thanksgiving and encourage them in their faithful labors</a:t>
            </a:r>
            <a:endParaRPr lang="en-US" sz="225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a:ln>
                  <a:noFill/>
                </a:ln>
                <a:solidFill>
                  <a:prstClr val="white"/>
                </a:solidFill>
                <a:effectLst/>
                <a:uLnTx/>
                <a:uFillTx/>
                <a:latin typeface="Tahoma"/>
                <a:ea typeface="+mn-ea"/>
                <a:cs typeface="Times New Roman" pitchFamily="18" charset="0"/>
              </a:rPr>
              <a:t>Phoebe: Heart Of A Servant</a:t>
            </a:r>
            <a:endParaRPr kumimoji="0" lang="en-US" sz="1050" b="0" i="0" u="none" strike="noStrike" kern="1200" cap="all" spc="0" normalizeH="0" baseline="0" noProof="0" dirty="0">
              <a:ln>
                <a:noFill/>
              </a:ln>
              <a:solidFill>
                <a:prstClr val="white"/>
              </a:solidFill>
              <a:effectLst/>
              <a:uLnTx/>
              <a:uFillTx/>
              <a:latin typeface="Tahoma"/>
              <a:ea typeface="+mn-ea"/>
              <a:cs typeface="Times New Roman" pitchFamily="18" charset="0"/>
            </a:endParaRPr>
          </a:p>
        </p:txBody>
      </p:sp>
    </p:spTree>
    <p:extLst>
      <p:ext uri="{BB962C8B-B14F-4D97-AF65-F5344CB8AC3E}">
        <p14:creationId xmlns:p14="http://schemas.microsoft.com/office/powerpoint/2010/main" val="11505478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 calcmode="lin" valueType="num">
                                      <p:cBhvr additive="base">
                                        <p:cTn id="16"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76026"/>
            <a:ext cx="9143980" cy="6940281"/>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0886" y="-14725"/>
            <a:ext cx="7228134" cy="924868"/>
          </a:xfrm>
        </p:spPr>
        <p:txBody>
          <a:bodyPr vert="horz" wrap="none" lIns="91440" tIns="45720" rIns="91440" bIns="45720" rtlCol="0" anchor="t">
            <a:normAutofit/>
          </a:bodyPr>
          <a:lstStyle/>
          <a:p>
            <a:pPr defTabSz="914400"/>
            <a:r>
              <a:rPr lang="en-US" sz="4000" spc="-300" dirty="0">
                <a:ln>
                  <a:solidFill>
                    <a:schemeClr val="bg1"/>
                  </a:solidFill>
                </a:ln>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06937"/>
            <a:ext cx="1904980" cy="243325"/>
          </a:xfr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chemeClr val="tx1"/>
                </a:solidFill>
                <a:effectLst/>
                <a:uLnTx/>
                <a:uFillTx/>
                <a:latin typeface="Tahoma"/>
                <a:ea typeface="+mn-ea"/>
                <a:cs typeface="Times New Roman" pitchFamily="18" charset="0"/>
              </a:rPr>
              <a:t>Phoebe: Heart Of A Servant</a:t>
            </a:r>
          </a:p>
        </p:txBody>
      </p:sp>
      <p:sp>
        <p:nvSpPr>
          <p:cNvPr id="8" name="Text Box 5">
            <a:extLst>
              <a:ext uri="{FF2B5EF4-FFF2-40B4-BE49-F238E27FC236}">
                <a16:creationId xmlns:a16="http://schemas.microsoft.com/office/drawing/2014/main" id="{3D2C0C02-F323-92FE-8748-B61FDCDCA5AB}"/>
              </a:ext>
            </a:extLst>
          </p:cNvPr>
          <p:cNvSpPr txBox="1">
            <a:spLocks noChangeArrowheads="1"/>
          </p:cNvSpPr>
          <p:nvPr/>
        </p:nvSpPr>
        <p:spPr bwMode="auto">
          <a:xfrm>
            <a:off x="-10886" y="5380672"/>
            <a:ext cx="9154866" cy="1477328"/>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Being a servant to one another is important to God (Matthew 25:34-40) – Let us have a heart to serve as Phoebe did!</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3850737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Romans 16:1-2</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Phoebe: Heart Of A Servant</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215839"/>
            <a:ext cx="9144000" cy="507831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I commend to you our sister Phoebe, who is a servant of the church which is at </a:t>
            </a:r>
            <a:r>
              <a:rPr kumimoji="0" lang="en-US" altLang="en-US" sz="3600" b="0" i="0" u="none" strike="noStrike" kern="1200" cap="none" spc="0" normalizeH="0" baseline="0" noProof="0" dirty="0" err="1">
                <a:ln>
                  <a:noFill/>
                </a:ln>
                <a:solidFill>
                  <a:srgbClr val="000000"/>
                </a:solidFill>
                <a:effectLst/>
                <a:uLnTx/>
                <a:uFillTx/>
                <a:latin typeface="Tahoma" panose="020B0604030504040204" pitchFamily="34" charset="0"/>
                <a:ea typeface="+mn-ea"/>
                <a:cs typeface="Times New Roman" panose="02020603050405020304" pitchFamily="18" charset="0"/>
              </a:rPr>
              <a:t>Cenchrea</a:t>
            </a: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a:p>
            <a:pPr marL="1025525" marR="0" lvl="0" indent="-1025525"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that you receive her in the Lord in a manner worthy of the saints, and that you help her in whatever matter she may have need of you; for she herself has also been a helper of many, and of myself as well.</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
        <p:nvSpPr>
          <p:cNvPr id="2" name="Oval 1">
            <a:extLst>
              <a:ext uri="{FF2B5EF4-FFF2-40B4-BE49-F238E27FC236}">
                <a16:creationId xmlns:a16="http://schemas.microsoft.com/office/drawing/2014/main" id="{72D91CCB-8FF8-A167-F504-92898E65B454}"/>
              </a:ext>
            </a:extLst>
          </p:cNvPr>
          <p:cNvSpPr/>
          <p:nvPr/>
        </p:nvSpPr>
        <p:spPr bwMode="auto">
          <a:xfrm>
            <a:off x="5334000" y="1215839"/>
            <a:ext cx="1219200" cy="765361"/>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Oval 2">
            <a:extLst>
              <a:ext uri="{FF2B5EF4-FFF2-40B4-BE49-F238E27FC236}">
                <a16:creationId xmlns:a16="http://schemas.microsoft.com/office/drawing/2014/main" id="{6DF3C1D9-432E-76D2-D153-4BCC027749E4}"/>
              </a:ext>
            </a:extLst>
          </p:cNvPr>
          <p:cNvSpPr/>
          <p:nvPr/>
        </p:nvSpPr>
        <p:spPr bwMode="auto">
          <a:xfrm>
            <a:off x="2895600" y="1750919"/>
            <a:ext cx="1676400" cy="765361"/>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a16="http://schemas.microsoft.com/office/drawing/2014/main" id="{F7CE3917-6943-B953-E1EC-21C3CF27A6B2}"/>
              </a:ext>
            </a:extLst>
          </p:cNvPr>
          <p:cNvSpPr/>
          <p:nvPr/>
        </p:nvSpPr>
        <p:spPr bwMode="auto">
          <a:xfrm>
            <a:off x="5562600" y="3372314"/>
            <a:ext cx="1360714" cy="765361"/>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67856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extLst>
              <a:ext uri="{28A0092B-C50C-407E-A947-70E740481C1C}">
                <a14:useLocalDpi xmlns:a14="http://schemas.microsoft.com/office/drawing/2010/main" val="0"/>
              </a:ext>
            </a:extLst>
          </a:blip>
          <a:srcRect l="352" r="352"/>
          <a:stretch/>
        </p:blipFill>
        <p:spPr>
          <a:xfrm>
            <a:off x="20" y="10"/>
            <a:ext cx="4571980" cy="6857990"/>
          </a:xfrm>
          <a:prstGeom prst="rect">
            <a:avLst/>
          </a:prstGeom>
        </p:spPr>
      </p:pic>
      <p:sp>
        <p:nvSpPr>
          <p:cNvPr id="8" name="Text Box 11"/>
          <p:cNvSpPr txBox="1">
            <a:spLocks noChangeArrowheads="1"/>
          </p:cNvSpPr>
          <p:nvPr/>
        </p:nvSpPr>
        <p:spPr bwMode="auto">
          <a:xfrm>
            <a:off x="4648200" y="685800"/>
            <a:ext cx="44958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“When you read this letter, treat this woman just as you would treat me”</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latin typeface="+mn-lt"/>
                <a:cs typeface="+mn-cs"/>
              </a:rPr>
              <a:t>Sister (Mark 3:35; 10:28-30)</a:t>
            </a:r>
          </a:p>
          <a:p>
            <a:pPr marL="628650"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Family: brothers and sisters (I Cor. 7:15; Philemon 1:2; James 2:15) </a:t>
            </a:r>
            <a:endParaRPr lang="en-US" sz="2800"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Phoebe: Heart Of A Servant</a:t>
            </a:r>
            <a:endParaRPr lang="en-US" sz="1000" kern="1200" dirty="0">
              <a:solidFill>
                <a:schemeClr val="tx1">
                  <a:tint val="75000"/>
                </a:schemeClr>
              </a:solidFill>
              <a:latin typeface="+mn-lt"/>
              <a:ea typeface="+mn-ea"/>
              <a:cs typeface="+mn-cs"/>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sz="4000" u="sng" dirty="0">
                <a:solidFill>
                  <a:srgbClr val="66FFFF"/>
                </a:solidFill>
                <a:latin typeface="Arial" panose="020B0604020202020204" pitchFamily="34" charset="0"/>
                <a:cs typeface="Arial" panose="020B0604020202020204" pitchFamily="34" charset="0"/>
              </a:rPr>
              <a:t>Sister: </a:t>
            </a:r>
            <a:r>
              <a:rPr lang="en-US" sz="2000" u="sng" dirty="0">
                <a:solidFill>
                  <a:srgbClr val="66FFFF"/>
                </a:solidFill>
                <a:latin typeface="Arial" panose="020B0604020202020204" pitchFamily="34" charset="0"/>
                <a:cs typeface="Arial" panose="020B0604020202020204" pitchFamily="34" charset="0"/>
              </a:rPr>
              <a:t>Romans 16:1: “I commend to you our sister Phoebe…”</a:t>
            </a:r>
            <a:endParaRPr lang="en-US" sz="4000" u="sng" dirty="0">
              <a:solidFill>
                <a:srgbClr val="66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856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EC366EE1-AED1-2822-AD87-13231440C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1905000"/>
            <a:ext cx="9144000" cy="657898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28133"/>
            <a:ext cx="7228134" cy="924868"/>
          </a:xfrm>
        </p:spPr>
        <p:txBody>
          <a:bodyPr vert="horz" wrap="none" lIns="91440" tIns="45720" rIns="91440" bIns="45720" rtlCol="0" anchor="t">
            <a:normAutofit/>
          </a:bodyPr>
          <a:lstStyle/>
          <a:p>
            <a:pPr defTabSz="914400"/>
            <a:r>
              <a:rPr lang="en-US" sz="4000" spc="-300" dirty="0">
                <a:ln>
                  <a:solidFill>
                    <a:schemeClr val="tx1"/>
                  </a:solidFill>
                </a:ln>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Sister</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rgbClr val="0000FF"/>
                </a:solidFill>
                <a:effectLst/>
                <a:uLnTx/>
                <a:uFillTx/>
                <a:latin typeface="Tahoma"/>
                <a:ea typeface="+mn-ea"/>
                <a:cs typeface="Times New Roman" pitchFamily="18" charset="0"/>
              </a:rPr>
              <a:t>Phoebe: Heart Of A Servant</a:t>
            </a:r>
          </a:p>
        </p:txBody>
      </p:sp>
      <p:sp>
        <p:nvSpPr>
          <p:cNvPr id="8" name="Text Box 5">
            <a:extLst>
              <a:ext uri="{FF2B5EF4-FFF2-40B4-BE49-F238E27FC236}">
                <a16:creationId xmlns:a16="http://schemas.microsoft.com/office/drawing/2014/main" id="{3D2C0C02-F323-92FE-8748-B61FDCDCA5AB}"/>
              </a:ext>
            </a:extLst>
          </p:cNvPr>
          <p:cNvSpPr txBox="1">
            <a:spLocks noChangeArrowheads="1"/>
          </p:cNvSpPr>
          <p:nvPr/>
        </p:nvSpPr>
        <p:spPr bwMode="auto">
          <a:xfrm>
            <a:off x="103344" y="5105400"/>
            <a:ext cx="8915400" cy="1477328"/>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There is no greater honor in this life than being described as a brother or sister in the family of God!</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7424932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cstate="print">
            <a:extLst>
              <a:ext uri="{28A0092B-C50C-407E-A947-70E740481C1C}">
                <a14:useLocalDpi xmlns:a14="http://schemas.microsoft.com/office/drawing/2010/main" val="0"/>
              </a:ext>
            </a:extLst>
          </a:blip>
          <a:srcRect l="27773" r="27773"/>
          <a:stretch/>
        </p:blipFill>
        <p:spPr>
          <a:xfrm>
            <a:off x="20" y="10"/>
            <a:ext cx="4571980" cy="6857990"/>
          </a:xfrm>
          <a:prstGeom prst="rect">
            <a:avLst/>
          </a:prstGeom>
        </p:spPr>
      </p:pic>
      <p:sp>
        <p:nvSpPr>
          <p:cNvPr id="8" name="Text Box 11"/>
          <p:cNvSpPr txBox="1">
            <a:spLocks noChangeArrowheads="1"/>
          </p:cNvSpPr>
          <p:nvPr/>
        </p:nvSpPr>
        <p:spPr bwMode="auto">
          <a:xfrm>
            <a:off x="4648200" y="685800"/>
            <a:ext cx="44958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Cenchrea</a:t>
            </a:r>
            <a:r>
              <a:rPr lang="en-US" sz="2800" b="1" dirty="0">
                <a:solidFill>
                  <a:prstClr val="white"/>
                </a:solidFill>
                <a:effectLst>
                  <a:outerShdw blurRad="50800" dist="38100" dir="2700000" algn="tl" rotWithShape="0">
                    <a:srgbClr val="000000">
                      <a:alpha val="48000"/>
                    </a:srgbClr>
                  </a:outerShdw>
                </a:effectLst>
                <a:latin typeface="Tahoma"/>
              </a:rPr>
              <a:t>, the E. Harbor of Corinth on the Isthmus</a:t>
            </a:r>
          </a:p>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Servant </a:t>
            </a:r>
            <a:r>
              <a:rPr kumimoji="0" lang="en-US" sz="28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(G1249)</a:t>
            </a:r>
          </a:p>
          <a:p>
            <a:pPr marL="1028700" marR="0" lvl="1"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Attendant, waiter of tables, minister, deacon</a:t>
            </a:r>
          </a:p>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Was Phoebe a deacon? </a:t>
            </a:r>
            <a:endParaRPr kumimoji="0" lang="en-US" sz="2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Phoebe: Heart Of A Servant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sz="4000" u="sng" dirty="0">
                <a:solidFill>
                  <a:srgbClr val="66FFFF"/>
                </a:solidFill>
                <a:latin typeface="Arial" panose="020B0604020202020204" pitchFamily="34" charset="0"/>
                <a:cs typeface="Arial" panose="020B0604020202020204" pitchFamily="34" charset="0"/>
              </a:rPr>
              <a:t>Servant: </a:t>
            </a:r>
            <a:r>
              <a:rPr lang="en-US" sz="2000" u="sng" dirty="0">
                <a:solidFill>
                  <a:srgbClr val="66FFFF"/>
                </a:solidFill>
                <a:latin typeface="Arial" panose="020B0604020202020204" pitchFamily="34" charset="0"/>
                <a:cs typeface="Arial" panose="020B0604020202020204" pitchFamily="34" charset="0"/>
              </a:rPr>
              <a:t>Romans 16:1: “…who is a servant of the church which is at </a:t>
            </a:r>
            <a:r>
              <a:rPr lang="en-US" sz="2000" u="sng" dirty="0" err="1">
                <a:solidFill>
                  <a:srgbClr val="66FFFF"/>
                </a:solidFill>
                <a:latin typeface="Arial" panose="020B0604020202020204" pitchFamily="34" charset="0"/>
                <a:cs typeface="Arial" panose="020B0604020202020204" pitchFamily="34" charset="0"/>
              </a:rPr>
              <a:t>Cenchrea</a:t>
            </a:r>
            <a:r>
              <a:rPr lang="en-US" sz="2000" u="sng" dirty="0">
                <a:solidFill>
                  <a:srgbClr val="66FFFF"/>
                </a:solidFill>
                <a:latin typeface="Arial" panose="020B0604020202020204" pitchFamily="34" charset="0"/>
                <a:cs typeface="Arial" panose="020B0604020202020204" pitchFamily="34" charset="0"/>
              </a:rPr>
              <a:t>”</a:t>
            </a:r>
            <a:endParaRPr lang="en-US" sz="4000" u="sng" dirty="0">
              <a:solidFill>
                <a:srgbClr val="66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783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arn(inVertical)">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4419600" y="685800"/>
            <a:ext cx="47244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Aft>
                <a:spcPts val="450"/>
              </a:spcAft>
              <a:buFont typeface="Wingdings" panose="05000000000000000000" pitchFamily="2" charset="2"/>
              <a:buChar char="ü"/>
              <a:defRPr/>
            </a:pPr>
            <a:r>
              <a:rPr kumimoji="0" lang="en-US" sz="32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Diakonos (G1249):</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marR="0" lvl="1" indent="-457200" algn="l" defTabSz="914400" rtl="0" eaLnBrk="1" fontAlgn="base" latinLnBrk="0" hangingPunct="1">
              <a:lnSpc>
                <a:spcPct val="120000"/>
              </a:lnSpc>
              <a:spcBef>
                <a:spcPct val="0"/>
              </a:spcBef>
              <a:spcAft>
                <a:spcPts val="45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All Christians (John 12:26)</a:t>
            </a:r>
          </a:p>
          <a:p>
            <a:pPr marL="1028700" lvl="1" indent="-457200" eaLnBrk="1" hangingPunct="1">
              <a:lnSpc>
                <a:spcPct val="120000"/>
              </a:lnSpc>
              <a:spcAft>
                <a:spcPts val="450"/>
              </a:spcAft>
              <a:buFont typeface="Courier New" panose="02070309020205020404" pitchFamily="49" charset="0"/>
              <a:buChar char="o"/>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Deacons</a:t>
            </a:r>
            <a:r>
              <a:rPr lang="en-US" sz="2800" b="1" dirty="0">
                <a:solidFill>
                  <a:prstClr val="white"/>
                </a:solidFill>
                <a:effectLst>
                  <a:outerShdw blurRad="50800" dist="38100" dir="2700000" algn="tl" rotWithShape="0">
                    <a:srgbClr val="000000">
                      <a:alpha val="48000"/>
                    </a:srgbClr>
                  </a:outerShdw>
                </a:effectLst>
                <a:latin typeface="Tahoma"/>
              </a:rPr>
              <a:t> (Phil. 1:1; I Tim. 3:8, 12)</a:t>
            </a:r>
          </a:p>
          <a:p>
            <a:pPr marL="1028700" lvl="1" indent="-457200" eaLnBrk="1" hangingPunct="1">
              <a:lnSpc>
                <a:spcPct val="120000"/>
              </a:lnSpc>
              <a:spcAft>
                <a:spcPts val="450"/>
              </a:spcAft>
              <a:buFont typeface="Courier New" panose="02070309020205020404" pitchFamily="49" charset="0"/>
              <a:buChar char="o"/>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Married men with one wife &amp; children</a:t>
            </a: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Greatest In The Kingdom</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A33CD68-3A95-2EB0-6A03-FD77FD622B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10"/>
            <a:ext cx="4571980" cy="6857990"/>
          </a:xfrm>
          <a:prstGeom prst="rect">
            <a:avLst/>
          </a:prstGeom>
        </p:spPr>
      </p:pic>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A Servant </a:t>
            </a:r>
          </a:p>
        </p:txBody>
      </p:sp>
    </p:spTree>
    <p:extLst>
      <p:ext uri="{BB962C8B-B14F-4D97-AF65-F5344CB8AC3E}">
        <p14:creationId xmlns:p14="http://schemas.microsoft.com/office/powerpoint/2010/main" val="4177263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83974-EFFC-1F75-C096-9206B26F7BB3}"/>
              </a:ext>
            </a:extLst>
          </p:cNvPr>
          <p:cNvPicPr>
            <a:picLocks noChangeAspect="1"/>
          </p:cNvPicPr>
          <p:nvPr/>
        </p:nvPicPr>
        <p:blipFill>
          <a:blip r:embed="rId4" cstate="print">
            <a:extLst>
              <a:ext uri="{28A0092B-C50C-407E-A947-70E740481C1C}">
                <a14:useLocalDpi xmlns:a14="http://schemas.microsoft.com/office/drawing/2010/main" val="0"/>
              </a:ext>
            </a:extLst>
          </a:blip>
          <a:srcRect l="27773" r="27773"/>
          <a:stretch/>
        </p:blipFill>
        <p:spPr>
          <a:xfrm>
            <a:off x="20" y="10"/>
            <a:ext cx="4571980" cy="6857990"/>
          </a:xfrm>
          <a:prstGeom prst="rect">
            <a:avLst/>
          </a:prstGeom>
        </p:spPr>
      </p:pic>
      <p:sp>
        <p:nvSpPr>
          <p:cNvPr id="8" name="Text Box 11"/>
          <p:cNvSpPr txBox="1">
            <a:spLocks noChangeArrowheads="1"/>
          </p:cNvSpPr>
          <p:nvPr/>
        </p:nvSpPr>
        <p:spPr bwMode="auto">
          <a:xfrm>
            <a:off x="4419600" y="685800"/>
            <a:ext cx="47244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3200" b="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Servant,</a:t>
            </a:r>
            <a:r>
              <a:rPr kumimoji="0" lang="en-US" sz="3200" b="1" u="none" strike="noStrike" kern="1200" cap="none" spc="0" normalizeH="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 the better translation</a:t>
            </a:r>
            <a:endParaRPr kumimoji="0" lang="en-US" sz="3200" b="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prstClr val="white"/>
                </a:solidFill>
                <a:effectLst>
                  <a:outerShdw blurRad="50800" dist="38100" dir="2700000" algn="tl" rotWithShape="0">
                    <a:srgbClr val="000000">
                      <a:alpha val="48000"/>
                    </a:srgbClr>
                  </a:outerShdw>
                </a:effectLst>
                <a:latin typeface="Tahoma"/>
              </a:rPr>
              <a:t>I Cor. 14:34-35 &amp;   I Tim. 2:8-15</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prstClr val="white"/>
                </a:solidFill>
                <a:effectLst>
                  <a:outerShdw blurRad="50800" dist="38100" dir="2700000" algn="tl" rotWithShape="0">
                    <a:srgbClr val="000000">
                      <a:alpha val="48000"/>
                    </a:srgbClr>
                  </a:outerShdw>
                </a:effectLst>
                <a:latin typeface="Tahoma"/>
              </a:rPr>
              <a:t>Women are not to hold public roles of leadership</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prstClr val="white"/>
                </a:solidFill>
                <a:effectLst>
                  <a:outerShdw blurRad="50800" dist="38100" dir="2700000" algn="tl" rotWithShape="0">
                    <a:srgbClr val="000000">
                      <a:alpha val="48000"/>
                    </a:srgbClr>
                  </a:outerShdw>
                </a:effectLst>
                <a:latin typeface="Tahoma"/>
              </a:rPr>
              <a:t>NO, Phoebe was not a “deaconess” </a:t>
            </a:r>
            <a:r>
              <a:rPr lang="en-US" sz="2400" b="1" i="1" dirty="0">
                <a:solidFill>
                  <a:prstClr val="white"/>
                </a:solidFill>
                <a:effectLst>
                  <a:outerShdw blurRad="50800" dist="38100" dir="2700000" algn="tl" rotWithShape="0">
                    <a:srgbClr val="000000">
                      <a:alpha val="48000"/>
                    </a:srgbClr>
                  </a:outerShdw>
                </a:effectLst>
                <a:latin typeface="Tahoma"/>
              </a:rPr>
              <a:t>(if she was, where are the qualifications?)</a:t>
            </a:r>
            <a:endParaRPr kumimoji="0" lang="en-US" sz="32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The Greatest In The Kingdom</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A Servant </a:t>
            </a:r>
          </a:p>
        </p:txBody>
      </p:sp>
    </p:spTree>
    <p:extLst>
      <p:ext uri="{BB962C8B-B14F-4D97-AF65-F5344CB8AC3E}">
        <p14:creationId xmlns:p14="http://schemas.microsoft.com/office/powerpoint/2010/main" val="1638374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arn(inVertical)">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cstate="print">
            <a:extLst>
              <a:ext uri="{28A0092B-C50C-407E-A947-70E740481C1C}">
                <a14:useLocalDpi xmlns:a14="http://schemas.microsoft.com/office/drawing/2010/main" val="0"/>
              </a:ext>
            </a:extLst>
          </a:blip>
          <a:srcRect l="27773" r="27773"/>
          <a:stretch/>
        </p:blipFill>
        <p:spPr>
          <a:xfrm>
            <a:off x="20" y="10"/>
            <a:ext cx="4571980" cy="6857990"/>
          </a:xfrm>
          <a:prstGeom prst="rect">
            <a:avLst/>
          </a:prstGeom>
        </p:spPr>
      </p:pic>
      <p:sp>
        <p:nvSpPr>
          <p:cNvPr id="8" name="Text Box 11"/>
          <p:cNvSpPr txBox="1">
            <a:spLocks noChangeArrowheads="1"/>
          </p:cNvSpPr>
          <p:nvPr/>
        </p:nvSpPr>
        <p:spPr bwMode="auto">
          <a:xfrm>
            <a:off x="4648200" y="685800"/>
            <a:ext cx="44958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marR="0" lvl="0" indent="-342900" algn="l" defTabSz="914400" rtl="0" eaLnBrk="1" fontAlgn="base" latinLnBrk="0" hangingPunct="1">
              <a:lnSpc>
                <a:spcPct val="120000"/>
              </a:lnSpc>
              <a:spcBef>
                <a:spcPct val="0"/>
              </a:spcBef>
              <a:spcAft>
                <a:spcPts val="45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Romans 16:1-2</a:t>
            </a:r>
            <a:endParaRPr kumimoji="0" lang="en-US" sz="28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prstClr val="white"/>
                </a:solidFill>
                <a:effectLst>
                  <a:outerShdw blurRad="50800" dist="38100" dir="2700000" algn="tl" rotWithShape="0">
                    <a:srgbClr val="000000">
                      <a:alpha val="48000"/>
                    </a:srgbClr>
                  </a:outerShdw>
                </a:effectLst>
                <a:latin typeface="Tahoma"/>
              </a:rPr>
              <a:t>Paul describes her as being a “servant” of the Lord’s church. </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prstClr val="white"/>
                </a:solidFill>
                <a:effectLst>
                  <a:outerShdw blurRad="50800" dist="38100" dir="2700000" algn="tl" rotWithShape="0">
                    <a:srgbClr val="000000">
                      <a:alpha val="48000"/>
                    </a:srgbClr>
                  </a:outerShdw>
                </a:effectLst>
                <a:latin typeface="Tahoma"/>
              </a:rPr>
              <a:t>She was also a servant to Paul personally, “a helper of many, and of myself as well”</a:t>
            </a:r>
            <a:endParaRPr kumimoji="0" lang="en-US" sz="2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Phoebe: Heart Of A Servant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sz="4000" u="sng" dirty="0">
                <a:solidFill>
                  <a:srgbClr val="66FFFF"/>
                </a:solidFill>
                <a:latin typeface="Arial" panose="020B0604020202020204" pitchFamily="34" charset="0"/>
                <a:cs typeface="Arial" panose="020B0604020202020204" pitchFamily="34" charset="0"/>
              </a:rPr>
              <a:t>Servant: </a:t>
            </a:r>
            <a:r>
              <a:rPr lang="en-US" sz="2000" u="sng" dirty="0">
                <a:solidFill>
                  <a:srgbClr val="66FFFF"/>
                </a:solidFill>
                <a:latin typeface="Arial" panose="020B0604020202020204" pitchFamily="34" charset="0"/>
                <a:cs typeface="Arial" panose="020B0604020202020204" pitchFamily="34" charset="0"/>
              </a:rPr>
              <a:t>Romans 16:1: “…who is a servant of the church which is at </a:t>
            </a:r>
            <a:r>
              <a:rPr lang="en-US" sz="2000" u="sng" dirty="0" err="1">
                <a:solidFill>
                  <a:srgbClr val="66FFFF"/>
                </a:solidFill>
                <a:latin typeface="Arial" panose="020B0604020202020204" pitchFamily="34" charset="0"/>
                <a:cs typeface="Arial" panose="020B0604020202020204" pitchFamily="34" charset="0"/>
              </a:rPr>
              <a:t>Cenchrea</a:t>
            </a:r>
            <a:r>
              <a:rPr lang="en-US" sz="2000" u="sng" dirty="0">
                <a:solidFill>
                  <a:srgbClr val="66FFFF"/>
                </a:solidFill>
                <a:latin typeface="Arial" panose="020B0604020202020204" pitchFamily="34" charset="0"/>
                <a:cs typeface="Arial" panose="020B0604020202020204" pitchFamily="34" charset="0"/>
              </a:rPr>
              <a:t>”</a:t>
            </a:r>
            <a:endParaRPr lang="en-US" sz="4000" u="sng" dirty="0">
              <a:solidFill>
                <a:srgbClr val="66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2038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EC366EE1-AED1-2822-AD87-13231440C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1905000"/>
            <a:ext cx="9144000" cy="657898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10886" y="-14725"/>
            <a:ext cx="7228134" cy="924868"/>
          </a:xfrm>
        </p:spPr>
        <p:txBody>
          <a:bodyPr vert="horz" wrap="none" lIns="91440" tIns="45720" rIns="91440" bIns="45720" rtlCol="0" anchor="t">
            <a:normAutofit/>
          </a:bodyPr>
          <a:lstStyle/>
          <a:p>
            <a:pPr defTabSz="914400"/>
            <a:r>
              <a:rPr lang="en-US" sz="4000" spc="-300" dirty="0">
                <a:ln>
                  <a:solidFill>
                    <a:schemeClr val="tx1"/>
                  </a:solidFill>
                </a:ln>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Servant</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rgbClr val="0000FF"/>
                </a:solidFill>
                <a:effectLst/>
                <a:uLnTx/>
                <a:uFillTx/>
                <a:latin typeface="Tahoma"/>
                <a:ea typeface="+mn-ea"/>
                <a:cs typeface="Times New Roman" pitchFamily="18" charset="0"/>
              </a:rPr>
              <a:t>Phoebe: Heart Of A Servant</a:t>
            </a:r>
          </a:p>
        </p:txBody>
      </p:sp>
      <p:sp>
        <p:nvSpPr>
          <p:cNvPr id="8" name="Text Box 5">
            <a:extLst>
              <a:ext uri="{FF2B5EF4-FFF2-40B4-BE49-F238E27FC236}">
                <a16:creationId xmlns:a16="http://schemas.microsoft.com/office/drawing/2014/main" id="{3D2C0C02-F323-92FE-8748-B61FDCDCA5AB}"/>
              </a:ext>
            </a:extLst>
          </p:cNvPr>
          <p:cNvSpPr txBox="1">
            <a:spLocks noChangeArrowheads="1"/>
          </p:cNvSpPr>
          <p:nvPr/>
        </p:nvSpPr>
        <p:spPr bwMode="auto">
          <a:xfrm>
            <a:off x="103344" y="5105400"/>
            <a:ext cx="8915400" cy="1015663"/>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Phoebe is referred to by Paul as being a sister and a servant!</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7044774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6.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7237</TotalTime>
  <Words>4740</Words>
  <Application>Microsoft Office PowerPoint</Application>
  <PresentationFormat>On-screen Show (4:3)</PresentationFormat>
  <Paragraphs>277</Paragraphs>
  <Slides>18</Slides>
  <Notes>17</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18</vt:i4>
      </vt:variant>
    </vt:vector>
  </HeadingPairs>
  <TitlesOfParts>
    <vt:vector size="33" baseType="lpstr">
      <vt:lpstr>Ameretto</vt:lpstr>
      <vt:lpstr>Arial</vt:lpstr>
      <vt:lpstr>Calibri</vt:lpstr>
      <vt:lpstr>Courier New</vt:lpstr>
      <vt:lpstr>Tahoma</vt:lpstr>
      <vt:lpstr>Times New Roman</vt:lpstr>
      <vt:lpstr>Wingdings</vt:lpstr>
      <vt:lpstr>Wingdings 2</vt:lpstr>
      <vt:lpstr>5_eye</vt:lpstr>
      <vt:lpstr>1_Damask</vt:lpstr>
      <vt:lpstr>vees</vt:lpstr>
      <vt:lpstr>Damask</vt:lpstr>
      <vt:lpstr>Slate</vt:lpstr>
      <vt:lpstr>Theme1</vt:lpstr>
      <vt:lpstr>2_Damask</vt:lpstr>
      <vt:lpstr>Phoebe: Heart Of A Servant</vt:lpstr>
      <vt:lpstr>Romans 16:1-2</vt:lpstr>
      <vt:lpstr>Sister: Romans 16:1: “I commend to you our sister Phoebe…”</vt:lpstr>
      <vt:lpstr>Sister</vt:lpstr>
      <vt:lpstr>Servant: Romans 16:1: “…who is a servant of the church which is at Cenchrea”</vt:lpstr>
      <vt:lpstr>A Servant </vt:lpstr>
      <vt:lpstr>A Servant </vt:lpstr>
      <vt:lpstr>Servant: Romans 16:1: “…who is a servant of the church which is at Cenchrea”</vt:lpstr>
      <vt:lpstr>Servant</vt:lpstr>
      <vt:lpstr>Saint: Romans 16:2: “…receive her in the Lord in a manner worthy of the saints”</vt:lpstr>
      <vt:lpstr>III John 5-8</vt:lpstr>
      <vt:lpstr>Saint: Romans 16:2: “…receive her in the Lord in a manner worthy of the saints”</vt:lpstr>
      <vt:lpstr>Saint</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Phoebe: Heart Of A Servant</dc:title>
  <dc:subject>01/15/2023</dc:subject>
  <dc:creator>DarkWolf</dc:creator>
  <cp:lastModifiedBy>Nathan Morrison</cp:lastModifiedBy>
  <cp:revision>18</cp:revision>
  <dcterms:created xsi:type="dcterms:W3CDTF">2005-06-04T23:49:02Z</dcterms:created>
  <dcterms:modified xsi:type="dcterms:W3CDTF">2023-01-13T20:42:18Z</dcterms:modified>
</cp:coreProperties>
</file>