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073" r:id="rId10"/>
    <p:sldMasterId id="2147484109" r:id="rId11"/>
    <p:sldMasterId id="2147484163" r:id="rId12"/>
    <p:sldMasterId id="2147484176" r:id="rId13"/>
  </p:sldMasterIdLst>
  <p:notesMasterIdLst>
    <p:notesMasterId r:id="rId43"/>
  </p:notesMasterIdLst>
  <p:handoutMasterIdLst>
    <p:handoutMasterId r:id="rId44"/>
  </p:handoutMasterIdLst>
  <p:sldIdLst>
    <p:sldId id="695" r:id="rId14"/>
    <p:sldId id="970" r:id="rId15"/>
    <p:sldId id="1010" r:id="rId16"/>
    <p:sldId id="1013" r:id="rId17"/>
    <p:sldId id="976" r:id="rId18"/>
    <p:sldId id="984" r:id="rId19"/>
    <p:sldId id="1012" r:id="rId20"/>
    <p:sldId id="1017" r:id="rId21"/>
    <p:sldId id="1021" r:id="rId22"/>
    <p:sldId id="1022" r:id="rId23"/>
    <p:sldId id="1026" r:id="rId24"/>
    <p:sldId id="1027" r:id="rId25"/>
    <p:sldId id="1029" r:id="rId26"/>
    <p:sldId id="1030" r:id="rId27"/>
    <p:sldId id="1035" r:id="rId28"/>
    <p:sldId id="1036" r:id="rId29"/>
    <p:sldId id="1037" r:id="rId30"/>
    <p:sldId id="1038" r:id="rId31"/>
    <p:sldId id="1050" r:id="rId32"/>
    <p:sldId id="1048" r:id="rId33"/>
    <p:sldId id="1052" r:id="rId34"/>
    <p:sldId id="1054" r:id="rId35"/>
    <p:sldId id="1039" r:id="rId36"/>
    <p:sldId id="1055" r:id="rId37"/>
    <p:sldId id="1056" r:id="rId38"/>
    <p:sldId id="1057" r:id="rId39"/>
    <p:sldId id="1058" r:id="rId40"/>
    <p:sldId id="1059" r:id="rId41"/>
    <p:sldId id="728" r:id="rId42"/>
  </p:sldIdLst>
  <p:sldSz cx="9144000" cy="6858000" type="screen4x3"/>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CC"/>
    <a:srgbClr val="0066FF"/>
    <a:srgbClr val="66FFFF"/>
    <a:srgbClr val="0000FF"/>
    <a:srgbClr val="FFFFFF"/>
    <a:srgbClr val="00000C"/>
    <a:srgbClr val="FFFF00"/>
    <a:srgbClr val="CC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6" autoAdjust="0"/>
  </p:normalViewPr>
  <p:slideViewPr>
    <p:cSldViewPr snapToObjects="1">
      <p:cViewPr varScale="1">
        <p:scale>
          <a:sx n="88" d="100"/>
          <a:sy n="88"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5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12/18/2022</a:t>
            </a:r>
          </a:p>
          <a:p>
            <a:r>
              <a:rPr lang="en-US" sz="1100" dirty="0">
                <a:latin typeface="Times New Roman" panose="02020603050405020304" pitchFamily="18" charset="0"/>
                <a:cs typeface="Times New Roman" panose="02020603050405020304" pitchFamily="18" charset="0"/>
              </a:rPr>
              <a:t>All Scripture given is from NASU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Image from dreamstime.com</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Loss of Well-Being</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Happiness: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study states that there could be many causes for young people to NOT be happy, such as: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Economical (they are not as wealthy as their older counterparts, high costs of living and difficulty in owning houses, high inflation)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War (the invasion of Ukraine most recently in February 2022, but the war on terrorism since 2001 has many people growing up in an era of war and loss among family members)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Social Media Use (young people tend to use it more and some of them develop skewed relationships from online)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COVID-19 (The pandemic the last two years has affected social communities &amp; activities outside the internet)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Politics (Hatred and division)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Loss of Hope: for a better future because of economics and politics!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If our focus is not earthly (physical) but heavenly (spiritual) as Paul says it should be (Colossians 3:1-3) then we can look beyond the world around us and know that God is in control.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war was a part of life and would continue until He returns (Mark 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said contentment is learned and he found it in adversity as well as prosperity (Philippians 4:12).</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7254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 pos="571500" algn="l"/>
              </a:tabLst>
            </a:pPr>
            <a:r>
              <a:rPr lang="en-US" sz="1200" b="0" dirty="0">
                <a:effectLst/>
                <a:latin typeface="Times New Roman" panose="02020603050405020304" pitchFamily="18" charset="0"/>
              </a:rPr>
              <a:t>Image from dreamstime.com</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Loss of Well-Being</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Happiness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Health &amp; Character: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study ties these together and suggests a couple of reasons: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COVID-19 and the misinformation and fear associated with it, as well as the health effects they or their family have experienced.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Identity Crisis: “More prevalent crises in identity probably also does not help. In some places students are encouraged to wrestle with their own gender identity as early as kindergarten, which seems far too early to address such questions.”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4856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dirty="0"/>
              <a:t> Chloe Cole, an 18 year old young woman “</a:t>
            </a:r>
            <a:r>
              <a:rPr lang="en-US" dirty="0" err="1"/>
              <a:t>detransitioner</a:t>
            </a:r>
            <a:r>
              <a:rPr lang="en-US" dirty="0"/>
              <a:t>” giving testimony before the White House, September 20, 2022</a:t>
            </a:r>
          </a:p>
          <a:p>
            <a:endParaRPr lang="en-US" dirty="0"/>
          </a:p>
          <a:p>
            <a:r>
              <a:rPr lang="en-US" b="1" dirty="0"/>
              <a:t>Source:</a:t>
            </a:r>
          </a:p>
          <a:p>
            <a:r>
              <a:rPr lang="it-IT" dirty="0"/>
              <a:t>Chloe Cole</a:t>
            </a:r>
          </a:p>
          <a:p>
            <a:r>
              <a:rPr lang="it-IT" dirty="0"/>
              <a:t>•	https://www.dailywire.com/news/detransitioner-chloe-cole-gives-powerful-testimony-against-gender-affirming-care-at-white-house</a:t>
            </a:r>
          </a:p>
          <a:p>
            <a:r>
              <a:rPr lang="it-IT" dirty="0"/>
              <a:t>•	https://www.catholicnewsagency.com/news/252376/chloe-cole-leading-fight-to-protect-children-from-transgender-surgeries</a:t>
            </a:r>
          </a:p>
          <a:p>
            <a:r>
              <a:rPr lang="it-IT" dirty="0"/>
              <a:t>•	White House Testimony: https://video.search.yahoo.com/search/video?fr=mcafee&amp;ei=UTF-	8&amp;p=Chloe+Cole&amp;type=E211US0G0#id=3&amp;vid=3394f1a5b5ac66d13327ca169d927e96&amp;action=click</a:t>
            </a:r>
          </a:p>
          <a:p>
            <a:r>
              <a:rPr lang="it-IT" dirty="0"/>
              <a:t>•	https://www.theblaze.com/shows/glenn-beck-podcast/de-transitioned-teen-chloe-cole</a:t>
            </a:r>
          </a:p>
          <a:p>
            <a:r>
              <a:rPr lang="it-IT" dirty="0"/>
              <a:t>•	Glenn Beck: https://www.youtube.com/watch?v=JE6m4l1yLgo&amp;t=6s </a:t>
            </a:r>
          </a:p>
          <a:p>
            <a:r>
              <a:rPr lang="it-IT" dirty="0"/>
              <a:t>•	Laura Ingraham: https://www.youtube.com/watch?v=QbuJHG7-dSQ </a:t>
            </a:r>
          </a:p>
          <a:p>
            <a:endParaRPr lang="it-IT" dirty="0"/>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Meet Chloe Cole, an 18 year old young lady who is “</a:t>
            </a:r>
            <a:r>
              <a:rPr lang="en-US" sz="1100" dirty="0" err="1">
                <a:effectLst/>
                <a:latin typeface="Times New Roman" panose="02020603050405020304" pitchFamily="18" charset="0"/>
                <a:ea typeface="Times New Roman" panose="02020603050405020304" pitchFamily="18" charset="0"/>
              </a:rPr>
              <a:t>detransitioning</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She’s a beautiful young woman who, in her own words, was mislead and mistreated at the hands of medical professionals.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gave a speech to the White House on September 20, 2022 about her ordeal and urged parents and lawmakers to not let minors make life-altering decisions.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opened her speech with a chilling statistic, “Over the past decade, there has been as high as a 4000% increase in children being referred to so-called ‘gender clinics’ across the United States. I was one of these children.”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11: She was just 11 years old when she was first exposed to gender ideology through online platforms. She said, “I kind of lacked female role models growing up,” and cited body image issues, early exposure to LGBTQ content, and unmonitored internet access as factors that propelled her struggle with gender dysphoria.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was also diagnosed with autism and ADHD at age 7, which she says are “common comorbidities with gender dysphoria.”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says, “I saw the unbelievable amounts of praise and attention they [LGBTQ] got online and subconsciously I yearned to have a piece of it. With every milestone in my medical transition, I was given more and more attention and celebration. It was the ultimate high.”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12: She was 12 when she told her parents she was a boy. It didn’t take long before medical professionals fast-tracked her into medically transitioning from a girl into a boy, a trend she says has exploded among children.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13: She was placed on puberty blockers and testosterone.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15: Her therapist lied to her parents and told them she was suicidal if she didn’t transition. They were given a false choice: “Would you rather have a dead daughter or a living son?”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says, “At 15, I went under the knife for a radical double mastectomy, the kind that breast cancer patients get.” She said of her parents’ decision, “it was a decision forced under extreme duress.”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16: Only one year after her double mastectomy, at 16 years old, Cole realized she had made a mistake. “I realized the beauty of motherhood was stolen from me by medical professionals who my family entrusted me to. I realized, after maturing a bit more, that a child does not in fact ‘know who they are’ at 12 years old.”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18: She said in an interview with Glenn Beck, “I REGRET every single step” and said that she doesn’t know if she can carry a child to term, but if she did she couldn’t ever nurse her own child!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now describes herself as a “former trans kid” and talks about how she once was celebrated but is now hated by the people whose praise she used to yearn for!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ended her speech with, “No child deserves to suffer under the knife of a gender affirming surgeon. America’s children — all children — deserve better.”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has never promised a healthy life, but He has given guidelines on our character (II Peter 1:5-11) and gender roles (Ephesians 5:22-33)!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Men are to become husbands and lead their house (Matthew 19:4-6).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Women are to become wives and support their husbands (I Peter 3:1).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Both men and women are to serve God and become Christians and heirs of the promise to Abraham (Galatians 3:26-29; I Peter 3:7)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Job lost everything, even his health, and he did not sin or curse God, neither did he blame God, but instead he worshiped God (Job 1:20; 42)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our focus is on God, we can weather the storms of health and know our worth to God as men and women! </a:t>
            </a:r>
            <a:endParaRPr lang="en-US" sz="1200" dirty="0">
              <a:effectLst/>
              <a:latin typeface="Times New Roman" panose="02020603050405020304" pitchFamily="18" charset="0"/>
              <a:ea typeface="Times New Roman" panose="02020603050405020304" pitchFamily="18" charset="0"/>
            </a:endParaRPr>
          </a:p>
          <a:p>
            <a:endParaRPr lang="de-DE"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724950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dirty="0"/>
              <a:t> Chloe Cole, an 18 year old young woman “</a:t>
            </a:r>
            <a:r>
              <a:rPr lang="en-US" dirty="0" err="1"/>
              <a:t>detransitioner</a:t>
            </a:r>
            <a:r>
              <a:rPr lang="en-US" dirty="0"/>
              <a:t>” on the Laura Ingraham program on Fox News, July 13, 2022</a:t>
            </a:r>
          </a:p>
          <a:p>
            <a:r>
              <a:rPr lang="en-US" b="1" dirty="0"/>
              <a:t>Source:</a:t>
            </a:r>
          </a:p>
          <a:p>
            <a:r>
              <a:rPr lang="de-DE" dirty="0"/>
              <a:t>Chloe Cole</a:t>
            </a:r>
          </a:p>
          <a:p>
            <a:r>
              <a:rPr lang="de-DE" dirty="0"/>
              <a:t>•	https://www.dailywire.com/news/detransitioner-chloe-cole-gives-powerful-testimony-against-gender-affirming-care-at-white-house</a:t>
            </a:r>
          </a:p>
          <a:p>
            <a:r>
              <a:rPr lang="de-DE" dirty="0"/>
              <a:t>•	https://www.catholicnewsagency.com/news/252376/chloe-cole-leading-fight-to-protect-children-from-transgender-surgeries</a:t>
            </a:r>
          </a:p>
          <a:p>
            <a:r>
              <a:rPr lang="de-DE" dirty="0"/>
              <a:t>•	White House Testimony: https://video.search.yahoo.com/search/video?fr=mcafee&amp;ei=UTF-	8&amp;p=Chloe+Cole&amp;type=E211US0G0#id=3&amp;vid=3394f1a5b5ac66d13327ca169d927e96&amp;action=click</a:t>
            </a:r>
          </a:p>
          <a:p>
            <a:r>
              <a:rPr lang="de-DE" dirty="0"/>
              <a:t>•	https://www.theblaze.com/shows/glenn-beck-podcast/de-transitioned-teen-chloe-cole</a:t>
            </a:r>
          </a:p>
          <a:p>
            <a:r>
              <a:rPr lang="de-DE" dirty="0"/>
              <a:t>•	Glenn Beck: https://www.youtube.com/watch?v=JE6m4l1yLgo&amp;t=6s </a:t>
            </a:r>
          </a:p>
          <a:p>
            <a:r>
              <a:rPr lang="de-DE" dirty="0"/>
              <a:t>•	Laura Ingraham: https://www.youtube.com/watch?v=QbuJHG7-dSQ </a:t>
            </a:r>
          </a:p>
          <a:p>
            <a:endParaRPr lang="de-DE" dirty="0"/>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Meet Chloe Cole, an 18 year old young lady who is “</a:t>
            </a:r>
            <a:r>
              <a:rPr lang="en-US" sz="1100" dirty="0" err="1">
                <a:effectLst/>
                <a:latin typeface="Times New Roman" panose="02020603050405020304" pitchFamily="18" charset="0"/>
                <a:ea typeface="Times New Roman" panose="02020603050405020304" pitchFamily="18" charset="0"/>
              </a:rPr>
              <a:t>detransitioning</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She’s a beautiful young woman who, in her own words, was mislead and mistreated at the hands of medical professionals.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gave a speech to the White House on September 20, 2022 about her ordeal and urged parents and lawmakers to not let minors make life-altering decisions.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opened her speech with a chilling statistic, “Over the past decade, there has been as high as a 4000% increase in children being referred to so-called ‘gender clinics’ across the United States. I was one of these children.”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11: She was just 11 years old when she was first exposed to gender ideology through online platforms. She said, “I kind of lacked female role models growing up,” and cited body image issues, early exposure to LGBTQ content, and unmonitored internet access as factors that propelled her struggle with gender dysphoria.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was also diagnosed with autism and ADHD at age 7, which she says are “common comorbidities with gender dysphoria.”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says, “I saw the unbelievable amounts of praise and attention they [LGBTQ] got online and subconsciously I yearned to have a piece of it. With every milestone in my medical transition, I was given more and more attention and celebration. It was the ultimate high.”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12: She was 12 when she told her parents she was a boy. It didn’t take long before medical professionals fast-tracked her into medically transitioning from a girl into a boy, a trend she says has exploded among children.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13: She was placed on puberty blockers and testosterone.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15: Her therapist lied to her parents and told them she was suicidal if she didn’t transition. They were given a false choice: “Would you rather have a dead daughter or a living son?”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says, “At 15, I went under the knife for a radical double mastectomy, the kind that breast cancer patients get.” She said of her parents’ decision, “it was a decision forced under extreme duress.”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16: Only one year after her double mastectomy, at 16 years old, Cole realized she had made a mistake. “I realized the beauty of motherhood was stolen from me by medical professionals who my family entrusted me to. I realized, after maturing a bit more, that a child does not in fact ‘know who they are’ at 12 years old.”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18: She said in an interview with Glenn Beck, “I REGRET every single step” and said that she doesn’t know if she can carry a child to term, but if she did she couldn’t ever nurse her own child!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now describes herself as a “former trans kid” and talks about how she once was celebrated but is now hated by the people whose praise she used to yearn for!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ended her speech with, “No child deserves to suffer under the knife of a gender affirming surgeon. America’s children — all children — deserve better.”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has never promised a healthy life, but He has given guidelines on our character (II Peter 1:5-11) and gender roles (Ephesians 5:22-33)!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Men are to become husbands and lead their house (Matthew 19:4-6).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Women are to become wives and support their husbands (I Peter 3:1).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Both men and women are to serve God and become Christians and heirs of the promise to Abraham (Galatians 3:26-29; I Peter 3:7)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Job lost everything, even his health, and he did not sin or curse God, neither did he blame God, but instead he worshiped God (Job 1:20; 42)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our focus is on God, we can weather the storms of health and know our worth to God as men and women! </a:t>
            </a:r>
            <a:endParaRPr lang="en-US" sz="1200" dirty="0">
              <a:effectLst/>
              <a:latin typeface="Times New Roman" panose="02020603050405020304" pitchFamily="18" charset="0"/>
              <a:ea typeface="Times New Roman" panose="02020603050405020304" pitchFamily="18" charset="0"/>
            </a:endParaRPr>
          </a:p>
          <a:p>
            <a:endParaRPr lang="de-DE"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98489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Loss of Well-Being</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Happiness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Health &amp; Character: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study ties these together and suggests a couple of reasons: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COVID-19 and the misinformation and fear associated with it, as well as the health effects they or their family have experienced.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Identity Crisis: “More prevalent crises in identity probably also does not help. In some places students are encouraged to wrestle with their own gender identity as early as kindergarten, which seems far too early to address such questions.”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Meet Chloe Cole, an 18 year old young lady who is “</a:t>
            </a:r>
            <a:r>
              <a:rPr lang="en-US" sz="1100" dirty="0" err="1">
                <a:effectLst/>
                <a:latin typeface="Times New Roman" panose="02020603050405020304" pitchFamily="18" charset="0"/>
                <a:ea typeface="Times New Roman" panose="02020603050405020304" pitchFamily="18" charset="0"/>
              </a:rPr>
              <a:t>detransitioning</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She’s a beautiful young woman who, in her own words, was mislead and mistreated at the hands of medical professionals.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gave a speech to the White House on September 20, 2022 about her ordeal and urged parents and lawmakers to not let minors make life-altering decisions.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opened her speech with a chilling statistic, “Over the past decade, there has been as high as a 4000% increase in children being referred to so-called ‘gender clinics’ across the United States. I was one of these children.”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11: She was just 11 years old when she was first exposed to gender ideology through online platforms. She said, “I kind of lacked female role models growing up,” and cited body image issues, early exposure to LGBTQ content, and unmonitored internet access as factors that propelled her struggle with gender dysphoria.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was also diagnosed with autism and ADHD at age 7, which she says are “common comorbidities with gender dysphoria.”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says, “She says, “I saw the unbelievable amounts of praise and attention they [LGBTQ] got online and subconsciously I yearned to have a piece of it. With every milestone in my medical transition, I was given more and more attention and celebration. It was the ultimate high.”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12: She was 12 when she told her parents she was a boy. It didn’t take long before medical professionals fast-tracked her into medically transitioning from a girl into a boy, a trend she says has exploded among children.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13: She was placed on puberty blockers and testosterone.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15: Her therapist lied to her parents and told them she was suicidal if she didn’t transition. They were given a false choice: “Would you rather have a dead daughter or a living son?”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says, “At 15, I went under the knife for a radical double mastectomy, the kind that breast cancer patients get.” She said of her parents’ decision, “it was a decision forced under extreme duress.”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16: Only one year after her double mastectomy, at 16 years old, Cole realized she had made a mistake. “I realized the beauty of motherhood was stolen from me by medical professionals who my family entrusted me to. I realized, after maturing a bit more, that a child does not in fact ‘know who they are’ at 12 years old.”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said in an interview with Glenn Beck, “I REGRET every single step” and said that she doesn’t know if she can carry a child to term, but if she did she couldn’t ever nurse her own child!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Age 18: She now describes herself as a “former trans kid” and talks about how she once was celebrated but is now hated by the people whose praise she used to yearn for!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She ended her speech with, “No child deserves to suffer under the knife of a gender affirming surgeon. America’s children — all children — deserve better.”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has never promised a healthy life, but He has given guidelines on our character (II Peter 1:5-11) and gender roles (Ephesians 5:22-33)!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Men are to become husbands and lead their house (Matthew 19:4-6).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Women are to become wives and support their husbands (I Peter 3:1).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Both men and women are to serve God and become Christians and heirs of the promise to Abraham (Galatians 3:26-29; I Peter 3:7)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Job lost everything, even his health, and he did not sin or curse God, neither did he blame God, but instead he worshiped God (Job 1:20; 42)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our focus is on God, we can weather the storms of health and know our worth to God as men and women! </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5249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Loss of Well-Being</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Happiness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Health &amp; Character</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Relationships &amp; Finances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study suggests reasons for these factors contributing to a loss of well-being among young people are: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COVID-19 (the social restraints due to the virus affected relationships and relationship-building)</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Social Media (Mostly used by younger people – skewed relationships, false expectations, cyber bullying, jealousy, image issues, etc.)</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High inflation has caused a higher cost of living, which shows a disparity between living wages and what it takes to live.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Again, we can turn to Job and the apostle Paul.</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Job: He was wealthy – Job 1:1-5 (In one day he lost it all: his family, his house, his possessions, and even his wife turned from him)</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Paul: He said he suffered need and knew what it was like to go hungry in Philippians 4:12 (He said he learned the secret of being content…Christ, who strengthens him, and the brethren at Philippi who saw to his need!)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Who wants all people to be saved (II Peter 3:9), designed the church to be a group of believers who see to their own members’ needs and take care of one another, especially when physical relationships fail!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There is a great blessing in being a Christian. A relationship of brothers and sisters the world over!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not to worry about riches, but to store up riches in Heaven!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Luke 16:19-31: Jesus tells a story of a rich man and a poor man named Lazarus. The wealth of the rich man didn’t save him when he died for he was sent to torments. Lazarus, when he died, was carried by angels to the bosom of Abraham in Paradise.</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8913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Loss of Well-Being</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Happiness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Health &amp; Character</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Relationships &amp; Finances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study suggests reasons for these factors contributing to a loss of well-being among young people are: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COVID-19 (the social restraints due to the virus affected relationships and relationship-building)</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Social Media (Mostly used by younger people – skewed relationships, false expectations, cyber bullying, jealousy, image issues, etc.)</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High inflation has caused a higher cost of living, which shows a disparity between living wages and what it takes to live.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Again, we can turn to Job and the apostle Paul.</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Job: He was wealthy – Job 1:1-5 (In one day he lost it all: his family, his house, his possessions, and even his wife turned from him)</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Paul: He said he suffered need and knew what it was like to go hungry in Philippians 4:12 (He said he learned the secret of being content…Christ, who strengthens him, and the brethren at Philippi who saw to his need!)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Who wants all people to be saved (II Peter 3:9), designed the church to be a group of believers who see to their own members’ needs and take care of one another, especially when physical relationships fail!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There is a great blessing in being a Christian. A relationship of brothers and sisters the world over! Even in suffering one is not alone (I Peter 5:8-9)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not to worry about riches, but to store up riches in Heaven! </a:t>
            </a:r>
            <a:r>
              <a:rPr lang="en-US" sz="1200" dirty="0">
                <a:effectLst/>
                <a:latin typeface="Times New Roman" panose="02020603050405020304" pitchFamily="18" charset="0"/>
                <a:ea typeface="Times New Roman" panose="02020603050405020304" pitchFamily="18" charset="0"/>
              </a:rPr>
              <a:t>(Matthew 6:19-21)</a:t>
            </a: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Luke 16:19-31: Jesus tells a story of a rich man and a poor man named Lazarus. The wealth of the rich man didn’t save him when he died for he was sent to torments. Lazarus, when he died, was carried by angels to the bosom of Abraham in Paradise. </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470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24633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Way Forward</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The study has a section called, ‘The Way Forward.” It says: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“Our data, unfortunately, do not provide solutions, but the data do make clear that there is a problem that needs to be addressed.”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goes on to place blame on social media platforms and screen times for younger people, and says we need to encourage parents, communities and corporations to do better at placing restrictions.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concludes by saying, “We need to focus on rebuilding relationships and communities post-pandemic,” and says the hope of young people is in a political system that works towards “the common good.”</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7399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Loss of Well-Being</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Way Forward</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The study has a section called, ‘The Way Forward.” It says: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“Our data, unfortunately, do not provide solutions, but the data do make clear that there is a problem that needs to be addressed.”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goes on to place blame on social media platforms and screen times for younger people, and says we need to encourage parents, communities and corporations to do better at placing restrictions.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concludes by saying, “We need to focus on rebuilding relationships and communities post-pandemic,” and says the hope of young people is in a political system that works towards “the common good.”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What it should have concluded with is, “You all need Jesus.”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People who lost their purpose or meaning in life are adrift, lost, and unhappy.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study said, “Some of the issue may also pertain to a crisis in meaning.”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After mentioning causes such as COVID-19, politics and war as reasons for unhappiness, it went on to say, “These issues are, of course, a concern in and of themselves, but a loss of frameworks of meaning may also exacerbate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study recognized the need for meaning but offered no solutions to that end in its conclusion.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Solomon did though. He spent time in the pursuit to find the meaning of life. He searched through work, pleasure and wealth, and when it was all said and done, he said: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“Let us hear the conclusion of the whole matter: Fear God and keep His commandments, For this is man's all. For God will bring every work into judgment, Including every secret thing, Whether good or evil.” (Ecclesiastes 12:13-14 NKJV)</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121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dreamstime.com</a:t>
            </a:r>
          </a:p>
          <a:p>
            <a:endParaRPr lang="en-US" dirty="0"/>
          </a:p>
          <a:p>
            <a:r>
              <a:rPr lang="en-US" dirty="0"/>
              <a:t>Source:</a:t>
            </a:r>
          </a:p>
          <a:p>
            <a:r>
              <a:rPr lang="en-US" dirty="0"/>
              <a:t>Tyler J. </a:t>
            </a:r>
            <a:r>
              <a:rPr lang="en-US" dirty="0" err="1"/>
              <a:t>VanderWeele</a:t>
            </a:r>
            <a:r>
              <a:rPr lang="en-US" dirty="0"/>
              <a:t> Ph.D., Human Flourishing</a:t>
            </a:r>
          </a:p>
          <a:p>
            <a:endParaRPr lang="en-US" dirty="0"/>
          </a:p>
          <a:p>
            <a:r>
              <a:rPr lang="en-US" dirty="0"/>
              <a:t>https://www.psychologytoday.com/intl/blog/human-flourishing/202208/why-young-peoples-mental-well-being-is-in-such-decline</a:t>
            </a:r>
          </a:p>
          <a:p>
            <a:endParaRPr lang="en-US" dirty="0"/>
          </a:p>
          <a:p>
            <a:r>
              <a:rPr lang="en-US" i="1" dirty="0"/>
              <a:t>Why Young People's Mental Well-Being Is in Such Decline</a:t>
            </a:r>
          </a:p>
          <a:p>
            <a:r>
              <a:rPr lang="en-US" i="1" dirty="0"/>
              <a:t>... and a possible way forward.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54648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Loss of Well-Being</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Way Forward</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The study has a section called, ‘The Way Forward.” It says: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“Our data, unfortunately, do not provide solutions, but the data do make clear that there is a problem that needs to be addressed.”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goes on to place blame on social media platforms and screen times for younger people, and says we need to encourage parents, communities and corporations to do better at placing restrictions.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concludes by saying, “We need to focus on rebuilding relationships and communities post-pandemic,” and says the hope of young people is in a political system that works towards “the common good.”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What it should have concluded with is, “You all need Jesus.”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People who lost their purpose or meaning in life are adrift, lost, and unhappy.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study said, “Some of the issue may also pertain to a crisis in meaning.”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After mentioning causes such as COVID-19, politics and war as reasons for unhappiness, it went on to say, “These issues are, of course, a concern in and of themselves, but a loss of frameworks of meaning may also exacerbate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study recognized the need for meaning but offered no solutions to that end in its conclusion.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Solomon did though. He spent time in the pursuit to find the meaning of life. He searched through work, pleasure and wealth, and when it was all said and done, he said: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“Let us hear the conclusion of the whole matter: Fear God and keep His commandments, For this is man's all. For God will bring every work into judgment, Including every secret thing, Whether good or evil.” (Ecclesiastes 12:13-14 NKJV)</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9032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225019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dirty="0"/>
              <a:t> Chloe Cole, an 18 year old young woman “</a:t>
            </a:r>
            <a:r>
              <a:rPr lang="en-US" dirty="0" err="1"/>
              <a:t>detransitioner</a:t>
            </a:r>
            <a:r>
              <a:rPr lang="en-US" dirty="0"/>
              <a:t>” at her </a:t>
            </a:r>
            <a:r>
              <a:rPr lang="en-US" dirty="0" err="1"/>
              <a:t>AirBnb</a:t>
            </a:r>
            <a:r>
              <a:rPr lang="en-US" dirty="0"/>
              <a:t>, spoke with Catholic News Agency (CNA)</a:t>
            </a:r>
          </a:p>
          <a:p>
            <a:r>
              <a:rPr lang="en-US" b="1" dirty="0"/>
              <a:t>Source:</a:t>
            </a:r>
          </a:p>
          <a:p>
            <a:r>
              <a:rPr lang="de-DE" dirty="0"/>
              <a:t>Chloe Cole</a:t>
            </a:r>
          </a:p>
          <a:p>
            <a:r>
              <a:rPr lang="de-DE" dirty="0"/>
              <a:t>•	https://www.dailywire.com/news/detransitioner-chloe-cole-gives-powerful-testimony-against-gender-affirming-care-at-white-house</a:t>
            </a:r>
          </a:p>
          <a:p>
            <a:r>
              <a:rPr lang="de-DE" dirty="0"/>
              <a:t>•	https://www.catholicnewsagency.com/news/252376/chloe-cole-leading-fight-to-protect-children-from-transgender-surgeries</a:t>
            </a:r>
          </a:p>
          <a:p>
            <a:r>
              <a:rPr lang="de-DE" dirty="0"/>
              <a:t>•	White House Testimony: https://video.search.yahoo.com/search/video?fr=mcafee&amp;ei=UTF-	8&amp;p=Chloe+Cole&amp;type=E211US0G0#id=3&amp;vid=3394f1a5b5ac66d13327ca169d927e96&amp;action=click</a:t>
            </a:r>
          </a:p>
          <a:p>
            <a:r>
              <a:rPr lang="de-DE" dirty="0"/>
              <a:t>•	https://www.theblaze.com/shows/glenn-beck-podcast/de-transitioned-teen-chloe-cole</a:t>
            </a:r>
          </a:p>
          <a:p>
            <a:r>
              <a:rPr lang="de-DE" dirty="0"/>
              <a:t>•	Glenn Beck: https://www.youtube.com/watch?v=JE6m4l1yLgo&amp;t=6s </a:t>
            </a:r>
          </a:p>
          <a:p>
            <a:r>
              <a:rPr lang="de-DE" dirty="0"/>
              <a:t>•	Laura Ingraham: https://www.youtube.com/watch?v=QbuJHG7-dSQ </a:t>
            </a:r>
          </a:p>
          <a:p>
            <a:endParaRPr lang="de-DE" dirty="0"/>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Way Forward</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The study has a section called, ‘The Way Forward.” It says: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“Our data, unfortunately, do not provide solutions, but the data do make clear that there is a problem that needs to be addressed.”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goes on to place blame on social media platforms and screen times for younger people, and says we need to encourage parents, communities and corporations to do better at placing restrictions.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concludes by saying, “We need to focus on rebuilding relationships and communities post-pandemic,” and says the hope of young people is in a political system that works towards “the common good.”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What it should have concluded with is, “You all need Jesus.”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People who lost their purpose or meaning in life are adrift, lost, and unhappy.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study said, “Some of the issue may also pertain to a crisis in meaning.”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After mentioning causes such as COVID-19, politics and war as reasons for unhappiness, it went on to say, “These issues are, of course, a concern in and of themselves, but a loss of frameworks of meaning may also exacerbate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study recognized the need for meaning but offered no solutions to that end in its conclusion.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Solomon did though. He spent time in the pursuit to find the meaning of life. He searched through work, pleasure and wealth, and when it was all said and done, he said: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“Let us hear the conclusion of the whole matter: Fear God and keep His commandments, For this is man's all. For God will bring every work into judgment, Including every secret thing, Whether good or evil.” (Ecclesiastes 12:13-14 NKJV)</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Chloe Cole, at 18 years old, now an activist against gender-affirming surgeries or procedures, spoke with Catholic News Agency: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The reporter noted about her: “She could easily stay out of the public’s eye and live a much different life. But she has a big heart and has chosen to sound the alarm of the irreversible damage being done to children at the hands of ‘trusted health care providers.’”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When asked if she was happy, Chloe’s face broke into a smile as she nodded vigorously and said, “I’m a lot happier today.”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She added, “Doing what I’m doing now is giving me a purpose. That’s something that I’ve been seeking for quite a while.”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Here, just having a purpose, in this case, trying to save other children from her childhood has given her peace and happiness.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She said, “It was too late for me and time is running out for these children. There is no second chance at childhood, so we must do our best as adults to guide our children to pathways that lead to healthy bodies and minds instead of depression and disfigurement.”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Amen. Jesus is the answer!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Jesus said the pathway we need to be on is the narrow road that leads to Life (Matthew 7:13-14) and He is the door or gate, “I am the way, and the truth, and the life; no one comes to the Father but through Me” (John 14:6).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In Jesus there is meaning (purpose) for life, there is peace and happiness (joy) and the hope of Heaven!</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b="0" dirty="0">
                <a:effectLst/>
                <a:latin typeface="Times New Roman" panose="02020603050405020304" pitchFamily="18" charset="0"/>
              </a:rPr>
              <a:t> </a:t>
            </a:r>
            <a:endParaRPr lang="en-US" sz="1200" b="1"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74692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Loss of Well-Being</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Way Forward</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The study has a section called, ‘The Way Forward.” It says: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“Our data, unfortunately, do not provide solutions, but the data do make clear that there is a problem that needs to be addressed.”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goes on to place blame on social media platforms and screen times for younger people, and says we need to encourage parents, communities and corporations to do better at placing restrictions.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It concludes by saying, “We need to focus on rebuilding relationships and communities post-pandemic,” and says the hope of young people is in a political system that works towards “the common good.”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What it should have concluded with is, “You all need Jesus.”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People who lost their purpose or meaning in life are adrift, lost, and unhappy.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study said, “Some of the issue may also pertain to a crisis in meaning.”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After mentioning causes such as COVID-19, politics and war as reasons for unhappiness, it went on to say, “These issues are, of course, a concern in and of themselves, but a loss of frameworks of meaning may also exacerbate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study recognized the need for meaning but offered no solutions to that end in its conclusion.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Solomon did though. He spent time in the pursuit to find the meaning of life. He searched through work, pleasure and wealth, and when it was all said and done, he said: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“Let us hear the conclusion of the whole matter: Fear God and keep His commandments, For this is man's all. For God will bring every work into judgment, Including every secret thing, Whether good or evil.” (Ecclesiastes 12:13-14 NKJV)</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Chloe Cole, at 18 years old, now an activist against gender-affirming surgeries or procedures, spoke with Catholic News Agency: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The reporter noted about her: “She could easily stay out of the public’s eye and live a much different life. But she has a big heart and has chosen to sound the alarm of the irreversible damage being done to children at the hands of ‘trusted health care providers.’”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 pos="2743200" algn="ctr"/>
                <a:tab pos="5486400" algn="r"/>
              </a:tabLst>
            </a:pPr>
            <a:r>
              <a:rPr lang="en-US" sz="1100" dirty="0">
                <a:effectLst/>
                <a:latin typeface="Times New Roman" panose="02020603050405020304" pitchFamily="18" charset="0"/>
                <a:ea typeface="Times New Roman" panose="02020603050405020304" pitchFamily="18" charset="0"/>
              </a:rPr>
              <a:t>When asked if she was happy, Chloe’s face broke into a smile as she nodded vigorously and said, “I’m a lot happier today.”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She added, “Doing what I’m doing now is giving me a purpose. That’s something that I’ve been seeking for quite a while.”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Here, just having a purpose, in this case, trying to save other children from her childhood has given her peace and happiness.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She said, “It was too late for me and time is running out for these children. There is no second chance at childhood, so we must do our best as adults to guide our children to pathways that lead to healthy bodies and minds instead of depression and disfigurement.”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Amen. Jesus is the answer!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Jesus said the pathway we need to be on is the narrow road that leads to Life (Matthew 7:13-14) and He is the door or gate, “I am the way, and the truth, and the life; no one comes to the Father but through Me” (John 14:6).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In Jesus there is meaning (purpose) for life, there is peace and happiness (joy) and the hope of Heaven!</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54249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41741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571500" algn="l"/>
              </a:tabLst>
            </a:pPr>
            <a:r>
              <a:rPr lang="en-US" sz="1200" dirty="0">
                <a:effectLst/>
                <a:latin typeface="Times New Roman" panose="02020603050405020304" pitchFamily="18" charset="0"/>
                <a:ea typeface="Times New Roman" panose="02020603050405020304" pitchFamily="18" charset="0"/>
              </a:rPr>
              <a:t>Conclusion</a:t>
            </a: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My heart breaks for the young people who reported their unhappiness for that study.</a:t>
            </a: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My heart breaks for Chloe Cole (and others like her) and her parents who are being lied to for a political agenda: presented with a false choice that seemingly is the only right one for them.</a:t>
            </a: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But for those who are seeking for a purpose in life, for the truth that cuts away the error of this wicked world, there is REAL hope and a REAL way forward: Obey Jesus Christ! (John 14:15: “If you love Me, you will keep My commandments”)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86461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My heart breaks for the young people who reported their unhappiness for that study.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My heart breaks for Chloe Cole (and others like her) and her parents who are being lied to for a political agenda: presented with a false choice that seemingly is the only right one for them.</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But for those who are seeking for a purpose in life, for the truth that cuts away the error of this wicked world, there is REAL hope and a REAL way forward: Obey Jesus Christ! (John 14:15)</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He paid your debt of sin in His own body on the cross so that in His death you may have life! (I Peter 3:18)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True happiness is knowing your sins are washed away.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Acts 8:39: The Ethiopian Eunuch.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Acts 13:48: The Gentiles.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Acts 16:34: The Philippian Jailer.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These went on rejoicing that they had found salvation!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Whatever life throws your way, you will have Jesus and nothing can take away His love (Romans 8:35-39)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Being a Christian doesn’t mean you will be happy all the time or become wealthy, but it does mean that in the midst of trials there is hope and love, instead of fear and doubt.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Accept your purpose in life: Fear God and keep His commandments!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If you are not a Christian, you need to be. Repent and be baptized into His name!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If a Christian in error, don’t wait till it’s eternally too late. Repent and be renewed!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4423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My heart breaks for the young people who reported their unhappiness for that study.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My heart breaks for Chloe Cole (and others like her) and her parents who are being lied to for a political agenda: presented with a false choice that seemingly is the only right one for them.</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But for those who are seeking for a purpose in life, for the truth that cuts away the error of this wicked world, there is REAL hope and a REAL way forward: Obey Jesus Christ! (John 14:15)</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He paid your debt of sin in His own body on the cross so that in His death you may have life!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True happiness is knowing your sins are washed away.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Acts 8:39: The Ethiopian Eunuch.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Acts 13:48: The Gentiles.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Acts 16:34: The Philippian Jailer.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These went on rejoicing that they had found salvation!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Whatever life throws your way, you will have Jesus and nothing can take away His love (Romans 8:35-39)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Being a Christian doesn’t mean you will be happy all the time or become wealthy, but it does mean that in the midst of trials there is hope and love, instead of fear and doubt.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Accept your purpose in life: Fear God and keep His commandments!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If you are not a Christian, you need to be. Repent and be baptized into His name!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If a Christian in error, don’t wait till it’s eternally too late. Repent and be renewed!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75069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229275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0248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a:t>Tyler J. </a:t>
            </a:r>
            <a:r>
              <a:rPr lang="en-US" dirty="0" err="1"/>
              <a:t>VanderWeele</a:t>
            </a:r>
            <a:r>
              <a:rPr lang="en-US" dirty="0"/>
              <a:t> Ph.D., Human Flourishing</a:t>
            </a:r>
          </a:p>
          <a:p>
            <a:endParaRPr lang="en-US" dirty="0"/>
          </a:p>
          <a:p>
            <a:r>
              <a:rPr lang="en-US" dirty="0"/>
              <a:t>https://www.psychologytoday.com/intl/blog/human-flourishing/202208/why-young-peoples-mental-well-being-is-in-such-decline</a:t>
            </a:r>
          </a:p>
          <a:p>
            <a:endParaRPr lang="en-US" dirty="0"/>
          </a:p>
          <a:p>
            <a:r>
              <a:rPr lang="en-US" i="1" dirty="0"/>
              <a:t>Why Young People's Mental Well-Being Is in Such Decline</a:t>
            </a:r>
          </a:p>
          <a:p>
            <a:r>
              <a:rPr lang="en-US" i="1" dirty="0"/>
              <a:t>... and a possible way forward.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8200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a:t>Tyler J. </a:t>
            </a:r>
            <a:r>
              <a:rPr lang="en-US" dirty="0" err="1"/>
              <a:t>VanderWeele</a:t>
            </a:r>
            <a:r>
              <a:rPr lang="en-US" dirty="0"/>
              <a:t> Ph.D., Human Flourishing</a:t>
            </a:r>
          </a:p>
          <a:p>
            <a:endParaRPr lang="en-US" dirty="0"/>
          </a:p>
          <a:p>
            <a:r>
              <a:rPr lang="en-US" dirty="0"/>
              <a:t>https://www.psychologytoday.com/intl/blog/human-flourishing/202208/why-young-peoples-mental-well-being-is-in-such-decline</a:t>
            </a:r>
          </a:p>
          <a:p>
            <a:endParaRPr lang="en-US" dirty="0"/>
          </a:p>
          <a:p>
            <a:r>
              <a:rPr lang="en-US" i="1" dirty="0"/>
              <a:t>Why Young People's Mental Well-Being Is in Such Decline</a:t>
            </a:r>
          </a:p>
          <a:p>
            <a:r>
              <a:rPr lang="en-US" i="1" dirty="0"/>
              <a:t>... and a possible way forward.</a:t>
            </a:r>
          </a:p>
          <a:p>
            <a:endParaRPr lang="en-US" dirty="0"/>
          </a:p>
        </p:txBody>
      </p:sp>
      <p:sp>
        <p:nvSpPr>
          <p:cNvPr id="4" name="Slide Number Placeholder 3"/>
          <p:cNvSpPr>
            <a:spLocks noGrp="1"/>
          </p:cNvSpPr>
          <p:nvPr>
            <p:ph type="sldNum" sz="quarter" idx="5"/>
          </p:nvPr>
        </p:nvSpPr>
        <p:spPr/>
        <p:txBody>
          <a:bodyPr/>
          <a:lstStyle/>
          <a:p>
            <a:pPr>
              <a:defRPr/>
            </a:pPr>
            <a:fld id="{83016846-4634-43EF-ACEC-2D17B4E8C055}" type="slidenum">
              <a:rPr lang="en-US" smtClean="0"/>
              <a:pPr>
                <a:defRPr/>
              </a:pPr>
              <a:t>4</a:t>
            </a:fld>
            <a:endParaRPr lang="en-US" dirty="0"/>
          </a:p>
        </p:txBody>
      </p:sp>
    </p:spTree>
    <p:extLst>
      <p:ext uri="{BB962C8B-B14F-4D97-AF65-F5344CB8AC3E}">
        <p14:creationId xmlns:p14="http://schemas.microsoft.com/office/powerpoint/2010/main" val="374085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54436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86508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Self-Help is a billion dollar industry as people spend money on self-help books, seminars and gurus (Life Coaches) to help them navigate life and give them purpose.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tells us our purpose is to serve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Ecclesiastes 3:9-14: Solomon recognizes that God placed mankind on earth to work and “set eternity in their heart” that they may do good and “that men should fear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Ecclesiastes 12:13-14 (NKJV): “Fear God and keep His commandments, For this is man's all.”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Jews were once told (Deuteronomy 6:5), and then Jesus reiterates it to His disciples: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Mark 12:30: AND YOU SHALL LOVE THE LORD YOUR GOD WITH ALL YOUR HEART, AND WITH ALL YOUR SOUL, AND WITH ALL YOUR MIND, AND WITH ALL YOUR STRENGTH.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Paul tells the saints at Ephesus: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Ephesians 2:10: For we are His workmanship, created in Christ Jesus for good works, which God prepared beforehand so that we would walk in them.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Titus 2:11-14 Paul tells Titus to deny worldliness and to “live sensibly, righteously and godly in the present age” as we look forward to Jesus’ 2</a:t>
            </a:r>
            <a:r>
              <a:rPr lang="en-US" sz="1100" baseline="30000" dirty="0">
                <a:effectLst/>
                <a:latin typeface="Times New Roman" panose="02020603050405020304" pitchFamily="18" charset="0"/>
                <a:ea typeface="Times New Roman" panose="02020603050405020304" pitchFamily="18" charset="0"/>
              </a:rPr>
              <a:t>nd</a:t>
            </a:r>
            <a:r>
              <a:rPr lang="en-US" sz="1100" dirty="0">
                <a:effectLst/>
                <a:latin typeface="Times New Roman" panose="02020603050405020304" pitchFamily="18" charset="0"/>
                <a:ea typeface="Times New Roman" panose="02020603050405020304" pitchFamily="18" charset="0"/>
              </a:rPr>
              <a:t> Coming, &amp; to be “zealous for good deeds.”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Solomon tied obedience to God as our purpose in life because of the judgment that is fixed, here Paul alludes to the same when he says we are to look forward to “the blessed hope and the appearing of the glory of our great God and Savior, Christ Jesus,” because He redeemed us from our lawless deeds.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II Peter 3:10-13 Peter says the earth will be burned up, taking away any mystery as to how the world will end, and then asks, since you know this, what sort of people ought you to be? A people of holy conduct and godliness as we look forward to the “day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Solomon tied obedience to God as our purpose in life because of the judgment that is fixed, here Peter says the same thing.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know how the world will end, burned up and the elements melted with intense heat.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 because we know this, we also know our purpose: Be holy and godly.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Jesus said it this way: “If you love Me, you will keep My commandments” (John 14:15).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Jesus also said how important it is to remember our purpose.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a discourse on not valuing treasure that can be destroyed or stolen, Jesus talked about food and clothing and said not to be anxious about it but have the right priority in life: Matthew 6:19-34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said God values mankind above the birds and flowers and He takes care of them so He will take care of you.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Matthew 6:33 Jesus said, “But seek first His kingdom and His righteousness, and all these things will be added to you.”</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Putting God first in life is our purpose, and when we do Jesus says the necessities of life will be added to you.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wants all people to become Christians and to serve Him for this is the purpose of all people!</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6561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96865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Meaning or Purpose of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Loss of Well-Being</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Happiness: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study states that there could be many causes for young people to NOT be happy, such as: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Economical (they are not as wealthy as their older counterparts, high costs of living and difficulty in owning houses, high inflation)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War (the invasion of Ukraine most recently in February 2022, but the war on terrorism since 2001 has many young people growing up in an era of war and loss among family members)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Social Media Use (young people tend to use it more and some of them develop skewed relationships from online)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COVID-19 (The pandemic the last two years has affected social communities &amp; activities outside the internet)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Politics (Hatred and division)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Loss of Hope: for a better future because of economics and politics!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If our focus is not earthly (physical) but heavenly (spiritual) as Paul says it should be (Colossians 3:1-3) then we can look beyond the world around us and know that God is in control.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war was a part of life and would continue until He returns (Mark 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said contentment is learned and he found it in adversity as well as prosperity (Philippians 4:12).</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9135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7131197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378347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3913844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23773161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Young People Aren't Happy</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42118978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Young People Aren't Happy</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0857039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Young People Aren't Happy</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29722824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5617725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7714024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3548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2663960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8522453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451530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Young People Aren't Happy</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8167824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Young People Aren't Happy</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9686669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37836615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16422220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82114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6964302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388725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3134699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Young People Aren't Happy</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5572051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Young People Aren't Happy</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16899594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Young People Aren't Happy</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27696087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40189681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2021426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873956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2658377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273039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Young People Aren't Happy</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05864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Young People Aren't Happy</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5379319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Young People Aren't Happy</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6430945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22579982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Young People Aren't Happy</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33526178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Young People Aren't Happy</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14318926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88128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07633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53083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51216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573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1161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32199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62381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64498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41620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Young People Aren't Happy</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59162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Young People Aren't Happy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12020645"/>
      </p:ext>
    </p:extLst>
  </p:cSld>
  <p:clrMapOvr>
    <a:masterClrMapping/>
  </p:clrMapOvr>
  <p:transition spd="slow">
    <p:spli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Young People Aren't Happy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14961640"/>
      </p:ext>
    </p:extLst>
  </p:cSld>
  <p:clrMapOvr>
    <a:masterClrMapping/>
  </p:clrMapOvr>
  <p:transition spd="slow">
    <p:spli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Young People Aren't Happy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554276475"/>
      </p:ext>
    </p:extLst>
  </p:cSld>
  <p:clrMapOvr>
    <a:masterClrMapping/>
  </p:clrMapOvr>
  <p:transition spd="slow">
    <p:spli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Young People Aren't Happy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544667310"/>
      </p:ext>
    </p:extLst>
  </p:cSld>
  <p:clrMapOvr>
    <a:masterClrMapping/>
  </p:clrMapOvr>
  <p:transition spd="slow">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Young People Aren't Happy</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31630186"/>
      </p:ext>
    </p:extLst>
  </p:cSld>
  <p:clrMapOvr>
    <a:masterClrMapping/>
  </p:clrMapOvr>
  <p:transition spd="slow">
    <p:spli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Young People Aren't Happy</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83296567"/>
      </p:ext>
    </p:extLst>
  </p:cSld>
  <p:clrMapOvr>
    <a:masterClrMapping/>
  </p:clrMapOvr>
  <p:transition spd="slow">
    <p:spli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Young People Aren't Happy</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95089299"/>
      </p:ext>
    </p:extLst>
  </p:cSld>
  <p:clrMapOvr>
    <a:masterClrMapping/>
  </p:clrMapOvr>
  <p:transition spd="slow">
    <p:spli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Young People Aren't Happy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631464674"/>
      </p:ext>
    </p:extLst>
  </p:cSld>
  <p:clrMapOvr>
    <a:masterClrMapping/>
  </p:clrMapOvr>
  <p:transition spd="slow">
    <p:spli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Young People Aren't Happy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265184758"/>
      </p:ext>
    </p:extLst>
  </p:cSld>
  <p:clrMapOvr>
    <a:masterClrMapping/>
  </p:clrMapOvr>
  <p:transition spd="slow">
    <p:spli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Young People Aren't Happy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309744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Young People Aren't Happy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294392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Young People Aren't Happy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98550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Young People Aren't Happy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887968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Young People Aren't Happy</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56988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Young People Aren't Happy</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23992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Young People Aren't Happy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54186172"/>
      </p:ext>
    </p:extLst>
  </p:cSld>
  <p:clrMapOvr>
    <a:masterClrMapping/>
  </p:clrMapOvr>
  <p:transition spd="slow">
    <p:spli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Young People Aren't Happy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127405656"/>
      </p:ext>
    </p:extLst>
  </p:cSld>
  <p:clrMapOvr>
    <a:masterClrMapping/>
  </p:clrMapOvr>
  <p:transition spd="slow">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Young People Aren't Happy</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16.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theme" Target="../theme/theme1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Young People Aren't Happy</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Young People Aren't Happy</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62218854"/>
      </p:ext>
    </p:extLst>
  </p:cSld>
  <p:clrMap bg1="dk1" tx1="lt1" bg2="dk2" tx2="lt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Young People Aren't Happy</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91239076"/>
      </p:ext>
    </p:extLst>
  </p:cSld>
  <p:clrMap bg1="dk1" tx1="lt1" bg2="dk2"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 id="2147484126"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Young People Aren't Happy</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983580608"/>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Young People Aren't Happy</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2228990962"/>
      </p:ext>
    </p:extLst>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Young People Aren't Happy</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Young People Aren't Happy</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Young People Aren't Happy</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Young People Aren't Happy</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Young People Aren't Happy</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Young People Aren't Happy</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Young People Aren't Happy</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Young People Aren't Happy</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46.xml"/><Relationship Id="rId5" Type="http://schemas.openxmlformats.org/officeDocument/2006/relationships/image" Target="../media/image20.jp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17.xml"/><Relationship Id="rId5" Type="http://schemas.openxmlformats.org/officeDocument/2006/relationships/image" Target="../media/image28.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17.xml"/><Relationship Id="rId5" Type="http://schemas.openxmlformats.org/officeDocument/2006/relationships/image" Target="../media/image29.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17.xml"/><Relationship Id="rId5" Type="http://schemas.openxmlformats.org/officeDocument/2006/relationships/image" Target="../media/image24.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17.xml"/><Relationship Id="rId5" Type="http://schemas.openxmlformats.org/officeDocument/2006/relationships/image" Target="../media/image31.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46.xml"/><Relationship Id="rId5" Type="http://schemas.openxmlformats.org/officeDocument/2006/relationships/image" Target="../media/image21.jp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17.xml"/><Relationship Id="rId5" Type="http://schemas.openxmlformats.org/officeDocument/2006/relationships/image" Target="../media/image33.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17.xml"/><Relationship Id="rId5" Type="http://schemas.openxmlformats.org/officeDocument/2006/relationships/image" Target="../media/image24.jp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17.xml"/><Relationship Id="rId5" Type="http://schemas.openxmlformats.org/officeDocument/2006/relationships/image" Target="../media/image34.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17.xml"/><Relationship Id="rId5" Type="http://schemas.openxmlformats.org/officeDocument/2006/relationships/image" Target="../media/image24.jp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01.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18.xml"/><Relationship Id="rId5" Type="http://schemas.openxmlformats.org/officeDocument/2006/relationships/image" Target="../media/image23.jp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6.xml"/><Relationship Id="rId5" Type="http://schemas.openxmlformats.org/officeDocument/2006/relationships/image" Target="../media/image24.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17.xml"/><Relationship Id="rId5" Type="http://schemas.openxmlformats.org/officeDocument/2006/relationships/image" Target="../media/image24.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18.xml"/><Relationship Id="rId5" Type="http://schemas.openxmlformats.org/officeDocument/2006/relationships/image" Target="../media/image22.pn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4240039"/>
            <a:ext cx="9143980" cy="865362"/>
          </a:xfrm>
        </p:spPr>
        <p:txBody>
          <a:bodyPr>
            <a:noAutofit/>
          </a:bodyPr>
          <a:lstStyle/>
          <a:p>
            <a:pPr>
              <a:lnSpc>
                <a:spcPct val="90000"/>
              </a:lnSpc>
            </a:pPr>
            <a:r>
              <a:rPr lang="en-US" sz="4800" b="1" spc="50" dirty="0">
                <a:ln w="0"/>
                <a:solidFill>
                  <a:schemeClr val="tx1"/>
                </a:solidFill>
                <a:effectLst>
                  <a:innerShdw blurRad="63500" dist="50800" dir="13500000">
                    <a:srgbClr val="000000">
                      <a:alpha val="50000"/>
                    </a:srgbClr>
                  </a:innerShdw>
                </a:effectLst>
              </a:rPr>
              <a:t>Young People Aren't Happy</a:t>
            </a:r>
            <a:endParaRPr lang="en-US" sz="36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5494872"/>
            <a:ext cx="9143980" cy="1363128"/>
          </a:xfrm>
        </p:spPr>
        <p:txBody>
          <a:bodyPr>
            <a:normAutofit/>
          </a:bodyPr>
          <a:lstStyle/>
          <a:p>
            <a:pPr>
              <a:lnSpc>
                <a:spcPct val="90000"/>
              </a:lnSpc>
            </a:pPr>
            <a:r>
              <a:rPr lang="en-US" sz="2800" b="1" dirty="0">
                <a:ln w="6600">
                  <a:noFill/>
                  <a:prstDash val="solid"/>
                </a:ln>
                <a:solidFill>
                  <a:srgbClr val="FFFF00"/>
                </a:solidFill>
                <a:effectLst/>
              </a:rPr>
              <a:t>Text:</a:t>
            </a:r>
          </a:p>
          <a:p>
            <a:pPr>
              <a:lnSpc>
                <a:spcPct val="90000"/>
              </a:lnSpc>
            </a:pPr>
            <a:r>
              <a:rPr lang="en-US" sz="3600" b="1" dirty="0">
                <a:ln w="6600">
                  <a:noFill/>
                  <a:prstDash val="solid"/>
                </a:ln>
                <a:solidFill>
                  <a:srgbClr val="FFFF00"/>
                </a:solidFill>
                <a:effectLst/>
              </a:rPr>
              <a:t>Ecclesiastes 12:13-14</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l="17918" r="17918"/>
          <a:stretch/>
        </p:blipFill>
        <p:spPr>
          <a:xfrm>
            <a:off x="20" y="-2"/>
            <a:ext cx="9149165" cy="4322277"/>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Loss of Well-Being</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4">
            <a:extLst>
              <a:ext uri="{28A0092B-C50C-407E-A947-70E740481C1C}">
                <a14:useLocalDpi xmlns:a14="http://schemas.microsoft.com/office/drawing/2010/main" val="0"/>
              </a:ext>
            </a:extLst>
          </a:blip>
          <a:srcRect l="1485"/>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2" y="970451"/>
            <a:ext cx="586740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Don’t focus on physical (earthly) but on spiritual (Heavenly)</a:t>
            </a: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Colossians 3:1-3</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War a part of life (Mark 13:7)</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Contentment learned in adversity as well as prosperity (Philippians</a:t>
            </a:r>
            <a:r>
              <a:rPr kumimoji="0" lang="en-US" sz="2800" b="1"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 4:12)</a:t>
            </a: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3031602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Loss of Well-Being</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10344" r="10344"/>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2" y="970451"/>
            <a:ext cx="586740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Health</a:t>
            </a:r>
            <a:r>
              <a:rPr kumimoji="0" lang="en-US" sz="2400" b="1"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 &amp; Character: </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study ties these together and suggests a couple of reasons</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COVID-19</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Identity Crisis</a:t>
            </a: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3681708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22278"/>
            <a:ext cx="9143980" cy="2535722"/>
          </a:xfrm>
          <a:effectLst/>
        </p:spPr>
        <p:txBody>
          <a:bodyPr>
            <a:normAutofit fontScale="47500" lnSpcReduction="20000"/>
          </a:bodyPr>
          <a:lstStyle/>
          <a:p>
            <a:pPr marL="36576" algn="l">
              <a:defRPr/>
            </a:pP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Meet Chloe Cole, an 18 year old young lady who is “</a:t>
            </a:r>
            <a:r>
              <a:rPr lang="en-US" sz="5000" b="1" dirty="0" err="1">
                <a:solidFill>
                  <a:srgbClr val="FFFFFF"/>
                </a:solidFill>
                <a:effectLst>
                  <a:outerShdw blurRad="38100" dist="38100" dir="2700000" algn="tl">
                    <a:srgbClr val="000000">
                      <a:alpha val="43137"/>
                    </a:srgbClr>
                  </a:outerShdw>
                </a:effectLst>
                <a:latin typeface="Tahoma" pitchFamily="34" charset="0"/>
                <a:cs typeface="Times New Roman" pitchFamily="18" charset="0"/>
              </a:rPr>
              <a:t>detransitioning</a:t>
            </a: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a:t>
            </a:r>
            <a:endParaRPr lang="en-US" sz="5000" b="1" i="1" dirty="0">
              <a:solidFill>
                <a:srgbClr val="FFFFFF"/>
              </a:solidFill>
              <a:effectLst>
                <a:outerShdw blurRad="38100" dist="38100" dir="2700000" algn="tl">
                  <a:srgbClr val="000000">
                    <a:alpha val="43137"/>
                  </a:srgbClr>
                </a:outerShdw>
              </a:effectLst>
              <a:latin typeface="Tahoma" pitchFamily="34" charset="0"/>
              <a:cs typeface="Times New Roman" pitchFamily="18" charset="0"/>
            </a:endParaRPr>
          </a:p>
          <a:p>
            <a:pPr marL="457200" indent="-457200" algn="l">
              <a:buClr>
                <a:srgbClr val="CCECFF"/>
              </a:buClr>
              <a:buSzPct val="115000"/>
              <a:buFont typeface="Wingdings" pitchFamily="2" charset="2"/>
              <a:buChar char="Ø"/>
              <a:defRPr/>
            </a:pPr>
            <a:r>
              <a:rPr lang="en-US" sz="45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Age 11: First exposed to gender ideology online </a:t>
            </a:r>
          </a:p>
          <a:p>
            <a:pPr marL="457200" indent="-457200" algn="l">
              <a:buClr>
                <a:srgbClr val="CCECFF"/>
              </a:buClr>
              <a:buSzPct val="115000"/>
              <a:buFont typeface="Wingdings" pitchFamily="2" charset="2"/>
              <a:buChar char="Ø"/>
              <a:defRPr/>
            </a:pPr>
            <a:r>
              <a:rPr lang="en-US" sz="45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Age 12: Identified as a boy</a:t>
            </a:r>
          </a:p>
          <a:p>
            <a:pPr marL="457200" indent="-457200" algn="l">
              <a:buClr>
                <a:srgbClr val="CCECFF"/>
              </a:buClr>
              <a:buSzPct val="115000"/>
              <a:buFont typeface="Wingdings" pitchFamily="2" charset="2"/>
              <a:buChar char="Ø"/>
              <a:defRPr/>
            </a:pPr>
            <a:r>
              <a:rPr lang="en-US" sz="4500" b="1" dirty="0">
                <a:solidFill>
                  <a:srgbClr val="FFFF00"/>
                </a:solidFill>
                <a:effectLst/>
                <a:latin typeface="Tahoma" pitchFamily="34" charset="0"/>
                <a:cs typeface="Times New Roman" pitchFamily="18" charset="0"/>
              </a:rPr>
              <a:t>Age 13: Placed on puberty blockers and testosterone</a:t>
            </a:r>
            <a:endParaRPr lang="en-US" sz="45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endParaRPr>
          </a:p>
          <a:p>
            <a:pPr marL="457200" indent="-457200" algn="l">
              <a:buClr>
                <a:srgbClr val="CCECFF"/>
              </a:buClr>
              <a:buSzPct val="115000"/>
              <a:buFont typeface="Wingdings" pitchFamily="2" charset="2"/>
              <a:buChar char="Ø"/>
              <a:defRPr/>
            </a:pPr>
            <a:r>
              <a:rPr lang="en-US" sz="45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Age 15: Double Mastectomy surgery to transition into a boy</a:t>
            </a:r>
            <a:endParaRPr lang="en-US" sz="6000" b="1" dirty="0">
              <a:ln w="6600">
                <a:noFill/>
                <a:prstDash val="solid"/>
              </a:ln>
              <a:solidFill>
                <a:srgbClr val="FFFF00"/>
              </a:solidFill>
              <a:effectLst>
                <a:outerShdw blurRad="38100" dist="38100" dir="2700000" algn="tl">
                  <a:srgbClr val="000000">
                    <a:alpha val="43137"/>
                  </a:srgbClr>
                </a:outerShdw>
              </a:effectLst>
            </a:endParaRP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4964" b="4964"/>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bg1"/>
                  </a:solidFill>
                </a:ln>
                <a:solidFill>
                  <a:schemeClr val="tx1"/>
                </a:solidFill>
                <a:effectLst>
                  <a:innerShdw blurRad="63500" dist="50800" dir="13500000">
                    <a:srgbClr val="000000">
                      <a:alpha val="50000"/>
                    </a:srgbClr>
                  </a:innerShdw>
                </a:effectLst>
              </a:rPr>
              <a:t>Loss of Well-Being</a:t>
            </a:r>
            <a:endParaRPr lang="en-US" sz="4000" dirty="0">
              <a:ln>
                <a:solidFill>
                  <a:schemeClr val="bg1"/>
                </a:solidFill>
              </a:ln>
              <a:solidFill>
                <a:schemeClr val="tx1"/>
              </a:solidFill>
            </a:endParaRPr>
          </a:p>
        </p:txBody>
      </p:sp>
    </p:spTree>
    <p:extLst>
      <p:ext uri="{BB962C8B-B14F-4D97-AF65-F5344CB8AC3E}">
        <p14:creationId xmlns:p14="http://schemas.microsoft.com/office/powerpoint/2010/main" val="3104230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22278"/>
            <a:ext cx="9143980" cy="2535722"/>
          </a:xfrm>
          <a:effectLst/>
        </p:spPr>
        <p:txBody>
          <a:bodyPr>
            <a:normAutofit fontScale="55000" lnSpcReduction="20000"/>
          </a:bodyPr>
          <a:lstStyle/>
          <a:p>
            <a:pPr marL="36576" algn="l">
              <a:defRPr/>
            </a:pP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Meet Chloe Cole, an 18 year old young lady who is “</a:t>
            </a:r>
            <a:r>
              <a:rPr lang="en-US" sz="5000" b="1" dirty="0" err="1">
                <a:solidFill>
                  <a:srgbClr val="FFFFFF"/>
                </a:solidFill>
                <a:effectLst>
                  <a:outerShdw blurRad="38100" dist="38100" dir="2700000" algn="tl">
                    <a:srgbClr val="000000">
                      <a:alpha val="43137"/>
                    </a:srgbClr>
                  </a:outerShdw>
                </a:effectLst>
                <a:latin typeface="Tahoma" pitchFamily="34" charset="0"/>
                <a:cs typeface="Times New Roman" pitchFamily="18" charset="0"/>
              </a:rPr>
              <a:t>detransitioning</a:t>
            </a: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a:t>
            </a:r>
            <a:endParaRPr lang="en-US" sz="5000" b="1" i="1" dirty="0">
              <a:solidFill>
                <a:srgbClr val="FFFFFF"/>
              </a:solidFill>
              <a:effectLst>
                <a:outerShdw blurRad="38100" dist="38100" dir="2700000" algn="tl">
                  <a:srgbClr val="000000">
                    <a:alpha val="43137"/>
                  </a:srgbClr>
                </a:outerShdw>
              </a:effectLst>
              <a:latin typeface="Tahoma" pitchFamily="34" charset="0"/>
              <a:cs typeface="Times New Roman" pitchFamily="18" charset="0"/>
            </a:endParaRPr>
          </a:p>
          <a:p>
            <a:pPr marL="457200" indent="-457200" algn="l">
              <a:buClr>
                <a:srgbClr val="CCECFF"/>
              </a:buClr>
              <a:buSzPct val="115000"/>
              <a:buFont typeface="Wingdings" pitchFamily="2" charset="2"/>
              <a:buChar char="Ø"/>
              <a:defRPr/>
            </a:pPr>
            <a:r>
              <a:rPr lang="en-US" sz="45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Age 16: Realized she had made a mistake </a:t>
            </a:r>
          </a:p>
          <a:p>
            <a:pPr marL="457200" indent="-457200" algn="l">
              <a:buClr>
                <a:srgbClr val="CCECFF"/>
              </a:buClr>
              <a:buSzPct val="115000"/>
              <a:buFont typeface="Wingdings" pitchFamily="2" charset="2"/>
              <a:buChar char="Ø"/>
              <a:defRPr/>
            </a:pPr>
            <a:r>
              <a:rPr lang="en-US" sz="45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Age 18: “I REGRET every single step” – Now describes herself as “former trans” and is an activist against gender affirming surgeries on minors</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8007" b="8007"/>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bg1"/>
                  </a:solidFill>
                </a:ln>
                <a:solidFill>
                  <a:schemeClr val="tx1"/>
                </a:solidFill>
                <a:effectLst>
                  <a:innerShdw blurRad="63500" dist="50800" dir="13500000">
                    <a:srgbClr val="000000">
                      <a:alpha val="50000"/>
                    </a:srgbClr>
                  </a:innerShdw>
                </a:effectLst>
              </a:rPr>
              <a:t>Loss of Well-Being</a:t>
            </a:r>
            <a:endParaRPr lang="en-US" sz="4000" dirty="0">
              <a:ln>
                <a:solidFill>
                  <a:schemeClr val="bg1"/>
                </a:solidFill>
              </a:ln>
              <a:solidFill>
                <a:schemeClr val="tx1"/>
              </a:solidFill>
            </a:endParaRPr>
          </a:p>
        </p:txBody>
      </p:sp>
    </p:spTree>
    <p:extLst>
      <p:ext uri="{BB962C8B-B14F-4D97-AF65-F5344CB8AC3E}">
        <p14:creationId xmlns:p14="http://schemas.microsoft.com/office/powerpoint/2010/main" val="3896280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Loss of Well-Being</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4">
            <a:extLst>
              <a:ext uri="{28A0092B-C50C-407E-A947-70E740481C1C}">
                <a14:useLocalDpi xmlns:a14="http://schemas.microsoft.com/office/drawing/2010/main" val="0"/>
              </a:ext>
            </a:extLst>
          </a:blip>
          <a:srcRect l="1485"/>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5867400"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God never promised a healthy life but has</a:t>
            </a:r>
            <a:r>
              <a:rPr kumimoji="0" lang="en-US" sz="2400" b="1"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 given guidelines on character and gender roles</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Peter 1:5-11</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Ephesians 5:22-33</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sv-SE"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Matthew 19:4-6</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sv-SE"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Peter 3:1-2</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Galatians 3:26-29; I Peter 3:7</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Job 1:20; 42</a:t>
            </a:r>
            <a:endParaRPr kumimoji="0" lang="en-US" sz="280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3308261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 calcmode="lin" valueType="num">
                                      <p:cBhvr additive="base">
                                        <p:cTn id="38"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Loss of Well-Being</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38570" r="38570"/>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2" y="970451"/>
            <a:ext cx="586740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Relationships &amp; Finances: The study suggests reasons for these factors contributing to a loss of well-being among young people</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COVID-19</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Social Media Use</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High Inflation</a:t>
            </a: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36044225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Loss of Well-Being</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4">
            <a:extLst>
              <a:ext uri="{28A0092B-C50C-407E-A947-70E740481C1C}">
                <a14:useLocalDpi xmlns:a14="http://schemas.microsoft.com/office/drawing/2010/main" val="0"/>
              </a:ext>
            </a:extLst>
          </a:blip>
          <a:srcRect l="1485"/>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5867400"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Job and the apostle Paul</a:t>
            </a: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Job: Job 1:1-5</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Paul: Philippians 4:12</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sv-SE"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God wants all to be saved    (II Peter 3:9) </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Christianity is a relationship the world over (I Peter 5:8-9)</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Jesus said to store riches</a:t>
            </a:r>
            <a:r>
              <a:rPr kumimoji="0" lang="en-US" sz="2800" b="1"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 up </a:t>
            </a: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in Heaven (Matthew 6:19-21; Luke 16:19-31)</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28615901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8"/>
            <a:ext cx="9143980" cy="2513951"/>
          </a:xfrm>
          <a:effectLst/>
        </p:spPr>
        <p:txBody>
          <a:bodyPr>
            <a:noAutofit/>
          </a:bodyPr>
          <a:lstStyle/>
          <a:p>
            <a:pPr marL="36576">
              <a:defRPr/>
            </a:pPr>
            <a:r>
              <a:rPr lang="en-US" sz="36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When our priorities in life are in the right order, our purpose clear, then everything else in life follows: Fear God and keep His commandments!</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20474" b="20474"/>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Loss of Well-Being</a:t>
            </a:r>
            <a:endParaRPr lang="en-US" sz="4000" dirty="0">
              <a:solidFill>
                <a:schemeClr val="tx1"/>
              </a:solidFill>
            </a:endParaRPr>
          </a:p>
        </p:txBody>
      </p:sp>
    </p:spTree>
    <p:extLst>
      <p:ext uri="{BB962C8B-B14F-4D97-AF65-F5344CB8AC3E}">
        <p14:creationId xmlns:p14="http://schemas.microsoft.com/office/powerpoint/2010/main" val="5463426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22278"/>
            <a:ext cx="9143980" cy="2535722"/>
          </a:xfrm>
          <a:effectLst/>
        </p:spPr>
        <p:txBody>
          <a:bodyPr>
            <a:normAutofit fontScale="40000" lnSpcReduction="20000"/>
          </a:bodyPr>
          <a:lstStyle/>
          <a:p>
            <a:pPr marL="36576" algn="l">
              <a:defRPr/>
            </a:pP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The study: “Our data, unfortunately, do not provide solutions, but the data do make clear that there is a problem that needs to be addressed.”</a:t>
            </a:r>
          </a:p>
          <a:p>
            <a:pPr marL="457200" indent="-457200" algn="l">
              <a:buClr>
                <a:srgbClr val="CCECFF"/>
              </a:buClr>
              <a:buSzPct val="115000"/>
              <a:buFont typeface="Wingdings" pitchFamily="2" charset="2"/>
              <a:buChar char="Ø"/>
              <a:defRPr/>
            </a:pPr>
            <a:r>
              <a:rPr lang="en-US" sz="45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It blames social media platforms and screen times for younger people, and says we need to encourage parents, communities and corporations to do better at placing restrictions.</a:t>
            </a:r>
          </a:p>
          <a:p>
            <a:pPr marL="457200" indent="-457200" algn="l">
              <a:buClr>
                <a:srgbClr val="CCECFF"/>
              </a:buClr>
              <a:buSzPct val="115000"/>
              <a:buFont typeface="Wingdings" pitchFamily="2" charset="2"/>
              <a:buChar char="Ø"/>
              <a:defRPr/>
            </a:pPr>
            <a:r>
              <a:rPr lang="en-US" sz="45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It concludes by saying, “We need to focus on rebuilding relationships and communities post-pandemic,” and says the hope of young people is in a political system that works towards “the common good.”</a:t>
            </a:r>
            <a:endParaRPr lang="en-US" sz="6000" b="1" dirty="0">
              <a:ln w="6600">
                <a:noFill/>
                <a:prstDash val="solid"/>
              </a:ln>
              <a:solidFill>
                <a:srgbClr val="FFFF00"/>
              </a:solidFill>
              <a:effectLst>
                <a:outerShdw blurRad="38100" dist="38100" dir="2700000" algn="tl">
                  <a:srgbClr val="000000">
                    <a:alpha val="43137"/>
                  </a:srgbClr>
                </a:outerShdw>
              </a:effectLst>
            </a:endParaRP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14533" b="14533"/>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gn="r">
              <a:lnSpc>
                <a:spcPct val="90000"/>
              </a:lnSpc>
            </a:pPr>
            <a:r>
              <a:rPr lang="en-US" sz="4000" b="1" spc="50" dirty="0">
                <a:ln w="0"/>
                <a:solidFill>
                  <a:schemeClr val="bg1"/>
                </a:solidFill>
                <a:effectLst>
                  <a:innerShdw blurRad="63500" dist="50800" dir="13500000">
                    <a:srgbClr val="000000">
                      <a:alpha val="50000"/>
                    </a:srgbClr>
                  </a:innerShdw>
                </a:effectLst>
              </a:rPr>
              <a:t>The Way Forward</a:t>
            </a:r>
            <a:endParaRPr lang="en-US" sz="4000" dirty="0">
              <a:solidFill>
                <a:schemeClr val="bg1"/>
              </a:solidFill>
            </a:endParaRPr>
          </a:p>
        </p:txBody>
      </p:sp>
    </p:spTree>
    <p:extLst>
      <p:ext uri="{BB962C8B-B14F-4D97-AF65-F5344CB8AC3E}">
        <p14:creationId xmlns:p14="http://schemas.microsoft.com/office/powerpoint/2010/main" val="375191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The Way Forward</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4">
            <a:extLst>
              <a:ext uri="{28A0092B-C50C-407E-A947-70E740481C1C}">
                <a14:useLocalDpi xmlns:a14="http://schemas.microsoft.com/office/drawing/2010/main" val="0"/>
              </a:ext>
            </a:extLst>
          </a:blip>
          <a:srcRect l="1485"/>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1828799"/>
            <a:ext cx="5867400" cy="4664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The study should have concluded with, “You all need Jesus” </a:t>
            </a:r>
          </a:p>
        </p:txBody>
      </p:sp>
    </p:spTree>
    <p:extLst>
      <p:ext uri="{BB962C8B-B14F-4D97-AF65-F5344CB8AC3E}">
        <p14:creationId xmlns:p14="http://schemas.microsoft.com/office/powerpoint/2010/main" val="27397098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22278"/>
            <a:ext cx="9143980" cy="2535722"/>
          </a:xfrm>
          <a:effectLst/>
        </p:spPr>
        <p:txBody>
          <a:bodyPr>
            <a:normAutofit fontScale="40000" lnSpcReduction="20000"/>
          </a:bodyPr>
          <a:lstStyle/>
          <a:p>
            <a:pPr marL="36576" algn="l">
              <a:defRPr/>
            </a:pP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Young people aren’t happy! </a:t>
            </a:r>
            <a:r>
              <a:rPr lang="en-US" sz="5000" b="1" i="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(Dr. Tyler </a:t>
            </a:r>
            <a:r>
              <a:rPr lang="en-US" sz="5000" b="1" i="1" dirty="0" err="1">
                <a:solidFill>
                  <a:srgbClr val="FFFFFF"/>
                </a:solidFill>
                <a:effectLst>
                  <a:outerShdw blurRad="38100" dist="38100" dir="2700000" algn="tl">
                    <a:srgbClr val="000000">
                      <a:alpha val="43137"/>
                    </a:srgbClr>
                  </a:outerShdw>
                </a:effectLst>
                <a:latin typeface="Tahoma" pitchFamily="34" charset="0"/>
                <a:cs typeface="Times New Roman" pitchFamily="18" charset="0"/>
              </a:rPr>
              <a:t>VanderWeeele</a:t>
            </a:r>
            <a:r>
              <a:rPr lang="en-US" sz="5000" b="1" i="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 Psychology Today, Human Flourishing Program at Harvard)</a:t>
            </a:r>
          </a:p>
          <a:p>
            <a:pPr marL="457200" indent="-457200" algn="l">
              <a:buClr>
                <a:srgbClr val="CCECFF"/>
              </a:buClr>
              <a:buSzPct val="115000"/>
              <a:buFont typeface="Wingdings" pitchFamily="2" charset="2"/>
              <a:buChar char="Ø"/>
              <a:defRPr/>
            </a:pPr>
            <a:r>
              <a:rPr lang="en-US" sz="45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The relationship between well-being and age was U-shaped, with younger people and older people generally doing better than those who are middle-aged </a:t>
            </a:r>
          </a:p>
          <a:p>
            <a:pPr marL="457200" indent="-457200" algn="l">
              <a:buClr>
                <a:srgbClr val="CCECFF"/>
              </a:buClr>
              <a:buSzPct val="115000"/>
              <a:buFont typeface="Wingdings" pitchFamily="2" charset="2"/>
              <a:buChar char="Ø"/>
              <a:defRPr/>
            </a:pPr>
            <a:r>
              <a:rPr lang="en-US" sz="45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Self-reported well-being scores strictly increase with age</a:t>
            </a:r>
          </a:p>
          <a:p>
            <a:pPr marL="457200" indent="-457200" algn="l">
              <a:buClr>
                <a:srgbClr val="CCECFF"/>
              </a:buClr>
              <a:buSzPct val="115000"/>
              <a:buFont typeface="Wingdings" pitchFamily="2" charset="2"/>
              <a:buChar char="Ø"/>
              <a:defRPr/>
            </a:pPr>
            <a:r>
              <a:rPr lang="en-US" sz="4500" dirty="0">
                <a:solidFill>
                  <a:srgbClr val="FFFF00"/>
                </a:solidFill>
                <a:effectLst/>
                <a:latin typeface="Tahoma" pitchFamily="34" charset="0"/>
                <a:cs typeface="Times New Roman" pitchFamily="18" charset="0"/>
              </a:rPr>
              <a:t>The left part of the “U” has essentially completely flattened</a:t>
            </a:r>
            <a:endParaRPr lang="en-US" sz="4500" dirty="0">
              <a:solidFill>
                <a:srgbClr val="FFFF00"/>
              </a:solidFill>
              <a:effectLst>
                <a:outerShdw blurRad="38100" dist="38100" dir="2700000" algn="tl">
                  <a:srgbClr val="000000">
                    <a:alpha val="43137"/>
                  </a:srgbClr>
                </a:outerShdw>
              </a:effectLst>
              <a:latin typeface="Tahoma" pitchFamily="34" charset="0"/>
              <a:cs typeface="Times New Roman" pitchFamily="18" charset="0"/>
            </a:endParaRPr>
          </a:p>
          <a:p>
            <a:pPr marL="457200" indent="-457200" algn="l">
              <a:buClr>
                <a:srgbClr val="CCECFF"/>
              </a:buClr>
              <a:buSzPct val="115000"/>
              <a:buFont typeface="Wingdings" pitchFamily="2" charset="2"/>
              <a:buChar char="Ø"/>
              <a:defRPr/>
            </a:pPr>
            <a:r>
              <a:rPr lang="en-US" sz="45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Relatively speaking, young people are not doing as well as they once were</a:t>
            </a:r>
            <a:endParaRPr lang="en-US" sz="6000" b="1" dirty="0">
              <a:ln w="6600">
                <a:noFill/>
                <a:prstDash val="solid"/>
              </a:ln>
              <a:solidFill>
                <a:srgbClr val="FFFF00"/>
              </a:solidFill>
              <a:effectLst>
                <a:outerShdw blurRad="38100" dist="38100" dir="2700000" algn="tl">
                  <a:srgbClr val="000000">
                    <a:alpha val="43137"/>
                  </a:srgbClr>
                </a:outerShdw>
              </a:effectLst>
            </a:endParaRP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8007" b="8007"/>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bg1"/>
                </a:solidFill>
                <a:effectLst>
                  <a:innerShdw blurRad="63500" dist="50800" dir="13500000">
                    <a:srgbClr val="000000">
                      <a:alpha val="50000"/>
                    </a:srgbClr>
                  </a:innerShdw>
                </a:effectLst>
              </a:rPr>
              <a:t>Intro</a:t>
            </a:r>
            <a:endParaRPr lang="en-US" sz="4000" dirty="0">
              <a:solidFill>
                <a:schemeClr val="bg1"/>
              </a:solidFill>
            </a:endParaRPr>
          </a:p>
        </p:txBody>
      </p:sp>
    </p:spTree>
    <p:extLst>
      <p:ext uri="{BB962C8B-B14F-4D97-AF65-F5344CB8AC3E}">
        <p14:creationId xmlns:p14="http://schemas.microsoft.com/office/powerpoint/2010/main" val="2653006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The Way Forward</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36876" r="36876"/>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2" y="970451"/>
            <a:ext cx="586740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77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People who lost their purpose or meaning in life are adrift, lost, and unhappy</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“Some of the issue may also pertain to a crisis in meaning”</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After mentioning causes such as COVID-19, politics and war as reasons for unhappiness, it went on to say, “These issues are, of course, a concern in and of themselves, but a loss of frameworks of meaning may also exacerbate things”</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study recognized the need for meaning but offered no solutions to that end in its conclusion</a:t>
            </a: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22879775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The Way Forward</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828800"/>
            <a:ext cx="9144000" cy="4154984"/>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Let us hear the conclusion of the whole matter: Fear God and keep His commandments, For this is man's all. For God will bring every work into judgment, Including every secret thing, Whether good or evil.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Ecclesiastes 12:13-14 (NKJV)</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34315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Young People Aren't Happy</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81657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22278"/>
            <a:ext cx="9143980" cy="2611922"/>
          </a:xfrm>
          <a:effectLst/>
        </p:spPr>
        <p:txBody>
          <a:bodyPr>
            <a:normAutofit fontScale="47500" lnSpcReduction="20000"/>
          </a:bodyPr>
          <a:lstStyle/>
          <a:p>
            <a:pPr marL="36576" algn="l">
              <a:defRPr/>
            </a:pP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Chloe Cole spoke with Catholic News Agency</a:t>
            </a:r>
            <a:endParaRPr lang="en-US" sz="5000" b="1" i="1" dirty="0">
              <a:solidFill>
                <a:srgbClr val="FFFFFF"/>
              </a:solidFill>
              <a:effectLst>
                <a:outerShdw blurRad="38100" dist="38100" dir="2700000" algn="tl">
                  <a:srgbClr val="000000">
                    <a:alpha val="43137"/>
                  </a:srgbClr>
                </a:outerShdw>
              </a:effectLst>
              <a:latin typeface="Tahoma" pitchFamily="34" charset="0"/>
              <a:cs typeface="Times New Roman" pitchFamily="18" charset="0"/>
            </a:endParaRPr>
          </a:p>
          <a:p>
            <a:pPr marL="457200" indent="-457200" algn="l">
              <a:buClr>
                <a:srgbClr val="CCECFF"/>
              </a:buClr>
              <a:buSzPct val="115000"/>
              <a:buFont typeface="Wingdings" pitchFamily="2" charset="2"/>
              <a:buChar char="Ø"/>
              <a:defRPr/>
            </a:pPr>
            <a:r>
              <a:rPr lang="en-US" sz="45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Asked if happy, she answered, “I’m a lot happier today.”  </a:t>
            </a:r>
          </a:p>
          <a:p>
            <a:pPr marL="457200" indent="-457200" algn="l">
              <a:buClr>
                <a:srgbClr val="CCECFF"/>
              </a:buClr>
              <a:buSzPct val="115000"/>
              <a:buFont typeface="Wingdings" pitchFamily="2" charset="2"/>
              <a:buChar char="Ø"/>
              <a:defRPr/>
            </a:pPr>
            <a:r>
              <a:rPr lang="en-US" sz="45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“Doing what I’m doing now is giving me a purpose. That’s something that I’ve been seeking for quite a while”</a:t>
            </a:r>
          </a:p>
          <a:p>
            <a:pPr marL="457200" indent="-457200" algn="l">
              <a:buClr>
                <a:srgbClr val="CCECFF"/>
              </a:buClr>
              <a:buSzPct val="115000"/>
              <a:buFont typeface="Wingdings" pitchFamily="2" charset="2"/>
              <a:buChar char="Ø"/>
              <a:defRPr/>
            </a:pPr>
            <a:r>
              <a:rPr lang="en-US" sz="45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“It was too late for me and time is running out for these children. There is no second chance at childhood, so we must do our best as adults to guide our children to pathways that lead to healthy bodies and minds instead of depression and disfigurement”</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14568" b="14568"/>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gn="l">
              <a:lnSpc>
                <a:spcPct val="90000"/>
              </a:lnSpc>
            </a:pPr>
            <a:r>
              <a:rPr lang="en-US" sz="4000" b="1" spc="50" dirty="0">
                <a:ln w="0">
                  <a:solidFill>
                    <a:schemeClr val="tx1"/>
                  </a:solidFill>
                </a:ln>
                <a:solidFill>
                  <a:schemeClr val="bg1"/>
                </a:solidFill>
                <a:effectLst>
                  <a:innerShdw blurRad="63500" dist="50800" dir="13500000">
                    <a:srgbClr val="000000">
                      <a:alpha val="50000"/>
                    </a:srgbClr>
                  </a:innerShdw>
                </a:effectLst>
              </a:rPr>
              <a:t>The Way Forward</a:t>
            </a:r>
            <a:endParaRPr lang="en-US" sz="4000" dirty="0">
              <a:ln>
                <a:solidFill>
                  <a:schemeClr val="tx1"/>
                </a:solidFill>
              </a:ln>
              <a:solidFill>
                <a:schemeClr val="bg1"/>
              </a:solidFill>
            </a:endParaRPr>
          </a:p>
        </p:txBody>
      </p:sp>
    </p:spTree>
    <p:extLst>
      <p:ext uri="{BB962C8B-B14F-4D97-AF65-F5344CB8AC3E}">
        <p14:creationId xmlns:p14="http://schemas.microsoft.com/office/powerpoint/2010/main" val="312731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The Way Forward</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4">
            <a:extLst>
              <a:ext uri="{28A0092B-C50C-407E-A947-70E740481C1C}">
                <a14:useLocalDpi xmlns:a14="http://schemas.microsoft.com/office/drawing/2010/main" val="0"/>
              </a:ext>
            </a:extLst>
          </a:blip>
          <a:srcRect l="1485"/>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20602" y="972072"/>
            <a:ext cx="5867400"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26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is the answer! </a:t>
            </a:r>
            <a:endParaRPr kumimoji="0" lang="en-US" sz="2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said the pathway we need to be on is the narrow road that leads to Life (Matthew 7:13-14) and He is the door or gate, “I am the way, and the truth, and the life; no one comes to the Father but through Me” (John 14:6</a:t>
            </a:r>
            <a:r>
              <a:rPr kumimoji="0" lang="sv-SE"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 </a:t>
            </a:r>
          </a:p>
        </p:txBody>
      </p:sp>
    </p:spTree>
    <p:extLst>
      <p:ext uri="{BB962C8B-B14F-4D97-AF65-F5344CB8AC3E}">
        <p14:creationId xmlns:p14="http://schemas.microsoft.com/office/powerpoint/2010/main" val="1467178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8"/>
            <a:ext cx="9143980" cy="2513951"/>
          </a:xfrm>
          <a:effectLst/>
        </p:spPr>
        <p:txBody>
          <a:bodyPr>
            <a:noAutofit/>
          </a:bodyPr>
          <a:lstStyle/>
          <a:p>
            <a:pPr marL="36576">
              <a:defRPr/>
            </a:pPr>
            <a:r>
              <a:rPr lang="en-US" sz="36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In Jesus there is meaning (purpose) for life, there is peace and happiness (joy) and the hope of Heaven!</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20474" b="20474"/>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The Way Forward</a:t>
            </a:r>
            <a:endParaRPr lang="en-US" sz="4000" dirty="0">
              <a:solidFill>
                <a:schemeClr val="tx1"/>
              </a:solidFill>
            </a:endParaRPr>
          </a:p>
        </p:txBody>
      </p:sp>
    </p:spTree>
    <p:extLst>
      <p:ext uri="{BB962C8B-B14F-4D97-AF65-F5344CB8AC3E}">
        <p14:creationId xmlns:p14="http://schemas.microsoft.com/office/powerpoint/2010/main" val="21346753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22278"/>
            <a:ext cx="9143980" cy="2611922"/>
          </a:xfrm>
          <a:effectLst/>
        </p:spPr>
        <p:txBody>
          <a:bodyPr>
            <a:normAutofit fontScale="40000" lnSpcReduction="20000"/>
          </a:bodyPr>
          <a:lstStyle/>
          <a:p>
            <a:pPr marL="36576" algn="l">
              <a:defRPr/>
            </a:pP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My heart breaks for the young people who reported their unhappiness for that study</a:t>
            </a:r>
            <a:endParaRPr lang="en-US" sz="5000" b="1" i="1" dirty="0">
              <a:solidFill>
                <a:srgbClr val="FFFFFF"/>
              </a:solidFill>
              <a:effectLst>
                <a:outerShdw blurRad="38100" dist="38100" dir="2700000" algn="tl">
                  <a:srgbClr val="000000">
                    <a:alpha val="43137"/>
                  </a:srgbClr>
                </a:outerShdw>
              </a:effectLst>
              <a:latin typeface="Tahoma" pitchFamily="34" charset="0"/>
              <a:cs typeface="Times New Roman" pitchFamily="18" charset="0"/>
            </a:endParaRPr>
          </a:p>
          <a:p>
            <a:pPr marL="457200" indent="-457200" algn="l">
              <a:buClr>
                <a:srgbClr val="CCECFF"/>
              </a:buClr>
              <a:buSzPct val="115000"/>
              <a:buFont typeface="Wingdings" pitchFamily="2" charset="2"/>
              <a:buChar char="Ø"/>
              <a:defRPr/>
            </a:pPr>
            <a:r>
              <a:rPr lang="en-US" sz="50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My heart breaks for Chloe Cole (and others like her) and her parents who are being lied to for a political agenda: presented with a false choice that seemingly is the only right one for them.</a:t>
            </a:r>
          </a:p>
          <a:p>
            <a:pPr marL="457200" indent="-457200" algn="l">
              <a:buClr>
                <a:srgbClr val="CCECFF"/>
              </a:buClr>
              <a:buSzPct val="115000"/>
              <a:buFont typeface="Wingdings" pitchFamily="2" charset="2"/>
              <a:buChar char="Ø"/>
              <a:defRPr/>
            </a:pPr>
            <a:r>
              <a:rPr lang="en-US" sz="5000" b="1"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There is REAL purpose, REAL hope, REAL way forward: Obey Jesus Christ!                                                                                                      (John 14:15: “If you love Me, you will keep My commandments”)</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cstate="print">
            <a:extLst>
              <a:ext uri="{28A0092B-C50C-407E-A947-70E740481C1C}">
                <a14:useLocalDpi xmlns:a14="http://schemas.microsoft.com/office/drawing/2010/main" val="0"/>
              </a:ext>
            </a:extLst>
          </a:blip>
          <a:srcRect l="1607" r="1607"/>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gn="l">
              <a:lnSpc>
                <a:spcPct val="90000"/>
              </a:lnSpc>
            </a:pPr>
            <a:r>
              <a:rPr lang="en-US" sz="4000" b="1" spc="50" dirty="0">
                <a:ln w="0">
                  <a:solidFill>
                    <a:schemeClr val="tx1"/>
                  </a:solidFill>
                </a:ln>
                <a:solidFill>
                  <a:schemeClr val="bg1"/>
                </a:solidFill>
                <a:effectLst>
                  <a:innerShdw blurRad="63500" dist="50800" dir="13500000">
                    <a:srgbClr val="000000">
                      <a:alpha val="50000"/>
                    </a:srgbClr>
                  </a:innerShdw>
                </a:effectLst>
              </a:rPr>
              <a:t>Conclusion</a:t>
            </a:r>
            <a:endParaRPr lang="en-US" sz="4000" dirty="0">
              <a:ln>
                <a:solidFill>
                  <a:schemeClr val="tx1"/>
                </a:solidFill>
              </a:ln>
              <a:solidFill>
                <a:schemeClr val="bg1"/>
              </a:solidFill>
            </a:endParaRPr>
          </a:p>
        </p:txBody>
      </p:sp>
    </p:spTree>
    <p:extLst>
      <p:ext uri="{BB962C8B-B14F-4D97-AF65-F5344CB8AC3E}">
        <p14:creationId xmlns:p14="http://schemas.microsoft.com/office/powerpoint/2010/main" val="38063458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Conclusion</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24147" r="24147"/>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5867400"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26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paid your debt of sin in His own body on the cross so that in His death you may have life! (I Peter 3:18)</a:t>
            </a:r>
            <a:endParaRPr kumimoji="0" lang="en-US" sz="2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True happiness is knowing your sins are washed away</a:t>
            </a:r>
            <a:r>
              <a:rPr kumimoji="0" lang="sv-SE"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 </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Acts 8:39: The Ethiopian Eunuch</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Acts 13:48: The Gentiles</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Acts 16:34: The Philippian Jailer</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These went on rejoicing that they had found salvation</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26622505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Conclusion</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33901" r="33901"/>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5867400"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26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Whatever life throws your way, you will have Jesus and nothing can take away His love (Romans 8:35-39) </a:t>
            </a:r>
            <a:endParaRPr kumimoji="0" lang="en-US" sz="2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Being a Christian doesn’t mean you will be happy all the time or become wealthy, but it does mean that in the midst of trials there is hope and love, instead of fear and doubt</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3805074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8"/>
            <a:ext cx="9143980" cy="2513951"/>
          </a:xfrm>
          <a:effectLst/>
        </p:spPr>
        <p:txBody>
          <a:bodyPr>
            <a:noAutofit/>
          </a:bodyPr>
          <a:lstStyle/>
          <a:p>
            <a:pPr marL="36576">
              <a:defRPr/>
            </a:pPr>
            <a:r>
              <a:rPr lang="en-US" sz="48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Accept your purpose in life: Fear God and keep His commandments!</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20474" b="20474"/>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Conclusion</a:t>
            </a:r>
            <a:endParaRPr lang="en-US" sz="4000" dirty="0">
              <a:solidFill>
                <a:schemeClr val="tx1"/>
              </a:solidFill>
            </a:endParaRPr>
          </a:p>
        </p:txBody>
      </p:sp>
    </p:spTree>
    <p:extLst>
      <p:ext uri="{BB962C8B-B14F-4D97-AF65-F5344CB8AC3E}">
        <p14:creationId xmlns:p14="http://schemas.microsoft.com/office/powerpoint/2010/main" val="3088422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Acts 8:37)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721162"/>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10"/>
            <a:ext cx="3490721" cy="685790"/>
          </a:xfrm>
        </p:spPr>
        <p:txBody>
          <a:bodyPr vert="horz" lIns="91440" tIns="45720" rIns="91440" bIns="45720" rtlCol="0" anchor="b">
            <a:noAutofit/>
          </a:bodyPr>
          <a:lstStyle/>
          <a:p>
            <a:pPr algn="l"/>
            <a:r>
              <a:rPr lang="en-US" b="1" u="sng" dirty="0">
                <a:cs typeface="Times New Roman" pitchFamily="18" charset="0"/>
              </a:rPr>
              <a:t>Intro</a:t>
            </a:r>
            <a:endParaRPr lang="en-US" b="1" u="sng" dirty="0"/>
          </a:p>
        </p:txBody>
      </p:sp>
      <p:sp>
        <p:nvSpPr>
          <p:cNvPr id="19" name="TextBox 18"/>
          <p:cNvSpPr txBox="1">
            <a:spLocks noChangeArrowheads="1"/>
          </p:cNvSpPr>
          <p:nvPr/>
        </p:nvSpPr>
        <p:spPr bwMode="auto">
          <a:xfrm>
            <a:off x="-1" y="914401"/>
            <a:ext cx="3490722" cy="55784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Young people reported a loss of well-being in: </a:t>
            </a:r>
          </a:p>
          <a:p>
            <a:pPr lvl="0" algn="l" defTabSz="457200" eaLnBrk="1" hangingPunct="1">
              <a:spcBef>
                <a:spcPct val="20000"/>
              </a:spcBef>
              <a:spcAft>
                <a:spcPts val="600"/>
              </a:spcAft>
              <a:buClr>
                <a:srgbClr val="DADADA"/>
              </a:buClr>
              <a:buSzPct val="70000"/>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Happiness</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Health</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Meaning (Purpose)</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Character</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Relationships</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Financial stability</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
        <p:nvSpPr>
          <p:cNvPr id="11267" name="Footer Placeholder 4"/>
          <p:cNvSpPr>
            <a:spLocks noGrp="1"/>
          </p:cNvSpPr>
          <p:nvPr>
            <p:ph type="ftr" sz="quarter" idx="11"/>
          </p:nvPr>
        </p:nvSpPr>
        <p:spPr>
          <a:xfrm>
            <a:off x="10886" y="6492875"/>
            <a:ext cx="269731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11272" name="Picture 1127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5">
            <a:extLst>
              <a:ext uri="{28A0092B-C50C-407E-A947-70E740481C1C}">
                <a14:useLocalDpi xmlns:a14="http://schemas.microsoft.com/office/drawing/2010/main" val="0"/>
              </a:ext>
            </a:extLst>
          </a:blip>
          <a:srcRect l="14073" r="14073"/>
          <a:stretch/>
        </p:blipFill>
        <p:spPr>
          <a:xfrm>
            <a:off x="3490721" y="10"/>
            <a:ext cx="5653279" cy="6857990"/>
          </a:xfrm>
          <a:prstGeom prst="rect">
            <a:avLst/>
          </a:prstGeom>
        </p:spPr>
      </p:pic>
    </p:spTree>
    <p:extLst>
      <p:ext uri="{BB962C8B-B14F-4D97-AF65-F5344CB8AC3E}">
        <p14:creationId xmlns:p14="http://schemas.microsoft.com/office/powerpoint/2010/main" val="399187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anim calcmode="lin" valueType="num">
                                      <p:cBhvr additive="base">
                                        <p:cTn id="11"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 calcmode="lin" valueType="num">
                                      <p:cBhvr additive="base">
                                        <p:cTn id="16" dur="500" fill="hold"/>
                                        <p:tgtEl>
                                          <p:spTgt spid="19">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9">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9">
                                            <p:txEl>
                                              <p:pRg st="4" end="4"/>
                                            </p:txEl>
                                          </p:spTgt>
                                        </p:tgtEl>
                                        <p:attrNameLst>
                                          <p:attrName>style.visibility</p:attrName>
                                        </p:attrNameLst>
                                      </p:cBhvr>
                                      <p:to>
                                        <p:strVal val="visible"/>
                                      </p:to>
                                    </p:set>
                                    <p:anim calcmode="lin" valueType="num">
                                      <p:cBhvr additive="base">
                                        <p:cTn id="21" dur="500" fill="hold"/>
                                        <p:tgtEl>
                                          <p:spTgt spid="19">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 calcmode="lin" valueType="num">
                                      <p:cBhvr additive="base">
                                        <p:cTn id="26" dur="500" fill="hold"/>
                                        <p:tgtEl>
                                          <p:spTgt spid="19">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9">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anim calcmode="lin" valueType="num">
                                      <p:cBhvr additive="base">
                                        <p:cTn id="31" dur="500" fill="hold"/>
                                        <p:tgtEl>
                                          <p:spTgt spid="1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9">
                                            <p:txEl>
                                              <p:pRg st="7" end="7"/>
                                            </p:txEl>
                                          </p:spTgt>
                                        </p:tgtEl>
                                        <p:attrNameLst>
                                          <p:attrName>style.visibility</p:attrName>
                                        </p:attrNameLst>
                                      </p:cBhvr>
                                      <p:to>
                                        <p:strVal val="visible"/>
                                      </p:to>
                                    </p:set>
                                    <p:anim calcmode="lin" valueType="num">
                                      <p:cBhvr additive="base">
                                        <p:cTn id="36" dur="500" fill="hold"/>
                                        <p:tgtEl>
                                          <p:spTgt spid="19">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BD01-BB30-B73E-9B94-979DA84C5496}"/>
              </a:ext>
            </a:extLst>
          </p:cNvPr>
          <p:cNvSpPr>
            <a:spLocks noGrp="1"/>
          </p:cNvSpPr>
          <p:nvPr>
            <p:ph type="title"/>
          </p:nvPr>
        </p:nvSpPr>
        <p:spPr>
          <a:xfrm>
            <a:off x="0" y="21770"/>
            <a:ext cx="9144000" cy="970450"/>
          </a:xfrm>
        </p:spPr>
        <p:txBody>
          <a:bodyPr/>
          <a:lstStyle/>
          <a:p>
            <a:r>
              <a:rPr lang="en-US" dirty="0"/>
              <a:t>Intro</a:t>
            </a:r>
          </a:p>
        </p:txBody>
      </p:sp>
      <p:sp>
        <p:nvSpPr>
          <p:cNvPr id="3" name="Content Placeholder 2">
            <a:extLst>
              <a:ext uri="{FF2B5EF4-FFF2-40B4-BE49-F238E27FC236}">
                <a16:creationId xmlns:a16="http://schemas.microsoft.com/office/drawing/2014/main" id="{27FD870B-4302-1516-F503-EA125DFD72DC}"/>
              </a:ext>
            </a:extLst>
          </p:cNvPr>
          <p:cNvSpPr>
            <a:spLocks noGrp="1"/>
          </p:cNvSpPr>
          <p:nvPr>
            <p:ph idx="1"/>
          </p:nvPr>
        </p:nvSpPr>
        <p:spPr>
          <a:xfrm>
            <a:off x="0" y="914400"/>
            <a:ext cx="9144000" cy="5556705"/>
          </a:xfrm>
          <a:effectLst/>
        </p:spPr>
        <p:txBody>
          <a:bodyPr>
            <a:normAutofit fontScale="92500" lnSpcReduction="20000"/>
          </a:bodyPr>
          <a:lstStyle/>
          <a:p>
            <a:pPr marL="36900" lvl="0" indent="0" algn="l" defTabSz="457200" eaLnBrk="1" hangingPunct="1">
              <a:spcBef>
                <a:spcPct val="20000"/>
              </a:spcBef>
              <a:spcAft>
                <a:spcPts val="600"/>
              </a:spcAft>
              <a:buClr>
                <a:srgbClr val="DADADA"/>
              </a:buClr>
              <a:buSzPct val="70000"/>
              <a:buNone/>
              <a:defRPr/>
            </a:pPr>
            <a:r>
              <a:rPr lang="en-US" sz="3200" b="1" dirty="0">
                <a:ln>
                  <a:solidFill>
                    <a:prstClr val="black">
                      <a:lumMod val="75000"/>
                      <a:lumOff val="25000"/>
                      <a:alpha val="10000"/>
                    </a:prstClr>
                  </a:solidFill>
                </a:ln>
                <a:solidFill>
                  <a:srgbClr val="DADADA"/>
                </a:solidFill>
                <a:effectLst/>
                <a:latin typeface="Tahoma"/>
              </a:rPr>
              <a:t>Meaning, or Purpose: </a:t>
            </a:r>
          </a:p>
          <a:p>
            <a:pPr lvl="0" algn="l" defTabSz="457200" eaLnBrk="1" hangingPunct="1">
              <a:spcBef>
                <a:spcPct val="20000"/>
              </a:spcBef>
              <a:spcAft>
                <a:spcPts val="600"/>
              </a:spcAft>
              <a:buClr>
                <a:srgbClr val="DADADA"/>
              </a:buClr>
              <a:buSzPct val="70000"/>
              <a:defRPr/>
            </a:pPr>
            <a:endParaRPr kumimoji="0" lang="en-US" sz="1800" b="1" i="0" u="none" strike="noStrike" kern="1200" cap="none" spc="0" normalizeH="0" baseline="0" noProof="0" dirty="0">
              <a:ln>
                <a:solidFill>
                  <a:prstClr val="black">
                    <a:lumMod val="75000"/>
                    <a:lumOff val="25000"/>
                    <a:alpha val="10000"/>
                  </a:prstClr>
                </a:solidFill>
              </a:ln>
              <a:solidFill>
                <a:srgbClr val="DADADA"/>
              </a:solidFill>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rPr>
              <a:t>Loss of purpose in life can affect much of one’s attitude and overall mood</a:t>
            </a:r>
          </a:p>
          <a:p>
            <a:pPr marL="285750" lvl="0" indent="-285750">
              <a:buClr>
                <a:srgbClr val="DADADA"/>
              </a:buClr>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rPr>
              <a:t>“Some of the issue may also pertain to a crisis in meaning. While universities have supplied increasing knowledge, it is not clear that they have done as good a job at providing comprehensive systems of meaning and understanding. Religions and philosophies have traditionally often supplied these, but participation in religious communities has declined substantially, especially among youth, which may also alter numerous other aspects of well-being.” </a:t>
            </a:r>
            <a:r>
              <a:rPr lang="en-US" sz="2400" b="1" i="1" dirty="0">
                <a:ln>
                  <a:solidFill>
                    <a:prstClr val="black">
                      <a:lumMod val="75000"/>
                      <a:lumOff val="25000"/>
                      <a:alpha val="10000"/>
                    </a:prstClr>
                  </a:solidFill>
                </a:ln>
                <a:solidFill>
                  <a:srgbClr val="DADADA"/>
                </a:solidFill>
                <a:effectLst/>
              </a:rPr>
              <a:t>(</a:t>
            </a:r>
            <a:r>
              <a:rPr lang="en-US" sz="2400" b="1" i="1" u="sng" dirty="0">
                <a:ln>
                  <a:solidFill>
                    <a:prstClr val="black">
                      <a:lumMod val="75000"/>
                      <a:lumOff val="25000"/>
                      <a:alpha val="10000"/>
                    </a:prstClr>
                  </a:solidFill>
                </a:ln>
                <a:solidFill>
                  <a:srgbClr val="DADADA"/>
                </a:solidFill>
                <a:effectLst/>
              </a:rPr>
              <a:t>Why Young People's Mental Well-Being Is in Such Decline... and a possible way forward</a:t>
            </a:r>
            <a:r>
              <a:rPr lang="en-US" sz="2400" b="1" i="1" dirty="0">
                <a:ln>
                  <a:solidFill>
                    <a:prstClr val="black">
                      <a:lumMod val="75000"/>
                      <a:lumOff val="25000"/>
                      <a:alpha val="10000"/>
                    </a:prstClr>
                  </a:solidFill>
                </a:ln>
                <a:solidFill>
                  <a:srgbClr val="DADADA"/>
                </a:solidFill>
                <a:effectLst/>
              </a:rPr>
              <a:t> by </a:t>
            </a:r>
            <a:r>
              <a:rPr lang="nl-NL" sz="2400" b="1" i="1" dirty="0">
                <a:ln>
                  <a:solidFill>
                    <a:prstClr val="black">
                      <a:lumMod val="75000"/>
                      <a:lumOff val="25000"/>
                      <a:alpha val="10000"/>
                    </a:prstClr>
                  </a:solidFill>
                </a:ln>
                <a:solidFill>
                  <a:srgbClr val="DADADA"/>
                </a:solidFill>
                <a:effectLst/>
              </a:rPr>
              <a:t>Tyler J. VanderWeele Ph.D.)</a:t>
            </a:r>
            <a:r>
              <a:rPr lang="en-US" sz="2400" b="1" i="1" dirty="0">
                <a:ln>
                  <a:solidFill>
                    <a:prstClr val="black">
                      <a:lumMod val="75000"/>
                      <a:lumOff val="25000"/>
                      <a:alpha val="10000"/>
                    </a:prstClr>
                  </a:solidFill>
                </a:ln>
                <a:solidFill>
                  <a:srgbClr val="DADADA"/>
                </a:solidFill>
                <a:effectLst/>
              </a:rPr>
              <a:t> </a:t>
            </a:r>
          </a:p>
          <a:p>
            <a:pPr marL="285750" lvl="0" indent="-285750">
              <a:buClr>
                <a:srgbClr val="DADADA"/>
              </a:buClr>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rPr>
              <a:t>Once meaning and purpose is reestablished among young people who have lost their way, overall well-being may improve, including their happiness</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uLnTx/>
              <a:uFillTx/>
              <a:cs typeface="Arial" charset="0"/>
            </a:endParaRPr>
          </a:p>
          <a:p>
            <a:endParaRPr lang="en-US" dirty="0"/>
          </a:p>
        </p:txBody>
      </p:sp>
      <p:sp>
        <p:nvSpPr>
          <p:cNvPr id="4" name="Footer Placeholder 3">
            <a:extLst>
              <a:ext uri="{FF2B5EF4-FFF2-40B4-BE49-F238E27FC236}">
                <a16:creationId xmlns:a16="http://schemas.microsoft.com/office/drawing/2014/main" id="{E7357FC1-C3F7-0AB5-B5B1-2B19FBCDE421}"/>
              </a:ext>
            </a:extLst>
          </p:cNvPr>
          <p:cNvSpPr>
            <a:spLocks noGrp="1"/>
          </p:cNvSpPr>
          <p:nvPr>
            <p:ph type="ftr" sz="quarter" idx="11"/>
          </p:nvPr>
        </p:nvSpPr>
        <p:spPr>
          <a:xfrm>
            <a:off x="21771" y="6471105"/>
            <a:ext cx="5004649" cy="365125"/>
          </a:xfrm>
        </p:spPr>
        <p:txBody>
          <a:bodyPr/>
          <a:lstStyle/>
          <a:p>
            <a:pPr>
              <a:defRPr/>
            </a:pPr>
            <a:r>
              <a:rPr lang="en-US" dirty="0"/>
              <a:t>Young People Aren't Happy</a:t>
            </a:r>
          </a:p>
        </p:txBody>
      </p:sp>
    </p:spTree>
    <p:extLst>
      <p:ext uri="{BB962C8B-B14F-4D97-AF65-F5344CB8AC3E}">
        <p14:creationId xmlns:p14="http://schemas.microsoft.com/office/powerpoint/2010/main" val="30902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828800"/>
            <a:ext cx="9144000" cy="4154984"/>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Let us hear the conclusion of the whole matter: Fear God and keep His commandments, For this is man's all. For God will bring every work into judgment, Including every secret thing, Whether good or evil.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Ecclesiastes 12:13-14 (NKJV)</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34315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Young People Aren't Happy</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41599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8"/>
            <a:ext cx="9143980" cy="2513951"/>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God, the Creator, says of mankind, the created, that their purpose is to fear Him and obey Him. He says this is man’s all!</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20474" b="20474"/>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Intro</a:t>
            </a:r>
            <a:endParaRPr lang="en-US" sz="4000" dirty="0">
              <a:solidFill>
                <a:schemeClr val="tx1"/>
              </a:solidFill>
            </a:endParaRPr>
          </a:p>
        </p:txBody>
      </p:sp>
    </p:spTree>
    <p:extLst>
      <p:ext uri="{BB962C8B-B14F-4D97-AF65-F5344CB8AC3E}">
        <p14:creationId xmlns:p14="http://schemas.microsoft.com/office/powerpoint/2010/main" val="18057923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The Purpose of Life</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R="0" lvl="0" indent="0" eaLnBrk="1" fontAlgn="base" hangingPunct="1">
              <a:spcBef>
                <a:spcPct val="0"/>
              </a:spcBef>
              <a:spcAft>
                <a:spcPts val="600"/>
              </a:spcAft>
              <a:buClrTx/>
              <a:buSzTx/>
              <a:buFontTx/>
              <a:buNone/>
              <a:tabLst/>
              <a:defRPr/>
            </a:pPr>
            <a:r>
              <a:rPr kumimoji="0" lang="en-US" sz="1000"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4">
            <a:extLst>
              <a:ext uri="{28A0092B-C50C-407E-A947-70E740481C1C}">
                <a14:useLocalDpi xmlns:a14="http://schemas.microsoft.com/office/drawing/2010/main" val="0"/>
              </a:ext>
            </a:extLst>
          </a:blip>
          <a:srcRect l="1485"/>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2" y="970451"/>
            <a:ext cx="586740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tells us our purpose is to serve Him</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Ecclesiastes 3:9-14; 12:13-14</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Mark 12:30</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Ephesians 2:10</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Titus 2:11-14 </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Peter 3:10-13 </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John 14:15</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Matthew 6:33</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577612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8"/>
            <a:ext cx="9143980" cy="2513951"/>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God wants all people to become Christians and to serve Him for this is the purpose of all people!</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20474" b="20474"/>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The Purpose of Life</a:t>
            </a:r>
            <a:endParaRPr lang="en-US" sz="4000" dirty="0">
              <a:solidFill>
                <a:schemeClr val="tx1"/>
              </a:solidFill>
            </a:endParaRPr>
          </a:p>
        </p:txBody>
      </p:sp>
    </p:spTree>
    <p:extLst>
      <p:ext uri="{BB962C8B-B14F-4D97-AF65-F5344CB8AC3E}">
        <p14:creationId xmlns:p14="http://schemas.microsoft.com/office/powerpoint/2010/main" val="3546633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71" y="0"/>
            <a:ext cx="5693492" cy="970450"/>
          </a:xfrm>
        </p:spPr>
        <p:txBody>
          <a:bodyPr vert="horz" lIns="91440" tIns="45720" rIns="91440" bIns="45720" rtlCol="0" anchor="ctr">
            <a:normAutofit/>
          </a:bodyPr>
          <a:lstStyle/>
          <a:p>
            <a:pPr>
              <a:lnSpc>
                <a:spcPct val="90000"/>
              </a:lnSpc>
            </a:pPr>
            <a:r>
              <a:rPr lang="en-US" b="1" u="sng" dirty="0">
                <a:cs typeface="Times New Roman" pitchFamily="18" charset="0"/>
              </a:rPr>
              <a:t>Loss of Well-Being</a:t>
            </a:r>
            <a:endParaRPr lang="en-US" b="1" u="sng" dirty="0"/>
          </a:p>
        </p:txBody>
      </p:sp>
      <p:sp>
        <p:nvSpPr>
          <p:cNvPr id="11267" name="Footer Placeholder 4"/>
          <p:cNvSpPr>
            <a:spLocks noGrp="1"/>
          </p:cNvSpPr>
          <p:nvPr>
            <p:ph type="ftr" sz="quarter" idx="11"/>
          </p:nvPr>
        </p:nvSpPr>
        <p:spPr>
          <a:xfrm>
            <a:off x="2177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Young People Aren't Happy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19248" r="19248"/>
          <a:stretch/>
        </p:blipFill>
        <p:spPr>
          <a:xfrm>
            <a:off x="5715263" y="10"/>
            <a:ext cx="3428737" cy="6857990"/>
          </a:xfrm>
          <a:prstGeom prst="rect">
            <a:avLst/>
          </a:prstGeom>
        </p:spPr>
      </p:pic>
      <p:pic>
        <p:nvPicPr>
          <p:cNvPr id="11277" name="Picture 112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2" y="970451"/>
            <a:ext cx="586740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Happiness: The study gives a few reasons for a loss of Happiness</a:t>
            </a: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Economical</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War</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Social Media Use</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COVID-19</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Politics</a:t>
            </a: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Loss of Hope</a:t>
            </a: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42878219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1.jpeg"/></Relationships>
</file>

<file path=ppt/theme/_rels/theme1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7173</TotalTime>
  <Words>8993</Words>
  <Application>Microsoft Office PowerPoint</Application>
  <PresentationFormat>On-screen Show (4:3)</PresentationFormat>
  <Paragraphs>523</Paragraphs>
  <Slides>29</Slides>
  <Notes>29</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29</vt:i4>
      </vt:variant>
    </vt:vector>
  </HeadingPairs>
  <TitlesOfParts>
    <vt:vector size="49" baseType="lpstr">
      <vt:lpstr>Ameretto</vt:lpstr>
      <vt:lpstr>Arial</vt:lpstr>
      <vt:lpstr>Calibri</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Damask</vt:lpstr>
      <vt:lpstr>Slate</vt:lpstr>
      <vt:lpstr>Theme1</vt:lpstr>
      <vt:lpstr>1_Slate</vt:lpstr>
      <vt:lpstr>Young People Aren't Happy</vt:lpstr>
      <vt:lpstr>Intro</vt:lpstr>
      <vt:lpstr>Intro</vt:lpstr>
      <vt:lpstr>Intro</vt:lpstr>
      <vt:lpstr>Intro</vt:lpstr>
      <vt:lpstr>Intro</vt:lpstr>
      <vt:lpstr>The Purpose of Life</vt:lpstr>
      <vt:lpstr>The Purpose of Life</vt:lpstr>
      <vt:lpstr>Loss of Well-Being</vt:lpstr>
      <vt:lpstr>Loss of Well-Being</vt:lpstr>
      <vt:lpstr>Loss of Well-Being</vt:lpstr>
      <vt:lpstr>Loss of Well-Being</vt:lpstr>
      <vt:lpstr>Loss of Well-Being</vt:lpstr>
      <vt:lpstr>Loss of Well-Being</vt:lpstr>
      <vt:lpstr>Loss of Well-Being</vt:lpstr>
      <vt:lpstr>Loss of Well-Being</vt:lpstr>
      <vt:lpstr>Loss of Well-Being</vt:lpstr>
      <vt:lpstr>The Way Forward</vt:lpstr>
      <vt:lpstr>The Way Forward</vt:lpstr>
      <vt:lpstr>The Way Forward</vt:lpstr>
      <vt:lpstr>The Way Forward</vt:lpstr>
      <vt:lpstr>The Way Forward</vt:lpstr>
      <vt:lpstr>The Way Forward</vt:lpstr>
      <vt:lpstr>The Way Forward</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Aren't Happy</dc:title>
  <dc:subject>12/18/2022</dc:subject>
  <dc:creator>DarkWolf</dc:creator>
  <dc:description>Based on an article, Why Young People's Mental Well-Being Is in Such Decline...and a possible way forward, by Dr. Tyler VanderWeele</dc:description>
  <cp:lastModifiedBy>Nathan Morrison</cp:lastModifiedBy>
  <cp:revision>91</cp:revision>
  <cp:lastPrinted>2020-03-06T19:57:33Z</cp:lastPrinted>
  <dcterms:created xsi:type="dcterms:W3CDTF">2005-06-04T23:49:02Z</dcterms:created>
  <dcterms:modified xsi:type="dcterms:W3CDTF">2022-12-17T06:56:48Z</dcterms:modified>
</cp:coreProperties>
</file>