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5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6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0" r:id="rId2"/>
    <p:sldMasterId id="2147483703" r:id="rId3"/>
    <p:sldMasterId id="2147483715" r:id="rId4"/>
    <p:sldMasterId id="2147483727" r:id="rId5"/>
    <p:sldMasterId id="2147483745" r:id="rId6"/>
    <p:sldMasterId id="2147483758" r:id="rId7"/>
  </p:sldMasterIdLst>
  <p:notesMasterIdLst>
    <p:notesMasterId r:id="rId35"/>
  </p:notesMasterIdLst>
  <p:sldIdLst>
    <p:sldId id="258" r:id="rId8"/>
    <p:sldId id="264" r:id="rId9"/>
    <p:sldId id="257" r:id="rId10"/>
    <p:sldId id="256" r:id="rId11"/>
    <p:sldId id="274" r:id="rId12"/>
    <p:sldId id="976" r:id="rId13"/>
    <p:sldId id="978" r:id="rId14"/>
    <p:sldId id="260" r:id="rId15"/>
    <p:sldId id="738" r:id="rId16"/>
    <p:sldId id="980" r:id="rId17"/>
    <p:sldId id="982" r:id="rId18"/>
    <p:sldId id="984" r:id="rId19"/>
    <p:sldId id="987" r:id="rId20"/>
    <p:sldId id="988" r:id="rId21"/>
    <p:sldId id="992" r:id="rId22"/>
    <p:sldId id="995" r:id="rId23"/>
    <p:sldId id="996" r:id="rId24"/>
    <p:sldId id="1000" r:id="rId25"/>
    <p:sldId id="1006" r:id="rId26"/>
    <p:sldId id="1007" r:id="rId27"/>
    <p:sldId id="1008" r:id="rId28"/>
    <p:sldId id="907" r:id="rId29"/>
    <p:sldId id="1009" r:id="rId30"/>
    <p:sldId id="1015" r:id="rId31"/>
    <p:sldId id="1014" r:id="rId32"/>
    <p:sldId id="1016" r:id="rId33"/>
    <p:sldId id="728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DA2746-054F-4E89-A0C2-7528E87BF1F5}" v="16" dt="2022-12-10T00:44:33.1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16" autoAdjust="0"/>
    <p:restoredTop sz="84197" autoAdjust="0"/>
  </p:normalViewPr>
  <p:slideViewPr>
    <p:cSldViewPr snapToGrid="0">
      <p:cViewPr varScale="1">
        <p:scale>
          <a:sx n="62" d="100"/>
          <a:sy n="62" d="100"/>
        </p:scale>
        <p:origin x="1997" y="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tableStyles" Target="tableStyles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than Morrison" userId="a8088875ec538e5b" providerId="LiveId" clId="{5ADA2746-054F-4E89-A0C2-7528E87BF1F5}"/>
    <pc:docChg chg="modSld">
      <pc:chgData name="Nathan Morrison" userId="a8088875ec538e5b" providerId="LiveId" clId="{5ADA2746-054F-4E89-A0C2-7528E87BF1F5}" dt="2022-12-10T00:44:33.126" v="15" actId="20577"/>
      <pc:docMkLst>
        <pc:docMk/>
      </pc:docMkLst>
      <pc:sldChg chg="modSp">
        <pc:chgData name="Nathan Morrison" userId="a8088875ec538e5b" providerId="LiveId" clId="{5ADA2746-054F-4E89-A0C2-7528E87BF1F5}" dt="2022-12-10T00:44:33.126" v="15" actId="20577"/>
        <pc:sldMkLst>
          <pc:docMk/>
          <pc:sldMk cId="3412183081" sldId="1007"/>
        </pc:sldMkLst>
        <pc:spChg chg="mod">
          <ac:chgData name="Nathan Morrison" userId="a8088875ec538e5b" providerId="LiveId" clId="{5ADA2746-054F-4E89-A0C2-7528E87BF1F5}" dt="2022-12-10T00:44:33.126" v="15" actId="20577"/>
          <ac:spMkLst>
            <pc:docMk/>
            <pc:sldMk cId="3412183081" sldId="1007"/>
            <ac:spMk id="5" creationId="{95C09C82-3C80-3214-DCDE-6A8EBFA1280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7C0514-D833-43F2-96A0-FEA63EE9C485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998DA3-7324-4C11-960C-C6A5E7617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960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By Nathan L Morrison</a:t>
            </a:r>
          </a:p>
          <a:p>
            <a:r>
              <a:rPr lang="en-US" dirty="0"/>
              <a:t>All Scripture given is from NASU unless otherwise stated</a:t>
            </a:r>
          </a:p>
          <a:p>
            <a:endParaRPr lang="en-US" dirty="0"/>
          </a:p>
          <a:p>
            <a:r>
              <a:rPr lang="en-US" dirty="0"/>
              <a:t>For further study, or if questions, please Call: 804-277-1983 or Visit www.courthousechurchofchrist.com</a:t>
            </a:r>
          </a:p>
          <a:p>
            <a:endParaRPr lang="en-US" dirty="0"/>
          </a:p>
          <a:p>
            <a:r>
              <a:rPr lang="en-US" dirty="0"/>
              <a:t>Adapted from a lesson by Andrew Roberts (10/30/2022)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998DA3-7324-4C11-960C-C6A5E761737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8441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3016846-4634-43EF-ACEC-2D17B4E8C0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022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5834980B-0F19-483E-9374-1037A08437F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BB982F8A-9DC8-4D49-9C7F-1AD4A917C8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424085"/>
            <a:ext cx="5029200" cy="31822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274846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5834980B-0F19-483E-9374-1037A08437F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BB982F8A-9DC8-4D49-9C7F-1AD4A917C8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424085"/>
            <a:ext cx="5029200" cy="31822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637621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E4354BE-CA62-4BE3-94F8-F4E4D20857C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488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998DA3-7324-4C11-960C-C6A5E761737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326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https://www.newtimes.co.rw/article/24870/yes-its-obvious-you-are-a-mzungu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998DA3-7324-4C11-960C-C6A5E761737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6632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5834980B-0F19-483E-9374-1037A08437F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BB982F8A-9DC8-4D49-9C7F-1AD4A917C8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424085"/>
            <a:ext cx="5029200" cy="31822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+mj-lt"/>
              <a:buNone/>
              <a:tabLst>
                <a:tab pos="457200" algn="l"/>
              </a:tabLst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443628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998DA3-7324-4C11-960C-C6A5E76173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5497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3016846-4634-43EF-ACEC-2D17B4E8C0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9975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3016846-4634-43EF-ACEC-2D17B4E8C0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2754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3016846-4634-43EF-ACEC-2D17B4E8C0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110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3016846-4634-43EF-ACEC-2D17B4E8C0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81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020" y="1769541"/>
            <a:ext cx="7080026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020" y="3598339"/>
            <a:ext cx="7080026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Mzungu!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FB013-6E6E-495E-9CDD-AB4D68330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836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ate-V2-S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95" y="540085"/>
            <a:ext cx="7656010" cy="38343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4" y="4565255"/>
            <a:ext cx="7766495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26217" y="695010"/>
            <a:ext cx="7285600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6532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Mzungu!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FB013-6E6E-495E-9CDD-AB4D68330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144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8437"/>
            <a:ext cx="776532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295180"/>
            <a:ext cx="7765322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Mzungu!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FB013-6E6E-495E-9CDD-AB4D68330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3794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3"/>
            <a:ext cx="6564224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304353"/>
            <a:ext cx="7765322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Mzungu!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FB013-6E6E-495E-9CDD-AB4D68330DB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27459" y="87391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28359" y="2933245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724684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2126943"/>
            <a:ext cx="7765322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9" y="4650556"/>
            <a:ext cx="776414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Mzungu!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FB013-6E6E-495E-9CDD-AB4D68330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9581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5033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7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4929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4929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Mzungu!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FB013-6E6E-495E-9CDD-AB4D68330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8583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39" y="1826045"/>
            <a:ext cx="2529046" cy="1833558"/>
          </a:xfrm>
          <a:prstGeom prst="rect">
            <a:avLst/>
          </a:prstGeom>
        </p:spPr>
      </p:pic>
      <p:pic>
        <p:nvPicPr>
          <p:cNvPr id="28" name="Picture 27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813" y="1826045"/>
            <a:ext cx="2529046" cy="1833558"/>
          </a:xfrm>
          <a:prstGeom prst="rect">
            <a:avLst/>
          </a:prstGeom>
        </p:spPr>
      </p:pic>
      <p:pic>
        <p:nvPicPr>
          <p:cNvPr id="29" name="Picture 28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715" y="1826045"/>
            <a:ext cx="2529046" cy="1833558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6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763577" y="1938918"/>
            <a:ext cx="2319276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6" y="4480369"/>
            <a:ext cx="2475738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91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09307" y="1939094"/>
            <a:ext cx="2319276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75" y="4480368"/>
            <a:ext cx="2476753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5023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56774" y="1934432"/>
            <a:ext cx="2319276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4929" y="4480366"/>
            <a:ext cx="2475738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Mzungu!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FB013-6E6E-495E-9CDD-AB4D68330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8914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Mzungu!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FB013-6E6E-495E-9CDD-AB4D68330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6260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7302" y="609600"/>
            <a:ext cx="1713365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7" y="609600"/>
            <a:ext cx="5937654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Mzungu!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FB013-6E6E-495E-9CDD-AB4D68330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8309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4">
            <a:extLst>
              <a:ext uri="{FF2B5EF4-FFF2-40B4-BE49-F238E27FC236}">
                <a16:creationId xmlns:a16="http://schemas.microsoft.com/office/drawing/2014/main" id="{4BE3B61B-E305-4083-9D1B-EE42DDFF17AE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38800" y="5791200"/>
            <a:ext cx="3200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800">
                <a:solidFill>
                  <a:srgbClr val="FFFFFF"/>
                </a:solidFill>
              </a:rPr>
              <a:t>LOGO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371600"/>
            <a:ext cx="8382000" cy="942975"/>
          </a:xfrm>
          <a:effectLst>
            <a:outerShdw dist="28398" dir="1593903" algn="ctr" rotWithShape="0">
              <a:srgbClr val="FFFFFF">
                <a:alpha val="50000"/>
              </a:srgbClr>
            </a:outerShdw>
          </a:effectLst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810000"/>
            <a:ext cx="8229600" cy="457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21AE78-E2B9-407C-9477-DF07784241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400800"/>
            <a:ext cx="1981200" cy="244475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C94FD5-8E25-4768-824A-A965A3197B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7162800" y="6515100"/>
            <a:ext cx="1839913" cy="244475"/>
          </a:xfrm>
        </p:spPr>
        <p:txBody>
          <a:bodyPr/>
          <a:lstStyle>
            <a:lvl1pPr>
              <a:defRPr b="0" i="1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Mzungu!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5EE4C9-4DA4-49E1-A6A5-BBAC2A7CAD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228600" y="6400800"/>
            <a:ext cx="381000" cy="244475"/>
          </a:xfrm>
        </p:spPr>
        <p:txBody>
          <a:bodyPr/>
          <a:lstStyle>
            <a:lvl1pPr>
              <a:defRPr sz="1200"/>
            </a:lvl1pPr>
          </a:lstStyle>
          <a:p>
            <a:fld id="{BDD05D21-89DB-4D27-80C2-661FD7176B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80196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A98B5AE-1CE2-4399-95B7-3C2EED01C75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Mzungu!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2C1DB74-E0EB-4178-B635-4D62CDEF9A6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0A5894-B39E-4F95-8158-EB79AB524C5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197E6FB-1355-4C5D-8C70-9F92487433FD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084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Mzungu!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FB013-6E6E-495E-9CDD-AB4D68330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9401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423DC5B-E70F-4D17-9E3D-B610CCB46FF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Mzungu!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2AE8992-17C1-423A-A6C2-A6A4BE2BF41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672169-70E6-49DA-8466-957632B45E4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66BFEF78-5ED2-40FF-A450-F60BC810C0ED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985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19200"/>
            <a:ext cx="401955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5350" y="1219200"/>
            <a:ext cx="401955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533391C-E171-405C-AC7D-4C64832ECB7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Mzungu!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2A62E03-3257-4F30-8E79-833042CDA49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E50BFC-327B-4859-BCEF-DD69F0369BD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F5D7043-D2A7-49AD-B15A-4202D2A1EE08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9859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1F78792B-5B5B-4661-8828-F97A761AD1D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Mzungu!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2428F56B-EEC6-4447-9121-79340FB8421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94C584-922F-4F3D-BA52-797FDD26BF0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144187E4-F187-440F-9528-18071325BC5F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5150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383DDF6-F476-4E65-A1A0-34584909268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Mzungu!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EC8B5A0-6300-4D73-B900-7CA76FD10B6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F223D4-D446-42F0-B051-91ABE8FF164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60D87D-E804-48D3-9937-584A2B82D577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7171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8E57D1BC-30B7-45C7-8577-2676B2F29FB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Mzungu!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F40A355B-7E0A-4226-8985-843DEB13675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FD37F0-9523-4C25-A023-568D09DF87F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DC039FC-12A4-40A2-975E-F52220B7D013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9792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5B2DDC0-9D2B-49F5-9A5E-0619BD69E5B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Mzungu!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405C5B5-E672-4FBF-B7D3-F7E60708454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B49793-BE6C-410B-9647-F90D286D293F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634B35B-1D85-4254-9E49-9E3F695B429D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048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F22C483-00E1-41BF-B1BC-B9FD808DEE4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Mzungu!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F373924-84A9-4B2B-9173-73BFA4C7900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6B7AA6-EC7A-4FDE-A676-7C4ACD8CDE2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F2B1D10-0920-4FDD-8ADF-011399822819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5652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231BF55-78F0-4741-A070-6A2D256EFF0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Mzungu!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EDA0E2C-8D2E-488F-B1B7-3DF71DB0DE4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B59056-8CFA-4078-A3BD-5F7D8BA3EDB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832CF75F-2AF8-4276-AD15-F66FD84AEC41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2479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77025" y="381000"/>
            <a:ext cx="2047875" cy="6019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81000"/>
            <a:ext cx="5991225" cy="6019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F2300FA-ED24-4E3E-A34F-260AC863B46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Mzungu!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D4439A9-5FF7-4857-90DD-BE7D1AA17D8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B5230E-FE4B-4F72-A242-A9BBFA05F90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B9150171-9808-4F3D-82C7-78081BF75B91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1930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0010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33400" y="1219200"/>
            <a:ext cx="8191500" cy="5181600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D3C4C69-F1E8-45C0-B24C-308E8288F64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Mzungu!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1BD694E-D862-4481-B4F6-59414F8A673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044D50-C472-4BF7-8EB4-B5A8FDF007F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8830AF8A-FC71-4A33-B79F-C1D575159CFB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185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1761068"/>
            <a:ext cx="7192913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589879"/>
            <a:ext cx="7192913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Mzungu!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FB013-6E6E-495E-9CDD-AB4D68330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0385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8" y="770467"/>
            <a:ext cx="8086725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spc="-1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4" y="4198409"/>
            <a:ext cx="6921151" cy="16459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r>
              <a:rPr lang="en-US"/>
              <a:t>Mzungu!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FB7FB013-6E6E-495E-9CDD-AB4D68330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5430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Mzungu!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FB013-6E6E-495E-9CDD-AB4D68330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018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0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4187275"/>
            <a:ext cx="6919722" cy="164592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Mzungu!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FB013-6E6E-495E-9CDD-AB4D68330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7734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492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38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Mzungu!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FB013-6E6E-495E-9CDD-AB4D68330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3099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2032000"/>
            <a:ext cx="3806190" cy="7234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492" y="2736150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310" y="2029968"/>
            <a:ext cx="3806190" cy="72237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310" y="2734056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Mzungu!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FB013-6E6E-495E-9CDD-AB4D68330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4009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Mzungu!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FB013-6E6E-495E-9CDD-AB4D68330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3849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Mzungu!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FB013-6E6E-495E-9CDD-AB4D68330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5140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542282"/>
            <a:ext cx="253746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2000"/>
            <a:ext cx="4572000" cy="4572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2511813"/>
            <a:ext cx="254889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Mzungu!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FB7FB013-6E6E-495E-9CDD-AB4D68330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9362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5418668"/>
            <a:ext cx="8085582" cy="613283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rgbClr val="4D4D4D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5909735"/>
            <a:ext cx="6922008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r>
              <a:rPr lang="en-US"/>
              <a:t>Mzungu!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FB7FB013-6E6E-495E-9CDD-AB4D68330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2399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Mzungu!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FB013-6E6E-495E-9CDD-AB4D68330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544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7" y="1732449"/>
            <a:ext cx="3795373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169" y="1732450"/>
            <a:ext cx="3798499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Mzungu!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FB013-6E6E-495E-9CDD-AB4D68330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5145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695325"/>
            <a:ext cx="1971675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714376"/>
            <a:ext cx="5800725" cy="5400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Mzungu!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FB013-6E6E-495E-9CDD-AB4D68330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0225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55835-E79B-9945-2028-1EF271EED6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CCE368-5EA4-19EC-53C9-FD6B10991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01D1ED-CF2B-1A5E-10F9-2F5849952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9B4E80-F36C-3894-BAB6-66166E324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Mzungu!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352AF9-1853-20B4-8689-D81F684E8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05D21-89DB-4D27-80C2-661FD7176BF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663162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99AAA-C725-A89D-15FE-6A4EFC75F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4636AE-CAE8-6B96-8C79-BD65EA37B8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C141FF-D65D-D5EF-79B3-A8755EAC8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0AAAF9-C22F-E2D9-3B52-11249E553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Mzungu!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0884AD-5ED3-50E6-AA10-3E742B85D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A5894-B39E-4F95-8158-EB79AB524C5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046642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4FF8C-9249-46B0-96C8-5026C5CCF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F1D425-786B-D990-562B-8A45FD7DF5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033092-096E-DFE1-9F81-1385D797A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F94502-0260-134C-23C2-F0A8DD1D0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Mzungu!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3ED781-455E-23B8-6A79-9351CE796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72169-70E6-49DA-8466-957632B45E4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167785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0CE64-70BF-0FBF-55E9-F0B4C6E56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B6BF28-0A02-73A8-1F58-733D0D1C4D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1207A6-10D7-05C7-E1E7-F001783A40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0B9F62-90E2-496C-E539-C4507CA97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8040C2-1248-0C73-47D9-F6043FEB3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Mzungu!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7C9390-1C3B-3161-59D2-77099BA1C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50BFC-327B-4859-BCEF-DD69F0369BD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852645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D70C7-87BE-E479-03AD-442BA88D8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372860-ED33-2906-14C4-38FFF5D38F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2AC8BD-6BC7-4EF4-AD8A-6521FAC0B7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39F6F1-9233-5596-6695-DA06B029F0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59717A-06D3-AF02-F051-A086D8C16E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E69808-98E5-5D8B-B1A3-3E5D7CCA6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D27680-B313-D268-272E-471D7C90A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Mzungu!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2735AC1-88BD-0342-9C6B-F6549249C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4C584-922F-4F3D-BA52-797FDD26BF0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501151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6CFA3-1B84-3187-A13C-EF0CEB924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E173E2-4F2B-F39D-7070-6A2683FD0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7228EE-21BD-200E-257D-918831AC5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Mzungu!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14ACF9-B7AC-47FB-6F04-8B11FE907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223D4-D446-42F0-B051-91ABE8FF164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95584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932555-429C-B74B-1DC1-E8F9A426C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0C1928-690D-0F85-1DC4-D4D15961B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Mzungu!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B45480-C2D0-C4BB-6447-E09EEC6EE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D37F0-9523-4C25-A023-568D09DF87F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700453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EC6E4-C32C-DFD1-3B85-2DD489936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848434-D0EB-16CD-D67C-2D92E6491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B9C188-40DB-6B2C-5171-7C1BB9A570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DAC892-DD20-1B66-3326-3D4C8CA7D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B13309-A734-B1FE-E53E-AE9F2FDEA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Mzungu!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A282BA-AAB5-79C5-3425-CDBF932D3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49793-BE6C-410B-9647-F90D286D293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380759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0C900-F60B-0A71-4284-5C12521DE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BD25E6-C679-C177-4E94-04A6D2D41F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F2E0C8-F966-EE76-A8B3-42B50EC375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D19B52-2913-B6D5-5239-54BCCBD83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04F8FF-63E5-647C-B0F3-FA66EA131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Mzungu!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8ED161-D6CD-B618-3B03-DDC260EC6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B7AA6-EC7A-4FDE-A676-7C4ACD8CDE2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6955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45" y="1770323"/>
            <a:ext cx="3787423" cy="4112953"/>
          </a:xfrm>
          <a:prstGeom prst="rect">
            <a:avLst/>
          </a:prstGeom>
        </p:spPr>
      </p:pic>
      <p:pic>
        <p:nvPicPr>
          <p:cNvPr id="14" name="Picture 13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245" y="1770323"/>
            <a:ext cx="3787423" cy="41129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404" y="1835254"/>
            <a:ext cx="3657258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404" y="2380138"/>
            <a:ext cx="365725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1225" y="1835255"/>
            <a:ext cx="3671498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1225" y="2380138"/>
            <a:ext cx="367149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Mzungu!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FB013-6E6E-495E-9CDD-AB4D68330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77486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184EB-2914-62C2-CD66-2E675F67F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EB4433-ACB1-E92C-6D9D-A3BD948ECB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33192F-BF2C-EE2D-CB8B-5AC84C242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4D4028-71C6-C259-2BD3-7A72F658C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Mzungu!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E359B9-FF5A-69E1-4C11-2197F7A79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59056-8CFA-4078-A3BD-5F7D8BA3EDB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795646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71C8A52-F43B-BA1F-4A3C-FED887146B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59179-A3A8-A233-2DB1-C21FAADD71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E69CB7-1A7E-E6A2-47F9-9456513BE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3E1986-0A0A-71F7-E3A6-9C6F160BF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Mzungu!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F1D819-ED17-1DBD-9FE0-EAECE0083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5230E-FE4B-4F72-A242-A9BBFA05F90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393255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020" y="1769541"/>
            <a:ext cx="7080026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020" y="3598339"/>
            <a:ext cx="7080026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Mzungu!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20F48D-CA39-4A30-899D-CCDCF0AB1A9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6368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Mzungu!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CBEB07-E1CC-484F-9BBE-EA7D902740F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9394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1761068"/>
            <a:ext cx="7192913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589879"/>
            <a:ext cx="7192913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Mzungu!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BA8525-0A72-4C05-B223-7EDA2B48B23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65517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7" y="1732449"/>
            <a:ext cx="3795373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169" y="1732450"/>
            <a:ext cx="3798499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Mzungu!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41AFF3-16D9-4048-963C-74B13CD744B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25876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45" y="1770323"/>
            <a:ext cx="3787423" cy="4112953"/>
          </a:xfrm>
          <a:prstGeom prst="rect">
            <a:avLst/>
          </a:prstGeom>
        </p:spPr>
      </p:pic>
      <p:pic>
        <p:nvPicPr>
          <p:cNvPr id="14" name="Picture 13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245" y="1770323"/>
            <a:ext cx="3787423" cy="41129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404" y="1835254"/>
            <a:ext cx="3657258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404" y="2380138"/>
            <a:ext cx="365725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1225" y="1835255"/>
            <a:ext cx="3671498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1225" y="2380138"/>
            <a:ext cx="367149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Mzungu!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C8994-46C1-46C4-BBC7-F13DDF24DE2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93147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Mzungu!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36B4CC-5D46-473D-ABCA-5FF63C6E6FB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85330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Mzungu!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C90D3B-95B3-4CAC-81D8-800069D7D6B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86562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0"/>
            <a:ext cx="2780167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5" y="609600"/>
            <a:ext cx="4808943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1518"/>
            <a:ext cx="2780167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Mzungu!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88A0E2-5A4F-4F36-BA79-F3AA56B017B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632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Mzungu!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FB013-6E6E-495E-9CDD-AB4D68330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10181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late-V2-S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987" y="609923"/>
            <a:ext cx="3428146" cy="52054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923"/>
            <a:ext cx="3924676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76728" y="743989"/>
            <a:ext cx="3165375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9261"/>
            <a:ext cx="3924676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Mzungu!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C8912B-0483-491E-ABB6-A3E9449F610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09698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ate-V2-S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95" y="540085"/>
            <a:ext cx="7656010" cy="38343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4" y="4565255"/>
            <a:ext cx="7766495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26217" y="695010"/>
            <a:ext cx="7285600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6532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Mzungu!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419474-60A1-45E7-A891-F9F7ABF5CAD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19415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8437"/>
            <a:ext cx="776532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295180"/>
            <a:ext cx="7765322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Mzungu!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419474-60A1-45E7-A891-F9F7ABF5CAD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06236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3"/>
            <a:ext cx="6564224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304353"/>
            <a:ext cx="7765322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Mzungu!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419474-60A1-45E7-A891-F9F7ABF5CAD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27459" y="87391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28359" y="2933245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0884965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2126943"/>
            <a:ext cx="7765322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9" y="4650556"/>
            <a:ext cx="776414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Mzungu!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419474-60A1-45E7-A891-F9F7ABF5CAD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31127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5033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7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4929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4929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Mzungu!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419474-60A1-45E7-A891-F9F7ABF5CAD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25892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39" y="1826045"/>
            <a:ext cx="2529046" cy="1833558"/>
          </a:xfrm>
          <a:prstGeom prst="rect">
            <a:avLst/>
          </a:prstGeom>
        </p:spPr>
      </p:pic>
      <p:pic>
        <p:nvPicPr>
          <p:cNvPr id="28" name="Picture 27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813" y="1826045"/>
            <a:ext cx="2529046" cy="1833558"/>
          </a:xfrm>
          <a:prstGeom prst="rect">
            <a:avLst/>
          </a:prstGeom>
        </p:spPr>
      </p:pic>
      <p:pic>
        <p:nvPicPr>
          <p:cNvPr id="29" name="Picture 28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715" y="1826045"/>
            <a:ext cx="2529046" cy="1833558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6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763577" y="1938918"/>
            <a:ext cx="2319276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6" y="4480369"/>
            <a:ext cx="2475738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91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09307" y="1939094"/>
            <a:ext cx="2319276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75" y="4480368"/>
            <a:ext cx="2476753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5023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56774" y="1934432"/>
            <a:ext cx="2319276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4929" y="4480366"/>
            <a:ext cx="2475738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Mzungu!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419474-60A1-45E7-A891-F9F7ABF5CAD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42448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Mzungu!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1A611F-4085-4BBC-A244-5346EB145DC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76253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7302" y="609600"/>
            <a:ext cx="1713365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7" y="609600"/>
            <a:ext cx="5937654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Mzungu!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5183C-689C-4A71-B8A9-6BB94A09FEA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07484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4">
            <a:extLst>
              <a:ext uri="{FF2B5EF4-FFF2-40B4-BE49-F238E27FC236}">
                <a16:creationId xmlns:a16="http://schemas.microsoft.com/office/drawing/2014/main" id="{4BE3B61B-E305-4083-9D1B-EE42DDFF17AE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638800" y="5791200"/>
            <a:ext cx="3200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800">
                <a:solidFill>
                  <a:srgbClr val="FFFFFF"/>
                </a:solidFill>
              </a:rPr>
              <a:t>LOGO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371600"/>
            <a:ext cx="8382000" cy="942975"/>
          </a:xfrm>
          <a:effectLst>
            <a:outerShdw dist="28398" dir="1593903" algn="ctr" rotWithShape="0">
              <a:srgbClr val="FFFFFF">
                <a:alpha val="50000"/>
              </a:srgbClr>
            </a:outerShdw>
          </a:effectLst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810000"/>
            <a:ext cx="8229600" cy="457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21AE78-E2B9-407C-9477-DF07784241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400800"/>
            <a:ext cx="1981200" cy="244475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C94FD5-8E25-4768-824A-A965A3197B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7162800" y="6515100"/>
            <a:ext cx="1839913" cy="244475"/>
          </a:xfrm>
        </p:spPr>
        <p:txBody>
          <a:bodyPr/>
          <a:lstStyle>
            <a:lvl1pPr>
              <a:defRPr b="0" i="1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Absalom For King!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5EE4C9-4DA4-49E1-A6A5-BBAC2A7CAD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228600" y="6400800"/>
            <a:ext cx="381000" cy="244475"/>
          </a:xfrm>
        </p:spPr>
        <p:txBody>
          <a:bodyPr/>
          <a:lstStyle>
            <a:lvl1pPr>
              <a:defRPr sz="1200"/>
            </a:lvl1pPr>
          </a:lstStyle>
          <a:p>
            <a:fld id="{BDD05D21-89DB-4D27-80C2-661FD7176B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4191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Mzungu!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FB013-6E6E-495E-9CDD-AB4D68330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32822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A98B5AE-1CE2-4399-95B7-3C2EED01C75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Absalom For King!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2C1DB74-E0EB-4178-B635-4D62CDEF9A6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0A5894-B39E-4F95-8158-EB79AB524C5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197E6FB-1355-4C5D-8C70-9F92487433FD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73498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423DC5B-E70F-4D17-9E3D-B610CCB46FF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Absalom For King!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2AE8992-17C1-423A-A6C2-A6A4BE2BF41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672169-70E6-49DA-8466-957632B45E4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66BFEF78-5ED2-40FF-A450-F60BC810C0ED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58383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19200"/>
            <a:ext cx="401955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5350" y="1219200"/>
            <a:ext cx="401955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533391C-E171-405C-AC7D-4C64832ECB7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Absalom For King!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2A62E03-3257-4F30-8E79-833042CDA49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E50BFC-327B-4859-BCEF-DD69F0369BD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F5D7043-D2A7-49AD-B15A-4202D2A1EE08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62352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1F78792B-5B5B-4661-8828-F97A761AD1D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Absalom For King!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2428F56B-EEC6-4447-9121-79340FB8421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94C584-922F-4F3D-BA52-797FDD26BF0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144187E4-F187-440F-9528-18071325BC5F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13712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383DDF6-F476-4E65-A1A0-34584909268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Absalom For King!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EC8B5A0-6300-4D73-B900-7CA76FD10B6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F223D4-D446-42F0-B051-91ABE8FF164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60D87D-E804-48D3-9937-584A2B82D577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32501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8E57D1BC-30B7-45C7-8577-2676B2F29FB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Absalom For King!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F40A355B-7E0A-4226-8985-843DEB13675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FD37F0-9523-4C25-A023-568D09DF87F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DC039FC-12A4-40A2-975E-F52220B7D013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88607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5B2DDC0-9D2B-49F5-9A5E-0619BD69E5B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Absalom For King!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405C5B5-E672-4FBF-B7D3-F7E60708454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B49793-BE6C-410B-9647-F90D286D293F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634B35B-1D85-4254-9E49-9E3F695B429D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14171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F22C483-00E1-41BF-B1BC-B9FD808DEE4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Absalom For King!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F373924-84A9-4B2B-9173-73BFA4C7900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6B7AA6-EC7A-4FDE-A676-7C4ACD8CDE2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F2B1D10-0920-4FDD-8ADF-011399822819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9574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231BF55-78F0-4741-A070-6A2D256EFF0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Absalom For King!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EDA0E2C-8D2E-488F-B1B7-3DF71DB0DE4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B59056-8CFA-4078-A3BD-5F7D8BA3EDB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832CF75F-2AF8-4276-AD15-F66FD84AEC41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57391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77025" y="381000"/>
            <a:ext cx="2047875" cy="6019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81000"/>
            <a:ext cx="5991225" cy="6019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F2300FA-ED24-4E3E-A34F-260AC863B46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Absalom For King!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D4439A9-5FF7-4857-90DD-BE7D1AA17D8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B5230E-FE4B-4F72-A242-A9BBFA05F90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B9150171-9808-4F3D-82C7-78081BF75B91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791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0"/>
            <a:ext cx="2780167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5" y="609600"/>
            <a:ext cx="4808943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1518"/>
            <a:ext cx="2780167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Mzungu!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FB013-6E6E-495E-9CDD-AB4D68330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5301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0010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33400" y="1219200"/>
            <a:ext cx="8191500" cy="5181600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D3C4C69-F1E8-45C0-B24C-308E8288F64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Absalom For King!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1BD694E-D862-4481-B4F6-59414F8A673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044D50-C472-4BF7-8EB4-B5A8FDF007F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8830AF8A-FC71-4A33-B79F-C1D575159CFB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88866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96452" y="1122363"/>
            <a:ext cx="6751097" cy="2387600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96452" y="3602038"/>
            <a:ext cx="6751097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Absalom For King!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4E7ED5-CF95-4C13-AA55-619F184D4DD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00694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Absalom For King!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638222-18C8-4BAC-B2B4-59B8227B861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32194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933" y="657227"/>
            <a:ext cx="7300134" cy="2852737"/>
          </a:xfrm>
        </p:spPr>
        <p:txBody>
          <a:bodyPr anchor="b">
            <a:normAutofit/>
          </a:bodyPr>
          <a:lstStyle>
            <a:lvl1pPr>
              <a:defRPr sz="25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1933" y="3602039"/>
            <a:ext cx="7300134" cy="1500187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Absalom For King!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C893ED-A361-4345-A651-BFEB03FD9BB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89829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6" y="2088320"/>
            <a:ext cx="3829503" cy="37028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052" y="2088320"/>
            <a:ext cx="3820616" cy="37028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Absalom For King!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37328D-E705-4ACB-BB38-D7CEF2B0811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47108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354" y="2088320"/>
            <a:ext cx="36593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346" y="2912232"/>
            <a:ext cx="3830406" cy="28789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1502" y="2088320"/>
            <a:ext cx="3649166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2232"/>
            <a:ext cx="3821518" cy="28789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Absalom For King!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CD60BD-94C3-40A1-929B-47B4994C576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0846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Absalom For King!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A9F118-CCD4-471B-B7B3-6D87ACD5D2B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66972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Absalom For King!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3AF8C1-3D1F-4D9C-AAE9-20E0A3A7B1D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40914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2949178" cy="2362200"/>
          </a:xfrm>
        </p:spPr>
        <p:txBody>
          <a:bodyPr anchor="b">
            <a:normAutofit/>
          </a:bodyPr>
          <a:lstStyle>
            <a:lvl1pPr>
              <a:defRPr sz="2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8548" y="609600"/>
            <a:ext cx="4642119" cy="518160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921" y="2971801"/>
            <a:ext cx="2949178" cy="2819399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Absalom For King!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4B9AC9-BDE0-4F09-B9B7-760F90D3271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39993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4447330" cy="2362200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68603" y="758881"/>
            <a:ext cx="2441517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2971800"/>
            <a:ext cx="4451213" cy="2819400"/>
          </a:xfrm>
        </p:spPr>
        <p:txBody>
          <a:bodyPr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Absalom For King!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9C81D4-8897-4F76-A834-5FC55F8FE26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632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late-V2-S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987" y="609923"/>
            <a:ext cx="3428146" cy="52054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923"/>
            <a:ext cx="3924676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76728" y="743989"/>
            <a:ext cx="3165375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9261"/>
            <a:ext cx="3924676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Mzungu!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FB013-6E6E-495E-9CDD-AB4D68330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29679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4289373"/>
            <a:ext cx="7775673" cy="819355"/>
          </a:xfrm>
        </p:spPr>
        <p:txBody>
          <a:bodyPr anchor="b">
            <a:normAutofit/>
          </a:bodyPr>
          <a:lstStyle>
            <a:lvl1pPr>
              <a:defRPr sz="2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355" y="621322"/>
            <a:ext cx="7775673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74499" cy="682472"/>
          </a:xfrm>
        </p:spPr>
        <p:txBody>
          <a:bodyPr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Absalom For King!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3759CD-3552-4ADB-A7E5-A13533B614A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89166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3424859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4204820"/>
            <a:ext cx="7765321" cy="1592186"/>
          </a:xfrm>
        </p:spPr>
        <p:txBody>
          <a:bodyPr anchor="ctr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Absalom For King!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3759CD-3552-4ADB-A7E5-A13533B614A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78909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4204821"/>
            <a:ext cx="776532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Absalom For King!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3759CD-3552-4ADB-A7E5-A13533B614A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27459" y="735241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93467" y="2972093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4176841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2126943"/>
            <a:ext cx="7766495" cy="251183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650556"/>
            <a:ext cx="7765322" cy="1140644"/>
          </a:xfrm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Absalom For King!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3759CD-3552-4ADB-A7E5-A13533B614A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58007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5" y="609601"/>
            <a:ext cx="776532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88320"/>
            <a:ext cx="2474217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911624"/>
            <a:ext cx="2474217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3658" y="2088320"/>
            <a:ext cx="2473919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3659" y="2911624"/>
            <a:ext cx="247486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088320"/>
            <a:ext cx="246840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2260" y="2911624"/>
            <a:ext cx="2468408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Absalom For King!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3759CD-3552-4ADB-A7E5-A13533B614A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29034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7" y="4195899"/>
            <a:ext cx="247421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5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19015" y="2298987"/>
            <a:ext cx="2205038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7" y="4772161"/>
            <a:ext cx="247421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26" y="4195899"/>
            <a:ext cx="247423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5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98987"/>
            <a:ext cx="2197894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72160"/>
            <a:ext cx="2475252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0067" y="4195899"/>
            <a:ext cx="246742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15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14603" y="2298987"/>
            <a:ext cx="219908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973" y="4772162"/>
            <a:ext cx="2470694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Absalom For King!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3759CD-3552-4ADB-A7E5-A13533B614A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58833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Absalom For King!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1BDD13-BA7F-4309-9165-8140AFAE102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426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0"/>
            <a:ext cx="1906993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6" y="609600"/>
            <a:ext cx="5744029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Absalom For King!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FB9779-47DD-4952-B7D3-D942BF9054F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791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image" Target="../media/image6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image" Target="../media/image6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slideLayout" Target="../slideLayouts/slideLayout93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92.xml"/><Relationship Id="rId17" Type="http://schemas.openxmlformats.org/officeDocument/2006/relationships/slideLayout" Target="../slideLayouts/slideLayout97.xml"/><Relationship Id="rId2" Type="http://schemas.openxmlformats.org/officeDocument/2006/relationships/slideLayout" Target="../slideLayouts/slideLayout82.xml"/><Relationship Id="rId16" Type="http://schemas.openxmlformats.org/officeDocument/2006/relationships/slideLayout" Target="../slideLayouts/slideLayout96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14" Type="http://schemas.openxmlformats.org/officeDocument/2006/relationships/slideLayout" Target="../slideLayouts/slideLayout9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1732450"/>
            <a:ext cx="776532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7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US"/>
              <a:t>Mzungu!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FB7FB013-6E6E-495E-9CDD-AB4D68330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419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" name="AutoShape 110">
            <a:extLst>
              <a:ext uri="{FF2B5EF4-FFF2-40B4-BE49-F238E27FC236}">
                <a16:creationId xmlns:a16="http://schemas.microsoft.com/office/drawing/2014/main" id="{888F486B-A22F-4513-8873-54EBE3D3EB95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228600" y="381000"/>
            <a:ext cx="4800600" cy="609600"/>
          </a:xfrm>
          <a:prstGeom prst="roundRect">
            <a:avLst>
              <a:gd name="adj" fmla="val 41667"/>
            </a:avLst>
          </a:prstGeom>
          <a:gradFill rotWithShape="1">
            <a:gsLst>
              <a:gs pos="0">
                <a:srgbClr val="FFFFFF">
                  <a:alpha val="50000"/>
                </a:srgbClr>
              </a:gs>
              <a:gs pos="100000">
                <a:srgbClr val="FFFFFF">
                  <a:gamma/>
                  <a:tint val="0"/>
                  <a:invGamma/>
                  <a:alpha val="0"/>
                </a:srgbClr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33" name="AutoShape 109">
            <a:extLst>
              <a:ext uri="{FF2B5EF4-FFF2-40B4-BE49-F238E27FC236}">
                <a16:creationId xmlns:a16="http://schemas.microsoft.com/office/drawing/2014/main" id="{B29BF76F-DE8B-402C-967B-5AAB9B70D722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381000" y="381000"/>
            <a:ext cx="4724400" cy="609600"/>
          </a:xfrm>
          <a:prstGeom prst="roundRect">
            <a:avLst>
              <a:gd name="adj" fmla="val 41667"/>
            </a:avLst>
          </a:prstGeom>
          <a:gradFill rotWithShape="1">
            <a:gsLst>
              <a:gs pos="0">
                <a:schemeClr val="bg1">
                  <a:alpha val="60001"/>
                </a:schemeClr>
              </a:gs>
              <a:gs pos="100000">
                <a:schemeClr val="bg1">
                  <a:gamma/>
                  <a:tint val="0"/>
                  <a:invGamma/>
                  <a:alpha val="0"/>
                </a:schemeClr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32" name="AutoShape 108">
            <a:extLst>
              <a:ext uri="{FF2B5EF4-FFF2-40B4-BE49-F238E27FC236}">
                <a16:creationId xmlns:a16="http://schemas.microsoft.com/office/drawing/2014/main" id="{06A66B8F-D04E-4B0C-859E-586077D1016E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609600" y="381000"/>
            <a:ext cx="8229600" cy="609600"/>
          </a:xfrm>
          <a:prstGeom prst="roundRect">
            <a:avLst>
              <a:gd name="adj" fmla="val 41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tint val="0"/>
                  <a:invGamma/>
                  <a:alpha val="0"/>
                </a:schemeClr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53" name="Rectangle 3">
            <a:extLst>
              <a:ext uri="{FF2B5EF4-FFF2-40B4-BE49-F238E27FC236}">
                <a16:creationId xmlns:a16="http://schemas.microsoft.com/office/drawing/2014/main" id="{9E86E14C-229A-4316-A326-7462CCBE39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gray">
          <a:xfrm>
            <a:off x="533400" y="1219200"/>
            <a:ext cx="81915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2200AD8-7D48-4F11-A4F6-7C392732EDC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6629400" y="6548438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Mzungu!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86B11FD-B2BD-4533-8FE5-1008D0ED049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4191000" y="6548438"/>
            <a:ext cx="8382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F8184AEC-35CB-4654-8739-2C0AB522234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740A165-1E15-4600-8634-F413B856FA3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381000" y="6548438"/>
            <a:ext cx="19050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7" name="Rectangle 2">
            <a:extLst>
              <a:ext uri="{FF2B5EF4-FFF2-40B4-BE49-F238E27FC236}">
                <a16:creationId xmlns:a16="http://schemas.microsoft.com/office/drawing/2014/main" id="{96385259-2E87-466A-9813-BB45CB6F18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gray">
          <a:xfrm>
            <a:off x="685800" y="381000"/>
            <a:ext cx="8001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79524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26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2919" y="499533"/>
            <a:ext cx="8079581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206" y="1993393"/>
            <a:ext cx="8065294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412447"/>
            <a:ext cx="30861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554697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r>
              <a:rPr lang="en-US"/>
              <a:t>Mzungu!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1193" y="5829748"/>
            <a:ext cx="219456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0" b="0">
                <a:ln>
                  <a:noFill/>
                </a:ln>
                <a:solidFill>
                  <a:schemeClr val="accent1">
                    <a:alpha val="20000"/>
                  </a:schemeClr>
                </a:solidFill>
                <a:latin typeface="+mj-lt"/>
              </a:defRPr>
            </a:lvl1pPr>
          </a:lstStyle>
          <a:p>
            <a:fld id="{FB7FB013-6E6E-495E-9CDD-AB4D68330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724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274320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68835C-9C14-B708-6251-0BC207E0D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F82D1B-F727-68B7-2D6D-11B14BF3F0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E0D221-4F12-5751-FF22-AF33C923A1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A4F648-8C4E-2D7B-CAB9-039E422E7B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Mzungu!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B122EB-2193-1FB2-9BCF-5767063A6A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7FB013-6E6E-495E-9CDD-AB4D68330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921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1732450"/>
            <a:ext cx="776532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7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>
              <a:defRPr/>
            </a:pPr>
            <a:r>
              <a:rPr lang="en-US" dirty="0"/>
              <a:t>Mzungu!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>
              <a:defRPr/>
            </a:pPr>
            <a:fld id="{3A419474-60A1-45E7-A891-F9F7ABF5CAD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9412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  <p:sldLayoutId id="2147483741" r:id="rId14"/>
    <p:sldLayoutId id="2147483742" r:id="rId15"/>
    <p:sldLayoutId id="2147483743" r:id="rId16"/>
    <p:sldLayoutId id="2147483744" r:id="rId17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" name="AutoShape 110">
            <a:extLst>
              <a:ext uri="{FF2B5EF4-FFF2-40B4-BE49-F238E27FC236}">
                <a16:creationId xmlns:a16="http://schemas.microsoft.com/office/drawing/2014/main" id="{888F486B-A22F-4513-8873-54EBE3D3EB95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228600" y="381000"/>
            <a:ext cx="4800600" cy="609600"/>
          </a:xfrm>
          <a:prstGeom prst="roundRect">
            <a:avLst>
              <a:gd name="adj" fmla="val 41667"/>
            </a:avLst>
          </a:prstGeom>
          <a:gradFill rotWithShape="1">
            <a:gsLst>
              <a:gs pos="0">
                <a:srgbClr val="FFFFFF">
                  <a:alpha val="50000"/>
                </a:srgbClr>
              </a:gs>
              <a:gs pos="100000">
                <a:srgbClr val="FFFFFF">
                  <a:gamma/>
                  <a:tint val="0"/>
                  <a:invGamma/>
                  <a:alpha val="0"/>
                </a:srgbClr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33" name="AutoShape 109">
            <a:extLst>
              <a:ext uri="{FF2B5EF4-FFF2-40B4-BE49-F238E27FC236}">
                <a16:creationId xmlns:a16="http://schemas.microsoft.com/office/drawing/2014/main" id="{B29BF76F-DE8B-402C-967B-5AAB9B70D722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381000" y="381000"/>
            <a:ext cx="4724400" cy="609600"/>
          </a:xfrm>
          <a:prstGeom prst="roundRect">
            <a:avLst>
              <a:gd name="adj" fmla="val 41667"/>
            </a:avLst>
          </a:prstGeom>
          <a:gradFill rotWithShape="1">
            <a:gsLst>
              <a:gs pos="0">
                <a:schemeClr val="bg1">
                  <a:alpha val="60001"/>
                </a:schemeClr>
              </a:gs>
              <a:gs pos="100000">
                <a:schemeClr val="bg1">
                  <a:gamma/>
                  <a:tint val="0"/>
                  <a:invGamma/>
                  <a:alpha val="0"/>
                </a:schemeClr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32" name="AutoShape 108">
            <a:extLst>
              <a:ext uri="{FF2B5EF4-FFF2-40B4-BE49-F238E27FC236}">
                <a16:creationId xmlns:a16="http://schemas.microsoft.com/office/drawing/2014/main" id="{06A66B8F-D04E-4B0C-859E-586077D1016E}"/>
              </a:ext>
            </a:extLst>
          </p:cNvPr>
          <p:cNvSpPr>
            <a:spLocks noChangeArrowheads="1"/>
          </p:cNvSpPr>
          <p:nvPr/>
        </p:nvSpPr>
        <p:spPr bwMode="ltGray">
          <a:xfrm>
            <a:off x="609600" y="381000"/>
            <a:ext cx="8229600" cy="609600"/>
          </a:xfrm>
          <a:prstGeom prst="roundRect">
            <a:avLst>
              <a:gd name="adj" fmla="val 41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tint val="0"/>
                  <a:invGamma/>
                  <a:alpha val="0"/>
                </a:schemeClr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53" name="Rectangle 3">
            <a:extLst>
              <a:ext uri="{FF2B5EF4-FFF2-40B4-BE49-F238E27FC236}">
                <a16:creationId xmlns:a16="http://schemas.microsoft.com/office/drawing/2014/main" id="{9E86E14C-229A-4316-A326-7462CCBE39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gray">
          <a:xfrm>
            <a:off x="533400" y="1219200"/>
            <a:ext cx="81915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2200AD8-7D48-4F11-A4F6-7C392732EDC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6629400" y="6548438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Absalom For King!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86B11FD-B2BD-4533-8FE5-1008D0ED049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4191000" y="6548438"/>
            <a:ext cx="8382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F8184AEC-35CB-4654-8739-2C0AB522234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740A165-1E15-4600-8634-F413B856FA3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381000" y="6548438"/>
            <a:ext cx="19050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7" name="Rectangle 2">
            <a:extLst>
              <a:ext uri="{FF2B5EF4-FFF2-40B4-BE49-F238E27FC236}">
                <a16:creationId xmlns:a16="http://schemas.microsoft.com/office/drawing/2014/main" id="{96385259-2E87-466A-9813-BB45CB6F18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gray">
          <a:xfrm>
            <a:off x="685800" y="381000"/>
            <a:ext cx="8001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10452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26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96064"/>
            <a:ext cx="776532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6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Absalom For King!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13759CD-3552-4ADB-A7E5-A13533B614A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3669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  <p:sldLayoutId id="2147483772" r:id="rId14"/>
    <p:sldLayoutId id="2147483773" r:id="rId15"/>
    <p:sldLayoutId id="2147483774" r:id="rId16"/>
    <p:sldLayoutId id="2147483775" r:id="rId17"/>
  </p:sldLayoutIdLst>
  <p:hf sldNum="0" hdr="0" dt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255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2.xml"/><Relationship Id="rId4" Type="http://schemas.openxmlformats.org/officeDocument/2006/relationships/image" Target="../media/image2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F1D3FF0-3D47-E086-0C6F-1C3841489B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206F61B-68F5-E3C1-2D50-E4A751681C82}"/>
              </a:ext>
            </a:extLst>
          </p:cNvPr>
          <p:cNvSpPr txBox="1"/>
          <p:nvPr/>
        </p:nvSpPr>
        <p:spPr>
          <a:xfrm>
            <a:off x="887765" y="2237175"/>
            <a:ext cx="7368469" cy="1862048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16600" cap="small" spc="600" dirty="0">
                <a:latin typeface="Nyala" panose="02000504070300020003" pitchFamily="2" charset="0"/>
              </a:rPr>
              <a:t>MZUNGU</a:t>
            </a:r>
            <a:endParaRPr lang="en-US" sz="6600" cap="small" spc="600" dirty="0">
              <a:latin typeface="Nyala" panose="02000504070300020003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32B592-73A7-9D56-1C94-F9AF80A7A8E7}"/>
              </a:ext>
            </a:extLst>
          </p:cNvPr>
          <p:cNvSpPr txBox="1"/>
          <p:nvPr/>
        </p:nvSpPr>
        <p:spPr>
          <a:xfrm>
            <a:off x="0" y="4786114"/>
            <a:ext cx="91439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Text: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prstClr val="white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John 17:13-18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47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3FB878A-AD90-AED1-606F-2FB7EC53663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31" r="969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346" y="0"/>
            <a:ext cx="7765321" cy="97045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i="1" u="sng" dirty="0">
                <a:cs typeface="Times New Roman" pitchFamily="18" charset="0"/>
              </a:rPr>
              <a:t>Embrace Your Distinction</a:t>
            </a:r>
            <a:endParaRPr lang="en-US" b="1" i="1" u="sng" dirty="0"/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685346" y="3733800"/>
            <a:ext cx="7765321" cy="2362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R="0" lvl="0" algn="ctr" eaLnBrk="1" fontAlgn="base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tabLst/>
              <a:defRPr/>
            </a:pPr>
            <a:r>
              <a:rPr lang="en-US" sz="4000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cs typeface="+mn-cs"/>
              </a:rPr>
              <a:t>Why are we tempted to blend-in with the world at times?</a:t>
            </a:r>
            <a:endParaRPr kumimoji="0" lang="en-US" sz="4000" b="1" i="0" u="none" strike="noStrike" cap="none" spc="0" normalizeH="0" baseline="0" noProof="0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tx2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  <a:uLnTx/>
              <a:uFillTx/>
              <a:latin typeface="+mn-lt"/>
              <a:cs typeface="+mn-cs"/>
            </a:endParaRPr>
          </a:p>
        </p:txBody>
      </p:sp>
      <p:sp>
        <p:nvSpPr>
          <p:cNvPr id="1126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5004649" cy="365125"/>
          </a:xfrm>
        </p:spPr>
        <p:txBody>
          <a:bodyPr vert="horz" lIns="91440" tIns="45720" rIns="91440" bIns="45720" rtlCol="0" anchor="ctr">
            <a:normAutofit/>
          </a:bodyPr>
          <a:lstStyle>
            <a:lvl1pPr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R="0" lvl="0" indent="0" defTabSz="914400" eaLnBrk="1" fontAlgn="base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Mzungu!</a:t>
            </a:r>
          </a:p>
        </p:txBody>
      </p:sp>
    </p:spTree>
    <p:extLst>
      <p:ext uri="{BB962C8B-B14F-4D97-AF65-F5344CB8AC3E}">
        <p14:creationId xmlns:p14="http://schemas.microsoft.com/office/powerpoint/2010/main" val="3822202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3FB878A-AD90-AED1-606F-2FB7EC5366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7" r="12667"/>
          <a:stretch/>
        </p:blipFill>
        <p:spPr>
          <a:xfrm>
            <a:off x="20" y="0"/>
            <a:ext cx="9143980" cy="6857990"/>
          </a:xfrm>
          <a:prstGeom prst="rect">
            <a:avLst/>
          </a:prstGeom>
        </p:spPr>
      </p:pic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7045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i="1" u="sng" dirty="0">
                <a:ln w="76200">
                  <a:solidFill>
                    <a:schemeClr val="bg1">
                      <a:alpha val="10000"/>
                    </a:schemeClr>
                  </a:solidFill>
                </a:ln>
                <a:cs typeface="Times New Roman" pitchFamily="18" charset="0"/>
              </a:rPr>
              <a:t>Embrace Your Distinction</a:t>
            </a:r>
            <a:endParaRPr lang="en-US" b="1" i="1" u="sng" dirty="0">
              <a:ln w="76200">
                <a:solidFill>
                  <a:schemeClr val="bg1">
                    <a:alpha val="10000"/>
                  </a:schemeClr>
                </a:solidFill>
              </a:ln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-19" y="922755"/>
            <a:ext cx="9143999" cy="113171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R="0" lvl="0" algn="ctr" eaLnBrk="1" fontAlgn="base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tabLst/>
              <a:defRPr/>
            </a:pPr>
            <a:r>
              <a:rPr lang="en-US" sz="4000" b="1" dirty="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bg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cs typeface="+mn-cs"/>
              </a:rPr>
              <a:t>City On A Hill</a:t>
            </a:r>
            <a:endParaRPr kumimoji="0" lang="en-US" sz="4000" b="1" i="0" u="none" strike="noStrike" cap="none" spc="0" normalizeH="0" baseline="0" noProof="0" dirty="0">
              <a:ln>
                <a:solidFill>
                  <a:schemeClr val="bg1">
                    <a:lumMod val="75000"/>
                    <a:lumOff val="25000"/>
                    <a:alpha val="10000"/>
                  </a:schemeClr>
                </a:solidFill>
              </a:ln>
              <a:solidFill>
                <a:schemeClr val="bg1"/>
              </a:solidFill>
              <a:effectLst>
                <a:outerShdw blurRad="9525" dist="25400" dir="14640000" algn="tl" rotWithShape="0">
                  <a:schemeClr val="bg1">
                    <a:alpha val="30000"/>
                  </a:schemeClr>
                </a:outerShdw>
              </a:effectLst>
              <a:uLnTx/>
              <a:uFillTx/>
              <a:latin typeface="+mn-lt"/>
              <a:cs typeface="+mn-cs"/>
            </a:endParaRPr>
          </a:p>
        </p:txBody>
      </p:sp>
      <p:sp>
        <p:nvSpPr>
          <p:cNvPr id="1126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5004649" cy="365125"/>
          </a:xfrm>
        </p:spPr>
        <p:txBody>
          <a:bodyPr vert="horz" lIns="91440" tIns="45720" rIns="91440" bIns="45720" rtlCol="0" anchor="ctr">
            <a:normAutofit/>
          </a:bodyPr>
          <a:lstStyle>
            <a:lvl1pPr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R="0" lvl="0" indent="0" defTabSz="914400" eaLnBrk="1" fontAlgn="base" hangingPunct="1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Mzungu!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755DD9-BADA-2433-66C7-508EF1C888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59948"/>
            <a:ext cx="9144000" cy="310854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457200" lvl="0" indent="-457200" defTabSz="914400" eaLnBrk="1" fontAlgn="base" hangingPunct="1"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r>
              <a:rPr lang="en-US" sz="2800" b="1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Their appearance is modest (I Timothy 2:9-10)</a:t>
            </a:r>
          </a:p>
          <a:p>
            <a:pPr marL="457200" lvl="0" indent="-457200" defTabSz="914400" eaLnBrk="1" fontAlgn="base" hangingPunct="1"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r>
              <a:rPr lang="en-US" sz="2800" b="1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Their speech is appropriate (Philippians 2:14-15; Colossians 4:5-6; Ephesians 4:15, 29-31;    I Peter 2:1)</a:t>
            </a:r>
          </a:p>
          <a:p>
            <a:pPr marL="457200" lvl="0" indent="-457200" defTabSz="914400" eaLnBrk="1" fontAlgn="base" hangingPunct="1"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r>
              <a:rPr lang="en-US" sz="2800" b="1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Their manner of life is commendable, “Having your conduct honorable among the gentiles”   (I Peter 2:11-12</a:t>
            </a:r>
            <a:r>
              <a:rPr lang="en-US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346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3FB878A-AD90-AED1-606F-2FB7EC5366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7" r="12667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7045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i="1" u="sng" dirty="0">
                <a:ln w="76200">
                  <a:solidFill>
                    <a:schemeClr val="bg1">
                      <a:alpha val="10000"/>
                    </a:schemeClr>
                  </a:solidFill>
                </a:ln>
                <a:cs typeface="Times New Roman" pitchFamily="18" charset="0"/>
              </a:rPr>
              <a:t>Embrace Your Distinction</a:t>
            </a:r>
            <a:endParaRPr lang="en-US" b="1" i="1" u="sng" dirty="0">
              <a:ln w="76200">
                <a:solidFill>
                  <a:schemeClr val="bg1">
                    <a:alpha val="10000"/>
                  </a:schemeClr>
                </a:solidFill>
              </a:ln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0" y="753534"/>
            <a:ext cx="9143999" cy="113171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DADADA"/>
              </a:buClr>
              <a:buSzPct val="70000"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black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ahoma"/>
                <a:ea typeface="+mn-ea"/>
                <a:cs typeface="Arial" charset="0"/>
              </a:rPr>
              <a:t>City On A Hill</a:t>
            </a:r>
          </a:p>
        </p:txBody>
      </p:sp>
      <p:sp>
        <p:nvSpPr>
          <p:cNvPr id="1126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5004649" cy="365125"/>
          </a:xfrm>
        </p:spPr>
        <p:txBody>
          <a:bodyPr vert="horz" lIns="91440" tIns="45720" rIns="91440" bIns="45720" rtlCol="0" anchor="ctr">
            <a:normAutofit/>
          </a:bodyPr>
          <a:lstStyle>
            <a:lvl1pPr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Tahoma"/>
                <a:ea typeface="+mn-ea"/>
                <a:cs typeface="Times New Roman" pitchFamily="18" charset="0"/>
              </a:rPr>
              <a:t>Mzungu!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2EEDA7-7C00-37CB-A1A0-916E7F1BECD6}"/>
              </a:ext>
            </a:extLst>
          </p:cNvPr>
          <p:cNvSpPr txBox="1"/>
          <p:nvPr/>
        </p:nvSpPr>
        <p:spPr>
          <a:xfrm>
            <a:off x="0" y="2091670"/>
            <a:ext cx="9144000" cy="3539430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>
            <a:spAutoFit/>
          </a:bodyPr>
          <a:lstStyle/>
          <a:p>
            <a:pPr marL="457200" lvl="0" indent="-457200" defTabSz="914400" fontAlgn="base"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r>
              <a:rPr lang="en-US" sz="3200" b="1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Their manner of life is commendable      (I Peter 2:11-12)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914400" lvl="1" indent="-457200" defTabSz="914400" fontAlgn="base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en-US" sz="32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Honest work and dealings (Col. 3:22-25; I Pet. 2:18-19)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914400" lvl="1" indent="-457200" defTabSz="914400" fontAlgn="base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en-US" sz="32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Marriage, not fornication/cohabitation (Heb. 13:4)</a:t>
            </a:r>
          </a:p>
          <a:p>
            <a:pPr marL="914400" lvl="1" indent="-457200" defTabSz="914400" fontAlgn="base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en-US" sz="32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Raising children (Eph. 6:1-4)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299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3FB878A-AD90-AED1-606F-2FB7EC5366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7" r="12667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5353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i="1" u="sng" dirty="0">
                <a:ln w="76200">
                  <a:solidFill>
                    <a:schemeClr val="bg1">
                      <a:alpha val="10000"/>
                    </a:schemeClr>
                  </a:solidFill>
                </a:ln>
                <a:cs typeface="Times New Roman" pitchFamily="18" charset="0"/>
              </a:rPr>
              <a:t>Embrace Your Distinction</a:t>
            </a:r>
            <a:endParaRPr lang="en-US" b="1" i="1" u="sng" dirty="0">
              <a:ln w="76200">
                <a:solidFill>
                  <a:schemeClr val="bg1">
                    <a:alpha val="10000"/>
                  </a:schemeClr>
                </a:solidFill>
              </a:ln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0" y="753534"/>
            <a:ext cx="9143999" cy="72258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DADADA"/>
              </a:buClr>
              <a:buSzPct val="70000"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prstClr val="black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ahoma"/>
                <a:ea typeface="+mn-ea"/>
                <a:cs typeface="Arial" charset="0"/>
              </a:rPr>
              <a:t>City On A Hill</a:t>
            </a:r>
          </a:p>
        </p:txBody>
      </p:sp>
      <p:sp>
        <p:nvSpPr>
          <p:cNvPr id="1126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5004649" cy="365125"/>
          </a:xfrm>
        </p:spPr>
        <p:txBody>
          <a:bodyPr vert="horz" lIns="91440" tIns="45720" rIns="91440" bIns="45720" rtlCol="0" anchor="ctr">
            <a:normAutofit/>
          </a:bodyPr>
          <a:lstStyle>
            <a:lvl1pPr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Tahoma"/>
                <a:ea typeface="+mn-ea"/>
                <a:cs typeface="Times New Roman" pitchFamily="18" charset="0"/>
              </a:rPr>
              <a:t>Mzungu!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2EEDA7-7C00-37CB-A1A0-916E7F1BECD6}"/>
              </a:ext>
            </a:extLst>
          </p:cNvPr>
          <p:cNvSpPr txBox="1"/>
          <p:nvPr/>
        </p:nvSpPr>
        <p:spPr>
          <a:xfrm>
            <a:off x="0" y="1476117"/>
            <a:ext cx="9144000" cy="5016758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Their appearance is modest (I Timothy 2:9-10)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Their speech is appropriate (Philippians 2:14-15; Colossians 4:5-6; Ephesians 4:15, 29-31; I Peter 2:1)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Their manner of life is commendable</a:t>
            </a:r>
            <a:r>
              <a:rPr lang="en-US" sz="32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(I Peter 2:11-12)</a:t>
            </a:r>
          </a:p>
          <a:p>
            <a:pPr marL="457200" lvl="0" indent="-457200" defTabSz="914400" fontAlgn="base"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r>
              <a:rPr lang="en-US" sz="32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Their hearts are generous – loving neighbors and enemies (Mark 12:29-31; Matthew 5:43-44)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966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F1D3FF0-3D47-E086-0C6F-1C3841489B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206F61B-68F5-E3C1-2D50-E4A751681C82}"/>
              </a:ext>
            </a:extLst>
          </p:cNvPr>
          <p:cNvSpPr txBox="1"/>
          <p:nvPr/>
        </p:nvSpPr>
        <p:spPr>
          <a:xfrm>
            <a:off x="-17756" y="6019066"/>
            <a:ext cx="3169329" cy="1862048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small" spc="600" normalizeH="0" baseline="0" noProof="0" dirty="0">
                <a:ln>
                  <a:noFill/>
                </a:ln>
                <a:solidFill>
                  <a:srgbClr val="AD9277">
                    <a:lumMod val="20000"/>
                    <a:lumOff val="80000"/>
                  </a:srgbClr>
                </a:solidFill>
                <a:effectLst/>
                <a:uLnTx/>
                <a:uFillTx/>
                <a:latin typeface="Nyala" panose="02000504070300020003" pitchFamily="2" charset="0"/>
                <a:ea typeface="+mn-ea"/>
                <a:cs typeface="+mn-cs"/>
              </a:rPr>
              <a:t>MZUNGU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081A5A-FE48-C150-4F50-34D0D41A8FBE}"/>
              </a:ext>
            </a:extLst>
          </p:cNvPr>
          <p:cNvSpPr txBox="1"/>
          <p:nvPr/>
        </p:nvSpPr>
        <p:spPr>
          <a:xfrm>
            <a:off x="0" y="0"/>
            <a:ext cx="898420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yala" panose="02000504070300020003" pitchFamily="2" charset="0"/>
                <a:ea typeface="+mn-ea"/>
                <a:cs typeface="+mn-cs"/>
              </a:rPr>
              <a:t>Christians,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yala" panose="02000504070300020003" pitchFamily="2" charset="0"/>
                <a:ea typeface="+mn-ea"/>
                <a:cs typeface="+mn-cs"/>
              </a:rPr>
              <a:t>Embrace Your Distinction</a:t>
            </a:r>
          </a:p>
        </p:txBody>
      </p:sp>
      <p:sp>
        <p:nvSpPr>
          <p:cNvPr id="5" name="Text Box 8">
            <a:extLst>
              <a:ext uri="{FF2B5EF4-FFF2-40B4-BE49-F238E27FC236}">
                <a16:creationId xmlns:a16="http://schemas.microsoft.com/office/drawing/2014/main" id="{70EE69A7-497D-CFDB-7210-0BD6FF8AD6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687628"/>
            <a:ext cx="8686800" cy="2308324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0" lvl="0" indent="0" algn="ctr" eaLnBrk="1" hangingPunct="1"/>
            <a:r>
              <a:rPr lang="en-US" sz="3600" dirty="0">
                <a:solidFill>
                  <a:srgbClr val="FFFFFF"/>
                </a:solidFill>
              </a:rPr>
              <a:t>We cannot be ashamed of who we are in Christ. Embrace the distinction. It’s shining in ways you don’t think about!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</a:t>
            </a:r>
            <a:endParaRPr kumimoji="0" lang="en-US" sz="36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228600">
                  <a:srgbClr val="00FFFF">
                    <a:satMod val="175000"/>
                    <a:alpha val="40000"/>
                  </a:srgbClr>
                </a:glow>
              </a:effectLst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039948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F1D3FF0-3D47-E086-0C6F-1C3841489B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206F61B-68F5-E3C1-2D50-E4A751681C82}"/>
              </a:ext>
            </a:extLst>
          </p:cNvPr>
          <p:cNvSpPr txBox="1"/>
          <p:nvPr/>
        </p:nvSpPr>
        <p:spPr>
          <a:xfrm>
            <a:off x="-17756" y="6019066"/>
            <a:ext cx="3169329" cy="1862048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small" spc="600" normalizeH="0" baseline="0" noProof="0" dirty="0">
                <a:ln>
                  <a:noFill/>
                </a:ln>
                <a:solidFill>
                  <a:srgbClr val="AD9277">
                    <a:lumMod val="20000"/>
                    <a:lumOff val="80000"/>
                  </a:srgbClr>
                </a:solidFill>
                <a:effectLst/>
                <a:uLnTx/>
                <a:uFillTx/>
                <a:latin typeface="Nyala" panose="02000504070300020003" pitchFamily="2" charset="0"/>
                <a:ea typeface="+mn-ea"/>
                <a:cs typeface="+mn-cs"/>
              </a:rPr>
              <a:t>MZUNGU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081A5A-FE48-C150-4F50-34D0D41A8FBE}"/>
              </a:ext>
            </a:extLst>
          </p:cNvPr>
          <p:cNvSpPr txBox="1"/>
          <p:nvPr/>
        </p:nvSpPr>
        <p:spPr>
          <a:xfrm>
            <a:off x="88777" y="1447060"/>
            <a:ext cx="898420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sm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yala" panose="02000504070300020003" pitchFamily="2" charset="0"/>
                <a:ea typeface="+mn-ea"/>
                <a:cs typeface="+mn-cs"/>
              </a:rPr>
              <a:t>Christians,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sm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yala" panose="02000504070300020003" pitchFamily="2" charset="0"/>
                <a:ea typeface="+mn-ea"/>
                <a:cs typeface="+mn-cs"/>
              </a:rPr>
              <a:t>Protect Your Distinction </a:t>
            </a:r>
          </a:p>
        </p:txBody>
      </p:sp>
    </p:spTree>
    <p:extLst>
      <p:ext uri="{BB962C8B-B14F-4D97-AF65-F5344CB8AC3E}">
        <p14:creationId xmlns:p14="http://schemas.microsoft.com/office/powerpoint/2010/main" val="3924447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08791F1-8D17-75EF-8AAA-202B98D7C2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9" r="6878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170A9DB8-3360-8EAF-7470-B63004D86CCF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0"/>
            <a:ext cx="91440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Aft>
                <a:spcPts val="600"/>
              </a:spcAft>
            </a:pPr>
            <a:r>
              <a:rPr lang="en-US" sz="5400" b="1" i="1" u="sng" dirty="0">
                <a:cs typeface="Arial" panose="020B0604020202020204" pitchFamily="34" charset="0"/>
              </a:rPr>
              <a:t>Protect Your Distinction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342CE0-A6C7-5472-53DB-1BFE057E8F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14400"/>
            <a:ext cx="9143999" cy="72258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DADADA"/>
              </a:buClr>
              <a:buSzPct val="70000"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FFFF00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ahoma"/>
                <a:ea typeface="+mn-ea"/>
                <a:cs typeface="Arial" charset="0"/>
              </a:rPr>
              <a:t>What if we lose our distinction?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F2E6F8-2C24-190F-8485-6C2150504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5004649" cy="365125"/>
          </a:xfrm>
        </p:spPr>
        <p:txBody>
          <a:bodyPr vert="horz" lIns="91440" tIns="45720" rIns="91440" bIns="45720" rtlCol="0" anchor="ctr">
            <a:normAutofit/>
          </a:bodyPr>
          <a:lstStyle>
            <a:lvl1pPr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Tahoma"/>
                <a:ea typeface="+mn-ea"/>
                <a:cs typeface="Times New Roman" pitchFamily="18" charset="0"/>
              </a:rPr>
              <a:t>Mzungu!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3B3AF7-1E5E-5324-FE2C-307DC26A7284}"/>
              </a:ext>
            </a:extLst>
          </p:cNvPr>
          <p:cNvSpPr txBox="1"/>
          <p:nvPr/>
        </p:nvSpPr>
        <p:spPr>
          <a:xfrm>
            <a:off x="0" y="2551373"/>
            <a:ext cx="9144000" cy="206210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lvl="0" indent="-457200" defTabSz="914400" fontAlgn="base"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r>
              <a:rPr lang="en-US" sz="3200" b="1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Salt loses savor (Matthew 5:13)</a:t>
            </a:r>
          </a:p>
          <a:p>
            <a:pPr marL="457200" lvl="0" indent="-457200" defTabSz="914400" fontAlgn="base"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r>
              <a:rPr lang="en-US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Light under a basket (Matthew 5:14-15)</a:t>
            </a:r>
          </a:p>
          <a:p>
            <a:pPr marL="457200" lvl="0" indent="-457200" defTabSz="914400" fontAlgn="base"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r>
              <a:rPr lang="en-US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Lukewarm to the taste (Revelation 3:15-16)</a:t>
            </a:r>
          </a:p>
        </p:txBody>
      </p:sp>
    </p:spTree>
    <p:extLst>
      <p:ext uri="{BB962C8B-B14F-4D97-AF65-F5344CB8AC3E}">
        <p14:creationId xmlns:p14="http://schemas.microsoft.com/office/powerpoint/2010/main" val="1963111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3CE1B0-FF9C-0B91-816A-FED8C3C01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Mzungu!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C09C82-3C80-3214-DCDE-6A8EBFA128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2769" y="0"/>
            <a:ext cx="4451230" cy="685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t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463550" marR="0" lvl="0" indent="-4635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DADADA"/>
              </a:buClr>
              <a:buSzPct val="100000"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ahoma"/>
                <a:ea typeface="+mn-ea"/>
                <a:cs typeface="Arial" charset="0"/>
              </a:rPr>
              <a:t>Ears hurt by blasphemy and cursing (James 3:10)</a:t>
            </a:r>
          </a:p>
          <a:p>
            <a:pPr marL="463550" marR="0" lvl="0" indent="-4635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DADADA"/>
              </a:buClr>
              <a:buSzPct val="100000"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ahoma"/>
                <a:ea typeface="+mn-ea"/>
                <a:cs typeface="Arial" charset="0"/>
              </a:rPr>
              <a:t>Able to blush at lewd and lasciviousness, immorality (Jeremiah 6:15; 8:12)</a:t>
            </a:r>
          </a:p>
          <a:p>
            <a:pPr marL="463550" marR="0" lvl="0" indent="-4635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DADADA"/>
              </a:buClr>
              <a:buSzPct val="100000"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ahoma"/>
                <a:ea typeface="+mn-ea"/>
                <a:cs typeface="Arial" charset="0"/>
              </a:rPr>
              <a:t>Righteous Indignation is healthy (II Corinthians 11:29)</a:t>
            </a:r>
          </a:p>
          <a:p>
            <a:pPr marL="463550" marR="0" lvl="0" indent="-4635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DADADA"/>
              </a:buClr>
              <a:buSzPct val="100000"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ahoma"/>
                <a:ea typeface="+mn-ea"/>
                <a:cs typeface="Arial" charset="0"/>
              </a:rPr>
              <a:t>Expose works of darkness (Ephesians 5:8-12)</a:t>
            </a:r>
          </a:p>
          <a:p>
            <a:pPr marL="463550" marR="0" lvl="0" indent="-4635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DADADA"/>
              </a:buClr>
              <a:buSzPct val="100000"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Tahoma"/>
                <a:ea typeface="+mn-ea"/>
                <a:cs typeface="Arial" charset="0"/>
              </a:rPr>
              <a:t>Don’t befriend the world; be distinct (James 4:4-5; I John 2:15-17)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1C3C5B-7FF4-1D92-EF07-F6B2C57084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85" r="22358"/>
          <a:stretch/>
        </p:blipFill>
        <p:spPr>
          <a:xfrm>
            <a:off x="-6466" y="10"/>
            <a:ext cx="4571999" cy="6857990"/>
          </a:xfrm>
          <a:prstGeom prst="rect">
            <a:avLst/>
          </a:prstGeom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F8BB6961-F330-F9CD-CF6C-F55B4B726AE7}"/>
              </a:ext>
            </a:extLst>
          </p:cNvPr>
          <p:cNvSpPr txBox="1">
            <a:spLocks noChangeArrowheads="1"/>
          </p:cNvSpPr>
          <p:nvPr/>
        </p:nvSpPr>
        <p:spPr>
          <a:xfrm>
            <a:off x="-6466" y="-13229"/>
            <a:ext cx="4578466" cy="1174045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sng" strike="noStrike" kern="1200" cap="none" spc="0" normalizeH="0" baseline="0" noProof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Arial"/>
                <a:ea typeface="+mj-ea"/>
                <a:cs typeface="Times New Roman" pitchFamily="18" charset="0"/>
              </a:rPr>
              <a:t>Protect Your Distinction</a:t>
            </a:r>
            <a:endParaRPr kumimoji="0" lang="en-US" sz="4000" b="1" i="1" u="sng" strike="noStrike" kern="1200" cap="none" spc="0" normalizeH="0" baseline="0" noProof="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rgbClr val="DADADA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uLnTx/>
              <a:uFillTx/>
              <a:latin typeface="Arial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31213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F1D3FF0-3D47-E086-0C6F-1C3841489B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206F61B-68F5-E3C1-2D50-E4A751681C82}"/>
              </a:ext>
            </a:extLst>
          </p:cNvPr>
          <p:cNvSpPr txBox="1"/>
          <p:nvPr/>
        </p:nvSpPr>
        <p:spPr>
          <a:xfrm>
            <a:off x="-17756" y="6019066"/>
            <a:ext cx="3169329" cy="1862048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small" spc="600" normalizeH="0" baseline="0" noProof="0" dirty="0">
                <a:ln>
                  <a:noFill/>
                </a:ln>
                <a:solidFill>
                  <a:srgbClr val="AD9277">
                    <a:lumMod val="20000"/>
                    <a:lumOff val="80000"/>
                  </a:srgbClr>
                </a:solidFill>
                <a:effectLst/>
                <a:uLnTx/>
                <a:uFillTx/>
                <a:latin typeface="Nyala" panose="02000504070300020003" pitchFamily="2" charset="0"/>
                <a:ea typeface="+mn-ea"/>
                <a:cs typeface="+mn-cs"/>
              </a:rPr>
              <a:t>MZUNGU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081A5A-FE48-C150-4F50-34D0D41A8FBE}"/>
              </a:ext>
            </a:extLst>
          </p:cNvPr>
          <p:cNvSpPr txBox="1"/>
          <p:nvPr/>
        </p:nvSpPr>
        <p:spPr>
          <a:xfrm>
            <a:off x="79899" y="0"/>
            <a:ext cx="898420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yala" panose="02000504070300020003" pitchFamily="2" charset="0"/>
                <a:ea typeface="+mn-ea"/>
                <a:cs typeface="+mn-cs"/>
              </a:rPr>
              <a:t>Christians,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yala" panose="02000504070300020003" pitchFamily="2" charset="0"/>
                <a:ea typeface="+mn-ea"/>
                <a:cs typeface="+mn-cs"/>
              </a:rPr>
              <a:t>Protect Your Distinction </a:t>
            </a:r>
          </a:p>
        </p:txBody>
      </p:sp>
      <p:sp>
        <p:nvSpPr>
          <p:cNvPr id="6" name="Text Box 8">
            <a:extLst>
              <a:ext uri="{FF2B5EF4-FFF2-40B4-BE49-F238E27FC236}">
                <a16:creationId xmlns:a16="http://schemas.microsoft.com/office/drawing/2014/main" id="{3E6503EF-0324-BAAA-8E1E-D6336D0F57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736503"/>
            <a:ext cx="8686800" cy="1754326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0" lvl="0" indent="0" algn="ctr" eaLnBrk="1" hangingPunct="1"/>
            <a:r>
              <a:rPr lang="en-US" sz="3600" dirty="0">
                <a:solidFill>
                  <a:srgbClr val="FFFFFF"/>
                </a:solidFill>
              </a:rPr>
              <a:t>May the Lust of Eyes, Lust of Flesh, Pride of Life be strange places for Christians!</a:t>
            </a:r>
            <a:endParaRPr kumimoji="0" lang="en-US" sz="36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228600">
                  <a:srgbClr val="00FFFF">
                    <a:satMod val="175000"/>
                    <a:alpha val="40000"/>
                  </a:srgbClr>
                </a:glow>
              </a:effectLst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937430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F1D3FF0-3D47-E086-0C6F-1C3841489B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206F61B-68F5-E3C1-2D50-E4A751681C82}"/>
              </a:ext>
            </a:extLst>
          </p:cNvPr>
          <p:cNvSpPr txBox="1"/>
          <p:nvPr/>
        </p:nvSpPr>
        <p:spPr>
          <a:xfrm>
            <a:off x="-17756" y="6019066"/>
            <a:ext cx="3169329" cy="1862048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small" spc="600" normalizeH="0" baseline="0" noProof="0" dirty="0">
                <a:ln>
                  <a:noFill/>
                </a:ln>
                <a:solidFill>
                  <a:srgbClr val="AD9277">
                    <a:lumMod val="20000"/>
                    <a:lumOff val="80000"/>
                  </a:srgbClr>
                </a:solidFill>
                <a:effectLst/>
                <a:uLnTx/>
                <a:uFillTx/>
                <a:latin typeface="Nyala" panose="02000504070300020003" pitchFamily="2" charset="0"/>
                <a:ea typeface="+mn-ea"/>
                <a:cs typeface="+mn-cs"/>
              </a:rPr>
              <a:t>MZUNGU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081A5A-FE48-C150-4F50-34D0D41A8FBE}"/>
              </a:ext>
            </a:extLst>
          </p:cNvPr>
          <p:cNvSpPr txBox="1"/>
          <p:nvPr/>
        </p:nvSpPr>
        <p:spPr>
          <a:xfrm>
            <a:off x="88777" y="1447060"/>
            <a:ext cx="898420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yala" panose="02000504070300020003" pitchFamily="2" charset="0"/>
                <a:ea typeface="+mn-ea"/>
                <a:cs typeface="+mn-cs"/>
              </a:rPr>
              <a:t>Christians,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yala" panose="02000504070300020003" pitchFamily="2" charset="0"/>
                <a:ea typeface="+mn-ea"/>
                <a:cs typeface="+mn-cs"/>
              </a:rPr>
              <a:t>Confess Your Distinction </a:t>
            </a:r>
          </a:p>
        </p:txBody>
      </p:sp>
    </p:spTree>
    <p:extLst>
      <p:ext uri="{BB962C8B-B14F-4D97-AF65-F5344CB8AC3E}">
        <p14:creationId xmlns:p14="http://schemas.microsoft.com/office/powerpoint/2010/main" val="2235312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A7F85B1-17B5-C48A-4503-A4F29A74B9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710869"/>
            <a:ext cx="9144000" cy="413594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A3857C8-EF8C-2E87-C808-535BDF834A1C}"/>
              </a:ext>
            </a:extLst>
          </p:cNvPr>
          <p:cNvSpPr txBox="1"/>
          <p:nvPr/>
        </p:nvSpPr>
        <p:spPr>
          <a:xfrm>
            <a:off x="-3" y="5843903"/>
            <a:ext cx="28586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Nyala" panose="02000504070300020003" pitchFamily="2" charset="0"/>
              </a:rPr>
              <a:t>Nathan Morrison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Nyala" panose="02000504070300020003" pitchFamily="2" charset="0"/>
              </a:rPr>
              <a:t>(Richmond, VA)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093E8D-D462-F74C-ED40-2B029CAC8E6D}"/>
              </a:ext>
            </a:extLst>
          </p:cNvPr>
          <p:cNvSpPr txBox="1"/>
          <p:nvPr/>
        </p:nvSpPr>
        <p:spPr>
          <a:xfrm>
            <a:off x="3142693" y="5798167"/>
            <a:ext cx="28586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Nyala" panose="02000504070300020003" pitchFamily="2" charset="0"/>
              </a:rPr>
              <a:t>Andrew Roberts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Nyala" panose="02000504070300020003" pitchFamily="2" charset="0"/>
              </a:rPr>
              <a:t>(Tampa, FL)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5044CC-C7A0-B2E4-2821-8F7F792CA11B}"/>
              </a:ext>
            </a:extLst>
          </p:cNvPr>
          <p:cNvSpPr txBox="1"/>
          <p:nvPr/>
        </p:nvSpPr>
        <p:spPr>
          <a:xfrm>
            <a:off x="6285385" y="5843903"/>
            <a:ext cx="28586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Nyala" panose="02000504070300020003" pitchFamily="2" charset="0"/>
              </a:rPr>
              <a:t>Edward Smith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Nyala" panose="02000504070300020003" pitchFamily="2" charset="0"/>
              </a:rPr>
              <a:t>(Paris, TN)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C9B4FE-7F35-96EA-AE25-8BAB78F20E8B}"/>
              </a:ext>
            </a:extLst>
          </p:cNvPr>
          <p:cNvSpPr txBox="1"/>
          <p:nvPr/>
        </p:nvSpPr>
        <p:spPr>
          <a:xfrm>
            <a:off x="337351" y="65749"/>
            <a:ext cx="80520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spc="600" dirty="0">
                <a:solidFill>
                  <a:schemeClr val="accent4">
                    <a:lumMod val="20000"/>
                    <a:lumOff val="80000"/>
                  </a:schemeClr>
                </a:solidFill>
                <a:latin typeface="Nyala" panose="02000504070300020003" pitchFamily="2" charset="0"/>
              </a:rPr>
              <a:t>MZUNGU…?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A79034-DCA7-4A06-3DF3-8F4E805FC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Mzungu!</a:t>
            </a:r>
          </a:p>
        </p:txBody>
      </p:sp>
    </p:spTree>
    <p:extLst>
      <p:ext uri="{BB962C8B-B14F-4D97-AF65-F5344CB8AC3E}">
        <p14:creationId xmlns:p14="http://schemas.microsoft.com/office/powerpoint/2010/main" val="1186757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81C3C5B-7FF4-1D92-EF07-F6B2C57084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6" r="5326"/>
          <a:stretch/>
        </p:blipFill>
        <p:spPr>
          <a:xfrm>
            <a:off x="-6466" y="10"/>
            <a:ext cx="4571999" cy="685799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3CE1B0-FF9C-0B91-816A-FED8C3C01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09" y="6492864"/>
            <a:ext cx="269731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 lvl="0" indent="0" defTabSz="914400" fontAlgn="auto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Mzungu!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536FA4E-0152-4E27-91DA-0FC22D184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4692769" y="1"/>
            <a:ext cx="4451230" cy="6858000"/>
          </a:xfrm>
          <a:prstGeom prst="rect">
            <a:avLst/>
          </a:prstGeom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F8BB6961-F330-F9CD-CF6C-F55B4B726AE7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0"/>
            <a:ext cx="4565533" cy="1286934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fontAlgn="auto"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b="1" i="1" u="sng" strike="noStrike" cap="none" spc="0" normalizeH="0" baseline="0" noProof="0" dirty="0">
                <a:uLnTx/>
                <a:uFillTx/>
                <a:cs typeface="Times New Roman" pitchFamily="18" charset="0"/>
              </a:rPr>
              <a:t>Confess Your Distinction</a:t>
            </a:r>
            <a:endParaRPr kumimoji="0" lang="en-US" b="1" i="1" u="sng" strike="noStrike" cap="none" spc="0" normalizeH="0" baseline="0" noProof="0" dirty="0">
              <a:uLnTx/>
              <a:uFillTx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C09C82-3C80-3214-DCDE-6A8EBFA128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1232" y="0"/>
            <a:ext cx="4692767" cy="685798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t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463550" lvl="0" indent="-463550" eaLnBrk="1" fontAlgn="base" hangingPunct="1">
              <a:spcBef>
                <a:spcPct val="20000"/>
              </a:spcBef>
              <a:spcAft>
                <a:spcPts val="600"/>
              </a:spcAft>
              <a:buClr>
                <a:srgbClr val="DADADA"/>
              </a:buClr>
              <a:buSzPct val="100000"/>
              <a:buFont typeface="Wingdings" panose="05000000000000000000" pitchFamily="2" charset="2"/>
              <a:buChar char="v"/>
              <a:defRPr/>
            </a:pPr>
            <a:r>
              <a:rPr lang="en-US" sz="2800" b="1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Tahoma"/>
              </a:rPr>
              <a:t>When they see you have Goodness, Righteousness, and Truth (Ephesians 5:9)</a:t>
            </a:r>
          </a:p>
          <a:p>
            <a:pPr marL="463550" lvl="0" indent="-463550" eaLnBrk="1" fontAlgn="base" hangingPunct="1">
              <a:spcBef>
                <a:spcPct val="20000"/>
              </a:spcBef>
              <a:spcAft>
                <a:spcPts val="600"/>
              </a:spcAft>
              <a:buClr>
                <a:srgbClr val="DADADA"/>
              </a:buClr>
              <a:buSzPct val="100000"/>
              <a:buFont typeface="Wingdings" panose="05000000000000000000" pitchFamily="2" charset="2"/>
              <a:buChar char="v"/>
              <a:defRPr/>
            </a:pPr>
            <a:r>
              <a:rPr lang="en-US" sz="2800" b="1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Tahoma"/>
              </a:rPr>
              <a:t>When they see you have Love, Joy, Peace, Patience, Kindness, Goodness, Faithfulness, Gentleness, Self-control (Galatians 5:21-23)</a:t>
            </a:r>
          </a:p>
          <a:p>
            <a:pPr marL="463550" lvl="0" indent="-463550" eaLnBrk="1" fontAlgn="base" hangingPunct="1">
              <a:spcBef>
                <a:spcPct val="20000"/>
              </a:spcBef>
              <a:spcAft>
                <a:spcPts val="600"/>
              </a:spcAft>
              <a:buClr>
                <a:srgbClr val="DADADA"/>
              </a:buClr>
              <a:buSzPct val="100000"/>
              <a:buFont typeface="Wingdings" panose="05000000000000000000" pitchFamily="2" charset="2"/>
              <a:buChar char="v"/>
              <a:defRPr/>
            </a:pPr>
            <a:r>
              <a:rPr lang="en-US" sz="2800" b="1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Tahoma"/>
              </a:rPr>
              <a:t>When they see you have a Living Hope     (I Peter 1:3)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80E6FD2-11A2-9D9F-D562-97B33F6B38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9" y="2951940"/>
            <a:ext cx="4572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 algn="ctr" eaLnBrk="1" hangingPunct="1">
              <a:defRPr/>
            </a:pPr>
            <a:r>
              <a:rPr lang="en-US" sz="3200" b="1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People in the world want what a Christian has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2183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81C3C5B-7FF4-1D92-EF07-F6B2C57084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6" r="5326"/>
          <a:stretch/>
        </p:blipFill>
        <p:spPr>
          <a:xfrm>
            <a:off x="-6466" y="10"/>
            <a:ext cx="4571999" cy="685799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3CE1B0-FF9C-0B91-816A-FED8C3C01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09" y="6492864"/>
            <a:ext cx="269731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Tahoma"/>
                <a:ea typeface="+mn-ea"/>
                <a:cs typeface="+mn-cs"/>
              </a:rPr>
              <a:t>Mzungu!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536FA4E-0152-4E27-91DA-0FC22D184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4692769" y="1"/>
            <a:ext cx="4451230" cy="6858000"/>
          </a:xfrm>
          <a:prstGeom prst="rect">
            <a:avLst/>
          </a:prstGeom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F8BB6961-F330-F9CD-CF6C-F55B4B726AE7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0"/>
            <a:ext cx="4565533" cy="1286934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sng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uLnTx/>
                <a:uFillTx/>
                <a:latin typeface="Arial"/>
                <a:ea typeface="+mj-ea"/>
                <a:cs typeface="Times New Roman" pitchFamily="18" charset="0"/>
              </a:rPr>
              <a:t>Confess Your Distinction</a:t>
            </a:r>
            <a:endParaRPr kumimoji="0" lang="en-US" sz="4000" b="1" i="1" u="sng" strike="noStrike" kern="1200" cap="none" spc="0" normalizeH="0" baseline="0" noProof="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rgbClr val="DADADA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uLnTx/>
              <a:uFillTx/>
              <a:latin typeface="Arial"/>
              <a:ea typeface="+mj-e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C09C82-3C80-3214-DCDE-6A8EBFA128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1999" y="0"/>
            <a:ext cx="4572000" cy="685798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t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 eaLnBrk="1" fontAlgn="base" hangingPunct="1">
              <a:spcBef>
                <a:spcPct val="20000"/>
              </a:spcBef>
              <a:spcAft>
                <a:spcPts val="600"/>
              </a:spcAft>
              <a:buClr>
                <a:srgbClr val="DADADA"/>
              </a:buClr>
              <a:buSzPct val="100000"/>
              <a:defRPr/>
            </a:pPr>
            <a:endParaRPr lang="en-US" sz="2400" b="1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rgbClr val="DADADA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Tahoma"/>
            </a:endParaRPr>
          </a:p>
          <a:p>
            <a:pPr lvl="0" algn="ctr" eaLnBrk="1" fontAlgn="base" hangingPunct="1">
              <a:spcBef>
                <a:spcPct val="20000"/>
              </a:spcBef>
              <a:spcAft>
                <a:spcPts val="600"/>
              </a:spcAft>
              <a:buClr>
                <a:srgbClr val="DADADA"/>
              </a:buClr>
              <a:buSzPct val="100000"/>
              <a:defRPr/>
            </a:pPr>
            <a:r>
              <a:rPr lang="en-US" sz="4000" b="1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Tahoma"/>
              </a:rPr>
              <a:t>I Peter 3:15</a:t>
            </a:r>
          </a:p>
          <a:p>
            <a:pPr lvl="0" algn="ctr" eaLnBrk="1" fontAlgn="base" hangingPunct="1">
              <a:spcBef>
                <a:spcPct val="20000"/>
              </a:spcBef>
              <a:spcAft>
                <a:spcPts val="600"/>
              </a:spcAft>
              <a:buClr>
                <a:srgbClr val="DADADA"/>
              </a:buClr>
              <a:buSzPct val="100000"/>
              <a:defRPr/>
            </a:pPr>
            <a:r>
              <a:rPr lang="en-US" sz="3200" b="1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Tahoma"/>
              </a:rPr>
              <a:t>but sanctify Christ as Lord in your hearts, always being ready to make a defense to everyone who asks you to give an account for the hope that is in you, yet with gentleness and reverence</a:t>
            </a:r>
            <a:endParaRPr kumimoji="0" lang="en-US" sz="3200" b="1" i="0" u="none" strike="noStrike" kern="1200" cap="none" spc="0" normalizeH="0" baseline="0" noProof="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rgbClr val="DADADA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uLnTx/>
              <a:uFillTx/>
              <a:latin typeface="Tahoma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80E6FD2-11A2-9D9F-D562-97B33F6B38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9" y="2951940"/>
            <a:ext cx="4572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People in the world want what a Christian has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023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7D10E8CA-31F0-4CFA-80FC-B92E853DE4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145" y="0"/>
            <a:ext cx="9144000" cy="304800"/>
          </a:xfrm>
        </p:spPr>
        <p:txBody>
          <a:bodyPr/>
          <a:lstStyle/>
          <a:p>
            <a:pPr algn="ctr">
              <a:defRPr/>
            </a:pPr>
            <a:r>
              <a:rPr lang="en-US" sz="2800" u="sng" dirty="0">
                <a:solidFill>
                  <a:srgbClr val="0000FF"/>
                </a:solidFill>
                <a:latin typeface="+mn-lt"/>
                <a:cs typeface="Times New Roman" pitchFamily="18" charset="0"/>
              </a:rPr>
              <a:t>Confess Your Distinction</a:t>
            </a:r>
          </a:p>
        </p:txBody>
      </p:sp>
      <p:sp>
        <p:nvSpPr>
          <p:cNvPr id="8196" name="Text Box 42">
            <a:extLst>
              <a:ext uri="{FF2B5EF4-FFF2-40B4-BE49-F238E27FC236}">
                <a16:creationId xmlns:a16="http://schemas.microsoft.com/office/drawing/2014/main" id="{EEFE283A-4D19-4F6A-A397-4B57509752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512" y="1261759"/>
            <a:ext cx="9144000" cy="2000548"/>
          </a:xfrm>
          <a:prstGeom prst="rect">
            <a:avLst/>
          </a:prstGeom>
          <a:solidFill>
            <a:srgbClr val="66FFFF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FFFF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  <a:t>Matthew 10:32-33</a:t>
            </a:r>
          </a:p>
          <a:p>
            <a:pPr marL="631825" marR="0" lvl="0" indent="-6318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  <a:t>32.  "Therefore everyone who confesses Me before men, I will also confess him before My Father who is in heaven. </a:t>
            </a:r>
          </a:p>
          <a:p>
            <a:pPr marL="631825" marR="0" lvl="0" indent="-6318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  <a:t>33.  "But whoever denies Me before men, I will also deny him before My Father who is in heaven.  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AA632A70-1FDF-4EA2-BB87-08FFC10137E5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0" y="30480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Times New Roman" pitchFamily="18" charset="0"/>
              </a:rPr>
              <a:t>People in the world want what a Christian has</a:t>
            </a:r>
          </a:p>
        </p:txBody>
      </p:sp>
      <p:sp>
        <p:nvSpPr>
          <p:cNvPr id="4" name="Text Box 42">
            <a:extLst>
              <a:ext uri="{FF2B5EF4-FFF2-40B4-BE49-F238E27FC236}">
                <a16:creationId xmlns:a16="http://schemas.microsoft.com/office/drawing/2014/main" id="{47AC44A0-3F20-BF03-E25E-16126C4069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74" y="3720432"/>
            <a:ext cx="9187542" cy="2369880"/>
          </a:xfrm>
          <a:prstGeom prst="rect">
            <a:avLst/>
          </a:prstGeom>
          <a:solidFill>
            <a:srgbClr val="66FFFF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FFFF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  <a:t>Colossians 4:5-6</a:t>
            </a:r>
          </a:p>
          <a:p>
            <a:pPr marL="463550" marR="0" lvl="0" indent="-4635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  <a:t>5.  Conduct yourselves with wisdom toward outsiders, making the most of the opportunity. </a:t>
            </a:r>
          </a:p>
          <a:p>
            <a:pPr marL="463550" marR="0" lvl="0" indent="-4635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  <a:t>6.  Let your speech always be with grace, as though seasoned with salt, so that you will know how you should respond to each person.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2A00797-6E20-A229-9551-752F19BB41F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-24283" y="6548438"/>
            <a:ext cx="9144000" cy="309562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Mzungu!</a:t>
            </a:r>
          </a:p>
        </p:txBody>
      </p:sp>
    </p:spTree>
    <p:extLst>
      <p:ext uri="{BB962C8B-B14F-4D97-AF65-F5344CB8AC3E}">
        <p14:creationId xmlns:p14="http://schemas.microsoft.com/office/powerpoint/2010/main" val="3816115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F1D3FF0-3D47-E086-0C6F-1C3841489B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206F61B-68F5-E3C1-2D50-E4A751681C82}"/>
              </a:ext>
            </a:extLst>
          </p:cNvPr>
          <p:cNvSpPr txBox="1"/>
          <p:nvPr/>
        </p:nvSpPr>
        <p:spPr>
          <a:xfrm>
            <a:off x="-17756" y="6019066"/>
            <a:ext cx="3169329" cy="1862048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small" spc="600" normalizeH="0" baseline="0" noProof="0" dirty="0">
                <a:ln>
                  <a:noFill/>
                </a:ln>
                <a:solidFill>
                  <a:srgbClr val="AD9277">
                    <a:lumMod val="20000"/>
                    <a:lumOff val="80000"/>
                  </a:srgbClr>
                </a:solidFill>
                <a:effectLst/>
                <a:uLnTx/>
                <a:uFillTx/>
                <a:latin typeface="Nyala" panose="02000504070300020003" pitchFamily="2" charset="0"/>
                <a:ea typeface="+mn-ea"/>
                <a:cs typeface="+mn-cs"/>
              </a:rPr>
              <a:t>MZUNGU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081A5A-FE48-C150-4F50-34D0D41A8FBE}"/>
              </a:ext>
            </a:extLst>
          </p:cNvPr>
          <p:cNvSpPr txBox="1"/>
          <p:nvPr/>
        </p:nvSpPr>
        <p:spPr>
          <a:xfrm>
            <a:off x="79899" y="0"/>
            <a:ext cx="898420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yala" panose="02000504070300020003" pitchFamily="2" charset="0"/>
                <a:ea typeface="+mn-ea"/>
                <a:cs typeface="+mn-cs"/>
              </a:rPr>
              <a:t>Christians,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yala" panose="02000504070300020003" pitchFamily="2" charset="0"/>
                <a:ea typeface="+mn-ea"/>
                <a:cs typeface="+mn-cs"/>
              </a:rPr>
              <a:t>Confess Your Distinction </a:t>
            </a:r>
          </a:p>
        </p:txBody>
      </p:sp>
      <p:sp>
        <p:nvSpPr>
          <p:cNvPr id="6" name="Text Box 8">
            <a:extLst>
              <a:ext uri="{FF2B5EF4-FFF2-40B4-BE49-F238E27FC236}">
                <a16:creationId xmlns:a16="http://schemas.microsoft.com/office/drawing/2014/main" id="{3E6503EF-0324-BAAA-8E1E-D6336D0F57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736503"/>
            <a:ext cx="8686800" cy="1754326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0" lvl="0" indent="0" algn="ctr" eaLnBrk="1" hangingPunct="1"/>
            <a:r>
              <a:rPr lang="en-US" sz="3600" dirty="0">
                <a:solidFill>
                  <a:srgbClr val="FFFFFF"/>
                </a:solidFill>
              </a:rPr>
              <a:t>Confess your distinction as you confess Jesus by the way you live your life!</a:t>
            </a:r>
            <a:endParaRPr kumimoji="0" lang="en-US" sz="36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228600">
                  <a:srgbClr val="00FFFF">
                    <a:satMod val="175000"/>
                    <a:alpha val="40000"/>
                  </a:srgbClr>
                </a:glow>
              </a:effectLst>
              <a:uLnTx/>
              <a:uFillTx/>
              <a:latin typeface="Tahoma" pitchFamily="34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17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7D10E8CA-31F0-4CFA-80FC-B92E853DE4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145" y="0"/>
            <a:ext cx="9144000" cy="304800"/>
          </a:xfrm>
        </p:spPr>
        <p:txBody>
          <a:bodyPr/>
          <a:lstStyle/>
          <a:p>
            <a:pPr algn="ctr">
              <a:defRPr/>
            </a:pPr>
            <a:r>
              <a:rPr lang="en-US" sz="2800" u="sng" dirty="0">
                <a:solidFill>
                  <a:srgbClr val="0000FF"/>
                </a:solidFill>
                <a:latin typeface="+mn-lt"/>
                <a:cs typeface="Times New Roman" pitchFamily="18" charset="0"/>
              </a:rPr>
              <a:t>Conclusion</a:t>
            </a:r>
          </a:p>
        </p:txBody>
      </p:sp>
      <p:sp>
        <p:nvSpPr>
          <p:cNvPr id="8196" name="Text Box 42">
            <a:extLst>
              <a:ext uri="{FF2B5EF4-FFF2-40B4-BE49-F238E27FC236}">
                <a16:creationId xmlns:a16="http://schemas.microsoft.com/office/drawing/2014/main" id="{EEFE283A-4D19-4F6A-A397-4B57509752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97923"/>
            <a:ext cx="9144000" cy="1631216"/>
          </a:xfrm>
          <a:prstGeom prst="rect">
            <a:avLst/>
          </a:prstGeom>
          <a:solidFill>
            <a:srgbClr val="66FFFF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FFFF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  <a:t>John 17:15-16</a:t>
            </a:r>
          </a:p>
          <a:p>
            <a:pPr marL="631825" marR="0" lvl="0" indent="-6318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  <a:t>15.  "I do not ask You to take them out of the world, but to keep them from the evil one. </a:t>
            </a:r>
          </a:p>
          <a:p>
            <a:pPr marL="631825" marR="0" lvl="0" indent="-6318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  <a:t>16.  "They are not of the world, even as I am not of the world.  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AA632A70-1FDF-4EA2-BB87-08FFC10137E5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0" y="30480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Times New Roman" pitchFamily="18" charset="0"/>
              </a:rPr>
              <a:t>This World Is Not Our Home</a:t>
            </a:r>
          </a:p>
        </p:txBody>
      </p:sp>
      <p:sp>
        <p:nvSpPr>
          <p:cNvPr id="4" name="Text Box 42">
            <a:extLst>
              <a:ext uri="{FF2B5EF4-FFF2-40B4-BE49-F238E27FC236}">
                <a16:creationId xmlns:a16="http://schemas.microsoft.com/office/drawing/2014/main" id="{47AC44A0-3F20-BF03-E25E-16126C4069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960262"/>
            <a:ext cx="9144000" cy="1261884"/>
          </a:xfrm>
          <a:prstGeom prst="rect">
            <a:avLst/>
          </a:prstGeom>
          <a:solidFill>
            <a:srgbClr val="66FFFF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FFFF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  <a:t>Philippians 3:20</a:t>
            </a:r>
          </a:p>
          <a:p>
            <a:pPr marL="688975" marR="0" lvl="0" indent="-688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  <a:t>20.  For our citizenship is in heaven, from which also we eagerly wait for a Savior, the Lord Jesus Christ.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2A00797-6E20-A229-9551-752F19BB41F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-24283" y="6548438"/>
            <a:ext cx="9144000" cy="309562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Mzungu!</a:t>
            </a:r>
          </a:p>
        </p:txBody>
      </p:sp>
    </p:spTree>
    <p:extLst>
      <p:ext uri="{BB962C8B-B14F-4D97-AF65-F5344CB8AC3E}">
        <p14:creationId xmlns:p14="http://schemas.microsoft.com/office/powerpoint/2010/main" val="295140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1030">
            <a:extLst>
              <a:ext uri="{FF2B5EF4-FFF2-40B4-BE49-F238E27FC236}">
                <a16:creationId xmlns:a16="http://schemas.microsoft.com/office/drawing/2014/main" id="{88D2FF5B-DD64-4389-8A61-76F48BB088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43" y="643467"/>
            <a:ext cx="8232923" cy="5571065"/>
          </a:xfrm>
          <a:prstGeom prst="rect">
            <a:avLst/>
          </a:prstGeom>
        </p:spPr>
      </p:pic>
      <p:pic>
        <p:nvPicPr>
          <p:cNvPr id="1026" name="Picture 2" descr="Many Black Umbrellas One Red Unique Stock Illustration 60575668 |  Shutterstock">
            <a:extLst>
              <a:ext uri="{FF2B5EF4-FFF2-40B4-BE49-F238E27FC236}">
                <a16:creationId xmlns:a16="http://schemas.microsoft.com/office/drawing/2014/main" id="{708791F1-8D17-75EF-8AAA-202B98D7C2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8598"/>
          <a:stretch/>
        </p:blipFill>
        <p:spPr bwMode="auto">
          <a:xfrm>
            <a:off x="459043" y="686855"/>
            <a:ext cx="8225914" cy="5530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D5254FC-9662-5356-42BF-1C0DEE8C7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5004649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Calisto MT" panose="02040603050505030304"/>
                <a:ea typeface="+mn-ea"/>
                <a:cs typeface="+mn-cs"/>
              </a:rPr>
              <a:t>Mzungu!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E3733DB-7F40-6F90-497D-DAADC37FA135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14107"/>
            <a:ext cx="9144000" cy="643467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453494-9E6A-32A1-575C-C65C79C469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025" y="809978"/>
            <a:ext cx="8119282" cy="605365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t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463550" lvl="0" indent="-463550" eaLnBrk="1" fontAlgn="base" hangingPunct="1">
              <a:spcBef>
                <a:spcPct val="20000"/>
              </a:spcBef>
              <a:spcAft>
                <a:spcPts val="600"/>
              </a:spcAft>
              <a:buClr>
                <a:srgbClr val="DADADA"/>
              </a:buClr>
              <a:buSzPct val="100000"/>
              <a:buFont typeface="Wingdings" panose="05000000000000000000" pitchFamily="2" charset="2"/>
              <a:buChar char="v"/>
              <a:defRPr/>
            </a:pPr>
            <a:r>
              <a:rPr lang="en-US" sz="2800" b="1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Tahoma"/>
              </a:rPr>
              <a:t>A Caucasian in Africa is a “Mzungu” and stands out</a:t>
            </a:r>
          </a:p>
          <a:p>
            <a:pPr marL="463550" lvl="0" indent="-463550" eaLnBrk="1" fontAlgn="base" hangingPunct="1">
              <a:spcBef>
                <a:spcPct val="20000"/>
              </a:spcBef>
              <a:spcAft>
                <a:spcPts val="600"/>
              </a:spcAft>
              <a:buClr>
                <a:srgbClr val="DADADA"/>
              </a:buClr>
              <a:buSzPct val="100000"/>
              <a:buFont typeface="Wingdings" panose="05000000000000000000" pitchFamily="2" charset="2"/>
              <a:buChar char="v"/>
              <a:defRPr/>
            </a:pPr>
            <a:endParaRPr lang="en-US" sz="2800" b="1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rgbClr val="DADADA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Tahoma"/>
            </a:endParaRPr>
          </a:p>
          <a:p>
            <a:pPr marL="463550" lvl="0" indent="-463550" eaLnBrk="1" fontAlgn="base" hangingPunct="1">
              <a:spcBef>
                <a:spcPct val="20000"/>
              </a:spcBef>
              <a:spcAft>
                <a:spcPts val="600"/>
              </a:spcAft>
              <a:buClr>
                <a:srgbClr val="DADADA"/>
              </a:buClr>
              <a:buSzPct val="100000"/>
              <a:buFont typeface="Wingdings" panose="05000000000000000000" pitchFamily="2" charset="2"/>
              <a:buChar char="v"/>
              <a:defRPr/>
            </a:pPr>
            <a:endParaRPr lang="en-US" sz="2800" b="1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rgbClr val="DADADA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Tahoma"/>
            </a:endParaRPr>
          </a:p>
          <a:p>
            <a:pPr marL="463550" lvl="0" indent="-463550" eaLnBrk="1" fontAlgn="base" hangingPunct="1">
              <a:spcBef>
                <a:spcPct val="20000"/>
              </a:spcBef>
              <a:spcAft>
                <a:spcPts val="600"/>
              </a:spcAft>
              <a:buClr>
                <a:srgbClr val="DADADA"/>
              </a:buClr>
              <a:buSzPct val="100000"/>
              <a:buFont typeface="Wingdings" panose="05000000000000000000" pitchFamily="2" charset="2"/>
              <a:buChar char="v"/>
              <a:defRPr/>
            </a:pPr>
            <a:endParaRPr lang="en-US" sz="2800" b="1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rgbClr val="DADADA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Tahoma"/>
            </a:endParaRPr>
          </a:p>
          <a:p>
            <a:pPr marL="463550" lvl="0" indent="-463550" eaLnBrk="1" fontAlgn="base" hangingPunct="1">
              <a:spcBef>
                <a:spcPct val="20000"/>
              </a:spcBef>
              <a:spcAft>
                <a:spcPts val="600"/>
              </a:spcAft>
              <a:buClr>
                <a:srgbClr val="DADADA"/>
              </a:buClr>
              <a:buSzPct val="100000"/>
              <a:buFont typeface="Wingdings" panose="05000000000000000000" pitchFamily="2" charset="2"/>
              <a:buChar char="v"/>
              <a:defRPr/>
            </a:pPr>
            <a:r>
              <a:rPr lang="en-US" sz="2800" b="1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Tahoma"/>
              </a:rPr>
              <a:t>A Christian, no matter their ethnicity or background will stand out and be distinct</a:t>
            </a:r>
          </a:p>
          <a:p>
            <a:pPr marL="1206500" lvl="1" indent="-463550" eaLnBrk="1" fontAlgn="base" hangingPunct="1">
              <a:spcBef>
                <a:spcPct val="20000"/>
              </a:spcBef>
              <a:spcAft>
                <a:spcPts val="600"/>
              </a:spcAft>
              <a:buClr>
                <a:srgbClr val="DADADA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en-US" sz="2800" b="1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Tahoma"/>
              </a:rPr>
              <a:t>Embrace the distinction</a:t>
            </a:r>
          </a:p>
          <a:p>
            <a:pPr marL="1206500" lvl="1" indent="-463550" eaLnBrk="1" fontAlgn="base" hangingPunct="1">
              <a:spcBef>
                <a:spcPct val="20000"/>
              </a:spcBef>
              <a:spcAft>
                <a:spcPts val="600"/>
              </a:spcAft>
              <a:buClr>
                <a:srgbClr val="DADADA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en-US" sz="2800" b="1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Tahoma"/>
              </a:rPr>
              <a:t>Protect the distinction</a:t>
            </a:r>
          </a:p>
          <a:p>
            <a:pPr marL="1206500" lvl="1" indent="-463550" eaLnBrk="1" fontAlgn="base" hangingPunct="1">
              <a:spcBef>
                <a:spcPct val="20000"/>
              </a:spcBef>
              <a:spcAft>
                <a:spcPts val="600"/>
              </a:spcAft>
              <a:buClr>
                <a:srgbClr val="DADADA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en-US" sz="2800" b="1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rgbClr val="DADADA"/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Tahoma"/>
              </a:rPr>
              <a:t>Confess the distinction</a:t>
            </a:r>
          </a:p>
          <a:p>
            <a:pPr marL="1206500" lvl="1" indent="-463550" eaLnBrk="1" fontAlgn="base" hangingPunct="1">
              <a:spcBef>
                <a:spcPct val="20000"/>
              </a:spcBef>
              <a:spcAft>
                <a:spcPts val="600"/>
              </a:spcAft>
              <a:buClr>
                <a:srgbClr val="DADADA"/>
              </a:buClr>
              <a:buSzPct val="100000"/>
              <a:buFont typeface="Wingdings" panose="05000000000000000000" pitchFamily="2" charset="2"/>
              <a:buChar char="ü"/>
              <a:defRPr/>
            </a:pPr>
            <a:endParaRPr lang="en-US" sz="2800" b="1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rgbClr val="DADADA"/>
              </a:solidFill>
              <a:effectLst>
                <a:outerShdw blurRad="9525" dist="25400" dir="14640000" algn="tl" rotWithShape="0">
                  <a:prstClr val="black">
                    <a:alpha val="30000"/>
                  </a:prstClr>
                </a:outerShdw>
              </a:effectLst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878660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F1D3FF0-3D47-E086-0C6F-1C3841489B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022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206F61B-68F5-E3C1-2D50-E4A751681C82}"/>
              </a:ext>
            </a:extLst>
          </p:cNvPr>
          <p:cNvSpPr txBox="1"/>
          <p:nvPr/>
        </p:nvSpPr>
        <p:spPr>
          <a:xfrm>
            <a:off x="887765" y="2237175"/>
            <a:ext cx="7368469" cy="1862048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0" i="0" u="none" strike="noStrike" kern="1200" cap="small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yala" panose="02000504070300020003" pitchFamily="2" charset="0"/>
                <a:ea typeface="+mn-ea"/>
                <a:cs typeface="+mn-cs"/>
              </a:rPr>
              <a:t>CHRISTIAN</a:t>
            </a:r>
            <a:endParaRPr kumimoji="0" lang="en-US" sz="6600" b="0" i="0" u="none" strike="noStrike" kern="1200" cap="small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yala" panose="02000504070300020003" pitchFamily="2" charset="0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F8E7EA-DB48-8A67-1B35-1A046D02F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7661"/>
            <a:ext cx="5004649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Calisto MT" panose="02040603050505030304"/>
                <a:ea typeface="+mn-ea"/>
                <a:cs typeface="+mn-cs"/>
              </a:rPr>
              <a:t>Mzungu!</a:t>
            </a:r>
          </a:p>
        </p:txBody>
      </p:sp>
      <p:sp>
        <p:nvSpPr>
          <p:cNvPr id="5" name="Text Box 8">
            <a:extLst>
              <a:ext uri="{FF2B5EF4-FFF2-40B4-BE49-F238E27FC236}">
                <a16:creationId xmlns:a16="http://schemas.microsoft.com/office/drawing/2014/main" id="{0F01BA8A-FB51-50DC-C316-352695A206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599" y="3763796"/>
            <a:ext cx="8686800" cy="1754326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0" lvl="0" indent="0" algn="ctr" eaLnBrk="1" hangingPunct="1"/>
            <a:r>
              <a:rPr lang="en-US" sz="3600" dirty="0">
                <a:solidFill>
                  <a:srgbClr val="FFFFFF"/>
                </a:solidFill>
              </a:rPr>
              <a:t>In this world, wherever we go, let us stand out for belonging to Jesus and being a Christian!</a:t>
            </a:r>
            <a:endParaRPr kumimoji="0" lang="en-US" sz="36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228600">
                  <a:srgbClr val="00FFFF">
                    <a:satMod val="175000"/>
                    <a:alpha val="40000"/>
                  </a:srgbClr>
                </a:glow>
              </a:effectLst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315144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close up of a beach&#10;&#10;Description automatically generated">
            <a:extLst>
              <a:ext uri="{FF2B5EF4-FFF2-40B4-BE49-F238E27FC236}">
                <a16:creationId xmlns:a16="http://schemas.microsoft.com/office/drawing/2014/main" id="{065B49C5-561B-4436-86B4-425E830A5478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" y="1"/>
            <a:ext cx="9144020" cy="68580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4DE0D6BE-330A-422D-9BD9-1E18F73C6E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2000">
                <a:schemeClr val="bg2">
                  <a:lumMod val="75000"/>
                  <a:alpha val="3000"/>
                </a:schemeClr>
              </a:gs>
              <a:gs pos="100000">
                <a:sysClr val="windowText" lastClr="000000">
                  <a:alpha val="70000"/>
                </a:sysClr>
              </a:gs>
            </a:gsLst>
            <a:path path="circle">
              <a:fillToRect l="50000" t="5000" r="50000" b="95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B5686829-6E24-40BB-918C-C91292B979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  <a:solidFill>
            <a:srgbClr val="FFFF00"/>
          </a:solidFill>
        </p:spPr>
        <p:txBody>
          <a:bodyPr/>
          <a:lstStyle/>
          <a:p>
            <a:pPr marL="0" indent="0" eaLnBrk="1" hangingPunct="1">
              <a:buNone/>
            </a:pPr>
            <a:r>
              <a:rPr lang="en-US" sz="4600" b="1" u="sng" dirty="0">
                <a:solidFill>
                  <a:srgbClr val="0000FF"/>
                </a:solidFill>
                <a:latin typeface="Ameretto"/>
              </a:rPr>
              <a:t>“What Must I Do To Be Saved?”</a:t>
            </a:r>
          </a:p>
        </p:txBody>
      </p:sp>
      <p:sp>
        <p:nvSpPr>
          <p:cNvPr id="11" name="Text Box 3">
            <a:extLst>
              <a:ext uri="{FF2B5EF4-FFF2-40B4-BE49-F238E27FC236}">
                <a16:creationId xmlns:a16="http://schemas.microsoft.com/office/drawing/2014/main" id="{A32E3777-7DC2-4DAF-B259-846442EC4B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66800"/>
            <a:ext cx="91440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796925" marR="0" lvl="0" indent="-5715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Hear The Gospel (Jn. 5:24; Rom. 10:17)</a:t>
            </a:r>
          </a:p>
          <a:p>
            <a:pPr marL="796925" marR="0" lvl="0" indent="-5715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Believe In Christ (Jn. 3:16-18; Jn. 8:24)</a:t>
            </a:r>
          </a:p>
          <a:p>
            <a:pPr marL="796925" marR="0" lvl="0" indent="-5715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Repent Of Sins (Lk. 13:3-5; Acts 2:38)</a:t>
            </a:r>
          </a:p>
          <a:p>
            <a:pPr marL="796925" marR="0" lvl="0" indent="-5715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Confess Christ (Mt. 10:32; Acts 8:37)</a:t>
            </a:r>
          </a:p>
          <a:p>
            <a:pPr marL="796925" marR="0" lvl="0" indent="-5715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Be Baptized (Mk. 16:16; Acts 22:16)</a:t>
            </a:r>
          </a:p>
          <a:p>
            <a:pPr marL="796925" marR="0" lvl="0" indent="-5715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Remain Faithful (Jn. 8:31; Rev. 2:10)</a:t>
            </a:r>
          </a:p>
        </p:txBody>
      </p:sp>
      <p:sp>
        <p:nvSpPr>
          <p:cNvPr id="12" name="Text Box 4">
            <a:extLst>
              <a:ext uri="{FF2B5EF4-FFF2-40B4-BE49-F238E27FC236}">
                <a16:creationId xmlns:a16="http://schemas.microsoft.com/office/drawing/2014/main" id="{90A4ACFC-B694-4663-B94E-08EED20972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521895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Repent (Acts 8:22), Confess (I Jn. 1:9),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Pray (Acts 8:22)</a:t>
            </a: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3CBD791D-1CC1-4B60-AD84-C69BA18F67BA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4721162"/>
            <a:ext cx="9144000" cy="6858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sng" strike="noStrike" kern="1200" cap="all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uLnTx/>
                <a:uFillTx/>
                <a:latin typeface="Ameretto"/>
                <a:ea typeface="+mj-ea"/>
                <a:cs typeface="+mj-cs"/>
              </a:rPr>
              <a:t>For The Erring Saint: </a:t>
            </a:r>
          </a:p>
        </p:txBody>
      </p:sp>
    </p:spTree>
    <p:extLst>
      <p:ext uri="{BB962C8B-B14F-4D97-AF65-F5344CB8AC3E}">
        <p14:creationId xmlns:p14="http://schemas.microsoft.com/office/powerpoint/2010/main" val="564859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84886E-BDBA-F70E-61CC-85FCB3D9DD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3" y="230819"/>
            <a:ext cx="3414547" cy="5142391"/>
          </a:xfrm>
          <a:prstGeom prst="rect">
            <a:avLst/>
          </a:prstGeom>
          <a:effectLst>
            <a:reflection blurRad="6350" stA="50000" endA="300" endPos="55500" dist="50800" dir="5400000" sy="-100000" algn="bl" rotWithShape="0"/>
          </a:effectLst>
          <a:scene3d>
            <a:camera prst="isometricOffAxis1Right"/>
            <a:lightRig rig="threePt" dir="t"/>
          </a:scene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99E2B99-03AA-C4AD-85CC-DC7E9DCB318A}"/>
              </a:ext>
            </a:extLst>
          </p:cNvPr>
          <p:cNvSpPr txBox="1"/>
          <p:nvPr/>
        </p:nvSpPr>
        <p:spPr>
          <a:xfrm>
            <a:off x="3387908" y="356452"/>
            <a:ext cx="5578538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“</a:t>
            </a:r>
            <a:r>
              <a:rPr lang="en-US" sz="3200" i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Mzungu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literally translated, means a person who walks in circles. It is the name reserved for Westerners and it is advisable to abandon any irritation with the tag early in your stay: depending on the length of your visit you might hear it thousands of </a:t>
            </a:r>
            <a:r>
              <a:rPr lang="en-US" sz="32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times.” 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									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– 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Tanzania: Customs &amp; Culture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50</a:t>
            </a:r>
            <a:endParaRPr lang="en-US" sz="32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86172C9-887C-6689-CF7B-7FEBB607B07E}"/>
              </a:ext>
            </a:extLst>
          </p:cNvPr>
          <p:cNvSpPr txBox="1">
            <a:spLocks/>
          </p:cNvSpPr>
          <p:nvPr/>
        </p:nvSpPr>
        <p:spPr>
          <a:xfrm>
            <a:off x="-2511" y="-4762"/>
            <a:ext cx="3431511" cy="309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rPr>
              <a:t>Mzungu!</a:t>
            </a:r>
            <a:endParaRPr lang="en-US" sz="1200" b="1" dirty="0">
              <a:solidFill>
                <a:schemeClr val="tx1"/>
              </a:solidFill>
              <a:latin typeface="Tahoma" pitchFamily="34" charset="0"/>
              <a:cs typeface="Times New Roman" pitchFamily="18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CD167D-44DE-860D-F588-C908C8A2E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Mzungu!</a:t>
            </a:r>
          </a:p>
        </p:txBody>
      </p:sp>
    </p:spTree>
    <p:extLst>
      <p:ext uri="{BB962C8B-B14F-4D97-AF65-F5344CB8AC3E}">
        <p14:creationId xmlns:p14="http://schemas.microsoft.com/office/powerpoint/2010/main" val="522048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255F68B-22C3-138C-D5C1-9122B540F8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" b="550"/>
          <a:stretch/>
        </p:blipFill>
        <p:spPr>
          <a:xfrm>
            <a:off x="-1" y="293914"/>
            <a:ext cx="9168197" cy="2493675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24223C2-BAC2-DFB2-FC6D-3E8AE461581D}"/>
              </a:ext>
            </a:extLst>
          </p:cNvPr>
          <p:cNvSpPr txBox="1">
            <a:spLocks/>
          </p:cNvSpPr>
          <p:nvPr/>
        </p:nvSpPr>
        <p:spPr>
          <a:xfrm>
            <a:off x="-2511" y="-4762"/>
            <a:ext cx="3431511" cy="309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>
                <a:solidFill>
                  <a:schemeClr val="tx1"/>
                </a:solidFill>
                <a:effectLst/>
                <a:latin typeface="Tahoma" pitchFamily="34" charset="0"/>
                <a:cs typeface="Times New Roman" pitchFamily="18" charset="0"/>
              </a:rPr>
              <a:t>Mzungu!</a:t>
            </a:r>
            <a:endParaRPr lang="en-US" sz="1200" b="1" dirty="0">
              <a:solidFill>
                <a:schemeClr val="tx1"/>
              </a:solidFill>
              <a:effectLst/>
              <a:latin typeface="Tahoma" pitchFamily="34" charset="0"/>
              <a:cs typeface="Times New Roman" pitchFamily="18" charset="0"/>
            </a:endParaRPr>
          </a:p>
        </p:txBody>
      </p:sp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7973981F-3D3F-7325-19DB-92015B884F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7588"/>
            <a:ext cx="9144000" cy="7022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154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F1D3FF0-3D47-E086-0C6F-1C3841489B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206F61B-68F5-E3C1-2D50-E4A751681C82}"/>
              </a:ext>
            </a:extLst>
          </p:cNvPr>
          <p:cNvSpPr txBox="1"/>
          <p:nvPr/>
        </p:nvSpPr>
        <p:spPr>
          <a:xfrm>
            <a:off x="887765" y="2237175"/>
            <a:ext cx="7368469" cy="1862048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16600" cap="small" spc="600" dirty="0">
                <a:latin typeface="Nyala" panose="02000504070300020003" pitchFamily="2" charset="0"/>
              </a:rPr>
              <a:t>MZUNGU</a:t>
            </a:r>
            <a:endParaRPr lang="en-US" sz="6600" cap="small" spc="600" dirty="0">
              <a:latin typeface="Nyala" panose="02000504070300020003" pitchFamily="2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17FB56-C3B0-1F31-4F88-998F4DFA8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5004649" cy="365125"/>
          </a:xfrm>
        </p:spPr>
        <p:txBody>
          <a:bodyPr/>
          <a:lstStyle/>
          <a:p>
            <a:r>
              <a:rPr lang="en-US" dirty="0"/>
              <a:t>Mzungu!</a:t>
            </a:r>
          </a:p>
        </p:txBody>
      </p:sp>
    </p:spTree>
    <p:extLst>
      <p:ext uri="{BB962C8B-B14F-4D97-AF65-F5344CB8AC3E}">
        <p14:creationId xmlns:p14="http://schemas.microsoft.com/office/powerpoint/2010/main" val="3142845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7D10E8CA-31F0-4CFA-80FC-B92E853DE4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145" y="0"/>
            <a:ext cx="9144000" cy="304800"/>
          </a:xfrm>
        </p:spPr>
        <p:txBody>
          <a:bodyPr/>
          <a:lstStyle/>
          <a:p>
            <a:pPr algn="ctr">
              <a:defRPr/>
            </a:pPr>
            <a:r>
              <a:rPr lang="en-US" sz="2800" u="sng" dirty="0">
                <a:solidFill>
                  <a:srgbClr val="0000FF"/>
                </a:solidFill>
                <a:latin typeface="+mn-lt"/>
                <a:cs typeface="Times New Roman" pitchFamily="18" charset="0"/>
              </a:rPr>
              <a:t>Intro</a:t>
            </a:r>
          </a:p>
        </p:txBody>
      </p:sp>
      <p:sp>
        <p:nvSpPr>
          <p:cNvPr id="8196" name="Text Box 42">
            <a:extLst>
              <a:ext uri="{FF2B5EF4-FFF2-40B4-BE49-F238E27FC236}">
                <a16:creationId xmlns:a16="http://schemas.microsoft.com/office/drawing/2014/main" id="{EEFE283A-4D19-4F6A-A397-4B57509752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511" y="1066800"/>
            <a:ext cx="9144000" cy="5693866"/>
          </a:xfrm>
          <a:prstGeom prst="rect">
            <a:avLst/>
          </a:prstGeom>
          <a:solidFill>
            <a:srgbClr val="66FFFF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457200" indent="-457200" eaLnBrk="0" hangingPunct="0">
              <a:defRPr sz="2400" b="1">
                <a:solidFill>
                  <a:srgbClr val="FFFF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marL="685800" marR="0" lvl="0" indent="-685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  <a:t>13.  "But now I come to You; and these things I speak in the world so that they may have My joy made full in themselves. </a:t>
            </a:r>
          </a:p>
          <a:p>
            <a:pPr marL="685800" marR="0" lvl="0" indent="-685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  <a:t>14.  "I have given them Your word; and the world has hated them, because they are not of the world, even as I am not of the world. </a:t>
            </a:r>
          </a:p>
          <a:p>
            <a:pPr marL="685800" marR="0" lvl="0" indent="-685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  <a:t>15.  "I do not ask You to take them out of the world, but to keep them from the evil one. </a:t>
            </a:r>
          </a:p>
          <a:p>
            <a:pPr marL="685800" marR="0" lvl="0" indent="-685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  <a:t>16.  "They are not of the world, even as I am not of the world. </a:t>
            </a:r>
          </a:p>
          <a:p>
            <a:pPr marL="685800" marR="0" lvl="0" indent="-685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  <a:t>17.  "Sanctify them in the truth; Your word is truth. </a:t>
            </a:r>
          </a:p>
          <a:p>
            <a:pPr marL="685800" marR="0" lvl="0" indent="-685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  <a:t>18.  "As You sent Me into the world, I also have sent them into the world. 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AA632A70-1FDF-4EA2-BB87-08FFC10137E5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0" y="30480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Times New Roman" pitchFamily="18" charset="0"/>
              </a:rPr>
              <a:t>John 17:13-18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2A00797-6E20-A229-9551-752F19BB41F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-2511" y="-4762"/>
            <a:ext cx="3431511" cy="309562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Mzungu!</a:t>
            </a:r>
          </a:p>
        </p:txBody>
      </p:sp>
    </p:spTree>
    <p:extLst>
      <p:ext uri="{BB962C8B-B14F-4D97-AF65-F5344CB8AC3E}">
        <p14:creationId xmlns:p14="http://schemas.microsoft.com/office/powerpoint/2010/main" val="3415995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A7F85B1-17B5-C48A-4503-A4F29A74B9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077653"/>
            <a:ext cx="9144000" cy="413594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A3857C8-EF8C-2E87-C808-535BDF834A1C}"/>
              </a:ext>
            </a:extLst>
          </p:cNvPr>
          <p:cNvSpPr txBox="1"/>
          <p:nvPr/>
        </p:nvSpPr>
        <p:spPr>
          <a:xfrm>
            <a:off x="-2511" y="5293950"/>
            <a:ext cx="914399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are Distinct! That is what I want to encourage you to be today: To be in the world, but not of the world.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 Distinct!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C9B4FE-7F35-96EA-AE25-8BAB78F20E8B}"/>
              </a:ext>
            </a:extLst>
          </p:cNvPr>
          <p:cNvSpPr txBox="1"/>
          <p:nvPr/>
        </p:nvSpPr>
        <p:spPr>
          <a:xfrm>
            <a:off x="-5" y="-122676"/>
            <a:ext cx="91439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657689">
                    <a:lumMod val="20000"/>
                    <a:lumOff val="80000"/>
                  </a:srgbClr>
                </a:solidFill>
                <a:effectLst/>
                <a:uLnTx/>
                <a:uFillTx/>
                <a:latin typeface="Nyala" panose="02000504070300020003" pitchFamily="2" charset="0"/>
                <a:ea typeface="+mn-ea"/>
                <a:cs typeface="+mn-cs"/>
              </a:rPr>
              <a:t>Christian</a:t>
            </a:r>
          </a:p>
        </p:txBody>
      </p:sp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6C871F2C-A680-153D-BA65-356AB5ECCF55}"/>
              </a:ext>
            </a:extLst>
          </p:cNvPr>
          <p:cNvSpPr txBox="1">
            <a:spLocks/>
          </p:cNvSpPr>
          <p:nvPr/>
        </p:nvSpPr>
        <p:spPr>
          <a:xfrm>
            <a:off x="-2511" y="-4762"/>
            <a:ext cx="1537397" cy="309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50" kern="1200">
                <a:solidFill>
                  <a:schemeClr val="tx1">
                    <a:alpha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>
                <a:solidFill>
                  <a:schemeClr val="bg1"/>
                </a:solidFill>
                <a:latin typeface="Tahoma" pitchFamily="34" charset="0"/>
                <a:cs typeface="Times New Roman" pitchFamily="18" charset="0"/>
              </a:rPr>
              <a:t>Mzungu!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913E424-A3C3-A5F8-77E9-A2821984B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Mzungu!</a:t>
            </a:r>
          </a:p>
        </p:txBody>
      </p:sp>
    </p:spTree>
    <p:extLst>
      <p:ext uri="{BB962C8B-B14F-4D97-AF65-F5344CB8AC3E}">
        <p14:creationId xmlns:p14="http://schemas.microsoft.com/office/powerpoint/2010/main" val="45709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F1D3FF0-3D47-E086-0C6F-1C3841489B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206F61B-68F5-E3C1-2D50-E4A751681C82}"/>
              </a:ext>
            </a:extLst>
          </p:cNvPr>
          <p:cNvSpPr txBox="1"/>
          <p:nvPr/>
        </p:nvSpPr>
        <p:spPr>
          <a:xfrm>
            <a:off x="-17756" y="6019066"/>
            <a:ext cx="3169329" cy="1862048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4400" cap="small" spc="600" dirty="0">
                <a:solidFill>
                  <a:schemeClr val="accent4">
                    <a:lumMod val="20000"/>
                    <a:lumOff val="80000"/>
                  </a:schemeClr>
                </a:solidFill>
                <a:latin typeface="Nyala" panose="02000504070300020003" pitchFamily="2" charset="0"/>
              </a:rPr>
              <a:t>MZUNGU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081A5A-FE48-C150-4F50-34D0D41A8FBE}"/>
              </a:ext>
            </a:extLst>
          </p:cNvPr>
          <p:cNvSpPr txBox="1"/>
          <p:nvPr/>
        </p:nvSpPr>
        <p:spPr>
          <a:xfrm>
            <a:off x="88777" y="1447060"/>
            <a:ext cx="898420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cap="small" dirty="0">
                <a:solidFill>
                  <a:schemeClr val="bg1"/>
                </a:solidFill>
                <a:latin typeface="Nyala" panose="02000504070300020003" pitchFamily="2" charset="0"/>
              </a:rPr>
              <a:t>Christians,</a:t>
            </a:r>
          </a:p>
          <a:p>
            <a:pPr algn="ctr"/>
            <a:r>
              <a:rPr lang="en-US" sz="6600" cap="small" dirty="0">
                <a:solidFill>
                  <a:schemeClr val="bg1"/>
                </a:solidFill>
                <a:latin typeface="Nyala" panose="02000504070300020003" pitchFamily="2" charset="0"/>
              </a:rPr>
              <a:t>Embrace Your Distinction</a:t>
            </a:r>
          </a:p>
        </p:txBody>
      </p:sp>
    </p:spTree>
    <p:extLst>
      <p:ext uri="{BB962C8B-B14F-4D97-AF65-F5344CB8AC3E}">
        <p14:creationId xmlns:p14="http://schemas.microsoft.com/office/powerpoint/2010/main" val="3890348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08458"/>
          </a:xfrm>
        </p:spPr>
        <p:txBody>
          <a:bodyPr>
            <a:noAutofit/>
          </a:bodyPr>
          <a:lstStyle/>
          <a:p>
            <a:r>
              <a:rPr lang="en-US" sz="3600" b="1" i="1" u="sng" dirty="0">
                <a:solidFill>
                  <a:srgbClr val="66FFFF"/>
                </a:solidFill>
                <a:cs typeface="Times New Roman" pitchFamily="18" charset="0"/>
              </a:rPr>
              <a:t>Embrace Your Distinction</a:t>
            </a:r>
            <a:endParaRPr lang="en-US" sz="3600" b="1" i="1" u="sng" dirty="0">
              <a:solidFill>
                <a:srgbClr val="66FFFF"/>
              </a:solidFill>
            </a:endParaRPr>
          </a:p>
        </p:txBody>
      </p:sp>
      <p:sp>
        <p:nvSpPr>
          <p:cNvPr id="1126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587582"/>
            <a:ext cx="1567543" cy="270418"/>
          </a:xfrm>
          <a:noFill/>
        </p:spPr>
        <p:txBody>
          <a:bodyPr/>
          <a:lstStyle>
            <a:lvl1pPr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34" charset="0"/>
                <a:ea typeface="+mn-ea"/>
                <a:cs typeface="Times New Roman" pitchFamily="18" charset="0"/>
              </a:rPr>
              <a:t>Mzungu!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0" y="1146498"/>
            <a:ext cx="4572000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457200" lvl="0" indent="-457200" defTabSz="914400" eaLnBrk="1" fontAlgn="base" hangingPunct="1"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r>
              <a:rPr lang="en-US" sz="2800" b="1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Salt of the earth (Matthew 5:13)</a:t>
            </a:r>
          </a:p>
          <a:p>
            <a:pPr marL="457200" lvl="0" indent="-457200" defTabSz="914400" eaLnBrk="1" fontAlgn="base" hangingPunct="1"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r>
              <a:rPr lang="en-US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Light of the world (Matthew 5:14-16)</a:t>
            </a:r>
          </a:p>
          <a:p>
            <a:pPr marL="457200" lvl="0" indent="-457200" defTabSz="914400" eaLnBrk="1" fontAlgn="base" hangingPunct="1"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r>
              <a:rPr lang="en-US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 city on a hill (Matthew 5:14)</a:t>
            </a:r>
          </a:p>
          <a:p>
            <a:pPr marL="457200" lvl="0" indent="-457200" defTabSz="914400" eaLnBrk="1" fontAlgn="base" hangingPunct="1"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r>
              <a:rPr lang="en-US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God’s special people (I Peter 2:9-10)</a:t>
            </a:r>
          </a:p>
          <a:p>
            <a:pPr marL="457200" lvl="0" indent="-457200" defTabSz="914400" eaLnBrk="1" fontAlgn="base" hangingPunct="1"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r>
              <a:rPr lang="en-US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Sojourners and Pilgrims (I Peter 2:11-12)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3FB878A-AD90-AED1-606F-2FB7EC5366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01990" y="1146498"/>
            <a:ext cx="4042010" cy="5417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828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Theme1">
  <a:themeElements>
    <a:clrScheme name="edu_theme_07">
      <a:dk1>
        <a:srgbClr val="000000"/>
      </a:dk1>
      <a:lt1>
        <a:srgbClr val="FFFFFF"/>
      </a:lt1>
      <a:dk2>
        <a:srgbClr val="254B44"/>
      </a:dk2>
      <a:lt2>
        <a:srgbClr val="FEFEE8"/>
      </a:lt2>
      <a:accent1>
        <a:srgbClr val="9ECA10"/>
      </a:accent1>
      <a:accent2>
        <a:srgbClr val="BDA515"/>
      </a:accent2>
      <a:accent3>
        <a:srgbClr val="FF9933"/>
      </a:accent3>
      <a:accent4>
        <a:srgbClr val="20ABBA"/>
      </a:accent4>
      <a:accent5>
        <a:srgbClr val="3768AF"/>
      </a:accent5>
      <a:accent6>
        <a:srgbClr val="D5584B"/>
      </a:accent6>
      <a:hlink>
        <a:srgbClr val="0FD2D7"/>
      </a:hlink>
      <a:folHlink>
        <a:srgbClr val="FF0066"/>
      </a:folHlink>
    </a:clrScheme>
    <a:fontScheme name="Office Them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333300"/>
        </a:dk2>
        <a:lt2>
          <a:srgbClr val="B2B2B2"/>
        </a:lt2>
        <a:accent1>
          <a:srgbClr val="469466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0C8B8"/>
        </a:accent5>
        <a:accent6>
          <a:srgbClr val="B98A00"/>
        </a:accent6>
        <a:hlink>
          <a:srgbClr val="0066CC"/>
        </a:hlink>
        <a:folHlink>
          <a:srgbClr val="8C71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480000"/>
        </a:dk2>
        <a:lt2>
          <a:srgbClr val="DDDDDD"/>
        </a:lt2>
        <a:accent1>
          <a:srgbClr val="C58023"/>
        </a:accent1>
        <a:accent2>
          <a:srgbClr val="4AA280"/>
        </a:accent2>
        <a:accent3>
          <a:srgbClr val="FFFFFF"/>
        </a:accent3>
        <a:accent4>
          <a:srgbClr val="000000"/>
        </a:accent4>
        <a:accent5>
          <a:srgbClr val="DFC0AC"/>
        </a:accent5>
        <a:accent6>
          <a:srgbClr val="429273"/>
        </a:accent6>
        <a:hlink>
          <a:srgbClr val="CD5119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672D2D"/>
        </a:dk1>
        <a:lt1>
          <a:srgbClr val="FFFFFF"/>
        </a:lt1>
        <a:dk2>
          <a:srgbClr val="000000"/>
        </a:dk2>
        <a:lt2>
          <a:srgbClr val="DDDDDD"/>
        </a:lt2>
        <a:accent1>
          <a:srgbClr val="8EA65A"/>
        </a:accent1>
        <a:accent2>
          <a:srgbClr val="FF9900"/>
        </a:accent2>
        <a:accent3>
          <a:srgbClr val="FFFFFF"/>
        </a:accent3>
        <a:accent4>
          <a:srgbClr val="572525"/>
        </a:accent4>
        <a:accent5>
          <a:srgbClr val="C6D0B5"/>
        </a:accent5>
        <a:accent6>
          <a:srgbClr val="E78A00"/>
        </a:accent6>
        <a:hlink>
          <a:srgbClr val="0099C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Favorite Font Theme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6.xml><?xml version="1.0" encoding="utf-8"?>
<a:theme xmlns:a="http://schemas.openxmlformats.org/drawingml/2006/main" name="1_Theme1">
  <a:themeElements>
    <a:clrScheme name="edu_theme_07">
      <a:dk1>
        <a:srgbClr val="000000"/>
      </a:dk1>
      <a:lt1>
        <a:srgbClr val="FFFFFF"/>
      </a:lt1>
      <a:dk2>
        <a:srgbClr val="254B44"/>
      </a:dk2>
      <a:lt2>
        <a:srgbClr val="FEFEE8"/>
      </a:lt2>
      <a:accent1>
        <a:srgbClr val="9ECA10"/>
      </a:accent1>
      <a:accent2>
        <a:srgbClr val="BDA515"/>
      </a:accent2>
      <a:accent3>
        <a:srgbClr val="FF9933"/>
      </a:accent3>
      <a:accent4>
        <a:srgbClr val="20ABBA"/>
      </a:accent4>
      <a:accent5>
        <a:srgbClr val="3768AF"/>
      </a:accent5>
      <a:accent6>
        <a:srgbClr val="D5584B"/>
      </a:accent6>
      <a:hlink>
        <a:srgbClr val="0FD2D7"/>
      </a:hlink>
      <a:folHlink>
        <a:srgbClr val="FF0066"/>
      </a:folHlink>
    </a:clrScheme>
    <a:fontScheme name="Office Them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333300"/>
        </a:dk2>
        <a:lt2>
          <a:srgbClr val="B2B2B2"/>
        </a:lt2>
        <a:accent1>
          <a:srgbClr val="469466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0C8B8"/>
        </a:accent5>
        <a:accent6>
          <a:srgbClr val="B98A00"/>
        </a:accent6>
        <a:hlink>
          <a:srgbClr val="0066CC"/>
        </a:hlink>
        <a:folHlink>
          <a:srgbClr val="8C71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480000"/>
        </a:dk2>
        <a:lt2>
          <a:srgbClr val="DDDDDD"/>
        </a:lt2>
        <a:accent1>
          <a:srgbClr val="C58023"/>
        </a:accent1>
        <a:accent2>
          <a:srgbClr val="4AA280"/>
        </a:accent2>
        <a:accent3>
          <a:srgbClr val="FFFFFF"/>
        </a:accent3>
        <a:accent4>
          <a:srgbClr val="000000"/>
        </a:accent4>
        <a:accent5>
          <a:srgbClr val="DFC0AC"/>
        </a:accent5>
        <a:accent6>
          <a:srgbClr val="429273"/>
        </a:accent6>
        <a:hlink>
          <a:srgbClr val="CD5119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672D2D"/>
        </a:dk1>
        <a:lt1>
          <a:srgbClr val="FFFFFF"/>
        </a:lt1>
        <a:dk2>
          <a:srgbClr val="000000"/>
        </a:dk2>
        <a:lt2>
          <a:srgbClr val="DDDDDD"/>
        </a:lt2>
        <a:accent1>
          <a:srgbClr val="8EA65A"/>
        </a:accent1>
        <a:accent2>
          <a:srgbClr val="FF9900"/>
        </a:accent2>
        <a:accent3>
          <a:srgbClr val="FFFFFF"/>
        </a:accent3>
        <a:accent4>
          <a:srgbClr val="572525"/>
        </a:accent4>
        <a:accent5>
          <a:srgbClr val="C6D0B5"/>
        </a:accent5>
        <a:accent6>
          <a:srgbClr val="E78A00"/>
        </a:accent6>
        <a:hlink>
          <a:srgbClr val="0099C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Favorite Font Theme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Slate</Template>
  <TotalTime>2754</TotalTime>
  <Words>1262</Words>
  <Application>Microsoft Office PowerPoint</Application>
  <PresentationFormat>On-screen Show (4:3)</PresentationFormat>
  <Paragraphs>164</Paragraphs>
  <Slides>27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27</vt:i4>
      </vt:variant>
    </vt:vector>
  </HeadingPairs>
  <TitlesOfParts>
    <vt:vector size="44" baseType="lpstr">
      <vt:lpstr>Ameretto</vt:lpstr>
      <vt:lpstr>Arial</vt:lpstr>
      <vt:lpstr>Calibri</vt:lpstr>
      <vt:lpstr>Calibri Light</vt:lpstr>
      <vt:lpstr>Calisto MT</vt:lpstr>
      <vt:lpstr>Nyala</vt:lpstr>
      <vt:lpstr>Tahoma</vt:lpstr>
      <vt:lpstr>Times New Roman</vt:lpstr>
      <vt:lpstr>Wingdings</vt:lpstr>
      <vt:lpstr>Wingdings 2</vt:lpstr>
      <vt:lpstr>Slate</vt:lpstr>
      <vt:lpstr>Theme1</vt:lpstr>
      <vt:lpstr>Metropolitan</vt:lpstr>
      <vt:lpstr>Office Theme</vt:lpstr>
      <vt:lpstr>1_Slate</vt:lpstr>
      <vt:lpstr>1_Theme1</vt:lpstr>
      <vt:lpstr>Damask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Intro</vt:lpstr>
      <vt:lpstr>PowerPoint Presentation</vt:lpstr>
      <vt:lpstr>PowerPoint Presentation</vt:lpstr>
      <vt:lpstr>Embrace Your Distinction</vt:lpstr>
      <vt:lpstr>Embrace Your Distinction</vt:lpstr>
      <vt:lpstr>Embrace Your Distinction</vt:lpstr>
      <vt:lpstr>Embrace Your Distinction</vt:lpstr>
      <vt:lpstr>Embrace Your Distinction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Confess Your Distinction</vt:lpstr>
      <vt:lpstr>PowerPoint Presentation</vt:lpstr>
      <vt:lpstr>Conclusion</vt:lpstr>
      <vt:lpstr>PowerPoint Presentation</vt:lpstr>
      <vt:lpstr>PowerPoint Presentation</vt:lpstr>
      <vt:lpstr>“What Must I Do To Be Saved?”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Mzungu!</dc:title>
  <dc:subject>12/11/2022</dc:subject>
  <dc:creator>DarkWolf</dc:creator>
  <dc:description>Adapted from a lesson by Andrew Roberts</dc:description>
  <cp:lastModifiedBy>DarkWolf</cp:lastModifiedBy>
  <cp:revision>22</cp:revision>
  <cp:lastPrinted>2022-12-01T19:52:35Z</cp:lastPrinted>
  <dcterms:created xsi:type="dcterms:W3CDTF">2022-10-28T17:25:18Z</dcterms:created>
  <dcterms:modified xsi:type="dcterms:W3CDTF">2022-12-10T00:44:39Z</dcterms:modified>
</cp:coreProperties>
</file>