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53" r:id="rId3"/>
    <p:sldMasterId id="2147483871" r:id="rId4"/>
    <p:sldMasterId id="2147483883" r:id="rId5"/>
    <p:sldMasterId id="2147483991" r:id="rId6"/>
    <p:sldMasterId id="2147484003" r:id="rId7"/>
  </p:sldMasterIdLst>
  <p:notesMasterIdLst>
    <p:notesMasterId r:id="rId22"/>
  </p:notesMasterIdLst>
  <p:handoutMasterIdLst>
    <p:handoutMasterId r:id="rId23"/>
  </p:handoutMasterIdLst>
  <p:sldIdLst>
    <p:sldId id="695" r:id="rId8"/>
    <p:sldId id="663" r:id="rId9"/>
    <p:sldId id="349" r:id="rId10"/>
    <p:sldId id="768" r:id="rId11"/>
    <p:sldId id="425" r:id="rId12"/>
    <p:sldId id="770" r:id="rId13"/>
    <p:sldId id="772" r:id="rId14"/>
    <p:sldId id="774" r:id="rId15"/>
    <p:sldId id="776" r:id="rId16"/>
    <p:sldId id="778" r:id="rId17"/>
    <p:sldId id="782" r:id="rId18"/>
    <p:sldId id="783" r:id="rId19"/>
    <p:sldId id="784" r:id="rId20"/>
    <p:sldId id="72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FF"/>
    <a:srgbClr val="006600"/>
    <a:srgbClr val="FFCC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01/01/2023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Flight 93: Ordinary flight, ordinary people.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their last moments they did something extraordinary, something heroic.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Something to remember and honor.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None of us knows how much time we have.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passengers on Flight 93 did something extraordinary with the time they had left.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don’t know what time you have left but you can do something extraordinary now, while you yet live.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can repent and be baptized and obey the gospel to become a child of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can repent and be renewed in the eyes of God, if you have strayed.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honor Jesus every first day of the week for His sacrifice to redeem us from sin.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can become part of the family of God and dedicate your life to live for Him!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If not a Christian, you need to be! Repent and be baptized for the forgiveness of sins!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If a Christian in sin, don’t wait till it’s eternally too late! Repent and be renewed!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Whatever your requests, let them be made known </a:t>
            </a:r>
            <a:r>
              <a:rPr lang="en-US" sz="1100" b="1" i="1" u="sng" dirty="0">
                <a:effectLst/>
                <a:latin typeface="Times New Roman" panose="02020603050405020304" pitchFamily="18" charset="0"/>
                <a:ea typeface="Calibri" panose="020F0502020204030204" pitchFamily="34" charset="0"/>
                <a:cs typeface="Times New Roman" panose="02020603050405020304" pitchFamily="18" charset="0"/>
              </a:rPr>
              <a:t>NOW</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while we stand &amp; sing!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6641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Flight 93: Ordinary flight, ordinary people.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their last moments they did something extraordinary, something heroic.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Something to remember and honor.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None of us knows how much time we have.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passengers on Flight 93 did something extraordinary with the time they had left.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don’t know what time you have left but you can do something extraordinary now, while you yet live.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can repent and be baptized and obey the gospel to become a child of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can repent and be renewed in the eyes of God, if you have strayed.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honor Jesus every first day of the week for His sacrifice to redeem us from sin.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can become part of the family of God and dedicate your life to live for Him!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If not a Christian, you need to be! Repent and be baptized for the forgiveness of sins!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If a Christian in sin, don’t wait till it’s eternally too late! Repent and be renewed!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Whatever your requests, let them be made known </a:t>
            </a:r>
            <a:r>
              <a:rPr lang="en-US" sz="1100" b="1" i="1" u="sng" dirty="0">
                <a:effectLst/>
                <a:latin typeface="Times New Roman" panose="02020603050405020304" pitchFamily="18" charset="0"/>
                <a:ea typeface="Calibri" panose="020F0502020204030204" pitchFamily="34" charset="0"/>
                <a:cs typeface="Times New Roman" panose="02020603050405020304" pitchFamily="18" charset="0"/>
              </a:rPr>
              <a:t>NOW</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while we stand &amp; sing!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4794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Flight 93: Ordinary flight, ordinary people.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their last moments they did something extraordinary, something heroic.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Something to remember and honor.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None of us knows how much time we have.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passengers on Flight 93 did something extraordinary with the time they had left.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don’t know what time you have left but you can do something extraordinary now, while you yet live.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can repent and be baptized and obey the gospel to become a child of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can repent and be renewed in the eyes of God, if you have strayed.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honor Jesus every first day of the week for His sacrifice to redeem us from sin.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You can become part of the family of God and dedicate your life to live for Him!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If not a Christian, you need to be! Repent and be baptized for the forgiveness of sins!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If a Christian in sin, don’t wait till it’s eternally too late! Repent and be renewed!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Whatever your requests, let them be made known </a:t>
            </a:r>
            <a:r>
              <a:rPr lang="en-US" sz="1100" b="1" i="1" u="sng" dirty="0">
                <a:effectLst/>
                <a:latin typeface="Times New Roman" panose="02020603050405020304" pitchFamily="18" charset="0"/>
                <a:ea typeface="Calibri" panose="020F0502020204030204" pitchFamily="34" charset="0"/>
                <a:cs typeface="Times New Roman" panose="02020603050405020304" pitchFamily="18" charset="0"/>
              </a:rPr>
              <a:t>NOW</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while we stand &amp; sing!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3293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Images from the Flight 93 Memorial: A Common field one day. A Field of Honor forever.</a:t>
            </a:r>
          </a:p>
          <a:p>
            <a:pPr eaLnBrk="1" hangingPunct="1"/>
            <a:endParaRPr lang="en-US" dirty="0"/>
          </a:p>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 our way home from Ohio we stopped in Shanksville, PA to visit the Flight 93 Memorial.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This was different from many memorials around our nation: This didn’t honor soldiers, who volunteer for duty and sign up for danger, but for everyday citizens who didn’t sign up for a fight for their lives.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Their plane was delayed by about 25 minutes, which gave them time to get the info from their loved ones over the phone that 3 other planes had been hijacked and used as weapons.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Within 20 minutes from takeoff, they would band together in the back of the plane, many of them called their loved ones (some were recorded), and then attack the terrorists, which caused the plane to nose dive at 586 MPH into an empty field, creating a 45 foot crater. All aboard were lost. “Let’s Roll” rallied and unified our nation!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is a quote from a first responder there: “A Common Field one day. A Field of Honor Forever.”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Families of three passengers and crew allowed the museum to have their recorded voicemails accessible. It was moving to hear their last words to loved ones. The common theme in the 3 recordings was hope and love.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the days to years following, many people left tributes at the site. One of the moving ones to me was from a soldier who enlisted because of the events of September 11, 2001. He fought for four years in Afghanistan, and in 2005 he left his combat boots at the 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While many people can visit the museum and the other two memorials that are set up, only family are allowed to actually visit the crash 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dirty="0"/>
          </a:p>
        </p:txBody>
      </p:sp>
    </p:spTree>
    <p:extLst>
      <p:ext uri="{BB962C8B-B14F-4D97-AF65-F5344CB8AC3E}">
        <p14:creationId xmlns:p14="http://schemas.microsoft.com/office/powerpoint/2010/main" val="407030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Luke 22:19-20: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Jesus knew His time on earth was short and He shared a last meal with His apostles.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 told them how He wanted to be remembered: In the eating of the unleavened bread and the drinking of the fruit of the vine.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Corinthians 11:23-25: Paul relates how the Lord told him that as we eat the bread and drink the fruit of the vine that we do so “in remembrance of 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early church did this on the first day of the week (Sunday) when they came together “as the church” (Acts 20:7; I Corinthians 11:18, 33; 16:1-2).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Jews celebrated the Passover, God’s deliverance of His people from the bondage of Egypt, in their first month of the new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Christians celebrate the Lord’s Supper, Jesus’ deliverance of His people from the bondage of sin, every first day of the week.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3</a:t>
            </a:fld>
            <a:endParaRPr lang="en-US" dirty="0"/>
          </a:p>
        </p:txBody>
      </p:sp>
    </p:spTree>
    <p:extLst>
      <p:ext uri="{BB962C8B-B14F-4D97-AF65-F5344CB8AC3E}">
        <p14:creationId xmlns:p14="http://schemas.microsoft.com/office/powerpoint/2010/main" val="57727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 Common Meal Honored Forever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memorial says, “A common field one day. A field of honor forever.”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Luke 22:19-20: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Jesus celebrated the Passover one last time before His death and He took the bread (unleavened – Exodus 12:17) and said it symbolized His body and they were to remember Him as they eat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Then He took the cup that contained the fruit of the vine (Luke 22:18) and told them it was the New Covenant in His blood and they were to remember Him as often as they drank it (I Corinthians 11:25).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 was still with them at this time. They didn’t fully grasp what was about to happen!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Lord's Supper, common bread and juice, made forever an honorable memorial to Jesus!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5</a:t>
            </a:fld>
            <a:endParaRPr lang="en-US" dirty="0"/>
          </a:p>
        </p:txBody>
      </p:sp>
    </p:spTree>
    <p:extLst>
      <p:ext uri="{BB962C8B-B14F-4D97-AF65-F5344CB8AC3E}">
        <p14:creationId xmlns:p14="http://schemas.microsoft.com/office/powerpoint/2010/main" val="353133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 Common Meal Honored Forever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memorial says, “A common field one day. A field of honor forever.”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Luke 22:19-20: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Jesus celebrated the Passover one last time before His death and He took the bread (unleavened – Exodus 12:17) and said it symbolized His body and they were to remember Him as they eat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Then He took the cup that contained the fruit of the vine (Luke 22:18) and told them it was the New Covenant in His blood and they were to remember Him as often as they drank it (I Corinthians 11:25).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 was still with them at this time. They didn’t fully grasp what was about to happen!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Lord's Supper, common bread and juice, made forever an honorable memorial to Jesus!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6</a:t>
            </a:fld>
            <a:endParaRPr lang="en-US" dirty="0"/>
          </a:p>
        </p:txBody>
      </p:sp>
    </p:spTree>
    <p:extLst>
      <p:ext uri="{BB962C8B-B14F-4D97-AF65-F5344CB8AC3E}">
        <p14:creationId xmlns:p14="http://schemas.microsoft.com/office/powerpoint/2010/main" val="13851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Last Words Recorded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It was a moving tribute to be able to hear the voices of the passengers and crew that were recorded, to hear their last words, to hear them say, “I love you.”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have Jesus’ last words recorded for us and they were words of comfort and hope.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His prayer in the garden of Gethsemane the night He would be betrayed by one of His own, He turned His thoughts off His coming suffering and prayed for His apostles and companions, and then prayed for all those who would believe on Him through their word (you and me!) – John 17:6-23: He spoke of love and 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 the cross the next day Jesus said of those who were putting Him to death “Father, forgive them; for they do not know what they are doing” (Luke 23:34).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As His earthly body gave out, He said, “It is finished” and then breathed His last (John 19:30; Luke 23:46) – He had fulfilled what He came to 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are told that Jesus’ motivation for His sacrifice was love – Romans 5:8 (5:6-10)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Here Paul says Jesus died for the helpless, ungodly, sinners, enemies, and saved them from the wrath of God, reconciling them to God in His death.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Jesus willingly died for you and 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Every time we partake of the Lord’s Supper, it draws us closer to Jesus!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7</a:t>
            </a:fld>
            <a:endParaRPr lang="en-US" dirty="0"/>
          </a:p>
        </p:txBody>
      </p:sp>
    </p:spTree>
    <p:extLst>
      <p:ext uri="{BB962C8B-B14F-4D97-AF65-F5344CB8AC3E}">
        <p14:creationId xmlns:p14="http://schemas.microsoft.com/office/powerpoint/2010/main" val="361309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Last Words Recorded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It was a moving tribute to be able to hear the voices of the passengers and crew that were recorded, to hear their last words, to hear them say, “I love you.”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have Jesus’ last words recorded for us and they were words of comfort and hope.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His prayer in the garden of Gethsemane the night He would be betrayed by one of His own, He turned His thoughts off His coming suffering and prayed for His apostles and companions, and then prayed for all those who would believe on Him through their word (you and me!) – John 17:6-23: He spoke of love and 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 the cross the next day Jesus said of those who were putting Him to death “Father, forgive them; for they do not know what they are doing” (Luke 23:34).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As His earthly body gave out, He said, “It is finished” and then breathed His last (John 19:30; Luke 23:46) – He had fulfilled what He came to do!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are told that Jesus’ motivation for His sacrifice was love – Romans 5:8 (5:6-10)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Here Paul says Jesus died for the helpless, ungodly, sinners, enemies, and saved them from the wrath of God, reconciling them to God in His death.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Jesus willingly died for you and 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Every time we partake of the Lord’s Supper, it draws us closer to Jesus!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4031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Family Has A Closer Connection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Anyone can go to the Flight 93 Memorial but only the families of the heroes on board that day can go to the crash site.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Anyone, children and visitors, can observe and partake of the Lord’s Supper, but only those who have been obedient to the gospel and entered the family of God can share in Jesus’ sacrifice.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1:9-10; Phil. 1:27; Rom. 15:5-6; Phil. 3:10: Saints are called to “fellowship” with Christ to “strive together” to be of the “same mind” (sharing in faith) and “same judgment” (partakers of the same goal), “standing firm in one spirit” (same goal of pleasing God), “with one mind striving together for the faith of the gospel (same doctrine), and to have fellowship in His sufferings.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11:26: Personal sharing with Christ is made possible in partaking of the Lord’s Supper!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Only the family of God can “proclaim the Lord's death until He comes.”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10:16-17: Paul makes a very explicit and impressive argument on this subject!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the assembly of the saints when the bread and fruit of the vine are taken in commemoration of Jesus’ death there is “sharing” (fellowship) with Christ, with His body and His blood, and therefore sharing with Christ, personally (I Cor. 10:16).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is fellowship with Christ and Christians and there is fellowship of Christians with each other in the body of Christ (I Cor. 10:17).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Through partaking of the Lord’s Supper we share in Christ’s blood and we share in Christ’s body!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the family of God we have fellowship with Jesus and with one another!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1717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Family Has A Closer Connection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Anyone can go to the Flight 93 Memorial but only the families of the heroes on board that day can go to the crash site.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Anyone, children and visitors, can observe and partake of the Lord’s Supper, but only those who have been obedient to the gospel and entered the family of God can share in Jesus’ sacrifice.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1:9-10; Phil. 1:27; Rom. 15:5-6; Phil. 3:10: Saints are called to “fellowship” with Christ to “strive together” to be of the “same mind” (sharing in faith) and “same judgment” (partakers of the same goal), “standing firm in one spirit” (same goal of pleasing God), “with one mind striving together for the faith of the gospel (same doctrine), and to have fellowship in His sufferings.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11:26: Personal sharing with Christ is made possible in partaking of the Lord’s Supper!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Only the family of God can “proclaim the Lord's death until He comes.”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Cor. 10:16-17: Paul makes a very explicit and impressive argument on this subject!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the assembly of the saints when the bread and fruit of the vine are taken in commemoration of Jesus’ death there is “sharing” (fellowship) with Christ, with His body and His blood, and therefore sharing with Christ, personally (I Cor. 10:16).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is fellowship with Christ and Christians and there is fellowship of Christians with each other in the body of Christ (I Cor. 10:17).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Through partaking of the Lord’s Supper we share in Christ’s blood and we share in Christ’s body!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the family of God we have fellowship with Jesus and with one another!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921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In Remembrance</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In Remembrance</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In Remembrance</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In Remembrance</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In Remembrance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In Remembrance</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54551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In Remembrance</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727118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In Remembrance</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341203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In Remembrance</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646321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In Remembrance</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872197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In Remembrance</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485847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In Remembrance</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612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In Remembrance</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In Remembrance</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127693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In Remembrance</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30554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In Remembrance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99374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In Remembrance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2623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In Remembrance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78322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In Remembrance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68812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In Remembrance</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47335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In Remembrance</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85224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In Remembrance</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780797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In Remembrance</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01352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In Remembrance</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In Remembrance</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In Remembrance</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In Remembrance</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In Remembrance</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In Remembrance</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In Remembrance</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In Remembrance</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In Remembrance</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In Remembrance</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In Remembrance</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In Remembrance</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In Remembrance</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In Remembrance</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In Remembrance</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In Remembrance</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In Remembrance</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In Remembrance</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In Remembrance</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In Remembrance</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In Remembrance</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In Remembrance</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In Remembrance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In Remembrance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In Remembrance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In Remembrance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In Remembrance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In Remembrance</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In Remembrance</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In Remembrance</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In Remembrance</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In Remembrance</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518207859"/>
      </p:ext>
    </p:extLst>
  </p:cSld>
  <p:clrMapOvr>
    <a:masterClrMapping/>
  </p:clrMapOvr>
  <p:transition spd="med">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In Remembrance</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922402083"/>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In Remembrance</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In Remembrance</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717918006"/>
      </p:ext>
    </p:extLst>
  </p:cSld>
  <p:clrMapOvr>
    <a:masterClrMapping/>
  </p:clrMapOvr>
  <p:transition spd="med">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In Remembrance</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2430746981"/>
      </p:ext>
    </p:extLst>
  </p:cSld>
  <p:clrMapOvr>
    <a:masterClrMapping/>
  </p:clrMapOvr>
  <p:transition spd="med">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In Remembrance</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4004926188"/>
      </p:ext>
    </p:extLst>
  </p:cSld>
  <p:clrMapOvr>
    <a:masterClrMapping/>
  </p:clrMapOvr>
  <p:transition spd="med">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In Remembrance</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389693267"/>
      </p:ext>
    </p:extLst>
  </p:cSld>
  <p:clrMapOvr>
    <a:masterClrMapping/>
  </p:clrMapOvr>
  <p:transition spd="med">
    <p:wipe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In Remembrance</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3928456809"/>
      </p:ext>
    </p:extLst>
  </p:cSld>
  <p:clrMapOvr>
    <a:masterClrMapping/>
  </p:clrMapOvr>
  <p:transition spd="med">
    <p:wipe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In Remembrance</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4170584195"/>
      </p:ext>
    </p:extLst>
  </p:cSld>
  <p:clrMapOvr>
    <a:masterClrMapping/>
  </p:clrMapOvr>
  <p:transition spd="med">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In Remembrance</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801785263"/>
      </p:ext>
    </p:extLst>
  </p:cSld>
  <p:clrMapOvr>
    <a:masterClrMapping/>
  </p:clrMapOvr>
  <p:transition spd="med">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In Remembrance</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056422078"/>
      </p:ext>
    </p:extLst>
  </p:cSld>
  <p:clrMapOvr>
    <a:masterClrMapping/>
  </p:clrMapOvr>
  <p:transition spd="med">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In Remembrance</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19048560"/>
      </p:ext>
    </p:extLst>
  </p:cSld>
  <p:clrMapOvr>
    <a:masterClrMapping/>
  </p:clrMapOvr>
  <p:transition spd="med">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In Remembrance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In Remembrance</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In Remembrance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In Remembrance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In Remembrance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In Remembrance</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In Remembrance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In Remembrance</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In Remembrance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In Remembrance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In Remembrance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In Remembrance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In Remembrance</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In Remembrance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In Remembrance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In Remembrance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In Remembrance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In Remembrance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In Remembrance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In Remembrance</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In Remembrance</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In Remembrance</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46960080"/>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In Remembrance</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In Remembrance</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In Remembrance</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45493766"/>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In Remembrance</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9.xml"/><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4.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0" y="4571999"/>
            <a:ext cx="9144003" cy="1143001"/>
          </a:xfrm>
        </p:spPr>
        <p:txBody>
          <a:bodyPr>
            <a:normAutofit fontScale="90000"/>
          </a:bodyPr>
          <a:lstStyle/>
          <a:p>
            <a:pPr>
              <a:lnSpc>
                <a:spcPct val="90000"/>
              </a:lnSpc>
            </a:pPr>
            <a:r>
              <a:rPr lang="en-US" sz="7300" b="1" spc="50">
                <a:ln w="0"/>
                <a:solidFill>
                  <a:srgbClr val="FFFFFF"/>
                </a:solidFill>
                <a:effectLst>
                  <a:innerShdw blurRad="63500" dist="50800" dir="13500000">
                    <a:srgbClr val="000000">
                      <a:alpha val="50000"/>
                    </a:srgbClr>
                  </a:innerShdw>
                </a:effectLst>
              </a:rPr>
              <a:t>In Remembrance</a:t>
            </a:r>
            <a:br>
              <a:rPr lang="en-US" sz="3600" b="1" cap="none" spc="150">
                <a:ln w="11430">
                  <a:solidFill>
                    <a:schemeClr val="tx1"/>
                  </a:solidFill>
                </a:ln>
                <a:effectLst>
                  <a:glow rad="228600">
                    <a:schemeClr val="accent3">
                      <a:satMod val="175000"/>
                      <a:alpha val="40000"/>
                    </a:schemeClr>
                  </a:glow>
                  <a:outerShdw blurRad="25400" algn="tl" rotWithShape="0">
                    <a:srgbClr val="000000">
                      <a:alpha val="43000"/>
                    </a:srgbClr>
                  </a:outerShdw>
                </a:effectLst>
              </a:rPr>
            </a:br>
            <a:endParaRPr lang="en-US" sz="36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3" y="5410201"/>
            <a:ext cx="9144000" cy="1360710"/>
          </a:xfrm>
        </p:spPr>
        <p:txBody>
          <a:bodyPr>
            <a:normAutofit/>
          </a:bodyPr>
          <a:lstStyle/>
          <a:p>
            <a:pPr>
              <a:lnSpc>
                <a:spcPct val="90000"/>
              </a:lnSpc>
            </a:pPr>
            <a:r>
              <a:rPr lang="en-US" sz="2800" b="1">
                <a:ln w="6600">
                  <a:noFill/>
                  <a:prstDash val="solid"/>
                </a:ln>
                <a:solidFill>
                  <a:srgbClr val="FFFF00"/>
                </a:solidFill>
                <a:effectLst/>
              </a:rPr>
              <a:t>Text:</a:t>
            </a:r>
          </a:p>
          <a:p>
            <a:pPr>
              <a:lnSpc>
                <a:spcPct val="90000"/>
              </a:lnSpc>
            </a:pPr>
            <a:r>
              <a:rPr lang="en-US" sz="4000" b="1">
                <a:ln w="6600">
                  <a:noFill/>
                  <a:prstDash val="solid"/>
                </a:ln>
                <a:solidFill>
                  <a:srgbClr val="FFFF00"/>
                </a:solidFill>
                <a:effectLst/>
              </a:rPr>
              <a:t>Luke 22:19-20</a:t>
            </a:r>
            <a:endParaRPr lang="en-US" sz="4000" b="1" dirty="0">
              <a:ln w="6600">
                <a:noFill/>
                <a:prstDash val="solid"/>
              </a:ln>
              <a:solidFill>
                <a:srgbClr val="FFFF00"/>
              </a:solidFill>
              <a:effectLst/>
            </a:endParaRPr>
          </a:p>
        </p:txBody>
      </p:sp>
      <p:pic>
        <p:nvPicPr>
          <p:cNvPr id="11" name="Picture 13">
            <a:extLst>
              <a:ext uri="{FF2B5EF4-FFF2-40B4-BE49-F238E27FC236}">
                <a16:creationId xmlns:a16="http://schemas.microsoft.com/office/drawing/2014/main" id="{A26253E7-65E8-4CFA-9503-31AA96B779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5" name="Picture 4">
            <a:extLst>
              <a:ext uri="{FF2B5EF4-FFF2-40B4-BE49-F238E27FC236}">
                <a16:creationId xmlns:a16="http://schemas.microsoft.com/office/drawing/2014/main" id="{85A9B7B3-85AF-AB2C-740D-BBCB61AB6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 y="0"/>
            <a:ext cx="9144000" cy="4322278"/>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815E9-8819-479B-A11E-0580045EBD7D}"/>
              </a:ext>
            </a:extLst>
          </p:cNvPr>
          <p:cNvPicPr>
            <a:picLocks noChangeAspect="1"/>
          </p:cNvPicPr>
          <p:nvPr/>
        </p:nvPicPr>
        <p:blipFill>
          <a:blip r:embed="rId4">
            <a:extLst>
              <a:ext uri="{28A0092B-C50C-407E-A947-70E740481C1C}">
                <a14:useLocalDpi xmlns:a14="http://schemas.microsoft.com/office/drawing/2010/main" val="0"/>
              </a:ext>
            </a:extLst>
          </a:blip>
          <a:srcRect t="2891" b="2891"/>
          <a:stretch/>
        </p:blipFill>
        <p:spPr>
          <a:xfrm>
            <a:off x="7989" y="10"/>
            <a:ext cx="4560021" cy="6855960"/>
          </a:xfrm>
          <a:prstGeom prst="rect">
            <a:avLst/>
          </a:prstGeom>
        </p:spPr>
      </p:pic>
      <p:pic>
        <p:nvPicPr>
          <p:cNvPr id="7" name="Picture 6">
            <a:extLst>
              <a:ext uri="{FF2B5EF4-FFF2-40B4-BE49-F238E27FC236}">
                <a16:creationId xmlns:a16="http://schemas.microsoft.com/office/drawing/2014/main" id="{F291F76E-F277-4C4F-94C7-5B46E035F0A7}"/>
              </a:ext>
            </a:extLst>
          </p:cNvPr>
          <p:cNvPicPr>
            <a:picLocks noChangeAspect="1"/>
          </p:cNvPicPr>
          <p:nvPr/>
        </p:nvPicPr>
        <p:blipFill>
          <a:blip r:embed="rId5">
            <a:extLst>
              <a:ext uri="{28A0092B-C50C-407E-A947-70E740481C1C}">
                <a14:useLocalDpi xmlns:a14="http://schemas.microsoft.com/office/drawing/2010/main" val="0"/>
              </a:ext>
            </a:extLst>
          </a:blip>
          <a:srcRect l="8894" r="8894"/>
          <a:stretch/>
        </p:blipFill>
        <p:spPr>
          <a:xfrm>
            <a:off x="4568004" y="2030"/>
            <a:ext cx="4568005" cy="6855970"/>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5" name="Footer Placeholder 4"/>
          <p:cNvSpPr>
            <a:spLocks noGrp="1"/>
          </p:cNvSpPr>
          <p:nvPr>
            <p:ph type="ftr" sz="quarter" idx="11"/>
          </p:nvPr>
        </p:nvSpPr>
        <p:spPr>
          <a:xfrm>
            <a:off x="18875" y="6629399"/>
            <a:ext cx="5004649" cy="226569"/>
          </a:xfrm>
        </p:spPr>
        <p:txBody>
          <a:bodyPr vert="horz" lIns="91440" tIns="45720" rIns="91440" bIns="45720" rtlCol="0" anchor="ctr">
            <a:normAutofit fontScale="92500" lnSpcReduction="10000"/>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In Remembrance</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2" name="Text Box 5">
            <a:extLst>
              <a:ext uri="{FF2B5EF4-FFF2-40B4-BE49-F238E27FC236}">
                <a16:creationId xmlns:a16="http://schemas.microsoft.com/office/drawing/2014/main" id="{D18E7864-4A8F-419B-9949-9748AD014E8E}"/>
              </a:ext>
            </a:extLst>
          </p:cNvPr>
          <p:cNvSpPr txBox="1">
            <a:spLocks noChangeArrowheads="1"/>
          </p:cNvSpPr>
          <p:nvPr/>
        </p:nvSpPr>
        <p:spPr bwMode="auto">
          <a:xfrm>
            <a:off x="118292" y="5332475"/>
            <a:ext cx="8915400" cy="1015663"/>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In the family of God we have fellowship with Jesus and with one another!</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
        <p:nvSpPr>
          <p:cNvPr id="6" name="Title 5">
            <a:extLst>
              <a:ext uri="{FF2B5EF4-FFF2-40B4-BE49-F238E27FC236}">
                <a16:creationId xmlns:a16="http://schemas.microsoft.com/office/drawing/2014/main" id="{4E54C4C9-6010-6A33-24C0-25B8BDC98CD7}"/>
              </a:ext>
            </a:extLst>
          </p:cNvPr>
          <p:cNvSpPr>
            <a:spLocks noGrp="1"/>
          </p:cNvSpPr>
          <p:nvPr>
            <p:ph type="title"/>
          </p:nvPr>
        </p:nvSpPr>
        <p:spPr>
          <a:xfrm>
            <a:off x="10889" y="-2032"/>
            <a:ext cx="9133111" cy="61163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sz="4000" dirty="0"/>
              <a:t>Family Has A Closer Connection</a:t>
            </a:r>
            <a:endParaRPr lang="en-US" dirty="0"/>
          </a:p>
        </p:txBody>
      </p:sp>
    </p:spTree>
    <p:extLst>
      <p:ext uri="{BB962C8B-B14F-4D97-AF65-F5344CB8AC3E}">
        <p14:creationId xmlns:p14="http://schemas.microsoft.com/office/powerpoint/2010/main" val="2017427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791FD-D66D-0477-5BDF-C755DD075457}"/>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t="6570"/>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0" y="11181"/>
            <a:ext cx="9143979" cy="750820"/>
          </a:xfrm>
        </p:spPr>
        <p:txBody>
          <a:bodyPr vert="horz" lIns="91440" tIns="45720" rIns="91440" bIns="45720" rtlCol="0" anchor="ctr">
            <a:normAutofit/>
          </a:bodyPr>
          <a:lstStyle/>
          <a:p>
            <a:pPr defTabSz="914400">
              <a:defRPr/>
            </a:pPr>
            <a:r>
              <a:rPr lang="en-US" sz="4000" u="sng" dirty="0">
                <a:ln>
                  <a:solidFill>
                    <a:sysClr val="windowText" lastClr="000000"/>
                  </a:solidFill>
                </a:ln>
              </a:rPr>
              <a:t>Conclusion</a:t>
            </a:r>
            <a:endParaRPr lang="en-US" sz="4000" u="sng" dirty="0"/>
          </a:p>
        </p:txBody>
      </p:sp>
      <p:sp>
        <p:nvSpPr>
          <p:cNvPr id="8" name="Text Box 11"/>
          <p:cNvSpPr txBox="1">
            <a:spLocks noChangeArrowheads="1"/>
          </p:cNvSpPr>
          <p:nvPr/>
        </p:nvSpPr>
        <p:spPr bwMode="auto">
          <a:xfrm>
            <a:off x="0" y="771152"/>
            <a:ext cx="9144000" cy="5719693"/>
          </a:xfrm>
          <a:prstGeom prst="rect">
            <a:avLst/>
          </a:prstGeom>
        </p:spPr>
        <p:txBody>
          <a:bodyPr vert="horz" lIns="91440" tIns="45720" rIns="91440" bIns="45720" rtlCol="0">
            <a:normAutofit fontScale="77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indent="-342900" eaLnBrk="1" hangingPunct="1">
              <a:lnSpc>
                <a:spcPct val="120000"/>
              </a:lnSpc>
              <a:spcAft>
                <a:spcPts val="450"/>
              </a:spcAft>
              <a:buFont typeface="Wingdings" panose="05000000000000000000" pitchFamily="2" charset="2"/>
              <a:buChar char="ü"/>
              <a:defRPr/>
            </a:pPr>
            <a:r>
              <a:rPr lang="en-US" sz="3200" b="1" dirty="0">
                <a:solidFill>
                  <a:schemeClr val="tx1"/>
                </a:solidFill>
                <a:effectLst>
                  <a:outerShdw blurRad="50800" dist="38100" dir="2700000" algn="tl" rotWithShape="0">
                    <a:srgbClr val="000000">
                      <a:alpha val="48000"/>
                    </a:srgbClr>
                  </a:outerShdw>
                </a:effectLst>
              </a:rPr>
              <a:t>Flight 93</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rPr>
              <a:t>Ordinary flight, ordinary people</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rPr>
              <a:t>In their last moments they did something extraordinary, something heroic</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rPr>
              <a:t>Something to remember and honor</a:t>
            </a:r>
          </a:p>
          <a:p>
            <a:pPr marL="628650" indent="-342900" eaLnBrk="1" hangingPunct="1">
              <a:lnSpc>
                <a:spcPct val="120000"/>
              </a:lnSpc>
              <a:spcAft>
                <a:spcPts val="450"/>
              </a:spcAft>
              <a:buFont typeface="Wingdings" panose="05000000000000000000" pitchFamily="2" charset="2"/>
              <a:buChar char="ü"/>
              <a:defRPr/>
            </a:pPr>
            <a:r>
              <a:rPr lang="en-US" sz="3200" b="1" dirty="0">
                <a:solidFill>
                  <a:schemeClr val="tx1"/>
                </a:solidFill>
                <a:effectLst>
                  <a:outerShdw blurRad="50800" dist="38100" dir="2700000" algn="tl" rotWithShape="0">
                    <a:srgbClr val="000000">
                      <a:alpha val="48000"/>
                    </a:srgbClr>
                  </a:outerShdw>
                </a:effectLst>
              </a:rPr>
              <a:t>You</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rPr>
              <a:t>None of us knows how much time we have</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rPr>
              <a:t>You don’t know what time you have left but you can do something extraordinary now, while you yet live</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rPr>
              <a:t>You can repent and be baptized and obey the gospel to become a child of God!</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rPr>
              <a:t>You can repent and be renewed in the eyes of God, if you have strayed!</a:t>
            </a:r>
          </a:p>
          <a:p>
            <a:pPr marL="628650" indent="-342900" eaLnBrk="1" hangingPunct="1">
              <a:lnSpc>
                <a:spcPct val="120000"/>
              </a:lnSpc>
              <a:spcAft>
                <a:spcPts val="450"/>
              </a:spcAft>
              <a:buFont typeface="Wingdings" panose="05000000000000000000" pitchFamily="2" charset="2"/>
              <a:buChar char="ü"/>
              <a:defRPr/>
            </a:pPr>
            <a:endParaRPr lang="en-US" sz="3200" dirty="0">
              <a:solidFill>
                <a:schemeClr val="tx1"/>
              </a:solidFill>
              <a:effectLst>
                <a:outerShdw blurRad="50800" dist="38100" dir="2700000" algn="tl" rotWithShape="0">
                  <a:srgbClr val="000000">
                    <a:alpha val="48000"/>
                  </a:srgbClr>
                </a:outerShdw>
              </a:effectLst>
            </a:endParaRPr>
          </a:p>
        </p:txBody>
      </p:sp>
      <p:sp>
        <p:nvSpPr>
          <p:cNvPr id="5" name="Footer Placeholder 4"/>
          <p:cNvSpPr>
            <a:spLocks noGrp="1"/>
          </p:cNvSpPr>
          <p:nvPr>
            <p:ph type="ftr" sz="quarter" idx="11"/>
          </p:nvPr>
        </p:nvSpPr>
        <p:spPr>
          <a:xfrm>
            <a:off x="32677" y="6490845"/>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In Remembrance</a:t>
            </a:r>
          </a:p>
        </p:txBody>
      </p:sp>
    </p:spTree>
    <p:extLst>
      <p:ext uri="{BB962C8B-B14F-4D97-AF65-F5344CB8AC3E}">
        <p14:creationId xmlns:p14="http://schemas.microsoft.com/office/powerpoint/2010/main" val="27602130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barn(inVertical)">
                                      <p:cBhvr>
                                        <p:cTn id="24" dur="500"/>
                                        <p:tgtEl>
                                          <p:spTgt spid="8">
                                            <p:txEl>
                                              <p:pRg st="4" end="4"/>
                                            </p:txEl>
                                          </p:spTgt>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barn(inVertical)">
                                      <p:cBhvr>
                                        <p:cTn id="28" dur="500"/>
                                        <p:tgtEl>
                                          <p:spTgt spid="8">
                                            <p:txEl>
                                              <p:pRg st="5" end="5"/>
                                            </p:txEl>
                                          </p:spTgt>
                                        </p:tgtEl>
                                      </p:cBhvr>
                                    </p:animEffect>
                                  </p:childTnLst>
                                </p:cTn>
                              </p:par>
                            </p:childTnLst>
                          </p:cTn>
                        </p:par>
                        <p:par>
                          <p:cTn id="29" fill="hold">
                            <p:stCondLst>
                              <p:cond delay="1000"/>
                            </p:stCondLst>
                            <p:childTnLst>
                              <p:par>
                                <p:cTn id="30" presetID="16" presetClass="entr" presetSubtype="21" fill="hold" nodeType="after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arn(inVertical)">
                                      <p:cBhvr>
                                        <p:cTn id="32" dur="500"/>
                                        <p:tgtEl>
                                          <p:spTgt spid="8">
                                            <p:txEl>
                                              <p:pRg st="6" end="6"/>
                                            </p:txEl>
                                          </p:spTgt>
                                        </p:tgtEl>
                                      </p:cBhvr>
                                    </p:animEffect>
                                  </p:childTnLst>
                                </p:cTn>
                              </p:par>
                            </p:childTnLst>
                          </p:cTn>
                        </p:par>
                        <p:par>
                          <p:cTn id="33" fill="hold">
                            <p:stCondLst>
                              <p:cond delay="1500"/>
                            </p:stCondLst>
                            <p:childTnLst>
                              <p:par>
                                <p:cTn id="34" presetID="16" presetClass="entr" presetSubtype="21" fill="hold" nodeType="after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barn(inVertical)">
                                      <p:cBhvr>
                                        <p:cTn id="36" dur="500"/>
                                        <p:tgtEl>
                                          <p:spTgt spid="8">
                                            <p:txEl>
                                              <p:pRg st="7" end="7"/>
                                            </p:txEl>
                                          </p:spTgt>
                                        </p:tgtEl>
                                      </p:cBhvr>
                                    </p:animEffect>
                                  </p:childTnLst>
                                </p:cTn>
                              </p:par>
                            </p:childTnLst>
                          </p:cTn>
                        </p:par>
                        <p:par>
                          <p:cTn id="37" fill="hold">
                            <p:stCondLst>
                              <p:cond delay="2000"/>
                            </p:stCondLst>
                            <p:childTnLst>
                              <p:par>
                                <p:cTn id="38" presetID="16" presetClass="entr" presetSubtype="21" fill="hold" nodeType="after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barn(inVertical)">
                                      <p:cBhvr>
                                        <p:cTn id="40"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791FD-D66D-0477-5BDF-C755DD075457}"/>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t="6570"/>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0" y="11181"/>
            <a:ext cx="9143979" cy="750820"/>
          </a:xfrm>
        </p:spPr>
        <p:txBody>
          <a:bodyPr vert="horz" lIns="91440" tIns="45720" rIns="91440" bIns="45720" rtlCol="0" anchor="ctr">
            <a:normAutofit/>
          </a:bodyPr>
          <a:lstStyle/>
          <a:p>
            <a:pPr defTabSz="914400">
              <a:defRPr/>
            </a:pPr>
            <a:r>
              <a:rPr lang="en-US" sz="4000" u="sng" dirty="0">
                <a:ln>
                  <a:solidFill>
                    <a:sysClr val="windowText" lastClr="000000"/>
                  </a:solidFill>
                </a:ln>
              </a:rPr>
              <a:t>Conclusion</a:t>
            </a:r>
            <a:endParaRPr lang="en-US" sz="4000" u="sng" dirty="0"/>
          </a:p>
        </p:txBody>
      </p:sp>
      <p:sp>
        <p:nvSpPr>
          <p:cNvPr id="8" name="Text Box 11"/>
          <p:cNvSpPr txBox="1">
            <a:spLocks noChangeArrowheads="1"/>
          </p:cNvSpPr>
          <p:nvPr/>
        </p:nvSpPr>
        <p:spPr bwMode="auto">
          <a:xfrm>
            <a:off x="-10907" y="1611699"/>
            <a:ext cx="9144000" cy="4029448"/>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0" algn="ctr" eaLnBrk="1" hangingPunct="1">
              <a:lnSpc>
                <a:spcPct val="120000"/>
              </a:lnSpc>
              <a:spcAft>
                <a:spcPts val="450"/>
              </a:spcAft>
              <a:defRPr/>
            </a:pPr>
            <a:r>
              <a:rPr lang="en-US" sz="5400" b="1" dirty="0">
                <a:solidFill>
                  <a:prstClr val="white"/>
                </a:solidFill>
                <a:effectLst>
                  <a:outerShdw blurRad="50800" dist="38100" dir="2700000" algn="tl" rotWithShape="0">
                    <a:srgbClr val="000000">
                      <a:alpha val="48000"/>
                    </a:srgbClr>
                  </a:outerShdw>
                </a:effectLst>
              </a:rPr>
              <a:t>Saints honor Jesus every first day of the week for His sacrifice to redeem us from sin!</a:t>
            </a:r>
            <a:endParaRPr kumimoji="0" lang="en-US" sz="5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endParaRPr>
          </a:p>
        </p:txBody>
      </p:sp>
      <p:sp>
        <p:nvSpPr>
          <p:cNvPr id="5" name="Footer Placeholder 4"/>
          <p:cNvSpPr>
            <a:spLocks noGrp="1"/>
          </p:cNvSpPr>
          <p:nvPr>
            <p:ph type="ftr" sz="quarter" idx="11"/>
          </p:nvPr>
        </p:nvSpPr>
        <p:spPr>
          <a:xfrm>
            <a:off x="32677" y="6490845"/>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In Remembrance</a:t>
            </a:r>
          </a:p>
        </p:txBody>
      </p:sp>
    </p:spTree>
    <p:extLst>
      <p:ext uri="{BB962C8B-B14F-4D97-AF65-F5344CB8AC3E}">
        <p14:creationId xmlns:p14="http://schemas.microsoft.com/office/powerpoint/2010/main" val="3836873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815E9-8819-479B-A11E-0580045EBD7D}"/>
              </a:ext>
            </a:extLst>
          </p:cNvPr>
          <p:cNvPicPr>
            <a:picLocks noChangeAspect="1"/>
          </p:cNvPicPr>
          <p:nvPr/>
        </p:nvPicPr>
        <p:blipFill>
          <a:blip r:embed="rId4">
            <a:extLst>
              <a:ext uri="{28A0092B-C50C-407E-A947-70E740481C1C}">
                <a14:useLocalDpi xmlns:a14="http://schemas.microsoft.com/office/drawing/2010/main" val="0"/>
              </a:ext>
            </a:extLst>
          </a:blip>
          <a:srcRect t="2891" b="2891"/>
          <a:stretch/>
        </p:blipFill>
        <p:spPr>
          <a:xfrm>
            <a:off x="7989" y="10"/>
            <a:ext cx="4560021" cy="6855960"/>
          </a:xfrm>
          <a:prstGeom prst="rect">
            <a:avLst/>
          </a:prstGeom>
        </p:spPr>
      </p:pic>
      <p:pic>
        <p:nvPicPr>
          <p:cNvPr id="7" name="Picture 6">
            <a:extLst>
              <a:ext uri="{FF2B5EF4-FFF2-40B4-BE49-F238E27FC236}">
                <a16:creationId xmlns:a16="http://schemas.microsoft.com/office/drawing/2014/main" id="{F291F76E-F277-4C4F-94C7-5B46E035F0A7}"/>
              </a:ext>
            </a:extLst>
          </p:cNvPr>
          <p:cNvPicPr>
            <a:picLocks noChangeAspect="1"/>
          </p:cNvPicPr>
          <p:nvPr/>
        </p:nvPicPr>
        <p:blipFill>
          <a:blip r:embed="rId5">
            <a:extLst>
              <a:ext uri="{28A0092B-C50C-407E-A947-70E740481C1C}">
                <a14:useLocalDpi xmlns:a14="http://schemas.microsoft.com/office/drawing/2010/main" val="0"/>
              </a:ext>
            </a:extLst>
          </a:blip>
          <a:srcRect l="8894" r="8894"/>
          <a:stretch/>
        </p:blipFill>
        <p:spPr>
          <a:xfrm>
            <a:off x="4568004" y="2030"/>
            <a:ext cx="4568005" cy="6855970"/>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5" name="Footer Placeholder 4"/>
          <p:cNvSpPr>
            <a:spLocks noGrp="1"/>
          </p:cNvSpPr>
          <p:nvPr>
            <p:ph type="ftr" sz="quarter" idx="11"/>
          </p:nvPr>
        </p:nvSpPr>
        <p:spPr>
          <a:xfrm>
            <a:off x="18875" y="6629399"/>
            <a:ext cx="5004649" cy="226569"/>
          </a:xfrm>
        </p:spPr>
        <p:txBody>
          <a:bodyPr vert="horz" lIns="91440" tIns="45720" rIns="91440" bIns="45720" rtlCol="0" anchor="ctr">
            <a:normAutofit fontScale="92500" lnSpcReduction="10000"/>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In Remembrance</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2" name="Text Box 5">
            <a:extLst>
              <a:ext uri="{FF2B5EF4-FFF2-40B4-BE49-F238E27FC236}">
                <a16:creationId xmlns:a16="http://schemas.microsoft.com/office/drawing/2014/main" id="{D18E7864-4A8F-419B-9949-9748AD014E8E}"/>
              </a:ext>
            </a:extLst>
          </p:cNvPr>
          <p:cNvSpPr txBox="1">
            <a:spLocks noChangeArrowheads="1"/>
          </p:cNvSpPr>
          <p:nvPr/>
        </p:nvSpPr>
        <p:spPr bwMode="auto">
          <a:xfrm>
            <a:off x="110304" y="4495800"/>
            <a:ext cx="8915400" cy="1938992"/>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4000" b="1" dirty="0">
                <a:solidFill>
                  <a:srgbClr val="006600"/>
                </a:solidFill>
                <a:latin typeface="Tahoma" pitchFamily="34" charset="0"/>
                <a:cs typeface="Times New Roman" pitchFamily="18" charset="0"/>
              </a:rPr>
              <a:t>You can become part of the family of God and dedicate your life to live for Him!</a:t>
            </a:r>
            <a:endParaRPr kumimoji="0" lang="en-US" sz="4000" b="1" i="0" u="none" strike="noStrike" kern="1200" cap="none" spc="0" normalizeH="0" baseline="0" noProof="0" dirty="0">
              <a:ln>
                <a:noFill/>
              </a:ln>
              <a:solidFill>
                <a:srgbClr val="006600"/>
              </a:solidFill>
              <a:effectLst/>
              <a:uLnTx/>
              <a:uFillTx/>
              <a:latin typeface="Tahoma" pitchFamily="34" charset="0"/>
              <a:cs typeface="Times New Roman" pitchFamily="18" charset="0"/>
            </a:endParaRPr>
          </a:p>
        </p:txBody>
      </p:sp>
      <p:sp>
        <p:nvSpPr>
          <p:cNvPr id="6" name="Title 5">
            <a:extLst>
              <a:ext uri="{FF2B5EF4-FFF2-40B4-BE49-F238E27FC236}">
                <a16:creationId xmlns:a16="http://schemas.microsoft.com/office/drawing/2014/main" id="{4E54C4C9-6010-6A33-24C0-25B8BDC98CD7}"/>
              </a:ext>
            </a:extLst>
          </p:cNvPr>
          <p:cNvSpPr>
            <a:spLocks noGrp="1"/>
          </p:cNvSpPr>
          <p:nvPr>
            <p:ph type="title"/>
          </p:nvPr>
        </p:nvSpPr>
        <p:spPr>
          <a:xfrm>
            <a:off x="10889" y="-2032"/>
            <a:ext cx="9133111" cy="61163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sz="4000" dirty="0"/>
              <a:t>Conclusion</a:t>
            </a:r>
            <a:endParaRPr lang="en-US" dirty="0"/>
          </a:p>
        </p:txBody>
      </p:sp>
    </p:spTree>
    <p:extLst>
      <p:ext uri="{BB962C8B-B14F-4D97-AF65-F5344CB8AC3E}">
        <p14:creationId xmlns:p14="http://schemas.microsoft.com/office/powerpoint/2010/main" val="3345640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tombstone in a grassy field&#10;&#10;Description automatically generated with medium confidence">
            <a:extLst>
              <a:ext uri="{FF2B5EF4-FFF2-40B4-BE49-F238E27FC236}">
                <a16:creationId xmlns:a16="http://schemas.microsoft.com/office/drawing/2014/main" id="{41C9FE87-1B2B-18E2-E960-C6DB68313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62135"/>
            <a:ext cx="4162604" cy="3121953"/>
          </a:xfrm>
          <a:prstGeom prst="rect">
            <a:avLst/>
          </a:prstGeom>
        </p:spPr>
      </p:pic>
      <p:pic>
        <p:nvPicPr>
          <p:cNvPr id="7" name="Picture 6" descr="A picture containing text, sky, grass, road&#10;&#10;Description automatically generated">
            <a:extLst>
              <a:ext uri="{FF2B5EF4-FFF2-40B4-BE49-F238E27FC236}">
                <a16:creationId xmlns:a16="http://schemas.microsoft.com/office/drawing/2014/main" id="{15390414-5BBB-507F-93CD-28387B9C1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480" y="3554186"/>
            <a:ext cx="5303520" cy="3314700"/>
          </a:xfrm>
          <a:prstGeom prst="rect">
            <a:avLst/>
          </a:prstGeom>
        </p:spPr>
      </p:pic>
      <p:sp>
        <p:nvSpPr>
          <p:cNvPr id="2050" name="Rectangle 2"/>
          <p:cNvSpPr>
            <a:spLocks noGrp="1" noChangeArrowheads="1"/>
          </p:cNvSpPr>
          <p:nvPr>
            <p:ph type="title"/>
          </p:nvPr>
        </p:nvSpPr>
        <p:spPr>
          <a:xfrm>
            <a:off x="0" y="10886"/>
            <a:ext cx="9144000" cy="838200"/>
          </a:xfrm>
        </p:spPr>
        <p:txBody>
          <a:bodyPr anchor="ctr">
            <a:noAutofit/>
          </a:bodyPr>
          <a:lstStyle/>
          <a:p>
            <a:pPr marL="182880" algn="ctr">
              <a:buClr>
                <a:schemeClr val="accent6">
                  <a:lumMod val="75000"/>
                </a:schemeClr>
              </a:buClr>
              <a:defRPr/>
            </a:pPr>
            <a:r>
              <a:rPr lang="en-US" sz="4000" b="1" u="sng" dirty="0">
                <a:solidFill>
                  <a:srgbClr val="66FFFF"/>
                </a:solidFill>
              </a:rPr>
              <a:t>INTRO</a:t>
            </a:r>
            <a:endParaRPr lang="en-US" sz="4000" b="1" u="sng" dirty="0"/>
          </a:p>
        </p:txBody>
      </p:sp>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0" y="-1"/>
            <a:ext cx="28956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In Remembrance</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0" y="859973"/>
            <a:ext cx="5943600" cy="664028"/>
          </a:xfrm>
        </p:spPr>
        <p:txBody>
          <a:bodyPr>
            <a:normAutofit fontScale="85000" lnSpcReduction="10000"/>
          </a:bodyPr>
          <a:lstStyle/>
          <a:p>
            <a:pPr marL="36576" indent="0">
              <a:buNone/>
              <a:defRPr/>
            </a:pPr>
            <a:r>
              <a:rPr lang="en-US" sz="2800" b="1" dirty="0">
                <a:solidFill>
                  <a:srgbClr val="FFFFFF"/>
                </a:solidFill>
                <a:latin typeface="Tahoma" pitchFamily="34" charset="0"/>
                <a:cs typeface="Times New Roman" pitchFamily="18" charset="0"/>
              </a:rPr>
              <a:t>Flight 93 Memorial, Shanksville, PA</a:t>
            </a:r>
          </a:p>
        </p:txBody>
      </p:sp>
      <p:pic>
        <p:nvPicPr>
          <p:cNvPr id="5" name="Picture 4" descr="A picture containing text, grass, outdoor, sign&#10;&#10;Description automatically generated">
            <a:extLst>
              <a:ext uri="{FF2B5EF4-FFF2-40B4-BE49-F238E27FC236}">
                <a16:creationId xmlns:a16="http://schemas.microsoft.com/office/drawing/2014/main" id="{7596DC41-F756-8B63-53B5-387C7666E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64" y="1400493"/>
            <a:ext cx="4830536" cy="2710807"/>
          </a:xfrm>
          <a:prstGeom prst="rect">
            <a:avLst/>
          </a:prstGeom>
        </p:spPr>
      </p:pic>
      <p:pic>
        <p:nvPicPr>
          <p:cNvPr id="9" name="Picture 8" descr="A person wearing a hat&#10;&#10;Description automatically generated with medium confidence">
            <a:extLst>
              <a:ext uri="{FF2B5EF4-FFF2-40B4-BE49-F238E27FC236}">
                <a16:creationId xmlns:a16="http://schemas.microsoft.com/office/drawing/2014/main" id="{F032A2EE-4D52-1426-76D9-D074832D8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10886"/>
            <a:ext cx="3200400" cy="4452730"/>
          </a:xfrm>
          <a:prstGeom prst="rect">
            <a:avLst/>
          </a:prstGeom>
        </p:spPr>
      </p:pic>
    </p:spTree>
    <p:extLst>
      <p:ext uri="{BB962C8B-B14F-4D97-AF65-F5344CB8AC3E}">
        <p14:creationId xmlns:p14="http://schemas.microsoft.com/office/powerpoint/2010/main" val="556214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791FD-D66D-0477-5BDF-C755DD075457}"/>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t="6570"/>
          <a:stretch/>
        </p:blipFill>
        <p:spPr>
          <a:xfrm>
            <a:off x="20" y="2030"/>
            <a:ext cx="9143980" cy="6855970"/>
          </a:xfrm>
          <a:prstGeom prst="rect">
            <a:avLst/>
          </a:prstGeom>
        </p:spPr>
      </p:pic>
      <p:sp>
        <p:nvSpPr>
          <p:cNvPr id="164871" name="Rectangle 16487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0" y="11181"/>
            <a:ext cx="9143979" cy="750820"/>
          </a:xfrm>
        </p:spPr>
        <p:txBody>
          <a:bodyPr vert="horz" lIns="91440" tIns="45720" rIns="91440" bIns="45720" rtlCol="0" anchor="ctr">
            <a:normAutofit/>
          </a:bodyPr>
          <a:lstStyle/>
          <a:p>
            <a:pPr defTabSz="914400">
              <a:defRPr/>
            </a:pPr>
            <a:r>
              <a:rPr lang="en-US" sz="4000" u="sng" dirty="0">
                <a:ln>
                  <a:solidFill>
                    <a:sysClr val="windowText" lastClr="000000"/>
                  </a:solidFill>
                </a:ln>
              </a:rPr>
              <a:t>Intro</a:t>
            </a:r>
            <a:r>
              <a:rPr lang="en-US" sz="3400" u="sng" dirty="0"/>
              <a:t> </a:t>
            </a:r>
          </a:p>
        </p:txBody>
      </p:sp>
      <p:sp>
        <p:nvSpPr>
          <p:cNvPr id="8" name="Text Box 11"/>
          <p:cNvSpPr txBox="1">
            <a:spLocks noChangeArrowheads="1"/>
          </p:cNvSpPr>
          <p:nvPr/>
        </p:nvSpPr>
        <p:spPr bwMode="auto">
          <a:xfrm>
            <a:off x="152389" y="914400"/>
            <a:ext cx="8839200" cy="5424045"/>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eaLnBrk="1" hangingPunct="1">
              <a:lnSpc>
                <a:spcPct val="120000"/>
              </a:lnSpc>
              <a:spcAft>
                <a:spcPts val="450"/>
              </a:spcAft>
              <a:defRPr/>
            </a:pPr>
            <a:r>
              <a:rPr lang="en-US" sz="3200" b="1" dirty="0">
                <a:solidFill>
                  <a:schemeClr val="tx1"/>
                </a:solidFill>
                <a:effectLst>
                  <a:outerShdw blurRad="50800" dist="38100" dir="2700000" algn="tl" rotWithShape="0">
                    <a:srgbClr val="000000">
                      <a:alpha val="48000"/>
                    </a:srgbClr>
                  </a:outerShdw>
                </a:effectLst>
                <a:latin typeface="+mn-lt"/>
                <a:cs typeface="+mn-cs"/>
              </a:rPr>
              <a:t>Luke 22:19-20</a:t>
            </a:r>
          </a:p>
          <a:p>
            <a:pPr marL="685800" lvl="1" indent="-511175" eaLnBrk="1" hangingPunct="1">
              <a:lnSpc>
                <a:spcPct val="120000"/>
              </a:lnSpc>
              <a:spcAft>
                <a:spcPts val="450"/>
              </a:spcAft>
              <a:defRPr/>
            </a:pPr>
            <a:r>
              <a:rPr lang="en-US" sz="2800" b="1" dirty="0">
                <a:solidFill>
                  <a:schemeClr val="tx1"/>
                </a:solidFill>
                <a:effectLst>
                  <a:outerShdw blurRad="50800" dist="38100" dir="2700000" algn="tl" rotWithShape="0">
                    <a:srgbClr val="000000">
                      <a:alpha val="48000"/>
                    </a:srgbClr>
                  </a:outerShdw>
                </a:effectLst>
                <a:latin typeface="+mn-lt"/>
                <a:cs typeface="+mn-cs"/>
              </a:rPr>
              <a:t>19. And when He had taken some bread and given thanks, He broke it and gave it to them, saying, “This is My body which is given for you; do this in remembrance of Me.”</a:t>
            </a:r>
          </a:p>
          <a:p>
            <a:pPr marL="685800" lvl="1" indent="-511175" eaLnBrk="1" hangingPunct="1">
              <a:lnSpc>
                <a:spcPct val="120000"/>
              </a:lnSpc>
              <a:spcAft>
                <a:spcPts val="450"/>
              </a:spcAft>
              <a:defRPr/>
            </a:pPr>
            <a:r>
              <a:rPr lang="en-US" sz="2800" b="1" dirty="0">
                <a:solidFill>
                  <a:schemeClr val="tx1"/>
                </a:solidFill>
                <a:effectLst>
                  <a:outerShdw blurRad="50800" dist="38100" dir="2700000" algn="tl" rotWithShape="0">
                    <a:srgbClr val="000000">
                      <a:alpha val="48000"/>
                    </a:srgbClr>
                  </a:outerShdw>
                </a:effectLst>
                <a:latin typeface="+mn-lt"/>
                <a:cs typeface="+mn-cs"/>
              </a:rPr>
              <a:t>20. And in the same way He took the cup after they had eaten, saying, “This cup which is poured out for you is the new covenant in My blood.” </a:t>
            </a:r>
            <a:endParaRPr lang="en-US" sz="2800" i="1"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32677" y="6490845"/>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dirty="0">
                <a:solidFill>
                  <a:schemeClr val="tx1">
                    <a:tint val="75000"/>
                  </a:schemeClr>
                </a:solidFill>
                <a:latin typeface="+mn-lt"/>
                <a:ea typeface="+mn-ea"/>
                <a:cs typeface="+mn-cs"/>
              </a:rPr>
              <a:t>In Remembrance</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815E9-8819-479B-A11E-0580045EBD7D}"/>
              </a:ext>
            </a:extLst>
          </p:cNvPr>
          <p:cNvPicPr>
            <a:picLocks noChangeAspect="1"/>
          </p:cNvPicPr>
          <p:nvPr/>
        </p:nvPicPr>
        <p:blipFill>
          <a:blip r:embed="rId3">
            <a:extLst>
              <a:ext uri="{28A0092B-C50C-407E-A947-70E740481C1C}">
                <a14:useLocalDpi xmlns:a14="http://schemas.microsoft.com/office/drawing/2010/main" val="0"/>
              </a:ext>
            </a:extLst>
          </a:blip>
          <a:srcRect t="2891" b="2891"/>
          <a:stretch/>
        </p:blipFill>
        <p:spPr>
          <a:xfrm>
            <a:off x="7989" y="10"/>
            <a:ext cx="4560021" cy="6855960"/>
          </a:xfrm>
          <a:prstGeom prst="rect">
            <a:avLst/>
          </a:prstGeom>
        </p:spPr>
      </p:pic>
      <p:pic>
        <p:nvPicPr>
          <p:cNvPr id="7" name="Picture 6">
            <a:extLst>
              <a:ext uri="{FF2B5EF4-FFF2-40B4-BE49-F238E27FC236}">
                <a16:creationId xmlns:a16="http://schemas.microsoft.com/office/drawing/2014/main" id="{F291F76E-F277-4C4F-94C7-5B46E035F0A7}"/>
              </a:ext>
            </a:extLst>
          </p:cNvPr>
          <p:cNvPicPr>
            <a:picLocks noChangeAspect="1"/>
          </p:cNvPicPr>
          <p:nvPr/>
        </p:nvPicPr>
        <p:blipFill>
          <a:blip r:embed="rId4">
            <a:extLst>
              <a:ext uri="{28A0092B-C50C-407E-A947-70E740481C1C}">
                <a14:useLocalDpi xmlns:a14="http://schemas.microsoft.com/office/drawing/2010/main" val="0"/>
              </a:ext>
            </a:extLst>
          </a:blip>
          <a:srcRect l="8894" r="8894"/>
          <a:stretch/>
        </p:blipFill>
        <p:spPr>
          <a:xfrm>
            <a:off x="4568004" y="2030"/>
            <a:ext cx="4568005" cy="6855970"/>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4866" name="Rectangle 2"/>
          <p:cNvSpPr>
            <a:spLocks noGrp="1" noChangeArrowheads="1"/>
          </p:cNvSpPr>
          <p:nvPr>
            <p:ph type="title"/>
          </p:nvPr>
        </p:nvSpPr>
        <p:spPr>
          <a:xfrm>
            <a:off x="0" y="2031"/>
            <a:ext cx="9144000" cy="836169"/>
          </a:xfrm>
        </p:spPr>
        <p:txBody>
          <a:bodyPr vert="horz" lIns="91440" tIns="45720" rIns="91440" bIns="45720" rtlCol="0" anchor="ctr">
            <a:normAutofit/>
          </a:bodyPr>
          <a:lstStyle/>
          <a:p>
            <a:pPr defTabSz="914400">
              <a:defRPr/>
            </a:pPr>
            <a:r>
              <a:rPr lang="en-US" sz="4000" u="sng" dirty="0">
                <a:ln>
                  <a:solidFill>
                    <a:sysClr val="windowText" lastClr="000000"/>
                  </a:solidFill>
                </a:ln>
                <a:solidFill>
                  <a:srgbClr val="66FFFF"/>
                </a:solidFill>
              </a:rPr>
              <a:t>Intro</a:t>
            </a:r>
            <a:endParaRPr lang="en-US" sz="4000" u="sng" dirty="0">
              <a:ln>
                <a:solidFill>
                  <a:sysClr val="windowText" lastClr="000000"/>
                </a:solidFill>
              </a:ln>
            </a:endParaRPr>
          </a:p>
        </p:txBody>
      </p:sp>
      <p:sp>
        <p:nvSpPr>
          <p:cNvPr id="5" name="Footer Placeholder 4"/>
          <p:cNvSpPr>
            <a:spLocks noGrp="1"/>
          </p:cNvSpPr>
          <p:nvPr>
            <p:ph type="ftr" sz="quarter" idx="11"/>
          </p:nvPr>
        </p:nvSpPr>
        <p:spPr>
          <a:xfrm>
            <a:off x="18875" y="6629399"/>
            <a:ext cx="5004649" cy="226569"/>
          </a:xfrm>
        </p:spPr>
        <p:txBody>
          <a:bodyPr vert="horz" lIns="91440" tIns="45720" rIns="91440" bIns="45720" rtlCol="0" anchor="ctr">
            <a:normAutofit fontScale="92500" lnSpcReduction="10000"/>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In Remembrance</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2" name="Text Box 5">
            <a:extLst>
              <a:ext uri="{FF2B5EF4-FFF2-40B4-BE49-F238E27FC236}">
                <a16:creationId xmlns:a16="http://schemas.microsoft.com/office/drawing/2014/main" id="{D18E7864-4A8F-419B-9949-9748AD014E8E}"/>
              </a:ext>
            </a:extLst>
          </p:cNvPr>
          <p:cNvSpPr txBox="1">
            <a:spLocks noChangeArrowheads="1"/>
          </p:cNvSpPr>
          <p:nvPr/>
        </p:nvSpPr>
        <p:spPr bwMode="auto">
          <a:xfrm>
            <a:off x="102313" y="5362355"/>
            <a:ext cx="8915400" cy="1015663"/>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From violence and tragedy comes honor and remembrance!</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449657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extLst>
              <a:ext uri="{28A0092B-C50C-407E-A947-70E740481C1C}">
                <a14:useLocalDpi xmlns:a14="http://schemas.microsoft.com/office/drawing/2010/main" val="0"/>
              </a:ext>
            </a:extLst>
          </a:blip>
          <a:srcRect l="8870" r="8870"/>
          <a:stretch/>
        </p:blipFill>
        <p:spPr>
          <a:xfrm>
            <a:off x="20" y="10"/>
            <a:ext cx="4571980" cy="6857990"/>
          </a:xfrm>
          <a:prstGeom prst="rect">
            <a:avLst/>
          </a:prstGeom>
        </p:spPr>
      </p:pic>
      <p:sp>
        <p:nvSpPr>
          <p:cNvPr id="8" name="Text Box 11"/>
          <p:cNvSpPr txBox="1">
            <a:spLocks noChangeArrowheads="1"/>
          </p:cNvSpPr>
          <p:nvPr/>
        </p:nvSpPr>
        <p:spPr bwMode="auto">
          <a:xfrm>
            <a:off x="4648200" y="685800"/>
            <a:ext cx="44958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indent="-342900" eaLnBrk="1" hangingPunct="1">
              <a:lnSpc>
                <a:spcPct val="120000"/>
              </a:lnSpc>
              <a:spcAft>
                <a:spcPts val="450"/>
              </a:spcAft>
              <a:buFont typeface="Wingdings" panose="05000000000000000000" pitchFamily="2" charset="2"/>
              <a:buChar char="ü"/>
              <a:defRPr/>
            </a:pPr>
            <a:r>
              <a:rPr lang="en-US" sz="3200" b="1" dirty="0">
                <a:solidFill>
                  <a:schemeClr val="tx1"/>
                </a:solidFill>
                <a:effectLst>
                  <a:outerShdw blurRad="50800" dist="38100" dir="2700000" algn="tl" rotWithShape="0">
                    <a:srgbClr val="000000">
                      <a:alpha val="48000"/>
                    </a:srgbClr>
                  </a:outerShdw>
                </a:effectLst>
                <a:latin typeface="+mn-lt"/>
                <a:cs typeface="+mn-cs"/>
              </a:rPr>
              <a:t>Luke 22:19-20</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latin typeface="+mn-lt"/>
                <a:cs typeface="+mn-cs"/>
              </a:rPr>
              <a:t>Unleavened bread (Exodus 12:17)</a:t>
            </a:r>
          </a:p>
          <a:p>
            <a:pPr marL="1028700" lvl="1" indent="-457200" eaLnBrk="1" hangingPunct="1">
              <a:lnSpc>
                <a:spcPct val="120000"/>
              </a:lnSpc>
              <a:spcAft>
                <a:spcPts val="450"/>
              </a:spcAft>
              <a:buFont typeface="Courier New" panose="02070309020205020404" pitchFamily="49" charset="0"/>
              <a:buChar char="o"/>
              <a:defRPr/>
            </a:pPr>
            <a:r>
              <a:rPr lang="en-US" sz="2800" b="1" dirty="0">
                <a:solidFill>
                  <a:schemeClr val="tx1"/>
                </a:solidFill>
                <a:effectLst>
                  <a:outerShdw blurRad="50800" dist="38100" dir="2700000" algn="tl" rotWithShape="0">
                    <a:srgbClr val="000000">
                      <a:alpha val="48000"/>
                    </a:srgbClr>
                  </a:outerShdw>
                </a:effectLst>
                <a:latin typeface="+mn-lt"/>
                <a:cs typeface="+mn-cs"/>
              </a:rPr>
              <a:t>Fruit of the vine (Luke 22:18)</a:t>
            </a:r>
          </a:p>
          <a:p>
            <a:pPr marL="628650" indent="-342900" eaLnBrk="1" hangingPunct="1">
              <a:lnSpc>
                <a:spcPct val="120000"/>
              </a:lnSpc>
              <a:spcAft>
                <a:spcPts val="450"/>
              </a:spcAft>
              <a:buFont typeface="Wingdings" panose="05000000000000000000" pitchFamily="2" charset="2"/>
              <a:buChar char="ü"/>
              <a:defRPr/>
            </a:pPr>
            <a:r>
              <a:rPr lang="en-US" sz="3200" b="1" dirty="0">
                <a:solidFill>
                  <a:schemeClr val="tx1"/>
                </a:solidFill>
                <a:effectLst>
                  <a:outerShdw blurRad="50800" dist="38100" dir="2700000" algn="tl" rotWithShape="0">
                    <a:srgbClr val="000000">
                      <a:alpha val="48000"/>
                    </a:srgbClr>
                  </a:outerShdw>
                </a:effectLst>
                <a:latin typeface="+mn-lt"/>
                <a:cs typeface="+mn-cs"/>
              </a:rPr>
              <a:t>Do this “in remembrance of Me”</a:t>
            </a:r>
            <a:endParaRPr lang="en-US" sz="3200"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In Remembrance</a:t>
            </a:r>
            <a:endParaRPr lang="en-US" sz="1000" kern="1200" dirty="0">
              <a:solidFill>
                <a:schemeClr val="tx1">
                  <a:tint val="75000"/>
                </a:schemeClr>
              </a:solidFill>
              <a:latin typeface="+mn-lt"/>
              <a:ea typeface="+mn-ea"/>
              <a:cs typeface="+mn-cs"/>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defTabSz="914400">
              <a:defRPr/>
            </a:pPr>
            <a:r>
              <a:rPr lang="en-US" sz="4000" u="sng" dirty="0">
                <a:solidFill>
                  <a:srgbClr val="66FFFF"/>
                </a:solidFill>
                <a:latin typeface="Arial" panose="020B0604020202020204" pitchFamily="34" charset="0"/>
                <a:cs typeface="Arial" panose="020B0604020202020204" pitchFamily="34" charset="0"/>
              </a:rPr>
              <a:t>A Common Meal Honored Forever </a:t>
            </a:r>
          </a:p>
        </p:txBody>
      </p:sp>
    </p:spTree>
    <p:extLst>
      <p:ext uri="{BB962C8B-B14F-4D97-AF65-F5344CB8AC3E}">
        <p14:creationId xmlns:p14="http://schemas.microsoft.com/office/powerpoint/2010/main" val="16138560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815E9-8819-479B-A11E-0580045EBD7D}"/>
              </a:ext>
            </a:extLst>
          </p:cNvPr>
          <p:cNvPicPr>
            <a:picLocks noChangeAspect="1"/>
          </p:cNvPicPr>
          <p:nvPr/>
        </p:nvPicPr>
        <p:blipFill>
          <a:blip r:embed="rId4">
            <a:extLst>
              <a:ext uri="{28A0092B-C50C-407E-A947-70E740481C1C}">
                <a14:useLocalDpi xmlns:a14="http://schemas.microsoft.com/office/drawing/2010/main" val="0"/>
              </a:ext>
            </a:extLst>
          </a:blip>
          <a:srcRect t="2891" b="2891"/>
          <a:stretch/>
        </p:blipFill>
        <p:spPr>
          <a:xfrm>
            <a:off x="7989" y="10"/>
            <a:ext cx="4560021" cy="6855960"/>
          </a:xfrm>
          <a:prstGeom prst="rect">
            <a:avLst/>
          </a:prstGeom>
        </p:spPr>
      </p:pic>
      <p:pic>
        <p:nvPicPr>
          <p:cNvPr id="7" name="Picture 6">
            <a:extLst>
              <a:ext uri="{FF2B5EF4-FFF2-40B4-BE49-F238E27FC236}">
                <a16:creationId xmlns:a16="http://schemas.microsoft.com/office/drawing/2014/main" id="{F291F76E-F277-4C4F-94C7-5B46E035F0A7}"/>
              </a:ext>
            </a:extLst>
          </p:cNvPr>
          <p:cNvPicPr>
            <a:picLocks noChangeAspect="1"/>
          </p:cNvPicPr>
          <p:nvPr/>
        </p:nvPicPr>
        <p:blipFill>
          <a:blip r:embed="rId5">
            <a:extLst>
              <a:ext uri="{28A0092B-C50C-407E-A947-70E740481C1C}">
                <a14:useLocalDpi xmlns:a14="http://schemas.microsoft.com/office/drawing/2010/main" val="0"/>
              </a:ext>
            </a:extLst>
          </a:blip>
          <a:srcRect l="8894" r="8894"/>
          <a:stretch/>
        </p:blipFill>
        <p:spPr>
          <a:xfrm>
            <a:off x="4568004" y="2030"/>
            <a:ext cx="4568005" cy="6855970"/>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5" name="Footer Placeholder 4"/>
          <p:cNvSpPr>
            <a:spLocks noGrp="1"/>
          </p:cNvSpPr>
          <p:nvPr>
            <p:ph type="ftr" sz="quarter" idx="11"/>
          </p:nvPr>
        </p:nvSpPr>
        <p:spPr>
          <a:xfrm>
            <a:off x="18875" y="6629399"/>
            <a:ext cx="5004649" cy="226569"/>
          </a:xfrm>
        </p:spPr>
        <p:txBody>
          <a:bodyPr vert="horz" lIns="91440" tIns="45720" rIns="91440" bIns="45720" rtlCol="0" anchor="ctr">
            <a:normAutofit fontScale="92500" lnSpcReduction="10000"/>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In Remembrance</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2" name="Text Box 5">
            <a:extLst>
              <a:ext uri="{FF2B5EF4-FFF2-40B4-BE49-F238E27FC236}">
                <a16:creationId xmlns:a16="http://schemas.microsoft.com/office/drawing/2014/main" id="{D18E7864-4A8F-419B-9949-9748AD014E8E}"/>
              </a:ext>
            </a:extLst>
          </p:cNvPr>
          <p:cNvSpPr txBox="1">
            <a:spLocks noChangeArrowheads="1"/>
          </p:cNvSpPr>
          <p:nvPr/>
        </p:nvSpPr>
        <p:spPr bwMode="auto">
          <a:xfrm>
            <a:off x="118292" y="4876800"/>
            <a:ext cx="8915400" cy="1477328"/>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The Lord's Supper, common bread and juice, made forever an honorable memorial to Jesus!</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
        <p:nvSpPr>
          <p:cNvPr id="6" name="Title 5">
            <a:extLst>
              <a:ext uri="{FF2B5EF4-FFF2-40B4-BE49-F238E27FC236}">
                <a16:creationId xmlns:a16="http://schemas.microsoft.com/office/drawing/2014/main" id="{4E54C4C9-6010-6A33-24C0-25B8BDC98CD7}"/>
              </a:ext>
            </a:extLst>
          </p:cNvPr>
          <p:cNvSpPr>
            <a:spLocks noGrp="1"/>
          </p:cNvSpPr>
          <p:nvPr>
            <p:ph type="title"/>
          </p:nvPr>
        </p:nvSpPr>
        <p:spPr>
          <a:xfrm>
            <a:off x="10889" y="-2032"/>
            <a:ext cx="9133111" cy="61163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sz="4000" dirty="0"/>
              <a:t>A Common Meal Honored Forever</a:t>
            </a:r>
            <a:endParaRPr lang="en-US" dirty="0"/>
          </a:p>
        </p:txBody>
      </p:sp>
    </p:spTree>
    <p:extLst>
      <p:ext uri="{BB962C8B-B14F-4D97-AF65-F5344CB8AC3E}">
        <p14:creationId xmlns:p14="http://schemas.microsoft.com/office/powerpoint/2010/main" val="41895497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extLst>
              <a:ext uri="{28A0092B-C50C-407E-A947-70E740481C1C}">
                <a14:useLocalDpi xmlns:a14="http://schemas.microsoft.com/office/drawing/2010/main" val="0"/>
              </a:ext>
            </a:extLst>
          </a:blip>
          <a:srcRect l="8870" r="8870"/>
          <a:stretch/>
        </p:blipFill>
        <p:spPr>
          <a:xfrm>
            <a:off x="20" y="10"/>
            <a:ext cx="4571980" cy="6857990"/>
          </a:xfrm>
          <a:prstGeom prst="rect">
            <a:avLst/>
          </a:prstGeom>
        </p:spPr>
      </p:pic>
      <p:sp>
        <p:nvSpPr>
          <p:cNvPr id="8" name="Text Box 11"/>
          <p:cNvSpPr txBox="1">
            <a:spLocks noChangeArrowheads="1"/>
          </p:cNvSpPr>
          <p:nvPr/>
        </p:nvSpPr>
        <p:spPr bwMode="auto">
          <a:xfrm>
            <a:off x="4638785" y="661851"/>
            <a:ext cx="44958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Jesus’ last words were of comfort and hope</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Love and unity (</a:t>
            </a: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rPr>
              <a:t>John 17:6-23)</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Forgiveness (Luke 23:34)</a:t>
            </a:r>
          </a:p>
          <a:p>
            <a:pPr marL="1028700" lvl="1" indent="-457200" eaLnBrk="1" hangingPunct="1">
              <a:lnSpc>
                <a:spcPct val="120000"/>
              </a:lnSpc>
              <a:spcAft>
                <a:spcPts val="450"/>
              </a:spcAft>
              <a:buFont typeface="Courier New" panose="02070309020205020404" pitchFamily="49" charset="0"/>
              <a:buChar char="o"/>
              <a:defRPr/>
            </a:pPr>
            <a:r>
              <a:rPr lang="en-US" sz="2400" b="1" dirty="0">
                <a:solidFill>
                  <a:prstClr val="white"/>
                </a:solidFill>
                <a:effectLst>
                  <a:outerShdw blurRad="50800" dist="38100" dir="2700000" algn="tl" rotWithShape="0">
                    <a:srgbClr val="000000">
                      <a:alpha val="48000"/>
                    </a:srgbClr>
                  </a:outerShdw>
                </a:effectLst>
                <a:latin typeface="Tahoma"/>
              </a:rPr>
              <a:t>Fulfillment (John 19:30)</a:t>
            </a:r>
          </a:p>
          <a:p>
            <a:pPr marL="1028700" lvl="1" indent="-457200" eaLnBrk="1" hangingPunct="1">
              <a:lnSpc>
                <a:spcPct val="120000"/>
              </a:lnSpc>
              <a:spcAft>
                <a:spcPts val="450"/>
              </a:spcAft>
              <a:buFont typeface="Courier New" panose="02070309020205020404" pitchFamily="49" charset="0"/>
              <a:buChar char="o"/>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rPr>
              <a:t>Motivated by love (Romans 5:8)</a:t>
            </a: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In Remembrance</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Last Words Recorded</a:t>
            </a:r>
          </a:p>
        </p:txBody>
      </p:sp>
    </p:spTree>
    <p:extLst>
      <p:ext uri="{BB962C8B-B14F-4D97-AF65-F5344CB8AC3E}">
        <p14:creationId xmlns:p14="http://schemas.microsoft.com/office/powerpoint/2010/main" val="15416335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815E9-8819-479B-A11E-0580045EBD7D}"/>
              </a:ext>
            </a:extLst>
          </p:cNvPr>
          <p:cNvPicPr>
            <a:picLocks noChangeAspect="1"/>
          </p:cNvPicPr>
          <p:nvPr/>
        </p:nvPicPr>
        <p:blipFill>
          <a:blip r:embed="rId4">
            <a:extLst>
              <a:ext uri="{28A0092B-C50C-407E-A947-70E740481C1C}">
                <a14:useLocalDpi xmlns:a14="http://schemas.microsoft.com/office/drawing/2010/main" val="0"/>
              </a:ext>
            </a:extLst>
          </a:blip>
          <a:srcRect t="2891" b="2891"/>
          <a:stretch/>
        </p:blipFill>
        <p:spPr>
          <a:xfrm>
            <a:off x="7989" y="10"/>
            <a:ext cx="4560021" cy="6855960"/>
          </a:xfrm>
          <a:prstGeom prst="rect">
            <a:avLst/>
          </a:prstGeom>
        </p:spPr>
      </p:pic>
      <p:pic>
        <p:nvPicPr>
          <p:cNvPr id="7" name="Picture 6">
            <a:extLst>
              <a:ext uri="{FF2B5EF4-FFF2-40B4-BE49-F238E27FC236}">
                <a16:creationId xmlns:a16="http://schemas.microsoft.com/office/drawing/2014/main" id="{F291F76E-F277-4C4F-94C7-5B46E035F0A7}"/>
              </a:ext>
            </a:extLst>
          </p:cNvPr>
          <p:cNvPicPr>
            <a:picLocks noChangeAspect="1"/>
          </p:cNvPicPr>
          <p:nvPr/>
        </p:nvPicPr>
        <p:blipFill>
          <a:blip r:embed="rId5">
            <a:extLst>
              <a:ext uri="{28A0092B-C50C-407E-A947-70E740481C1C}">
                <a14:useLocalDpi xmlns:a14="http://schemas.microsoft.com/office/drawing/2010/main" val="0"/>
              </a:ext>
            </a:extLst>
          </a:blip>
          <a:srcRect l="8894" r="8894"/>
          <a:stretch/>
        </p:blipFill>
        <p:spPr>
          <a:xfrm>
            <a:off x="4568004" y="2030"/>
            <a:ext cx="4568005" cy="6855970"/>
          </a:xfrm>
          <a:prstGeom prst="rect">
            <a:avLst/>
          </a:prstGeom>
        </p:spPr>
      </p:pic>
      <p:sp>
        <p:nvSpPr>
          <p:cNvPr id="72" name="Rectangle 71">
            <a:extLst>
              <a:ext uri="{FF2B5EF4-FFF2-40B4-BE49-F238E27FC236}">
                <a16:creationId xmlns:a16="http://schemas.microsoft.com/office/drawing/2014/main" id="{3892D4D9-D7AC-488B-8B22-46CABF23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6"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5" name="Footer Placeholder 4"/>
          <p:cNvSpPr>
            <a:spLocks noGrp="1"/>
          </p:cNvSpPr>
          <p:nvPr>
            <p:ph type="ftr" sz="quarter" idx="11"/>
          </p:nvPr>
        </p:nvSpPr>
        <p:spPr>
          <a:xfrm>
            <a:off x="18875" y="6629399"/>
            <a:ext cx="5004649" cy="226569"/>
          </a:xfrm>
        </p:spPr>
        <p:txBody>
          <a:bodyPr vert="horz" lIns="91440" tIns="45720" rIns="91440" bIns="45720" rtlCol="0" anchor="ctr">
            <a:normAutofit fontScale="92500" lnSpcReduction="10000"/>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In Remembrance</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2" name="Text Box 5">
            <a:extLst>
              <a:ext uri="{FF2B5EF4-FFF2-40B4-BE49-F238E27FC236}">
                <a16:creationId xmlns:a16="http://schemas.microsoft.com/office/drawing/2014/main" id="{D18E7864-4A8F-419B-9949-9748AD014E8E}"/>
              </a:ext>
            </a:extLst>
          </p:cNvPr>
          <p:cNvSpPr txBox="1">
            <a:spLocks noChangeArrowheads="1"/>
          </p:cNvSpPr>
          <p:nvPr/>
        </p:nvSpPr>
        <p:spPr bwMode="auto">
          <a:xfrm>
            <a:off x="118292" y="5332475"/>
            <a:ext cx="8915400" cy="1015663"/>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lvl="0" algn="ctr" defTabSz="685800">
              <a:defRPr/>
            </a:pPr>
            <a:r>
              <a:rPr lang="en-US" sz="3000" b="1" dirty="0">
                <a:solidFill>
                  <a:srgbClr val="006600"/>
                </a:solidFill>
                <a:latin typeface="Tahoma" pitchFamily="34" charset="0"/>
                <a:cs typeface="Times New Roman" pitchFamily="18" charset="0"/>
              </a:rPr>
              <a:t>Every time we partake of the Lord’s Supper, it draws us closer to Jesus!</a:t>
            </a:r>
            <a:endParaRPr kumimoji="0" lang="en-US" sz="3000"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
        <p:nvSpPr>
          <p:cNvPr id="6" name="Title 5">
            <a:extLst>
              <a:ext uri="{FF2B5EF4-FFF2-40B4-BE49-F238E27FC236}">
                <a16:creationId xmlns:a16="http://schemas.microsoft.com/office/drawing/2014/main" id="{4E54C4C9-6010-6A33-24C0-25B8BDC98CD7}"/>
              </a:ext>
            </a:extLst>
          </p:cNvPr>
          <p:cNvSpPr>
            <a:spLocks noGrp="1"/>
          </p:cNvSpPr>
          <p:nvPr>
            <p:ph type="title"/>
          </p:nvPr>
        </p:nvSpPr>
        <p:spPr>
          <a:xfrm>
            <a:off x="10889" y="-2032"/>
            <a:ext cx="9133111" cy="61163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US" sz="4000" dirty="0"/>
              <a:t>Last Words </a:t>
            </a:r>
            <a:r>
              <a:rPr lang="en-US" sz="4000" dirty="0" err="1"/>
              <a:t>REcorded</a:t>
            </a:r>
            <a:endParaRPr lang="en-US" dirty="0"/>
          </a:p>
        </p:txBody>
      </p:sp>
    </p:spTree>
    <p:extLst>
      <p:ext uri="{BB962C8B-B14F-4D97-AF65-F5344CB8AC3E}">
        <p14:creationId xmlns:p14="http://schemas.microsoft.com/office/powerpoint/2010/main" val="434955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a:blip r:embed="rId4">
            <a:extLst>
              <a:ext uri="{28A0092B-C50C-407E-A947-70E740481C1C}">
                <a14:useLocalDpi xmlns:a14="http://schemas.microsoft.com/office/drawing/2010/main" val="0"/>
              </a:ext>
            </a:extLst>
          </a:blip>
          <a:srcRect l="8870" r="8870"/>
          <a:stretch/>
        </p:blipFill>
        <p:spPr>
          <a:xfrm>
            <a:off x="20" y="10"/>
            <a:ext cx="4571980" cy="6857990"/>
          </a:xfrm>
          <a:prstGeom prst="rect">
            <a:avLst/>
          </a:prstGeom>
        </p:spPr>
      </p:pic>
      <p:sp>
        <p:nvSpPr>
          <p:cNvPr id="8" name="Text Box 11"/>
          <p:cNvSpPr txBox="1">
            <a:spLocks noChangeArrowheads="1"/>
          </p:cNvSpPr>
          <p:nvPr/>
        </p:nvSpPr>
        <p:spPr bwMode="auto">
          <a:xfrm>
            <a:off x="4638785" y="661851"/>
            <a:ext cx="4495800" cy="61504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lvl="0" indent="-342900" eaLnBrk="1" hangingPunct="1">
              <a:lnSpc>
                <a:spcPct val="120000"/>
              </a:lnSpc>
              <a:spcAft>
                <a:spcPts val="450"/>
              </a:spcAft>
              <a:buFont typeface="Wingdings" panose="05000000000000000000" pitchFamily="2" charset="2"/>
              <a:buChar char="ü"/>
              <a:defRPr/>
            </a:pPr>
            <a:r>
              <a:rPr lang="en-US" sz="2400" b="1" dirty="0">
                <a:solidFill>
                  <a:prstClr val="white"/>
                </a:solidFill>
                <a:effectLst>
                  <a:outerShdw blurRad="50800" dist="38100" dir="2700000" algn="tl" rotWithShape="0">
                    <a:srgbClr val="000000">
                      <a:alpha val="48000"/>
                    </a:srgbClr>
                  </a:outerShdw>
                </a:effectLst>
                <a:latin typeface="Tahoma"/>
              </a:rPr>
              <a:t>Saints are called to “fellowship” with Christ &amp; with one another     (</a:t>
            </a:r>
            <a:r>
              <a:rPr lang="nn-NO" sz="2400" b="1" dirty="0">
                <a:solidFill>
                  <a:prstClr val="white"/>
                </a:solidFill>
                <a:effectLst>
                  <a:outerShdw blurRad="50800" dist="38100" dir="2700000" algn="tl" rotWithShape="0">
                    <a:srgbClr val="000000">
                      <a:alpha val="48000"/>
                    </a:srgbClr>
                  </a:outerShdw>
                </a:effectLst>
                <a:latin typeface="Tahoma"/>
              </a:rPr>
              <a:t>I Cor. 1:9-10; Phil. 1:27; Rom. 15:5-6; Phil. 3:10)</a:t>
            </a:r>
            <a:endPar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1028700" lvl="1" indent="-457200" eaLnBrk="1" hangingPunct="1">
              <a:lnSpc>
                <a:spcPct val="120000"/>
              </a:lnSpc>
              <a:spcAft>
                <a:spcPts val="450"/>
              </a:spcAft>
              <a:buFont typeface="Courier New" panose="02070309020205020404" pitchFamily="49" charset="0"/>
              <a:buChar char="o"/>
              <a:defRPr/>
            </a:pPr>
            <a:r>
              <a:rPr lang="en-US" b="1" dirty="0">
                <a:solidFill>
                  <a:prstClr val="white"/>
                </a:solidFill>
                <a:effectLst>
                  <a:outerShdw blurRad="50800" dist="38100" dir="2700000" algn="tl" rotWithShape="0">
                    <a:srgbClr val="000000">
                      <a:alpha val="48000"/>
                    </a:srgbClr>
                  </a:outerShdw>
                </a:effectLst>
                <a:latin typeface="Tahoma"/>
              </a:rPr>
              <a:t>Only the family of God can “proclaim the Lord's death until He comes”    (</a:t>
            </a:r>
            <a:r>
              <a:rPr kumimoji="0" lang="en-US"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rPr>
              <a:t>I Cor. 11:26)</a:t>
            </a:r>
          </a:p>
          <a:p>
            <a:pPr marL="1028700" lvl="1" indent="-457200" eaLnBrk="1" hangingPunct="1">
              <a:lnSpc>
                <a:spcPct val="120000"/>
              </a:lnSpc>
              <a:spcAft>
                <a:spcPts val="450"/>
              </a:spcAft>
              <a:buFont typeface="Courier New" panose="02070309020205020404" pitchFamily="49" charset="0"/>
              <a:buChar char="o"/>
              <a:defRPr/>
            </a:pPr>
            <a:r>
              <a:rPr lang="en-US" b="1" dirty="0">
                <a:solidFill>
                  <a:prstClr val="white"/>
                </a:solidFill>
                <a:effectLst>
                  <a:outerShdw blurRad="50800" dist="38100" dir="2700000" algn="tl" rotWithShape="0">
                    <a:srgbClr val="000000">
                      <a:alpha val="48000"/>
                    </a:srgbClr>
                  </a:outerShdw>
                </a:effectLst>
                <a:latin typeface="Tahoma"/>
              </a:rPr>
              <a:t>In the Lord’s Supper saints share in Christ’s blood and share in His body! (I Cor. 10:16-17)</a:t>
            </a:r>
            <a:endParaRPr kumimoji="0" lang="en-US"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In Remembrance</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0" y="21771"/>
            <a:ext cx="9143977" cy="6640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defTabSz="914400">
              <a:defRPr/>
            </a:pPr>
            <a:r>
              <a:rPr lang="en-US" sz="4000" u="sng" dirty="0">
                <a:solidFill>
                  <a:srgbClr val="66FFFF"/>
                </a:solidFill>
                <a:latin typeface="Arial" panose="020B0604020202020204" pitchFamily="34" charset="0"/>
                <a:cs typeface="Arial" panose="020B0604020202020204" pitchFamily="34" charset="0"/>
              </a:rPr>
              <a:t>Family Has A Closer Connection</a:t>
            </a:r>
          </a:p>
        </p:txBody>
      </p:sp>
    </p:spTree>
    <p:extLst>
      <p:ext uri="{BB962C8B-B14F-4D97-AF65-F5344CB8AC3E}">
        <p14:creationId xmlns:p14="http://schemas.microsoft.com/office/powerpoint/2010/main" val="15338848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1_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6946</TotalTime>
  <Words>3301</Words>
  <Application>Microsoft Office PowerPoint</Application>
  <PresentationFormat>On-screen Show (4:3)</PresentationFormat>
  <Paragraphs>222</Paragraphs>
  <Slides>14</Slides>
  <Notes>12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14</vt:i4>
      </vt:variant>
    </vt:vector>
  </HeadingPairs>
  <TitlesOfParts>
    <vt:vector size="29" baseType="lpstr">
      <vt:lpstr>Ameretto</vt:lpstr>
      <vt:lpstr>Arial</vt:lpstr>
      <vt:lpstr>Calibri</vt:lpstr>
      <vt:lpstr>Courier New</vt:lpstr>
      <vt:lpstr>Tahoma</vt:lpstr>
      <vt:lpstr>Times New Roman</vt:lpstr>
      <vt:lpstr>Wingdings</vt:lpstr>
      <vt:lpstr>Wingdings 2</vt:lpstr>
      <vt:lpstr>Technic</vt:lpstr>
      <vt:lpstr>5_eye</vt:lpstr>
      <vt:lpstr>1_Damask</vt:lpstr>
      <vt:lpstr>vees</vt:lpstr>
      <vt:lpstr>Damask</vt:lpstr>
      <vt:lpstr>1_vees</vt:lpstr>
      <vt:lpstr>Slate</vt:lpstr>
      <vt:lpstr>In Remembrance </vt:lpstr>
      <vt:lpstr>INTRO</vt:lpstr>
      <vt:lpstr>Intro </vt:lpstr>
      <vt:lpstr>Intro</vt:lpstr>
      <vt:lpstr>A Common Meal Honored Forever </vt:lpstr>
      <vt:lpstr>A Common Meal Honored Forever</vt:lpstr>
      <vt:lpstr>Last Words Recorded</vt:lpstr>
      <vt:lpstr>Last Words REcorded</vt:lpstr>
      <vt:lpstr>Family Has A Closer Connection</vt:lpstr>
      <vt:lpstr>Family Has A Closer Connection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Remembrance</dc:title>
  <dc:subject>01/01/2023</dc:subject>
  <dc:creator>DarkWolf</dc:creator>
  <cp:lastModifiedBy>Nathan Morrison</cp:lastModifiedBy>
  <cp:revision>5</cp:revision>
  <dcterms:created xsi:type="dcterms:W3CDTF">2005-06-04T23:49:02Z</dcterms:created>
  <dcterms:modified xsi:type="dcterms:W3CDTF">2022-12-31T20:51:38Z</dcterms:modified>
</cp:coreProperties>
</file>