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 id="2147483829" r:id="rId2"/>
    <p:sldMasterId id="2147483871" r:id="rId3"/>
    <p:sldMasterId id="2147483883" r:id="rId4"/>
    <p:sldMasterId id="2147483991" r:id="rId5"/>
    <p:sldMasterId id="2147484003" r:id="rId6"/>
  </p:sldMasterIdLst>
  <p:notesMasterIdLst>
    <p:notesMasterId r:id="rId24"/>
  </p:notesMasterIdLst>
  <p:handoutMasterIdLst>
    <p:handoutMasterId r:id="rId25"/>
  </p:handoutMasterIdLst>
  <p:sldIdLst>
    <p:sldId id="695" r:id="rId7"/>
    <p:sldId id="769" r:id="rId8"/>
    <p:sldId id="773" r:id="rId9"/>
    <p:sldId id="774" r:id="rId10"/>
    <p:sldId id="805" r:id="rId11"/>
    <p:sldId id="806" r:id="rId12"/>
    <p:sldId id="811" r:id="rId13"/>
    <p:sldId id="812" r:id="rId14"/>
    <p:sldId id="813" r:id="rId15"/>
    <p:sldId id="817" r:id="rId16"/>
    <p:sldId id="818" r:id="rId17"/>
    <p:sldId id="819" r:id="rId18"/>
    <p:sldId id="823" r:id="rId19"/>
    <p:sldId id="825" r:id="rId20"/>
    <p:sldId id="801" r:id="rId21"/>
    <p:sldId id="827" r:id="rId22"/>
    <p:sldId id="728" r:id="rId2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6FFFF"/>
    <a:srgbClr val="FFFFFF"/>
    <a:srgbClr val="0000FF"/>
    <a:srgbClr val="FFCCFF"/>
    <a:srgbClr val="FFFFCC"/>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3E0066-35FD-48BD-A1DD-99A8CF076D9E}" v="2" dt="2022-10-10T02:31:06.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46" autoAdjust="0"/>
  </p:normalViewPr>
  <p:slideViewPr>
    <p:cSldViewPr snapToObjects="1">
      <p:cViewPr varScale="1">
        <p:scale>
          <a:sx n="64" d="100"/>
          <a:sy n="64" d="100"/>
        </p:scale>
        <p:origin x="1349" y="48"/>
      </p:cViewPr>
      <p:guideLst>
        <p:guide orient="horz" pos="2160"/>
        <p:guide pos="2880"/>
      </p:guideLst>
    </p:cSldViewPr>
  </p:slideViewPr>
  <p:outlineViewPr>
    <p:cViewPr>
      <p:scale>
        <a:sx n="33" d="100"/>
        <a:sy n="33" d="100"/>
      </p:scale>
      <p:origin x="0" y="-1860"/>
    </p:cViewPr>
  </p:outlineViewPr>
  <p:notesTextViewPr>
    <p:cViewPr>
      <p:scale>
        <a:sx n="100" d="100"/>
        <a:sy n="100" d="100"/>
      </p:scale>
      <p:origin x="0" y="-173"/>
    </p:cViewPr>
  </p:notesTextViewPr>
  <p:sorterViewPr>
    <p:cViewPr>
      <p:scale>
        <a:sx n="66" d="100"/>
        <a:sy n="66" d="100"/>
      </p:scale>
      <p:origin x="0" y="0"/>
    </p:cViewPr>
  </p:sorterViewPr>
  <p:notesViewPr>
    <p:cSldViewPr snapToObjects="1">
      <p:cViewPr varScale="1">
        <p:scale>
          <a:sx n="74" d="100"/>
          <a:sy n="74" d="100"/>
        </p:scale>
        <p:origin x="392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D63E0066-35FD-48BD-A1DD-99A8CF076D9E}"/>
    <pc:docChg chg="modSld">
      <pc:chgData name="Nathan Morrison" userId="a8088875ec538e5b" providerId="LiveId" clId="{D63E0066-35FD-48BD-A1DD-99A8CF076D9E}" dt="2022-10-10T02:31:11.597" v="3" actId="20577"/>
      <pc:docMkLst>
        <pc:docMk/>
      </pc:docMkLst>
      <pc:sldChg chg="modSp modNotesTx">
        <pc:chgData name="Nathan Morrison" userId="a8088875ec538e5b" providerId="LiveId" clId="{D63E0066-35FD-48BD-A1DD-99A8CF076D9E}" dt="2022-10-10T02:31:11.597" v="3" actId="20577"/>
        <pc:sldMkLst>
          <pc:docMk/>
          <pc:sldMk cId="384751348" sldId="773"/>
        </pc:sldMkLst>
        <pc:spChg chg="mod">
          <ac:chgData name="Nathan Morrison" userId="a8088875ec538e5b" providerId="LiveId" clId="{D63E0066-35FD-48BD-A1DD-99A8CF076D9E}" dt="2022-10-10T02:31:06.310" v="1" actId="20577"/>
          <ac:spMkLst>
            <pc:docMk/>
            <pc:sldMk cId="384751348" sldId="773"/>
            <ac:spMk id="8"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133CB-66FD-402F-8B1D-0C19C195BCC5}" type="doc">
      <dgm:prSet loTypeId="urn:microsoft.com/office/officeart/2005/8/layout/vList3" loCatId="list" qsTypeId="urn:microsoft.com/office/officeart/2005/8/quickstyle/simple1" qsCatId="simple" csTypeId="urn:microsoft.com/office/officeart/2005/8/colors/accent1_1" csCatId="accent1" phldr="1"/>
      <dgm:spPr/>
    </dgm:pt>
    <dgm:pt modelId="{381B7FAC-CE7C-4A16-B10C-6E4F20FDF618}">
      <dgm:prSet phldrT="[Text]" custT="1"/>
      <dgm:spPr/>
      <dgm:t>
        <a:bodyPr/>
        <a:lstStyle/>
        <a:p>
          <a:r>
            <a:rPr lang="en-US" sz="2800" b="1" i="1" dirty="0">
              <a:solidFill>
                <a:schemeClr val="bg1"/>
              </a:solidFill>
            </a:rPr>
            <a:t>Not Reuben, the 1</a:t>
          </a:r>
          <a:r>
            <a:rPr lang="en-US" sz="2800" b="1" i="1" baseline="30000" dirty="0">
              <a:solidFill>
                <a:schemeClr val="bg1"/>
              </a:solidFill>
            </a:rPr>
            <a:t>st</a:t>
          </a:r>
          <a:r>
            <a:rPr lang="en-US" sz="2800" b="1" i="1" dirty="0">
              <a:solidFill>
                <a:schemeClr val="bg1"/>
              </a:solidFill>
            </a:rPr>
            <a:t> born </a:t>
          </a:r>
          <a:r>
            <a:rPr lang="en-US" sz="2400" b="1" i="1" dirty="0">
              <a:solidFill>
                <a:schemeClr val="bg1"/>
              </a:solidFill>
            </a:rPr>
            <a:t>(Genesis 35:22; 49:3-4) </a:t>
          </a:r>
          <a:endParaRPr lang="en-US" sz="1800" i="1" dirty="0">
            <a:solidFill>
              <a:schemeClr val="bg1"/>
            </a:solidFill>
          </a:endParaRPr>
        </a:p>
      </dgm:t>
    </dgm:pt>
    <dgm:pt modelId="{48E5D2D3-0713-4585-B46F-F90E46BB3BF5}" type="parTrans" cxnId="{E6F637F9-FE01-416E-8EC8-F43CEED09EB0}">
      <dgm:prSet/>
      <dgm:spPr/>
      <dgm:t>
        <a:bodyPr/>
        <a:lstStyle/>
        <a:p>
          <a:endParaRPr lang="en-US"/>
        </a:p>
      </dgm:t>
    </dgm:pt>
    <dgm:pt modelId="{B7911D76-455C-4C6A-B161-E9D1991622D6}" type="sibTrans" cxnId="{E6F637F9-FE01-416E-8EC8-F43CEED09EB0}">
      <dgm:prSet/>
      <dgm:spPr/>
      <dgm:t>
        <a:bodyPr/>
        <a:lstStyle/>
        <a:p>
          <a:endParaRPr lang="en-US"/>
        </a:p>
      </dgm:t>
    </dgm:pt>
    <dgm:pt modelId="{438EC4F8-01ED-4BD5-B3F2-6D64CFE0911B}">
      <dgm:prSet custT="1"/>
      <dgm:spPr/>
      <dgm:t>
        <a:bodyPr/>
        <a:lstStyle/>
        <a:p>
          <a:r>
            <a:rPr lang="en-US" sz="2800" b="1" i="1" dirty="0">
              <a:solidFill>
                <a:schemeClr val="bg1"/>
              </a:solidFill>
            </a:rPr>
            <a:t>Not Simeon and Levi </a:t>
          </a:r>
          <a:r>
            <a:rPr lang="en-US" sz="2400" b="1" i="1" dirty="0">
              <a:solidFill>
                <a:schemeClr val="bg1"/>
              </a:solidFill>
            </a:rPr>
            <a:t>(Genesis 34; 49:5-7)</a:t>
          </a:r>
          <a:endParaRPr lang="en-US" sz="2800" b="1" i="1" dirty="0">
            <a:solidFill>
              <a:schemeClr val="bg1"/>
            </a:solidFill>
          </a:endParaRPr>
        </a:p>
      </dgm:t>
    </dgm:pt>
    <dgm:pt modelId="{FD18C240-4E3F-4742-A790-F02365CFC178}" type="parTrans" cxnId="{F9C7F4E7-71C0-43A4-9FE9-F33C11313605}">
      <dgm:prSet/>
      <dgm:spPr/>
      <dgm:t>
        <a:bodyPr/>
        <a:lstStyle/>
        <a:p>
          <a:endParaRPr lang="en-US"/>
        </a:p>
      </dgm:t>
    </dgm:pt>
    <dgm:pt modelId="{8FF6658C-631D-4F67-A2D8-9E13AC4C3C6B}" type="sibTrans" cxnId="{F9C7F4E7-71C0-43A4-9FE9-F33C11313605}">
      <dgm:prSet/>
      <dgm:spPr/>
      <dgm:t>
        <a:bodyPr/>
        <a:lstStyle/>
        <a:p>
          <a:endParaRPr lang="en-US"/>
        </a:p>
      </dgm:t>
    </dgm:pt>
    <dgm:pt modelId="{1C323CF8-B8D0-4C08-9ABF-139C97C3C694}">
      <dgm:prSet custT="1"/>
      <dgm:spPr/>
      <dgm:t>
        <a:bodyPr/>
        <a:lstStyle/>
        <a:p>
          <a:r>
            <a:rPr lang="en-US" sz="2800" b="1" dirty="0">
              <a:solidFill>
                <a:schemeClr val="bg1"/>
              </a:solidFill>
            </a:rPr>
            <a:t>Judah would be the leader! </a:t>
          </a:r>
          <a:r>
            <a:rPr lang="en-US" sz="2400" b="1" dirty="0">
              <a:solidFill>
                <a:schemeClr val="bg1"/>
              </a:solidFill>
            </a:rPr>
            <a:t>(Genesis 49:8-12)</a:t>
          </a:r>
          <a:endParaRPr lang="en-US" sz="2800" b="1" dirty="0">
            <a:solidFill>
              <a:schemeClr val="bg1"/>
            </a:solidFill>
          </a:endParaRPr>
        </a:p>
      </dgm:t>
    </dgm:pt>
    <dgm:pt modelId="{4CB33E28-D616-4003-8C3E-6A03ACA8B157}" type="parTrans" cxnId="{186154D7-DEAC-4F7D-8DC1-0982305B0A7D}">
      <dgm:prSet/>
      <dgm:spPr/>
      <dgm:t>
        <a:bodyPr/>
        <a:lstStyle/>
        <a:p>
          <a:endParaRPr lang="en-US"/>
        </a:p>
      </dgm:t>
    </dgm:pt>
    <dgm:pt modelId="{3B01CF92-5326-49BD-9F4D-C230A011B11B}" type="sibTrans" cxnId="{186154D7-DEAC-4F7D-8DC1-0982305B0A7D}">
      <dgm:prSet/>
      <dgm:spPr/>
      <dgm:t>
        <a:bodyPr/>
        <a:lstStyle/>
        <a:p>
          <a:endParaRPr lang="en-US"/>
        </a:p>
      </dgm:t>
    </dgm:pt>
    <dgm:pt modelId="{7653488E-ACE8-4C59-B727-966BBF3239F9}" type="pres">
      <dgm:prSet presAssocID="{3AC133CB-66FD-402F-8B1D-0C19C195BCC5}" presName="linearFlow" presStyleCnt="0">
        <dgm:presLayoutVars>
          <dgm:dir/>
          <dgm:resizeHandles val="exact"/>
        </dgm:presLayoutVars>
      </dgm:prSet>
      <dgm:spPr/>
    </dgm:pt>
    <dgm:pt modelId="{DE412443-2F26-4F2B-8C89-018452DD4E85}" type="pres">
      <dgm:prSet presAssocID="{381B7FAC-CE7C-4A16-B10C-6E4F20FDF618}" presName="composite" presStyleCnt="0"/>
      <dgm:spPr/>
    </dgm:pt>
    <dgm:pt modelId="{5A022618-C83D-4BEE-9078-BD32490B4D08}" type="pres">
      <dgm:prSet presAssocID="{381B7FAC-CE7C-4A16-B10C-6E4F20FDF618}"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621BA4A7-8564-4907-BE80-034906E654E5}" type="pres">
      <dgm:prSet presAssocID="{381B7FAC-CE7C-4A16-B10C-6E4F20FDF618}" presName="txShp" presStyleLbl="node1" presStyleIdx="0" presStyleCnt="3" custScaleY="122891">
        <dgm:presLayoutVars>
          <dgm:bulletEnabled val="1"/>
        </dgm:presLayoutVars>
      </dgm:prSet>
      <dgm:spPr/>
    </dgm:pt>
    <dgm:pt modelId="{1EE20E7A-D790-45CE-90AD-F12F1503D444}" type="pres">
      <dgm:prSet presAssocID="{B7911D76-455C-4C6A-B161-E9D1991622D6}" presName="spacing" presStyleCnt="0"/>
      <dgm:spPr/>
    </dgm:pt>
    <dgm:pt modelId="{95545221-FE72-4D62-966F-5247711BF9A3}" type="pres">
      <dgm:prSet presAssocID="{438EC4F8-01ED-4BD5-B3F2-6D64CFE0911B}" presName="composite" presStyleCnt="0"/>
      <dgm:spPr/>
    </dgm:pt>
    <dgm:pt modelId="{175F1D16-E41C-4521-99E1-6B900A0A8BD3}" type="pres">
      <dgm:prSet presAssocID="{438EC4F8-01ED-4BD5-B3F2-6D64CFE0911B}" presName="imgShp" presStyleLbl="fgImgPlace1" presStyleIdx="1" presStyleCnt="3"/>
      <dgm:spPr>
        <a:blipFill>
          <a:blip xmlns:r="http://schemas.openxmlformats.org/officeDocument/2006/relationships" r:embed="rId2"/>
          <a:srcRect/>
          <a:stretch>
            <a:fillRect l="-26000" r="-26000"/>
          </a:stretch>
        </a:blipFill>
      </dgm:spPr>
    </dgm:pt>
    <dgm:pt modelId="{149C638D-4636-450A-B27C-A5BCB6188B78}" type="pres">
      <dgm:prSet presAssocID="{438EC4F8-01ED-4BD5-B3F2-6D64CFE0911B}" presName="txShp" presStyleLbl="node1" presStyleIdx="1" presStyleCnt="3" custLinFactNeighborX="185" custLinFactNeighborY="-355">
        <dgm:presLayoutVars>
          <dgm:bulletEnabled val="1"/>
        </dgm:presLayoutVars>
      </dgm:prSet>
      <dgm:spPr/>
    </dgm:pt>
    <dgm:pt modelId="{89C0A3FD-8456-4DBC-91AC-08AA8FB10BAF}" type="pres">
      <dgm:prSet presAssocID="{8FF6658C-631D-4F67-A2D8-9E13AC4C3C6B}" presName="spacing" presStyleCnt="0"/>
      <dgm:spPr/>
    </dgm:pt>
    <dgm:pt modelId="{03DFF981-C8CE-43B7-9A10-6F1932551038}" type="pres">
      <dgm:prSet presAssocID="{1C323CF8-B8D0-4C08-9ABF-139C97C3C694}" presName="composite" presStyleCnt="0"/>
      <dgm:spPr/>
    </dgm:pt>
    <dgm:pt modelId="{22963C5C-8898-46F8-A91C-3C5E3E3D2C8F}" type="pres">
      <dgm:prSet presAssocID="{1C323CF8-B8D0-4C08-9ABF-139C97C3C694}" presName="imgShp" presStyleLbl="fgImgPlace1" presStyleIdx="2" presStyleCnt="3"/>
      <dgm:spPr>
        <a:blipFill>
          <a:blip xmlns:r="http://schemas.openxmlformats.org/officeDocument/2006/relationships" r:embed="rId3"/>
          <a:srcRect/>
          <a:stretch>
            <a:fillRect l="-17000" r="-17000"/>
          </a:stretch>
        </a:blipFill>
      </dgm:spPr>
    </dgm:pt>
    <dgm:pt modelId="{4A653979-5A78-4C54-B6CE-7B8EF93FC4AC}" type="pres">
      <dgm:prSet presAssocID="{1C323CF8-B8D0-4C08-9ABF-139C97C3C694}" presName="txShp" presStyleLbl="node1" presStyleIdx="2" presStyleCnt="3" custScaleY="142910">
        <dgm:presLayoutVars>
          <dgm:bulletEnabled val="1"/>
        </dgm:presLayoutVars>
      </dgm:prSet>
      <dgm:spPr/>
    </dgm:pt>
  </dgm:ptLst>
  <dgm:cxnLst>
    <dgm:cxn modelId="{8C322B35-8D49-44DE-BF12-698E01FFEB42}" type="presOf" srcId="{381B7FAC-CE7C-4A16-B10C-6E4F20FDF618}" destId="{621BA4A7-8564-4907-BE80-034906E654E5}" srcOrd="0" destOrd="0" presId="urn:microsoft.com/office/officeart/2005/8/layout/vList3"/>
    <dgm:cxn modelId="{85347A49-58DB-4482-A021-7CD609F78FBE}" type="presOf" srcId="{438EC4F8-01ED-4BD5-B3F2-6D64CFE0911B}" destId="{149C638D-4636-450A-B27C-A5BCB6188B78}" srcOrd="0" destOrd="0" presId="urn:microsoft.com/office/officeart/2005/8/layout/vList3"/>
    <dgm:cxn modelId="{5A65B34A-CB02-4F2E-BA4A-B34D31FAD5DC}" type="presOf" srcId="{1C323CF8-B8D0-4C08-9ABF-139C97C3C694}" destId="{4A653979-5A78-4C54-B6CE-7B8EF93FC4AC}" srcOrd="0" destOrd="0" presId="urn:microsoft.com/office/officeart/2005/8/layout/vList3"/>
    <dgm:cxn modelId="{9E95C79E-9F52-48BE-BF61-6C1D0898D8AE}" type="presOf" srcId="{3AC133CB-66FD-402F-8B1D-0C19C195BCC5}" destId="{7653488E-ACE8-4C59-B727-966BBF3239F9}" srcOrd="0" destOrd="0" presId="urn:microsoft.com/office/officeart/2005/8/layout/vList3"/>
    <dgm:cxn modelId="{186154D7-DEAC-4F7D-8DC1-0982305B0A7D}" srcId="{3AC133CB-66FD-402F-8B1D-0C19C195BCC5}" destId="{1C323CF8-B8D0-4C08-9ABF-139C97C3C694}" srcOrd="2" destOrd="0" parTransId="{4CB33E28-D616-4003-8C3E-6A03ACA8B157}" sibTransId="{3B01CF92-5326-49BD-9F4D-C230A011B11B}"/>
    <dgm:cxn modelId="{F9C7F4E7-71C0-43A4-9FE9-F33C11313605}" srcId="{3AC133CB-66FD-402F-8B1D-0C19C195BCC5}" destId="{438EC4F8-01ED-4BD5-B3F2-6D64CFE0911B}" srcOrd="1" destOrd="0" parTransId="{FD18C240-4E3F-4742-A790-F02365CFC178}" sibTransId="{8FF6658C-631D-4F67-A2D8-9E13AC4C3C6B}"/>
    <dgm:cxn modelId="{E6F637F9-FE01-416E-8EC8-F43CEED09EB0}" srcId="{3AC133CB-66FD-402F-8B1D-0C19C195BCC5}" destId="{381B7FAC-CE7C-4A16-B10C-6E4F20FDF618}" srcOrd="0" destOrd="0" parTransId="{48E5D2D3-0713-4585-B46F-F90E46BB3BF5}" sibTransId="{B7911D76-455C-4C6A-B161-E9D1991622D6}"/>
    <dgm:cxn modelId="{709F21B7-3BF0-41FF-A061-D19F5AC0A2A4}" type="presParOf" srcId="{7653488E-ACE8-4C59-B727-966BBF3239F9}" destId="{DE412443-2F26-4F2B-8C89-018452DD4E85}" srcOrd="0" destOrd="0" presId="urn:microsoft.com/office/officeart/2005/8/layout/vList3"/>
    <dgm:cxn modelId="{AD45884F-55AB-4C60-97B8-17D3DBE3BBC7}" type="presParOf" srcId="{DE412443-2F26-4F2B-8C89-018452DD4E85}" destId="{5A022618-C83D-4BEE-9078-BD32490B4D08}" srcOrd="0" destOrd="0" presId="urn:microsoft.com/office/officeart/2005/8/layout/vList3"/>
    <dgm:cxn modelId="{07049D31-9D17-4036-8F93-F67492BF2735}" type="presParOf" srcId="{DE412443-2F26-4F2B-8C89-018452DD4E85}" destId="{621BA4A7-8564-4907-BE80-034906E654E5}" srcOrd="1" destOrd="0" presId="urn:microsoft.com/office/officeart/2005/8/layout/vList3"/>
    <dgm:cxn modelId="{A84FB403-4610-4E38-9CBD-5DE4E3A85398}" type="presParOf" srcId="{7653488E-ACE8-4C59-B727-966BBF3239F9}" destId="{1EE20E7A-D790-45CE-90AD-F12F1503D444}" srcOrd="1" destOrd="0" presId="urn:microsoft.com/office/officeart/2005/8/layout/vList3"/>
    <dgm:cxn modelId="{1E395E75-55E2-4736-ADC0-CE235CAFD0BB}" type="presParOf" srcId="{7653488E-ACE8-4C59-B727-966BBF3239F9}" destId="{95545221-FE72-4D62-966F-5247711BF9A3}" srcOrd="2" destOrd="0" presId="urn:microsoft.com/office/officeart/2005/8/layout/vList3"/>
    <dgm:cxn modelId="{C4CE21AD-830E-4B59-8A8B-ED64494608FF}" type="presParOf" srcId="{95545221-FE72-4D62-966F-5247711BF9A3}" destId="{175F1D16-E41C-4521-99E1-6B900A0A8BD3}" srcOrd="0" destOrd="0" presId="urn:microsoft.com/office/officeart/2005/8/layout/vList3"/>
    <dgm:cxn modelId="{D2D49452-4920-40BD-8EFE-1DE4C43347CD}" type="presParOf" srcId="{95545221-FE72-4D62-966F-5247711BF9A3}" destId="{149C638D-4636-450A-B27C-A5BCB6188B78}" srcOrd="1" destOrd="0" presId="urn:microsoft.com/office/officeart/2005/8/layout/vList3"/>
    <dgm:cxn modelId="{67F429B4-4891-4173-9895-7C80EBBE552C}" type="presParOf" srcId="{7653488E-ACE8-4C59-B727-966BBF3239F9}" destId="{89C0A3FD-8456-4DBC-91AC-08AA8FB10BAF}" srcOrd="3" destOrd="0" presId="urn:microsoft.com/office/officeart/2005/8/layout/vList3"/>
    <dgm:cxn modelId="{6AC78B75-049A-4CC0-ABFB-723BB3BE8441}" type="presParOf" srcId="{7653488E-ACE8-4C59-B727-966BBF3239F9}" destId="{03DFF981-C8CE-43B7-9A10-6F1932551038}" srcOrd="4" destOrd="0" presId="urn:microsoft.com/office/officeart/2005/8/layout/vList3"/>
    <dgm:cxn modelId="{3460BF62-5A50-4534-ACC3-260B4DA7D4FA}" type="presParOf" srcId="{03DFF981-C8CE-43B7-9A10-6F1932551038}" destId="{22963C5C-8898-46F8-A91C-3C5E3E3D2C8F}" srcOrd="0" destOrd="0" presId="urn:microsoft.com/office/officeart/2005/8/layout/vList3"/>
    <dgm:cxn modelId="{60ABD105-EBA9-47F4-8E6F-41594FA6614B}" type="presParOf" srcId="{03DFF981-C8CE-43B7-9A10-6F1932551038}" destId="{4A653979-5A78-4C54-B6CE-7B8EF93FC4A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BA4A7-8564-4907-BE80-034906E654E5}">
      <dsp:nvSpPr>
        <dsp:cNvPr id="0" name=""/>
        <dsp:cNvSpPr/>
      </dsp:nvSpPr>
      <dsp:spPr>
        <a:xfrm rot="10800000">
          <a:off x="1277048" y="755"/>
          <a:ext cx="3648456" cy="1760172"/>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1606"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1" i="1" kern="1200" dirty="0">
              <a:solidFill>
                <a:schemeClr val="bg1"/>
              </a:solidFill>
            </a:rPr>
            <a:t>Not Reuben, the 1</a:t>
          </a:r>
          <a:r>
            <a:rPr lang="en-US" sz="2800" b="1" i="1" kern="1200" baseline="30000" dirty="0">
              <a:solidFill>
                <a:schemeClr val="bg1"/>
              </a:solidFill>
            </a:rPr>
            <a:t>st</a:t>
          </a:r>
          <a:r>
            <a:rPr lang="en-US" sz="2800" b="1" i="1" kern="1200" dirty="0">
              <a:solidFill>
                <a:schemeClr val="bg1"/>
              </a:solidFill>
            </a:rPr>
            <a:t> born </a:t>
          </a:r>
          <a:r>
            <a:rPr lang="en-US" sz="2400" b="1" i="1" kern="1200" dirty="0">
              <a:solidFill>
                <a:schemeClr val="bg1"/>
              </a:solidFill>
            </a:rPr>
            <a:t>(Genesis 35:22; 49:3-4) </a:t>
          </a:r>
          <a:endParaRPr lang="en-US" sz="1800" i="1" kern="1200" dirty="0">
            <a:solidFill>
              <a:schemeClr val="bg1"/>
            </a:solidFill>
          </a:endParaRPr>
        </a:p>
      </dsp:txBody>
      <dsp:txXfrm rot="10800000">
        <a:off x="1717091" y="755"/>
        <a:ext cx="3208413" cy="1760172"/>
      </dsp:txXfrm>
    </dsp:sp>
    <dsp:sp modelId="{5A022618-C83D-4BEE-9078-BD32490B4D08}">
      <dsp:nvSpPr>
        <dsp:cNvPr id="0" name=""/>
        <dsp:cNvSpPr/>
      </dsp:nvSpPr>
      <dsp:spPr>
        <a:xfrm>
          <a:off x="560895" y="164689"/>
          <a:ext cx="1432304" cy="14323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9C638D-4636-450A-B27C-A5BCB6188B78}">
      <dsp:nvSpPr>
        <dsp:cNvPr id="0" name=""/>
        <dsp:cNvSpPr/>
      </dsp:nvSpPr>
      <dsp:spPr>
        <a:xfrm rot="10800000">
          <a:off x="1283797" y="2183396"/>
          <a:ext cx="3648456" cy="1432304"/>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1606"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1" i="1" kern="1200" dirty="0">
              <a:solidFill>
                <a:schemeClr val="bg1"/>
              </a:solidFill>
            </a:rPr>
            <a:t>Not Simeon and Levi </a:t>
          </a:r>
          <a:r>
            <a:rPr lang="en-US" sz="2400" b="1" i="1" kern="1200" dirty="0">
              <a:solidFill>
                <a:schemeClr val="bg1"/>
              </a:solidFill>
            </a:rPr>
            <a:t>(Genesis 34; 49:5-7)</a:t>
          </a:r>
          <a:endParaRPr lang="en-US" sz="2800" b="1" i="1" kern="1200" dirty="0">
            <a:solidFill>
              <a:schemeClr val="bg1"/>
            </a:solidFill>
          </a:endParaRPr>
        </a:p>
      </dsp:txBody>
      <dsp:txXfrm rot="10800000">
        <a:off x="1641873" y="2183396"/>
        <a:ext cx="3290380" cy="1432304"/>
      </dsp:txXfrm>
    </dsp:sp>
    <dsp:sp modelId="{175F1D16-E41C-4521-99E1-6B900A0A8BD3}">
      <dsp:nvSpPr>
        <dsp:cNvPr id="0" name=""/>
        <dsp:cNvSpPr/>
      </dsp:nvSpPr>
      <dsp:spPr>
        <a:xfrm>
          <a:off x="560895" y="2188481"/>
          <a:ext cx="1432304" cy="1432304"/>
        </a:xfrm>
        <a:prstGeom prst="ellipse">
          <a:avLst/>
        </a:prstGeom>
        <a:blipFill>
          <a:blip xmlns:r="http://schemas.openxmlformats.org/officeDocument/2006/relationships" r:embed="rId2"/>
          <a:srcRect/>
          <a:stretch>
            <a:fillRect l="-26000" r="-26000"/>
          </a:stretch>
        </a:blip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653979-5A78-4C54-B6CE-7B8EF93FC4AC}">
      <dsp:nvSpPr>
        <dsp:cNvPr id="0" name=""/>
        <dsp:cNvSpPr/>
      </dsp:nvSpPr>
      <dsp:spPr>
        <a:xfrm rot="10800000">
          <a:off x="1277048" y="4048338"/>
          <a:ext cx="3648456" cy="2046905"/>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1606"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Judah would be the leader! </a:t>
          </a:r>
          <a:r>
            <a:rPr lang="en-US" sz="2400" b="1" kern="1200" dirty="0">
              <a:solidFill>
                <a:schemeClr val="bg1"/>
              </a:solidFill>
            </a:rPr>
            <a:t>(Genesis 49:8-12)</a:t>
          </a:r>
          <a:endParaRPr lang="en-US" sz="2800" b="1" kern="1200" dirty="0">
            <a:solidFill>
              <a:schemeClr val="bg1"/>
            </a:solidFill>
          </a:endParaRPr>
        </a:p>
      </dsp:txBody>
      <dsp:txXfrm rot="10800000">
        <a:off x="1788774" y="4048338"/>
        <a:ext cx="3136730" cy="2046905"/>
      </dsp:txXfrm>
    </dsp:sp>
    <dsp:sp modelId="{22963C5C-8898-46F8-A91C-3C5E3E3D2C8F}">
      <dsp:nvSpPr>
        <dsp:cNvPr id="0" name=""/>
        <dsp:cNvSpPr/>
      </dsp:nvSpPr>
      <dsp:spPr>
        <a:xfrm>
          <a:off x="560895" y="4355639"/>
          <a:ext cx="1432304" cy="1432304"/>
        </a:xfrm>
        <a:prstGeom prst="ellipse">
          <a:avLst/>
        </a:prstGeom>
        <a:blipFill>
          <a:blip xmlns:r="http://schemas.openxmlformats.org/officeDocument/2006/relationships" r:embed="rId3"/>
          <a:srcRect/>
          <a:stretch>
            <a:fillRect l="-17000" r="-17000"/>
          </a:stretch>
        </a:blip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1" hangingPunct="1">
              <a:defRPr sz="13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414528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1" hangingPunct="1">
              <a:defRPr sz="13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1" hangingPunct="1">
              <a:defRPr sz="13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1" hangingPunct="1">
              <a:defRPr sz="13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75360" y="4560570"/>
            <a:ext cx="536448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1" hangingPunct="1">
              <a:defRPr sz="13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Times New Roman" panose="02020603050405020304" pitchFamily="18" charset="0"/>
              </a:rPr>
              <a:t>By Nathan L Morrison for Sunday 10/02/2022</a:t>
            </a:r>
          </a:p>
          <a:p>
            <a:r>
              <a:rPr lang="en-US" dirty="0">
                <a:cs typeface="Times New Roman" panose="02020603050405020304" pitchFamily="18" charset="0"/>
              </a:rPr>
              <a:t>All Scripture given is from NASB unless otherwise stated</a:t>
            </a:r>
          </a:p>
          <a:p>
            <a:endParaRPr lang="en-US" dirty="0">
              <a:cs typeface="Times New Roman" panose="02020603050405020304" pitchFamily="18" charset="0"/>
            </a:endParaRPr>
          </a:p>
          <a:p>
            <a:r>
              <a:rPr lang="en-US" dirty="0">
                <a:cs typeface="Times New Roman" panose="02020603050405020304" pitchFamily="18" charset="0"/>
              </a:rPr>
              <a:t>For further study, or if questions, please Call: 804-277-1983 or Visit: www.courthousechurchofchrist.com</a:t>
            </a:r>
          </a:p>
          <a:p>
            <a:endParaRPr lang="en-US" dirty="0">
              <a:cs typeface="Times New Roman" panose="02020603050405020304" pitchFamily="18" charset="0"/>
            </a:endParaRPr>
          </a:p>
          <a:p>
            <a:r>
              <a:rPr lang="en-US" dirty="0">
                <a:cs typeface="Times New Roman" panose="02020603050405020304" pitchFamily="18" charset="0"/>
              </a:rPr>
              <a:t>Adapted from a lesson by Ed Smith, 4 Sept, Tanzania 2022</a:t>
            </a:r>
          </a:p>
          <a:p>
            <a:endParaRPr lang="en-US"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66612" fontAlgn="auto">
              <a:spcBef>
                <a:spcPts val="0"/>
              </a:spcBef>
              <a:spcAft>
                <a:spcPts val="0"/>
              </a:spcAft>
              <a:defRPr/>
            </a:pPr>
            <a:fld id="{8AD7A46A-5B9B-4924-BFE6-1272D18F77C9}" type="slidenum">
              <a:rPr lang="en-US">
                <a:solidFill>
                  <a:prstClr val="black"/>
                </a:solidFill>
                <a:latin typeface="Calibri" panose="020F0502020204030204"/>
              </a:rPr>
              <a:pPr defTabSz="966612" fontAlgn="auto">
                <a:spcBef>
                  <a:spcPts val="0"/>
                </a:spcBef>
                <a:spcAft>
                  <a:spcPts val="0"/>
                </a:spcAft>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Genesis 38</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Judah Was Guilty of Sin</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Judah is guilty of sin.</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Tamar is guilty of sin. But she is of the world, she doesn't know better. Judah's family didn't teach her.</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Judah could have denied it, could have said they weren't his, could have accused her of theft.</a:t>
            </a:r>
          </a:p>
          <a:p>
            <a:endParaRPr lang="en-US" dirty="0"/>
          </a:p>
        </p:txBody>
      </p:sp>
      <p:sp>
        <p:nvSpPr>
          <p:cNvPr id="6" name="Slide Number Placeholder 5"/>
          <p:cNvSpPr>
            <a:spLocks noGrp="1"/>
          </p:cNvSpPr>
          <p:nvPr>
            <p:ph type="sldNum" sz="quarter" idx="5"/>
          </p:nvPr>
        </p:nvSpPr>
        <p:spPr/>
        <p:txBody>
          <a:bodyPr/>
          <a:lstStyle/>
          <a:p>
            <a:pPr defTabSz="966612">
              <a:defRPr/>
            </a:pPr>
            <a:fld id="{6E4354BE-CA62-4BE3-94F8-F4E4D20857CD}" type="slidenum">
              <a:rPr lang="en-US">
                <a:solidFill>
                  <a:srgbClr val="000000"/>
                </a:solidFill>
              </a:rPr>
              <a:pPr defTabSz="966612">
                <a:defRPr/>
              </a:pPr>
              <a:t>10</a:t>
            </a:fld>
            <a:endParaRPr lang="en-US" dirty="0">
              <a:solidFill>
                <a:srgbClr val="000000"/>
              </a:solidFill>
            </a:endParaRPr>
          </a:p>
        </p:txBody>
      </p:sp>
    </p:spTree>
    <p:extLst>
      <p:ext uri="{BB962C8B-B14F-4D97-AF65-F5344CB8AC3E}">
        <p14:creationId xmlns:p14="http://schemas.microsoft.com/office/powerpoint/2010/main" val="2790053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340001"/>
            <a:ext cx="6827520" cy="5261198"/>
          </a:xfrm>
        </p:spPr>
        <p:txBody>
          <a:bodyPr/>
          <a:lstStyle/>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Genesis 38</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Judah Repents &amp; Takes the Lead</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Judah confesses his sin and even confesses his deception of not giving her his third son, He says, “She is more righteous than I, inasmuch as I did not give her to my son Shelah” (38:26) </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He takes her into his family and never touched her again. He cares for her. She would never be abused again and she would be treated with respect (38:26)</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She lost two husbands but God gives her two sons who will be important, twins named Perez and Zerah (38:27-30).</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Her son Perez's descendant is Salmon. Salmon's son is Boaz, who has a great grandson named David. From David will come Jesus! (Ruth 4:12, 18-22; Matthew 1:3-16: Tamar is one of five women mentioned in the line of Jesus!)</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Judah repents and set his family on a good course. He took his place as leader. God will use this family for good for many generations!</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endParaRPr lang="en-US" dirty="0"/>
          </a:p>
        </p:txBody>
      </p:sp>
      <p:sp>
        <p:nvSpPr>
          <p:cNvPr id="6" name="Slide Number Placeholder 5"/>
          <p:cNvSpPr>
            <a:spLocks noGrp="1"/>
          </p:cNvSpPr>
          <p:nvPr>
            <p:ph type="sldNum" sz="quarter" idx="5"/>
          </p:nvPr>
        </p:nvSpPr>
        <p:spPr/>
        <p:txBody>
          <a:bodyPr/>
          <a:lstStyle/>
          <a:p>
            <a:pPr defTabSz="966612">
              <a:defRPr/>
            </a:pPr>
            <a:fld id="{6E4354BE-CA62-4BE3-94F8-F4E4D20857CD}" type="slidenum">
              <a:rPr lang="en-US">
                <a:solidFill>
                  <a:srgbClr val="000000"/>
                </a:solidFill>
              </a:rPr>
              <a:pPr defTabSz="966612">
                <a:defRPr/>
              </a:pPr>
              <a:t>11</a:t>
            </a:fld>
            <a:endParaRPr lang="en-US" dirty="0">
              <a:solidFill>
                <a:srgbClr val="000000"/>
              </a:solidFill>
            </a:endParaRPr>
          </a:p>
        </p:txBody>
      </p:sp>
    </p:spTree>
    <p:extLst>
      <p:ext uri="{BB962C8B-B14F-4D97-AF65-F5344CB8AC3E}">
        <p14:creationId xmlns:p14="http://schemas.microsoft.com/office/powerpoint/2010/main" val="2510569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340002"/>
            <a:ext cx="5364480" cy="4560570"/>
          </a:xfrm>
        </p:spPr>
        <p:txBody>
          <a:bodyPr/>
          <a:lstStyle/>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Genesis 42-49</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Judah Repents &amp; Takes the Lead</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Judah is a changed man. The family will go to Egypt and see Joseph who reigns as a king, second to Pharaoh (Genesis 42-45). </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Joseph told them they could come back only if they bring their youngest brother, Benjamin. Jacob doesn't want to let Benjamin go (Genesis 42:36, 38) </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Reuben speaks up. If they don't bring him back Jacob could kill Reuben's sons. What an offer! He is unstable (Genesis 42:37).</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Jacob listens to Judah who says if Benjamin doesn't come back Judah will die. A true sacrifice (Genesis 43:1-14). </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endParaRPr lang="en-US" dirty="0"/>
          </a:p>
        </p:txBody>
      </p:sp>
      <p:sp>
        <p:nvSpPr>
          <p:cNvPr id="6" name="Slide Number Placeholder 5"/>
          <p:cNvSpPr>
            <a:spLocks noGrp="1"/>
          </p:cNvSpPr>
          <p:nvPr>
            <p:ph type="sldNum" sz="quarter" idx="5"/>
          </p:nvPr>
        </p:nvSpPr>
        <p:spPr/>
        <p:txBody>
          <a:bodyPr/>
          <a:lstStyle/>
          <a:p>
            <a:pPr defTabSz="966612">
              <a:defRPr/>
            </a:pPr>
            <a:fld id="{6E4354BE-CA62-4BE3-94F8-F4E4D20857CD}" type="slidenum">
              <a:rPr lang="en-US">
                <a:solidFill>
                  <a:srgbClr val="000000"/>
                </a:solidFill>
              </a:rPr>
              <a:pPr defTabSz="966612">
                <a:defRPr/>
              </a:pPr>
              <a:t>12</a:t>
            </a:fld>
            <a:endParaRPr lang="en-US" dirty="0">
              <a:solidFill>
                <a:srgbClr val="000000"/>
              </a:solidFill>
            </a:endParaRPr>
          </a:p>
        </p:txBody>
      </p:sp>
    </p:spTree>
    <p:extLst>
      <p:ext uri="{BB962C8B-B14F-4D97-AF65-F5344CB8AC3E}">
        <p14:creationId xmlns:p14="http://schemas.microsoft.com/office/powerpoint/2010/main" val="2154463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Genesis 42-49</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Judah Repents &amp; Takes the Lead</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The brothers are reunited and the family is healed when they are all in Egypt together! (Genesis 46)</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endParaRPr lang="en-US" dirty="0"/>
          </a:p>
        </p:txBody>
      </p:sp>
      <p:sp>
        <p:nvSpPr>
          <p:cNvPr id="6" name="Slide Number Placeholder 5"/>
          <p:cNvSpPr>
            <a:spLocks noGrp="1"/>
          </p:cNvSpPr>
          <p:nvPr>
            <p:ph type="sldNum" sz="quarter" idx="5"/>
          </p:nvPr>
        </p:nvSpPr>
        <p:spPr/>
        <p:txBody>
          <a:bodyPr/>
          <a:lstStyle/>
          <a:p>
            <a:pPr defTabSz="966612">
              <a:defRPr/>
            </a:pPr>
            <a:fld id="{6E4354BE-CA62-4BE3-94F8-F4E4D20857CD}" type="slidenum">
              <a:rPr lang="en-US">
                <a:solidFill>
                  <a:srgbClr val="000000"/>
                </a:solidFill>
              </a:rPr>
              <a:pPr defTabSz="966612">
                <a:defRPr/>
              </a:pPr>
              <a:t>13</a:t>
            </a:fld>
            <a:endParaRPr lang="en-US" dirty="0">
              <a:solidFill>
                <a:srgbClr val="000000"/>
              </a:solidFill>
            </a:endParaRPr>
          </a:p>
        </p:txBody>
      </p:sp>
    </p:spTree>
    <p:extLst>
      <p:ext uri="{BB962C8B-B14F-4D97-AF65-F5344CB8AC3E}">
        <p14:creationId xmlns:p14="http://schemas.microsoft.com/office/powerpoint/2010/main" val="1614473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0966" y="4327027"/>
            <a:ext cx="5364480" cy="4320540"/>
          </a:xfrm>
        </p:spPr>
        <p:txBody>
          <a:bodyPr/>
          <a:lstStyle/>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Genesis 49</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Conclusion: Judah Will Lead The Family Forever</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Jacob gives his son's a blessing before he dies. Judah is a young lion. Lion is king of the animals. Judah has control of the family. He bears the scepter! It shall not leave his family (Genesis 49:8-12).</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The man who gave his staff to a prostitute will now always have his staff, the symbol of authority. Jesus still bears that staff at the right hand of God as He reigns forever! (Hebrews 12:1-2)</a:t>
            </a:r>
          </a:p>
          <a:p>
            <a:endParaRPr lang="en-US" dirty="0"/>
          </a:p>
        </p:txBody>
      </p:sp>
      <p:sp>
        <p:nvSpPr>
          <p:cNvPr id="6" name="Slide Number Placeholder 5"/>
          <p:cNvSpPr>
            <a:spLocks noGrp="1"/>
          </p:cNvSpPr>
          <p:nvPr>
            <p:ph type="sldNum" sz="quarter" idx="5"/>
          </p:nvPr>
        </p:nvSpPr>
        <p:spPr/>
        <p:txBody>
          <a:bodyPr/>
          <a:lstStyle/>
          <a:p>
            <a:pPr defTabSz="966612">
              <a:defRPr/>
            </a:pPr>
            <a:fld id="{6E4354BE-CA62-4BE3-94F8-F4E4D20857CD}" type="slidenum">
              <a:rPr lang="en-US">
                <a:solidFill>
                  <a:srgbClr val="000000"/>
                </a:solidFill>
              </a:rPr>
              <a:pPr defTabSz="966612">
                <a:defRPr/>
              </a:pPr>
              <a:t>14</a:t>
            </a:fld>
            <a:endParaRPr lang="en-US" dirty="0">
              <a:solidFill>
                <a:srgbClr val="000000"/>
              </a:solidFill>
            </a:endParaRPr>
          </a:p>
        </p:txBody>
      </p:sp>
    </p:spTree>
    <p:extLst>
      <p:ext uri="{BB962C8B-B14F-4D97-AF65-F5344CB8AC3E}">
        <p14:creationId xmlns:p14="http://schemas.microsoft.com/office/powerpoint/2010/main" val="594409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340001"/>
            <a:ext cx="6827520" cy="4781138"/>
          </a:xfrm>
        </p:spPr>
        <p:txBody>
          <a:bodyPr/>
          <a:lstStyle/>
          <a:p>
            <a:r>
              <a:rPr lang="en-US" sz="1700" b="1" dirty="0"/>
              <a:t>Conclusion: Judah Will Lead The Family Forever</a:t>
            </a:r>
          </a:p>
          <a:p>
            <a:endParaRPr lang="en-US" dirty="0"/>
          </a:p>
          <a:p>
            <a:r>
              <a:rPr lang="en-US" dirty="0"/>
              <a:t>- Genesis 38 plays out as a chaotic soap opera (As the World Turns!) and yet, God is in control the whole time! Despite the layers of deceit, immorality, selfishness and greed, God works it out that Jesus, the Savior of the world from sin, would be the ultimate result! In Him alone is salvation from sin found! (Romans 8:28; Acts 4:10-12)</a:t>
            </a:r>
          </a:p>
          <a:p>
            <a:endParaRPr lang="en-US" dirty="0"/>
          </a:p>
          <a:p>
            <a:r>
              <a:rPr lang="en-US" dirty="0"/>
              <a:t>Rom 8:28  And we know that God causes all things to work together for good to those who love God, to those who are called according to His purpose. </a:t>
            </a:r>
          </a:p>
          <a:p>
            <a:endParaRPr lang="en-US" dirty="0"/>
          </a:p>
          <a:p>
            <a:r>
              <a:rPr lang="en-US" dirty="0"/>
              <a:t>Act 4:10  let it be known to all of you and to all the people of Israel, that by the name of Jesus Christ the Nazarene, whom you crucified, whom God raised from the dead—by this name this man stands here before you in good health. </a:t>
            </a:r>
          </a:p>
          <a:p>
            <a:r>
              <a:rPr lang="en-US" dirty="0"/>
              <a:t>Act 4:11  "He is the STONE WHICH WAS REJECTED by you, THE BUILDERS, but WHICH BECAME THE CHIEF CORNER stone. </a:t>
            </a:r>
          </a:p>
          <a:p>
            <a:r>
              <a:rPr lang="en-US" dirty="0"/>
              <a:t>Act 4:12  "And there is salvation in no one else; for there is no other name under heaven that has been given among men by which we must be saved." </a:t>
            </a:r>
          </a:p>
        </p:txBody>
      </p:sp>
      <p:sp>
        <p:nvSpPr>
          <p:cNvPr id="6" name="Slide Number Placeholder 5"/>
          <p:cNvSpPr>
            <a:spLocks noGrp="1"/>
          </p:cNvSpPr>
          <p:nvPr>
            <p:ph type="sldNum" sz="quarter" idx="5"/>
          </p:nvPr>
        </p:nvSpPr>
        <p:spPr/>
        <p:txBody>
          <a:bodyPr/>
          <a:lstStyle/>
          <a:p>
            <a:pPr defTabSz="966612">
              <a:defRPr/>
            </a:pPr>
            <a:fld id="{6E4354BE-CA62-4BE3-94F8-F4E4D20857CD}" type="slidenum">
              <a:rPr lang="en-US">
                <a:solidFill>
                  <a:srgbClr val="000000"/>
                </a:solidFill>
              </a:rPr>
              <a:pPr defTabSz="966612">
                <a:defRPr/>
              </a:pPr>
              <a:t>15</a:t>
            </a:fld>
            <a:endParaRPr lang="en-US" dirty="0">
              <a:solidFill>
                <a:srgbClr val="000000"/>
              </a:solidFill>
            </a:endParaRPr>
          </a:p>
        </p:txBody>
      </p:sp>
    </p:spTree>
    <p:extLst>
      <p:ext uri="{BB962C8B-B14F-4D97-AF65-F5344CB8AC3E}">
        <p14:creationId xmlns:p14="http://schemas.microsoft.com/office/powerpoint/2010/main" val="1720168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Conclusion: Judah Will Lead The Family Forever</a:t>
            </a:r>
          </a:p>
          <a:p>
            <a:endParaRPr lang="en-US" dirty="0"/>
          </a:p>
          <a:p>
            <a:r>
              <a:rPr lang="en-US" dirty="0"/>
              <a:t>- Judah's repentance gives us hope! No matter how low we sink, how far we leave God, like the prodigal son (Luke 15), we can come back to God and be used by Him for good!</a:t>
            </a:r>
          </a:p>
        </p:txBody>
      </p:sp>
      <p:sp>
        <p:nvSpPr>
          <p:cNvPr id="6" name="Slide Number Placeholder 5"/>
          <p:cNvSpPr>
            <a:spLocks noGrp="1"/>
          </p:cNvSpPr>
          <p:nvPr>
            <p:ph type="sldNum" sz="quarter" idx="5"/>
          </p:nvPr>
        </p:nvSpPr>
        <p:spPr/>
        <p:txBody>
          <a:bodyPr/>
          <a:lstStyle/>
          <a:p>
            <a:pPr defTabSz="966612">
              <a:defRPr/>
            </a:pPr>
            <a:fld id="{6E4354BE-CA62-4BE3-94F8-F4E4D20857CD}" type="slidenum">
              <a:rPr lang="en-US">
                <a:solidFill>
                  <a:srgbClr val="000000"/>
                </a:solidFill>
              </a:rPr>
              <a:pPr defTabSz="966612">
                <a:defRPr/>
              </a:pPr>
              <a:t>16</a:t>
            </a:fld>
            <a:endParaRPr lang="en-US" dirty="0">
              <a:solidFill>
                <a:srgbClr val="000000"/>
              </a:solidFill>
            </a:endParaRPr>
          </a:p>
        </p:txBody>
      </p:sp>
    </p:spTree>
    <p:extLst>
      <p:ext uri="{BB962C8B-B14F-4D97-AF65-F5344CB8AC3E}">
        <p14:creationId xmlns:p14="http://schemas.microsoft.com/office/powerpoint/2010/main" val="163612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Conclusion</a:t>
            </a:r>
          </a:p>
          <a:p>
            <a:endParaRPr lang="en-US" dirty="0"/>
          </a:p>
          <a:p>
            <a:pPr marL="241653" indent="-241653">
              <a:buFont typeface="+mj-lt"/>
              <a:buAutoNum type="arabicPeriod"/>
            </a:pPr>
            <a:r>
              <a:rPr lang="en-US" dirty="0"/>
              <a:t>If you are not a Christian, you need to be. Repent and be baptized into His name!</a:t>
            </a:r>
          </a:p>
          <a:p>
            <a:pPr marL="241653" indent="-241653">
              <a:buFont typeface="+mj-lt"/>
              <a:buAutoNum type="arabicPeriod"/>
            </a:pPr>
            <a:r>
              <a:rPr lang="en-US" dirty="0"/>
              <a:t>If a Christian in error, don’t wait till it’s eternally too late. Repent and be renewed!</a:t>
            </a:r>
          </a:p>
          <a:p>
            <a:pPr marL="241653" indent="-241653">
              <a:buFont typeface="+mj-lt"/>
              <a:buAutoNum type="arabicPeriod"/>
            </a:pPr>
            <a:r>
              <a:rPr lang="en-US" dirty="0"/>
              <a:t>Whatever your requests, let them be made known </a:t>
            </a:r>
            <a:r>
              <a:rPr lang="en-US" b="1" i="1" u="sng" dirty="0"/>
              <a:t>NOW</a:t>
            </a:r>
            <a:r>
              <a:rPr lang="en-US" dirty="0"/>
              <a:t> while we stand &amp; sing!</a:t>
            </a:r>
          </a:p>
          <a:p>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17</a:t>
            </a:fld>
            <a:endParaRPr lang="en-US" dirty="0"/>
          </a:p>
        </p:txBody>
      </p:sp>
    </p:spTree>
    <p:extLst>
      <p:ext uri="{BB962C8B-B14F-4D97-AF65-F5344CB8AC3E}">
        <p14:creationId xmlns:p14="http://schemas.microsoft.com/office/powerpoint/2010/main" val="141074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defTabSz="966612" eaLnBrk="1" hangingPunct="1">
              <a:defRPr/>
            </a:pPr>
            <a:fld id="{E693264C-7BA8-4702-BAC2-E6EBBC608269}" type="slidenum">
              <a:rPr lang="en-US">
                <a:solidFill>
                  <a:srgbClr val="000000"/>
                </a:solidFill>
                <a:latin typeface="Times New Roman" pitchFamily="18" charset="0"/>
              </a:rPr>
              <a:pPr defTabSz="966612" eaLnBrk="1" hangingPunct="1">
                <a:defRPr/>
              </a:pPr>
              <a:t>2</a:t>
            </a:fld>
            <a:endParaRPr lang="en-US" dirty="0">
              <a:solidFill>
                <a:srgbClr val="000000"/>
              </a:solidFill>
              <a:latin typeface="Times New Roman" pitchFamily="18" charset="0"/>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a:spcBef>
                <a:spcPts val="0"/>
              </a:spcBef>
              <a:spcAft>
                <a:spcPts val="0"/>
              </a:spcAft>
              <a:tabLst>
                <a:tab pos="241653" algn="l"/>
                <a:tab pos="604133" algn="l"/>
              </a:tabLst>
            </a:pPr>
            <a:endParaRPr lang="en-US" dirty="0"/>
          </a:p>
        </p:txBody>
      </p:sp>
    </p:spTree>
    <p:extLst>
      <p:ext uri="{BB962C8B-B14F-4D97-AF65-F5344CB8AC3E}">
        <p14:creationId xmlns:p14="http://schemas.microsoft.com/office/powerpoint/2010/main" val="1360550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560570"/>
            <a:ext cx="6400800" cy="4320540"/>
          </a:xfrm>
        </p:spPr>
        <p:txBody>
          <a:bodyPr/>
          <a:lstStyle/>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But Judah didn't start out with good character.</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spcBef>
                <a:spcPts val="0"/>
              </a:spcBef>
              <a:spcAft>
                <a:spcPts val="0"/>
              </a:spcAft>
              <a:buFont typeface="Symbol" panose="05050102010706020507" pitchFamily="18" charset="2"/>
              <a:buChar char=""/>
            </a:pPr>
            <a:r>
              <a:rPr lang="en-US" sz="1500" dirty="0">
                <a:solidFill>
                  <a:srgbClr val="212121"/>
                </a:solidFill>
                <a:ea typeface="Times New Roman" panose="02020603050405020304" pitchFamily="18" charset="0"/>
                <a:cs typeface="Times New Roman" panose="02020603050405020304" pitchFamily="18" charset="0"/>
              </a:rPr>
              <a:t>Judah hated Joseph like all his brothers – Genesis 37:11,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spcBef>
                <a:spcPts val="0"/>
              </a:spcBef>
              <a:spcAft>
                <a:spcPts val="0"/>
              </a:spcAft>
              <a:buFont typeface="Symbol" panose="05050102010706020507" pitchFamily="18" charset="2"/>
              <a:buChar char=""/>
            </a:pPr>
            <a:r>
              <a:rPr lang="en-US" sz="1500" dirty="0">
                <a:solidFill>
                  <a:srgbClr val="212121"/>
                </a:solidFill>
                <a:ea typeface="Times New Roman" panose="02020603050405020304" pitchFamily="18" charset="0"/>
                <a:cs typeface="Times New Roman" panose="02020603050405020304" pitchFamily="18" charset="0"/>
              </a:rPr>
              <a:t>Was willing to kill Joseph – Genesis 37:18-20</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spcBef>
                <a:spcPts val="0"/>
              </a:spcBef>
              <a:spcAft>
                <a:spcPts val="0"/>
              </a:spcAft>
              <a:buFont typeface="Symbol" panose="05050102010706020507" pitchFamily="18" charset="2"/>
              <a:buChar char=""/>
            </a:pPr>
            <a:r>
              <a:rPr lang="en-US" sz="1500" dirty="0">
                <a:solidFill>
                  <a:srgbClr val="212121"/>
                </a:solidFill>
                <a:ea typeface="Times New Roman" panose="02020603050405020304" pitchFamily="18" charset="0"/>
                <a:cs typeface="Times New Roman" panose="02020603050405020304" pitchFamily="18" charset="0"/>
              </a:rPr>
              <a:t>He had a hard heart: When Joseph was in the pit without food or water, his brothers ate their meal, Judah included (perhaps all while ignoring Joseph’s pleas) – Genesis 37:23-25</a:t>
            </a:r>
            <a:r>
              <a:rPr lang="en-US" sz="1500">
                <a:solidFill>
                  <a:srgbClr val="212121"/>
                </a:solidFill>
                <a:ea typeface="Times New Roman" panose="02020603050405020304" pitchFamily="18" charset="0"/>
                <a:cs typeface="Times New Roman" panose="02020603050405020304" pitchFamily="18" charset="0"/>
              </a:rPr>
              <a:t>; 42:21</a:t>
            </a:r>
            <a:r>
              <a:rPr lang="en-US" sz="1500" dirty="0">
                <a:solidFill>
                  <a:srgbClr val="212121"/>
                </a:solidFill>
                <a:ea typeface="Times New Roman" panose="02020603050405020304" pitchFamily="18" charset="0"/>
                <a:cs typeface="Times New Roman" panose="02020603050405020304" pitchFamily="18" charset="0"/>
              </a:rPr>
              <a:t>: Then they said to one another, “Truly we are guilty concerning our brother, because we saw the distress of his soul when he pleaded with us, yet we would not listen; therefore this distress has come upon us.”</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spcBef>
                <a:spcPts val="0"/>
              </a:spcBef>
              <a:spcAft>
                <a:spcPts val="0"/>
              </a:spcAft>
              <a:buFont typeface="Symbol" panose="05050102010706020507" pitchFamily="18" charset="2"/>
              <a:buChar char=""/>
            </a:pPr>
            <a:r>
              <a:rPr lang="en-US" sz="1500" dirty="0">
                <a:solidFill>
                  <a:srgbClr val="212121"/>
                </a:solidFill>
                <a:ea typeface="Times New Roman" panose="02020603050405020304" pitchFamily="18" charset="0"/>
                <a:cs typeface="Times New Roman" panose="02020603050405020304" pitchFamily="18" charset="0"/>
              </a:rPr>
              <a:t>When Joseph was in the pit Judah came up with the idea to sell Joseph into slavery. He was greedy for money – Genesis 37:26-27</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spcBef>
                <a:spcPts val="0"/>
              </a:spcBef>
              <a:spcAft>
                <a:spcPts val="0"/>
              </a:spcAft>
              <a:buFont typeface="Symbol" panose="05050102010706020507" pitchFamily="18" charset="2"/>
              <a:buChar char=""/>
            </a:pPr>
            <a:r>
              <a:rPr lang="en-US" sz="1500" dirty="0">
                <a:solidFill>
                  <a:srgbClr val="212121"/>
                </a:solidFill>
                <a:ea typeface="Times New Roman" panose="02020603050405020304" pitchFamily="18" charset="0"/>
                <a:cs typeface="Times New Roman" panose="02020603050405020304" pitchFamily="18" charset="0"/>
              </a:rPr>
              <a:t>He lied to his dad Jacob about Joseph's fate – Genesis 37:28-36</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3</a:t>
            </a:fld>
            <a:endParaRPr lang="en-US" dirty="0"/>
          </a:p>
        </p:txBody>
      </p:sp>
    </p:spTree>
    <p:extLst>
      <p:ext uri="{BB962C8B-B14F-4D97-AF65-F5344CB8AC3E}">
        <p14:creationId xmlns:p14="http://schemas.microsoft.com/office/powerpoint/2010/main" val="320783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0540"/>
            <a:ext cx="6400800" cy="5280660"/>
          </a:xfrm>
        </p:spPr>
        <p:txBody>
          <a:bodyPr/>
          <a:lstStyle/>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Genesis 38</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Judah was Deceitful &amp; Selfish</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He left his family, the people of God to live among the Canaanites (38:1-2)</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He made a friend, </a:t>
            </a:r>
            <a:r>
              <a:rPr lang="en-US" sz="1500" dirty="0" err="1">
                <a:solidFill>
                  <a:srgbClr val="212121"/>
                </a:solidFill>
                <a:ea typeface="Times New Roman" panose="02020603050405020304" pitchFamily="18" charset="0"/>
                <a:cs typeface="Times New Roman" panose="02020603050405020304" pitchFamily="18" charset="0"/>
              </a:rPr>
              <a:t>Hirah</a:t>
            </a:r>
            <a:r>
              <a:rPr lang="en-US" sz="1500" dirty="0">
                <a:solidFill>
                  <a:srgbClr val="212121"/>
                </a:solidFill>
                <a:ea typeface="Times New Roman" panose="02020603050405020304" pitchFamily="18" charset="0"/>
                <a:cs typeface="Times New Roman" panose="02020603050405020304" pitchFamily="18" charset="0"/>
              </a:rPr>
              <a:t>, whose name means “Noble” (38:1)</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He married a Canaanite woman who is unnamed but her father's name, Shua, means “Wealth” (38:2)</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Abraham and Isaac would not marry their sons to Canaanites (Gen. 24:2-3; 26:34-35; 27:43-46)</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He named his children after the Canaanites' language: Er, Onan, Shelah (38:3-5)</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He lived in a city, </a:t>
            </a:r>
            <a:r>
              <a:rPr lang="en-US" sz="1500" dirty="0" err="1">
                <a:solidFill>
                  <a:srgbClr val="212121"/>
                </a:solidFill>
                <a:ea typeface="Times New Roman" panose="02020603050405020304" pitchFamily="18" charset="0"/>
                <a:cs typeface="Times New Roman" panose="02020603050405020304" pitchFamily="18" charset="0"/>
              </a:rPr>
              <a:t>Chezib</a:t>
            </a:r>
            <a:r>
              <a:rPr lang="en-US" sz="1500" dirty="0">
                <a:solidFill>
                  <a:srgbClr val="212121"/>
                </a:solidFill>
                <a:ea typeface="Times New Roman" panose="02020603050405020304" pitchFamily="18" charset="0"/>
                <a:cs typeface="Times New Roman" panose="02020603050405020304" pitchFamily="18" charset="0"/>
              </a:rPr>
              <a:t>, whose name means “Falsified, or, Deceitful” (38:5)</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endParaRPr lang="en-US" dirty="0"/>
          </a:p>
        </p:txBody>
      </p:sp>
      <p:sp>
        <p:nvSpPr>
          <p:cNvPr id="6" name="Slide Number Placeholder 5"/>
          <p:cNvSpPr>
            <a:spLocks noGrp="1"/>
          </p:cNvSpPr>
          <p:nvPr>
            <p:ph type="sldNum" sz="quarter" idx="5"/>
          </p:nvPr>
        </p:nvSpPr>
        <p:spPr/>
        <p:txBody>
          <a:bodyPr/>
          <a:lstStyle/>
          <a:p>
            <a:pPr defTabSz="966612">
              <a:defRPr/>
            </a:pPr>
            <a:fld id="{6E4354BE-CA62-4BE3-94F8-F4E4D20857CD}" type="slidenum">
              <a:rPr lang="en-US">
                <a:solidFill>
                  <a:srgbClr val="000000"/>
                </a:solidFill>
              </a:rPr>
              <a:pPr defTabSz="966612">
                <a:defRPr/>
              </a:pPr>
              <a:t>4</a:t>
            </a:fld>
            <a:endParaRPr lang="en-US" dirty="0">
              <a:solidFill>
                <a:srgbClr val="000000"/>
              </a:solidFill>
            </a:endParaRPr>
          </a:p>
        </p:txBody>
      </p:sp>
    </p:spTree>
    <p:extLst>
      <p:ext uri="{BB962C8B-B14F-4D97-AF65-F5344CB8AC3E}">
        <p14:creationId xmlns:p14="http://schemas.microsoft.com/office/powerpoint/2010/main" val="3070007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340002"/>
            <a:ext cx="6827520" cy="4541109"/>
          </a:xfrm>
        </p:spPr>
        <p:txBody>
          <a:bodyPr/>
          <a:lstStyle/>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Genesis 38</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Judah was Deceitful &amp; Selfish</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He married his firstborn son, Er, to a Canaanite woman, Tamar, which means “Palm Tree” (38:6)</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Er was evil and God killed him (38:7) </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Judah gave Tamar to his son Onan. Onan abused and used her but would not raise children for his brother (38:8-10). His sin was not so much sexual as it was selfish. It was not a single act but, as the Hebrew reveals, a persistent refusal.</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Judah is afraid to give Tamar his third son so he sends her back to her father and makes an excuse that his son is too young (38:11). </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He says he will give her his son Shelah when he has grown up but he is lying! (38:11) - He wants to hide his son</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Judah has deceived like his family: Abraham and Isaac, and his father Jacob, whose name means “He supplants, or, Deceiver.”</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He is in bondage to sin and has sunk low. God is not pleased with him.</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endParaRPr lang="en-US" dirty="0"/>
          </a:p>
        </p:txBody>
      </p:sp>
      <p:sp>
        <p:nvSpPr>
          <p:cNvPr id="6" name="Slide Number Placeholder 5"/>
          <p:cNvSpPr>
            <a:spLocks noGrp="1"/>
          </p:cNvSpPr>
          <p:nvPr>
            <p:ph type="sldNum" sz="quarter" idx="5"/>
          </p:nvPr>
        </p:nvSpPr>
        <p:spPr/>
        <p:txBody>
          <a:bodyPr/>
          <a:lstStyle/>
          <a:p>
            <a:pPr defTabSz="966612">
              <a:defRPr/>
            </a:pPr>
            <a:fld id="{6E4354BE-CA62-4BE3-94F8-F4E4D20857CD}" type="slidenum">
              <a:rPr lang="en-US">
                <a:solidFill>
                  <a:srgbClr val="000000"/>
                </a:solidFill>
              </a:rPr>
              <a:pPr defTabSz="966612">
                <a:defRPr/>
              </a:pPr>
              <a:t>5</a:t>
            </a:fld>
            <a:endParaRPr lang="en-US" dirty="0">
              <a:solidFill>
                <a:srgbClr val="000000"/>
              </a:solidFill>
            </a:endParaRPr>
          </a:p>
        </p:txBody>
      </p:sp>
    </p:spTree>
    <p:extLst>
      <p:ext uri="{BB962C8B-B14F-4D97-AF65-F5344CB8AC3E}">
        <p14:creationId xmlns:p14="http://schemas.microsoft.com/office/powerpoint/2010/main" val="214349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Genesis 38</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Judah was Deceitful &amp; Selfish</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t>
            </a: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Tamar has been abused and is sent back to her father, no longer a part of Judah's family. </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Judah is cold hearted, opportunistic, deceitful, selfish and greedy for wealth! </a:t>
            </a:r>
          </a:p>
          <a:p>
            <a:endParaRPr lang="en-US" dirty="0"/>
          </a:p>
        </p:txBody>
      </p:sp>
      <p:sp>
        <p:nvSpPr>
          <p:cNvPr id="6" name="Slide Number Placeholder 5"/>
          <p:cNvSpPr>
            <a:spLocks noGrp="1"/>
          </p:cNvSpPr>
          <p:nvPr>
            <p:ph type="sldNum" sz="quarter" idx="5"/>
          </p:nvPr>
        </p:nvSpPr>
        <p:spPr/>
        <p:txBody>
          <a:bodyPr/>
          <a:lstStyle/>
          <a:p>
            <a:pPr defTabSz="966612">
              <a:defRPr/>
            </a:pPr>
            <a:fld id="{6E4354BE-CA62-4BE3-94F8-F4E4D20857CD}" type="slidenum">
              <a:rPr lang="en-US">
                <a:solidFill>
                  <a:srgbClr val="000000"/>
                </a:solidFill>
              </a:rPr>
              <a:pPr defTabSz="966612">
                <a:defRPr/>
              </a:pPr>
              <a:t>6</a:t>
            </a:fld>
            <a:endParaRPr lang="en-US" dirty="0">
              <a:solidFill>
                <a:srgbClr val="000000"/>
              </a:solidFill>
            </a:endParaRPr>
          </a:p>
        </p:txBody>
      </p:sp>
    </p:spTree>
    <p:extLst>
      <p:ext uri="{BB962C8B-B14F-4D97-AF65-F5344CB8AC3E}">
        <p14:creationId xmlns:p14="http://schemas.microsoft.com/office/powerpoint/2010/main" val="2675162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320540"/>
            <a:ext cx="6827520" cy="4560570"/>
          </a:xfrm>
        </p:spPr>
        <p:txBody>
          <a:bodyPr/>
          <a:lstStyle/>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Genesis 38</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Judah was Immoral &amp; Foolish</a:t>
            </a: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His wife dies and he goes with his friend to the sheep shearing. Usually these are parties. (38:12)</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Tamar heard of it and dressed as a prostitute. Shelah had grown up and Judah had not sent for her to wed him. She decided to take matters into her own hands (38:13-14). (Note: In this time period dressing as a harlot required covering one’s face. How times have changed! Today, dressing as a harlot reveals a lot more!)</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Judah wanted her (38:15-16).</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Her price: one goat (38:17).</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Judah didn't have a goat so he gave her his ring, cord and staff (38:17-18). Like giving a prostitute your Credit Card and ID Card – Foolish!</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Judah sends his friend with the goat to pay the prostitute. He doesn't want to be seen with that. The people say there was no prostitute. Judah, not wanting everyone to know he was foolish (”laughingstock”) just calls his belongings a loss! (38:20-23)</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Judah has committed fornication like his brother Reuben (Genesis 35:22). Should have known better. Thought himself better than the Canaanites. </a:t>
            </a:r>
          </a:p>
          <a:p>
            <a:endParaRPr lang="en-US" dirty="0"/>
          </a:p>
        </p:txBody>
      </p:sp>
      <p:sp>
        <p:nvSpPr>
          <p:cNvPr id="6" name="Slide Number Placeholder 5"/>
          <p:cNvSpPr>
            <a:spLocks noGrp="1"/>
          </p:cNvSpPr>
          <p:nvPr>
            <p:ph type="sldNum" sz="quarter" idx="5"/>
          </p:nvPr>
        </p:nvSpPr>
        <p:spPr/>
        <p:txBody>
          <a:bodyPr/>
          <a:lstStyle/>
          <a:p>
            <a:pPr defTabSz="966612">
              <a:defRPr/>
            </a:pPr>
            <a:fld id="{6E4354BE-CA62-4BE3-94F8-F4E4D20857CD}" type="slidenum">
              <a:rPr lang="en-US">
                <a:solidFill>
                  <a:srgbClr val="000000"/>
                </a:solidFill>
              </a:rPr>
              <a:pPr defTabSz="966612">
                <a:defRPr/>
              </a:pPr>
              <a:t>7</a:t>
            </a:fld>
            <a:endParaRPr lang="en-US" dirty="0">
              <a:solidFill>
                <a:srgbClr val="000000"/>
              </a:solidFill>
            </a:endParaRPr>
          </a:p>
        </p:txBody>
      </p:sp>
    </p:spTree>
    <p:extLst>
      <p:ext uri="{BB962C8B-B14F-4D97-AF65-F5344CB8AC3E}">
        <p14:creationId xmlns:p14="http://schemas.microsoft.com/office/powerpoint/2010/main" val="304422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320540"/>
            <a:ext cx="6827520" cy="5280660"/>
          </a:xfrm>
        </p:spPr>
        <p:txBody>
          <a:bodyPr/>
          <a:lstStyle/>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Genesis 38</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Judah Had No Compassion</a:t>
            </a: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Tamar becomes pregnant – 3 months after Judah’s affair with her (38:24).</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Judah is told she is his responsibility and she has committed fornication (38:24). It didn’t matter that he cast her off and sent her to her father’s house. They didn’t tell her father, they went to Judah, who had the responsibility for her!</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She is accused of the sin Judah is guilty of!</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Judah says if it is true she will be burned! (38:24)</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No compassion, he is a hard hearted man.</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Tamar says the father of her baby is the owner of this ring and staff. She presents his “cards” (38:25)</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endParaRPr lang="en-US" dirty="0"/>
          </a:p>
        </p:txBody>
      </p:sp>
      <p:sp>
        <p:nvSpPr>
          <p:cNvPr id="6" name="Slide Number Placeholder 5"/>
          <p:cNvSpPr>
            <a:spLocks noGrp="1"/>
          </p:cNvSpPr>
          <p:nvPr>
            <p:ph type="sldNum" sz="quarter" idx="5"/>
          </p:nvPr>
        </p:nvSpPr>
        <p:spPr/>
        <p:txBody>
          <a:bodyPr/>
          <a:lstStyle/>
          <a:p>
            <a:pPr defTabSz="966612">
              <a:defRPr/>
            </a:pPr>
            <a:fld id="{6E4354BE-CA62-4BE3-94F8-F4E4D20857CD}" type="slidenum">
              <a:rPr lang="en-US">
                <a:solidFill>
                  <a:srgbClr val="000000"/>
                </a:solidFill>
              </a:rPr>
              <a:pPr defTabSz="966612">
                <a:defRPr/>
              </a:pPr>
              <a:t>8</a:t>
            </a:fld>
            <a:endParaRPr lang="en-US" dirty="0">
              <a:solidFill>
                <a:srgbClr val="000000"/>
              </a:solidFill>
            </a:endParaRPr>
          </a:p>
        </p:txBody>
      </p:sp>
    </p:spTree>
    <p:extLst>
      <p:ext uri="{BB962C8B-B14F-4D97-AF65-F5344CB8AC3E}">
        <p14:creationId xmlns:p14="http://schemas.microsoft.com/office/powerpoint/2010/main" val="1150569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365951"/>
            <a:ext cx="6827520" cy="4915209"/>
          </a:xfrm>
        </p:spPr>
        <p:txBody>
          <a:bodyPr/>
          <a:lstStyle/>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Genesis 38</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b="1" dirty="0">
                <a:solidFill>
                  <a:srgbClr val="212121"/>
                </a:solidFill>
                <a:ea typeface="Times New Roman" panose="02020603050405020304" pitchFamily="18" charset="0"/>
                <a:cs typeface="Times New Roman" panose="02020603050405020304" pitchFamily="18" charset="0"/>
              </a:rPr>
              <a:t>Judah Had No Compassion</a:t>
            </a: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We sometimes want to hide our sin.</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Publicly, Judah looks like a fool. He condemned the woman of the same sin he is guilty of and said to burn his own grandchild. In our country it is called abortion. It is wickedness. Judah had a hard heart, was cruel, greedy, abusive to women, and had no compassion. He is a jerk!</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Our sins will find us out. He looked a fool (“Laughingstock” – 38:20-23)</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David faced this (II Samuel 12). Peter faced this (Luke 22:54-62).</a:t>
            </a:r>
          </a:p>
          <a:p>
            <a:pPr>
              <a:lnSpc>
                <a:spcPct val="107000"/>
              </a:lnSpc>
              <a:spcBef>
                <a:spcPts val="0"/>
              </a:spcBef>
              <a:spcAft>
                <a:spcPts val="0"/>
              </a:spcAft>
            </a:pPr>
            <a:endParaRPr lang="en-US" sz="1500" dirty="0">
              <a:solidFill>
                <a:srgbClr val="21212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pPr>
            <a:r>
              <a:rPr lang="en-US" sz="1500" dirty="0">
                <a:solidFill>
                  <a:srgbClr val="212121"/>
                </a:solidFill>
                <a:ea typeface="Times New Roman" panose="02020603050405020304" pitchFamily="18" charset="0"/>
                <a:cs typeface="Times New Roman" panose="02020603050405020304" pitchFamily="18" charset="0"/>
              </a:rPr>
              <a:t>- Judah's marriage to the Canaanite woman (38:2) was a first step in the intermingling of God's people with a race that was proverbial for its gross immorality. God is a God of separation; when we fraternize with the world, we pay an awful price.</a:t>
            </a:r>
          </a:p>
          <a:p>
            <a:endParaRPr lang="en-US" dirty="0"/>
          </a:p>
        </p:txBody>
      </p:sp>
      <p:sp>
        <p:nvSpPr>
          <p:cNvPr id="6" name="Slide Number Placeholder 5"/>
          <p:cNvSpPr>
            <a:spLocks noGrp="1"/>
          </p:cNvSpPr>
          <p:nvPr>
            <p:ph type="sldNum" sz="quarter" idx="5"/>
          </p:nvPr>
        </p:nvSpPr>
        <p:spPr/>
        <p:txBody>
          <a:bodyPr/>
          <a:lstStyle/>
          <a:p>
            <a:pPr defTabSz="966612">
              <a:defRPr/>
            </a:pPr>
            <a:fld id="{6E4354BE-CA62-4BE3-94F8-F4E4D20857CD}" type="slidenum">
              <a:rPr lang="en-US">
                <a:solidFill>
                  <a:srgbClr val="000000"/>
                </a:solidFill>
              </a:rPr>
              <a:pPr defTabSz="966612">
                <a:defRPr/>
              </a:pPr>
              <a:t>9</a:t>
            </a:fld>
            <a:endParaRPr lang="en-US" dirty="0">
              <a:solidFill>
                <a:srgbClr val="000000"/>
              </a:solidFill>
            </a:endParaRPr>
          </a:p>
        </p:txBody>
      </p:sp>
    </p:spTree>
    <p:extLst>
      <p:ext uri="{BB962C8B-B14F-4D97-AF65-F5344CB8AC3E}">
        <p14:creationId xmlns:p14="http://schemas.microsoft.com/office/powerpoint/2010/main" val="384933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r>
              <a:rPr lang="en-US"/>
              <a:t>“More Righteous Than I”: The Repentance Of Judah</a:t>
            </a:r>
            <a:endParaRPr lang="en-US" dirty="0"/>
          </a:p>
        </p:txBody>
      </p:sp>
      <p:sp>
        <p:nvSpPr>
          <p:cNvPr id="27" name="Slide Number Placeholder 26"/>
          <p:cNvSpPr>
            <a:spLocks noGrp="1"/>
          </p:cNvSpPr>
          <p:nvPr>
            <p:ph type="sldNum" sz="quarter" idx="12"/>
          </p:nvPr>
        </p:nvSpPr>
        <p:spPr/>
        <p:txBody>
          <a:bodyPr/>
          <a:lstStyle/>
          <a:p>
            <a:pPr>
              <a:defRPr/>
            </a:pPr>
            <a:fld id="{C9D93657-24CA-4F3E-A7E7-1B701F41C68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“More Righteous Than I”: The Repentance Of Judah</a:t>
            </a:r>
            <a:endParaRPr lang="en-US" dirty="0"/>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“More Righteous Than I”: The Repentance Of Judah</a:t>
            </a:r>
            <a:endParaRPr lang="en-US" dirty="0"/>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“More Righteous Than I”: The Repentance Of Judah</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“More Righteous Than I”: The Repentance Of Judah</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“More Righteous Than I”: The Repentance Of Judah</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“More Righteous Than I”: The Repentance Of Judah</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“More Righteous Than I”: The Repentance Of Judah</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“More Righteous Than I”: The Repentance Of Judah</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“More Righteous Than I”: The Repentance Of Judah</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“More Righteous Than I”: The Repentance Of Judah</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“More Righteous Than I”: The Repentance Of Judah</a:t>
            </a:r>
            <a:endParaRPr lang="en-US" dirty="0"/>
          </a:p>
        </p:txBody>
      </p:sp>
      <p:sp>
        <p:nvSpPr>
          <p:cNvPr id="6" name="Slide Number Placeholder 5"/>
          <p:cNvSpPr>
            <a:spLocks noGrp="1"/>
          </p:cNvSpPr>
          <p:nvPr>
            <p:ph type="sldNum" sz="quarter" idx="12"/>
          </p:nvPr>
        </p:nvSpPr>
        <p:spPr/>
        <p:txBody>
          <a:bodyPr/>
          <a:lstStyle/>
          <a:p>
            <a:pPr>
              <a:defRPr/>
            </a:pPr>
            <a:fld id="{FB1CAFFA-4BD8-4545-A94C-BBB238667436}"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“More Righteous Than I”: The Repentance Of Judah</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“More Righteous Than I”: The Repentance Of Judah</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“More Righteous Than I”: The Repentance Of Judah</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982151547"/>
      </p:ext>
    </p:extLst>
  </p:cSld>
  <p:clrMapOvr>
    <a:masterClrMapping/>
  </p:clrMapOvr>
  <p:transition spd="med">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44909423"/>
      </p:ext>
    </p:extLst>
  </p:cSld>
  <p:clrMapOvr>
    <a:masterClrMapping/>
  </p:clrMapOvr>
  <p:transition spd="med">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1776866"/>
      </p:ext>
    </p:extLst>
  </p:cSld>
  <p:clrMapOvr>
    <a:masterClrMapping/>
  </p:clrMapOvr>
  <p:transition spd="med">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795377249"/>
      </p:ext>
    </p:extLst>
  </p:cSld>
  <p:clrMapOvr>
    <a:masterClrMapping/>
  </p:clrMapOvr>
  <p:transition spd="med">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3320582980"/>
      </p:ext>
    </p:extLst>
  </p:cSld>
  <p:clrMapOvr>
    <a:masterClrMapping/>
  </p:clrMapOvr>
  <p:transition spd="med">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260021173"/>
      </p:ext>
    </p:extLst>
  </p:cSld>
  <p:clrMapOvr>
    <a:masterClrMapping/>
  </p:clrMapOvr>
  <p:transition spd="med">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43772582"/>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“More Righteous Than I”: The Repentance Of Judah</a:t>
            </a:r>
            <a:endParaRPr lang="en-US" dirty="0"/>
          </a:p>
        </p:txBody>
      </p:sp>
      <p:sp>
        <p:nvSpPr>
          <p:cNvPr id="6" name="Slide Number Placeholder 5"/>
          <p:cNvSpPr>
            <a:spLocks noGrp="1"/>
          </p:cNvSpPr>
          <p:nvPr>
            <p:ph type="sldNum" sz="quarter" idx="12"/>
          </p:nvPr>
        </p:nvSpPr>
        <p:spPr/>
        <p:txBody>
          <a:bodyPr/>
          <a:lstStyle/>
          <a:p>
            <a:pPr>
              <a:defRPr/>
            </a:pPr>
            <a:fld id="{B06937C0-3805-4F0B-A5CF-ABEEEFA075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9892489"/>
      </p:ext>
    </p:extLst>
  </p:cSld>
  <p:clrMapOvr>
    <a:masterClrMapping/>
  </p:clrMapOvr>
  <p:transition spd="med">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767447572"/>
      </p:ext>
    </p:extLst>
  </p:cSld>
  <p:clrMapOvr>
    <a:masterClrMapping/>
  </p:clrMapOvr>
  <p:transition spd="med">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21564470"/>
      </p:ext>
    </p:extLst>
  </p:cSld>
  <p:clrMapOvr>
    <a:masterClrMapping/>
  </p:clrMapOvr>
  <p:transition spd="med">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24043426"/>
      </p:ext>
    </p:extLst>
  </p:cSld>
  <p:clrMapOvr>
    <a:masterClrMapping/>
  </p:clrMapOvr>
  <p:transition spd="med">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Righteous Than I”: The Repentance Of Judah</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43511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Righteous Than I”: The Repentance Of Judah</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54455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Righteous Than I”: The Repentance Of Judah</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801676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Righteous Than I”: The Repentance Of Judah</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659506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“More Righteous Than I”: The Repentance Of Judah</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091159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“More Righteous Than I”: The Repentance Of Judah</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8850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“More Righteous Than I”: The Repentance Of Judah</a:t>
            </a:r>
            <a:endParaRPr lang="en-US" dirty="0"/>
          </a:p>
        </p:txBody>
      </p:sp>
      <p:sp>
        <p:nvSpPr>
          <p:cNvPr id="7" name="Slide Number Placeholder 6"/>
          <p:cNvSpPr>
            <a:spLocks noGrp="1"/>
          </p:cNvSpPr>
          <p:nvPr>
            <p:ph type="sldNum" sz="quarter" idx="12"/>
          </p:nvPr>
        </p:nvSpPr>
        <p:spPr/>
        <p:txBody>
          <a:bodyPr/>
          <a:lstStyle/>
          <a:p>
            <a:pPr>
              <a:defRPr/>
            </a:pPr>
            <a:fld id="{C774F912-84F1-4D58-B260-74BCDCBADFB9}"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“More Righteous Than I”: The Repentance Of Judah</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67770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Righteous Than I”: The Repentance Of Judah</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876024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Righteous Than I”: The Repentance Of Judah</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356550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Righteous Than I”: The Repentance Of Judah</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5589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Righteous Than I”: The Repentance Of Judah</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96234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Righteous Than I”: The Repentance Of Judah</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702953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Righteous Than I”: The Repentance Of Judah</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639184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“More Righteous Than I”: The Repentance Of Judah</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94545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“More Righteous Than I”: The Repentance Of Judah</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05166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Righteous Than I”: The Repentance Of Judah</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0027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“More Righteous Than I”: The Repentance Of Judah</a:t>
            </a:r>
            <a:endParaRPr lang="en-US" dirty="0"/>
          </a:p>
        </p:txBody>
      </p:sp>
      <p:sp>
        <p:nvSpPr>
          <p:cNvPr id="9" name="Slide Number Placeholder 8"/>
          <p:cNvSpPr>
            <a:spLocks noGrp="1"/>
          </p:cNvSpPr>
          <p:nvPr>
            <p:ph type="sldNum" sz="quarter" idx="12"/>
          </p:nvPr>
        </p:nvSpPr>
        <p:spPr/>
        <p:txBody>
          <a:bodyPr/>
          <a:lstStyle/>
          <a:p>
            <a:pPr>
              <a:defRPr/>
            </a:pPr>
            <a:fld id="{E770F27B-E2ED-4800-AFC2-090F1EB5FE22}" type="slidenum">
              <a:rPr lang="en-US" smtClean="0"/>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Righteous Than I”: The Repentance Of Judah</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5904546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518207859"/>
      </p:ext>
    </p:extLst>
  </p:cSld>
  <p:clrMapOvr>
    <a:masterClrMapping/>
  </p:clrMapOvr>
  <p:transition spd="med">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922402083"/>
      </p:ext>
    </p:extLst>
  </p:cSld>
  <p:clrMapOvr>
    <a:masterClrMapping/>
  </p:clrMapOvr>
  <p:transition spd="med">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717918006"/>
      </p:ext>
    </p:extLst>
  </p:cSld>
  <p:clrMapOvr>
    <a:masterClrMapping/>
  </p:clrMapOvr>
  <p:transition spd="med">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2430746981"/>
      </p:ext>
    </p:extLst>
  </p:cSld>
  <p:clrMapOvr>
    <a:masterClrMapping/>
  </p:clrMapOvr>
  <p:transition spd="med">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4004926188"/>
      </p:ext>
    </p:extLst>
  </p:cSld>
  <p:clrMapOvr>
    <a:masterClrMapping/>
  </p:clrMapOvr>
  <p:transition spd="med">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2389693267"/>
      </p:ext>
    </p:extLst>
  </p:cSld>
  <p:clrMapOvr>
    <a:masterClrMapping/>
  </p:clrMapOvr>
  <p:transition spd="med">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3928456809"/>
      </p:ext>
    </p:extLst>
  </p:cSld>
  <p:clrMapOvr>
    <a:masterClrMapping/>
  </p:clrMapOvr>
  <p:transition spd="med">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4170584195"/>
      </p:ext>
    </p:extLst>
  </p:cSld>
  <p:clrMapOvr>
    <a:masterClrMapping/>
  </p:clrMapOvr>
  <p:transition spd="med">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801785263"/>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CA4E7DCC-6273-4922-A425-F1D0F62B4608}"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a:t>“More Righteous Than I”: The Repentance Of Judah</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1056422078"/>
      </p:ext>
    </p:extLst>
  </p:cSld>
  <p:clrMapOvr>
    <a:masterClrMapping/>
  </p:clrMapOvr>
  <p:transition spd="med">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“More Righteous Than I”: The Repentance Of Judah</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19048560"/>
      </p:ext>
    </p:extLst>
  </p:cSld>
  <p:clrMapOvr>
    <a:masterClrMapping/>
  </p:clrMapOvr>
  <p:transition spd="med">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“More Righteous Than I”: The Repentance Of Judah</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61384570"/>
      </p:ext>
    </p:extLst>
  </p:cSld>
  <p:clrMapOvr>
    <a:masterClrMapping/>
  </p:clrMapOvr>
  <p:transition spd="slow">
    <p:spli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“More Righteous Than I”: The Repentance Of Judah</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56949038"/>
      </p:ext>
    </p:extLst>
  </p:cSld>
  <p:clrMapOvr>
    <a:masterClrMapping/>
  </p:clrMapOvr>
  <p:transition spd="slow">
    <p:spli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“More Righteous Than I”: The Repentance Of Judah</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11351140"/>
      </p:ext>
    </p:extLst>
  </p:cSld>
  <p:clrMapOvr>
    <a:masterClrMapping/>
  </p:clrMapOvr>
  <p:transition spd="slow">
    <p:spli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“More Righteous Than I”: The Repentance Of Judah</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82922371"/>
      </p:ext>
    </p:extLst>
  </p:cSld>
  <p:clrMapOvr>
    <a:masterClrMapping/>
  </p:clrMapOvr>
  <p:transition spd="slow">
    <p:spli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“More Righteous Than I”: The Repentance Of Judah</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87908"/>
      </p:ext>
    </p:extLst>
  </p:cSld>
  <p:clrMapOvr>
    <a:masterClrMapping/>
  </p:clrMapOvr>
  <p:transition spd="slow">
    <p:spli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“More Righteous Than I”: The Repentance Of Judah</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51702815"/>
      </p:ext>
    </p:extLst>
  </p:cSld>
  <p:clrMapOvr>
    <a:masterClrMapping/>
  </p:clrMapOvr>
  <p:transition spd="slow">
    <p:spli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“More Righteous Than I”: The Repentance Of Judah</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099368630"/>
      </p:ext>
    </p:extLst>
  </p:cSld>
  <p:clrMapOvr>
    <a:masterClrMapping/>
  </p:clrMapOvr>
  <p:transition spd="slow">
    <p:spli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“More Righteous Than I”: The Repentance Of Judah</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39635870"/>
      </p:ext>
    </p:extLst>
  </p:cSld>
  <p:clrMapOvr>
    <a:masterClrMapping/>
  </p:clrMapOvr>
  <p:transitio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“More Righteous Than I”: The Repentance Of Judah</a:t>
            </a:r>
            <a:endParaRPr lang="en-US" dirty="0"/>
          </a:p>
        </p:txBody>
      </p:sp>
      <p:sp>
        <p:nvSpPr>
          <p:cNvPr id="4" name="Slide Number Placeholder 3"/>
          <p:cNvSpPr>
            <a:spLocks noGrp="1"/>
          </p:cNvSpPr>
          <p:nvPr>
            <p:ph type="sldNum" sz="quarter" idx="12"/>
          </p:nvPr>
        </p:nvSpPr>
        <p:spPr/>
        <p:txBody>
          <a:bodyPr/>
          <a:lstStyle/>
          <a:p>
            <a:pPr>
              <a:defRPr/>
            </a:pPr>
            <a:fld id="{1FBC41C8-90D2-4FD9-9267-722B09D4C026}" type="slidenum">
              <a:rPr lang="en-US" smtClean="0"/>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“More Righteous Than I”: The Repentance Of Judah</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5774530"/>
      </p:ext>
    </p:extLst>
  </p:cSld>
  <p:clrMapOvr>
    <a:masterClrMapping/>
  </p:clrMapOvr>
  <p:transition spd="slow">
    <p:spli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“More Righteous Than I”: The Repentance Of Judah</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340228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“More Righteous Than I”: The Repentance Of Judah</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49065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“More Righteous Than I”: The Repentance Of Judah</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29275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“More Righteous Than I”: The Repentance Of Judah</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986578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“More Righteous Than I”: The Repentance Of Judah</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69202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“More Righteous Than I”: The Repentance Of Judah</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145445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“More Righteous Than I”: The Repentance Of Judah</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0765435"/>
      </p:ext>
    </p:extLst>
  </p:cSld>
  <p:clrMapOvr>
    <a:masterClrMapping/>
  </p:clrMapOvr>
  <p:transition spd="slow">
    <p:spli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“More Righteous Than I”: The Repentance Of Judah</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48110717"/>
      </p:ext>
    </p:extLst>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“More Righteous Than I”: The Repentance Of Judah</a:t>
            </a:r>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pPr>
              <a:defRPr/>
            </a:pPr>
            <a:fld id="{FEB6DB28-125E-4DF5-BEE5-83879ED4DA3D}"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“More Righteous Than I”: The Repentance Of Judah</a:t>
            </a:r>
            <a:endParaRPr lang="en-US" dirty="0"/>
          </a:p>
        </p:txBody>
      </p:sp>
      <p:sp>
        <p:nvSpPr>
          <p:cNvPr id="7" name="Slide Number Placeholder 6"/>
          <p:cNvSpPr>
            <a:spLocks noGrp="1"/>
          </p:cNvSpPr>
          <p:nvPr>
            <p:ph type="sldNum" sz="quarter" idx="12"/>
          </p:nvPr>
        </p:nvSpPr>
        <p:spPr/>
        <p:txBody>
          <a:bodyPr/>
          <a:lstStyle/>
          <a:p>
            <a:pPr>
              <a:defRPr/>
            </a:pPr>
            <a:fld id="{EFAD4037-5D67-43A7-AE42-AE145E01ACBD}"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a:t>“More Righteous Than I”: The Repentance Of Judah</a:t>
            </a:r>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04B0798E-18FA-405A-BBA8-BB823BBECDE2}"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“More Righteous Than I”: The Repentance Of Judah</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“More Righteous Than I”: The Repentance Of Judah</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360758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“More Righteous Than I”: The Repentance Of Judah</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52709226"/>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“More Righteous Than I”: The Repentance Of Judah</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45493766"/>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“More Righteous Than I”: The Repentance Of Judah</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494543771"/>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2.xml"/><Relationship Id="rId5" Type="http://schemas.openxmlformats.org/officeDocument/2006/relationships/image" Target="../media/image1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20" y="4220682"/>
            <a:ext cx="9143980" cy="1316522"/>
          </a:xfrm>
        </p:spPr>
        <p:txBody>
          <a:bodyPr>
            <a:normAutofit/>
          </a:bodyPr>
          <a:lstStyle/>
          <a:p>
            <a:pPr>
              <a:lnSpc>
                <a:spcPct val="90000"/>
              </a:lnSpc>
            </a:pPr>
            <a:r>
              <a:rPr lang="en-US" sz="4400" b="1" spc="50" dirty="0">
                <a:ln w="0"/>
                <a:solidFill>
                  <a:schemeClr val="tx1"/>
                </a:solidFill>
                <a:effectLst>
                  <a:innerShdw blurRad="63500" dist="50800" dir="13500000">
                    <a:srgbClr val="000000">
                      <a:alpha val="50000"/>
                    </a:srgbClr>
                  </a:innerShdw>
                </a:effectLst>
              </a:rPr>
              <a:t>“More Righteous Than I” </a:t>
            </a:r>
            <a:br>
              <a:rPr lang="en-US" sz="4400" b="1" spc="50" dirty="0">
                <a:ln w="0"/>
                <a:solidFill>
                  <a:schemeClr val="tx1"/>
                </a:solidFill>
                <a:effectLst>
                  <a:innerShdw blurRad="63500" dist="50800" dir="13500000">
                    <a:srgbClr val="000000">
                      <a:alpha val="50000"/>
                    </a:srgbClr>
                  </a:innerShdw>
                </a:effectLst>
              </a:rPr>
            </a:br>
            <a:r>
              <a:rPr lang="en-US" sz="3600" b="1" i="1" spc="50" dirty="0">
                <a:ln w="0"/>
                <a:solidFill>
                  <a:schemeClr val="tx1"/>
                </a:solidFill>
                <a:effectLst>
                  <a:innerShdw blurRad="63500" dist="50800" dir="13500000">
                    <a:srgbClr val="000000">
                      <a:alpha val="50000"/>
                    </a:srgbClr>
                  </a:innerShdw>
                </a:effectLst>
              </a:rPr>
              <a:t>The Repentance Of Judah</a:t>
            </a:r>
            <a:endParaRPr lang="en-US" sz="3600" dirty="0"/>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5638800"/>
            <a:ext cx="9143980" cy="1363128"/>
          </a:xfrm>
        </p:spPr>
        <p:txBody>
          <a:bodyPr>
            <a:normAutofit/>
          </a:bodyPr>
          <a:lstStyle/>
          <a:p>
            <a:pPr>
              <a:lnSpc>
                <a:spcPct val="90000"/>
              </a:lnSpc>
            </a:pPr>
            <a:r>
              <a:rPr lang="en-US" sz="2800" b="1" dirty="0">
                <a:ln w="6600">
                  <a:noFill/>
                  <a:prstDash val="solid"/>
                </a:ln>
                <a:solidFill>
                  <a:srgbClr val="FFFF00"/>
                </a:solidFill>
                <a:effectLst/>
              </a:rPr>
              <a:t>Text:</a:t>
            </a:r>
          </a:p>
          <a:p>
            <a:pPr>
              <a:lnSpc>
                <a:spcPct val="90000"/>
              </a:lnSpc>
            </a:pPr>
            <a:r>
              <a:rPr lang="en-US" sz="3600" b="1" dirty="0">
                <a:ln w="6600">
                  <a:noFill/>
                  <a:prstDash val="solid"/>
                </a:ln>
                <a:solidFill>
                  <a:srgbClr val="FFFF00"/>
                </a:solidFill>
                <a:effectLst/>
              </a:rPr>
              <a:t>Genesis 38</a:t>
            </a: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t="14717" b="14717"/>
          <a:stretch/>
        </p:blipFill>
        <p:spPr>
          <a:xfrm>
            <a:off x="20" y="-1"/>
            <a:ext cx="9149165" cy="4220682"/>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1976" y="-1"/>
            <a:ext cx="4572024" cy="533401"/>
          </a:xfrm>
        </p:spPr>
        <p:txBody>
          <a:bodyPr vert="horz" lIns="45720" tIns="45720" rIns="45720" bIns="45720" rtlCol="0" anchor="ctr">
            <a:normAutofit fontScale="90000"/>
          </a:bodyPr>
          <a:lstStyle/>
          <a:p>
            <a:pPr algn="ctr" defTabSz="914400">
              <a:defRPr/>
            </a:pPr>
            <a:r>
              <a:rPr lang="en-US" sz="4000" b="1" u="sng" dirty="0">
                <a:solidFill>
                  <a:srgbClr val="FFFF00"/>
                </a:solidFill>
                <a:latin typeface="Arial" panose="020B0604020202020204" pitchFamily="34" charset="0"/>
                <a:cs typeface="Arial" panose="020B0604020202020204" pitchFamily="34" charset="0"/>
              </a:rPr>
              <a:t>Genesis 38</a:t>
            </a:r>
            <a:endParaRPr kumimoji="0" lang="en-US" sz="4000" b="1" u="sng" kern="1200" dirty="0">
              <a:latin typeface="+mj-lt"/>
              <a:ea typeface="+mj-ea"/>
              <a:cs typeface="+mj-cs"/>
            </a:endParaRPr>
          </a:p>
        </p:txBody>
      </p:sp>
      <p:pic>
        <p:nvPicPr>
          <p:cNvPr id="10" name="Content Placeholder 5">
            <a:extLst>
              <a:ext uri="{FF2B5EF4-FFF2-40B4-BE49-F238E27FC236}">
                <a16:creationId xmlns:a16="http://schemas.microsoft.com/office/drawing/2014/main" id="{11B32DF6-FF0F-7DF7-58B2-53E62CA45B4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26870" r="26870"/>
          <a:stretch/>
        </p:blipFill>
        <p:spPr>
          <a:xfrm>
            <a:off x="-10934" y="928121"/>
            <a:ext cx="4571976" cy="5929879"/>
          </a:xfrm>
          <a:noFill/>
        </p:spPr>
      </p:pic>
      <p:sp>
        <p:nvSpPr>
          <p:cNvPr id="8" name="Text Box 11"/>
          <p:cNvSpPr txBox="1">
            <a:spLocks noChangeArrowheads="1"/>
          </p:cNvSpPr>
          <p:nvPr/>
        </p:nvSpPr>
        <p:spPr bwMode="auto">
          <a:xfrm>
            <a:off x="4267200" y="685800"/>
            <a:ext cx="4876800" cy="61722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lvl="0" indent="-342900" eaLnBrk="1" hangingPunct="1">
              <a:lnSpc>
                <a:spcPct val="90000"/>
              </a:lnSpc>
              <a:spcBef>
                <a:spcPct val="20000"/>
              </a:spcBef>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Judah is guilty of sin</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28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Tamar is guilty of sin. But she is of the world, she doesn't know better. Judah's family didn't teach her</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28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Judah could have denied it, could have said they weren't his, could have accused her of theft</a:t>
            </a:r>
          </a:p>
          <a:p>
            <a:pPr marL="628650" marR="0" lvl="0" indent="-342900" algn="l" defTabSz="914400" rtl="0" eaLnBrk="1" fontAlgn="base" latinLnBrk="0" hangingPunct="1">
              <a:lnSpc>
                <a:spcPct val="90000"/>
              </a:lnSpc>
              <a:spcBef>
                <a:spcPct val="20000"/>
              </a:spcBef>
              <a:spcAft>
                <a:spcPts val="45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0" y="6506108"/>
            <a:ext cx="4571976" cy="313231"/>
          </a:xfrm>
        </p:spPr>
        <p:txBody>
          <a:bodyPr vert="horz" lIns="0" tIns="45720" rIns="0" bIns="0" rtlCol="0" anchor="b">
            <a:normAutofit/>
          </a:bodyPr>
          <a:lstStyle/>
          <a:p>
            <a:pPr marL="0" marR="0" lvl="0" indent="0" algn="ctr" defTabSz="914400" rtl="0" eaLnBrk="1" fontAlgn="base" latinLnBrk="0" hangingPunct="1">
              <a:lnSpc>
                <a:spcPct val="100000"/>
              </a:lnSpc>
              <a:spcBef>
                <a:spcPct val="0"/>
              </a:spcBef>
              <a:spcAft>
                <a:spcPts val="600"/>
              </a:spcAft>
              <a:buClr>
                <a:srgbClr val="6BA9DA"/>
              </a:buClr>
              <a:buSzPct val="115000"/>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“More Righteous Than I”: The Repentance Of Judah</a:t>
            </a:r>
          </a:p>
        </p:txBody>
      </p:sp>
      <p:sp>
        <p:nvSpPr>
          <p:cNvPr id="11" name="Text Box 5">
            <a:extLst>
              <a:ext uri="{FF2B5EF4-FFF2-40B4-BE49-F238E27FC236}">
                <a16:creationId xmlns:a16="http://schemas.microsoft.com/office/drawing/2014/main" id="{62E7A629-DCAC-D023-D3D8-512234C44196}"/>
              </a:ext>
            </a:extLst>
          </p:cNvPr>
          <p:cNvSpPr txBox="1">
            <a:spLocks noChangeArrowheads="1"/>
          </p:cNvSpPr>
          <p:nvPr/>
        </p:nvSpPr>
        <p:spPr bwMode="auto">
          <a:xfrm>
            <a:off x="0" y="38661"/>
            <a:ext cx="4571952" cy="1015663"/>
          </a:xfrm>
          <a:prstGeom prst="rect">
            <a:avLst/>
          </a:prstGeom>
          <a:ln>
            <a:solidFill>
              <a:srgbClr val="0066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Judah Was Guilty of Sin</a:t>
            </a:r>
          </a:p>
        </p:txBody>
      </p:sp>
    </p:spTree>
    <p:extLst>
      <p:ext uri="{BB962C8B-B14F-4D97-AF65-F5344CB8AC3E}">
        <p14:creationId xmlns:p14="http://schemas.microsoft.com/office/powerpoint/2010/main" val="38857844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1976" y="-1"/>
            <a:ext cx="4572024" cy="533401"/>
          </a:xfrm>
        </p:spPr>
        <p:txBody>
          <a:bodyPr vert="horz" lIns="45720" tIns="45720" rIns="45720" bIns="45720" rtlCol="0" anchor="ctr">
            <a:normAutofit fontScale="90000"/>
          </a:bodyPr>
          <a:lstStyle/>
          <a:p>
            <a:pPr algn="ctr" defTabSz="914400">
              <a:defRPr/>
            </a:pPr>
            <a:r>
              <a:rPr lang="en-US" sz="4000" b="1" u="sng" dirty="0">
                <a:solidFill>
                  <a:srgbClr val="FFFF00"/>
                </a:solidFill>
                <a:latin typeface="Arial" panose="020B0604020202020204" pitchFamily="34" charset="0"/>
                <a:cs typeface="Arial" panose="020B0604020202020204" pitchFamily="34" charset="0"/>
              </a:rPr>
              <a:t>Genesis 38</a:t>
            </a:r>
            <a:endParaRPr kumimoji="0" lang="en-US" sz="4000" b="1" u="sng" kern="1200" dirty="0">
              <a:latin typeface="+mj-lt"/>
              <a:ea typeface="+mj-ea"/>
              <a:cs typeface="+mj-cs"/>
            </a:endParaRPr>
          </a:p>
        </p:txBody>
      </p:sp>
      <p:pic>
        <p:nvPicPr>
          <p:cNvPr id="10" name="Content Placeholder 5">
            <a:extLst>
              <a:ext uri="{FF2B5EF4-FFF2-40B4-BE49-F238E27FC236}">
                <a16:creationId xmlns:a16="http://schemas.microsoft.com/office/drawing/2014/main" id="{11B32DF6-FF0F-7DF7-58B2-53E62CA45B4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3678" b="3678"/>
          <a:stretch/>
        </p:blipFill>
        <p:spPr>
          <a:xfrm>
            <a:off x="-10934" y="928121"/>
            <a:ext cx="4571976" cy="5929879"/>
          </a:xfrm>
          <a:noFill/>
        </p:spPr>
      </p:pic>
      <p:sp>
        <p:nvSpPr>
          <p:cNvPr id="8" name="Text Box 11"/>
          <p:cNvSpPr txBox="1">
            <a:spLocks noChangeArrowheads="1"/>
          </p:cNvSpPr>
          <p:nvPr/>
        </p:nvSpPr>
        <p:spPr bwMode="auto">
          <a:xfrm>
            <a:off x="4267200" y="685800"/>
            <a:ext cx="4876800" cy="61722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Judah confesses his sin and even confesses his deception of not giving her his third son (38:26) </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18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He takes her into his family and never touched her again. He cares for her. She would never be abused again and she would be treated with respect (38:26)</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18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She lost two husbands but God gives her two sons who will be important, twins named Perez and Zerah (38:27-30)</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18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Her son Perez's descendant is Salmon. Salmon's son is Boaz, who has a great grandson named David. From David will come Jesus! (Ruth 4:12, 18-22; Matthew 1:3-16)</a:t>
            </a:r>
            <a:endParaRPr kumimoji="0" lang="en-US" sz="1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0" y="6506108"/>
            <a:ext cx="4571976" cy="313231"/>
          </a:xfrm>
        </p:spPr>
        <p:txBody>
          <a:bodyPr vert="horz" lIns="0" tIns="45720" rIns="0" bIns="0" rtlCol="0" anchor="b">
            <a:normAutofit/>
          </a:bodyPr>
          <a:lstStyle/>
          <a:p>
            <a:pPr marL="0" marR="0" lvl="0" indent="0" algn="ctr" defTabSz="914400" rtl="0" eaLnBrk="1" fontAlgn="base" latinLnBrk="0" hangingPunct="1">
              <a:lnSpc>
                <a:spcPct val="100000"/>
              </a:lnSpc>
              <a:spcBef>
                <a:spcPct val="0"/>
              </a:spcBef>
              <a:spcAft>
                <a:spcPts val="600"/>
              </a:spcAft>
              <a:buClr>
                <a:srgbClr val="6BA9DA"/>
              </a:buClr>
              <a:buSzPct val="115000"/>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“More Righteous Than I”: The Repentance Of Judah</a:t>
            </a:r>
          </a:p>
        </p:txBody>
      </p:sp>
      <p:sp>
        <p:nvSpPr>
          <p:cNvPr id="11" name="Text Box 5">
            <a:extLst>
              <a:ext uri="{FF2B5EF4-FFF2-40B4-BE49-F238E27FC236}">
                <a16:creationId xmlns:a16="http://schemas.microsoft.com/office/drawing/2014/main" id="{62E7A629-DCAC-D023-D3D8-512234C44196}"/>
              </a:ext>
            </a:extLst>
          </p:cNvPr>
          <p:cNvSpPr txBox="1">
            <a:spLocks noChangeArrowheads="1"/>
          </p:cNvSpPr>
          <p:nvPr/>
        </p:nvSpPr>
        <p:spPr bwMode="auto">
          <a:xfrm>
            <a:off x="0" y="38661"/>
            <a:ext cx="4571952" cy="1015663"/>
          </a:xfrm>
          <a:prstGeom prst="rect">
            <a:avLst/>
          </a:prstGeom>
          <a:ln>
            <a:solidFill>
              <a:srgbClr val="0066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Judah Repents &amp; Takes the Lead</a:t>
            </a:r>
          </a:p>
        </p:txBody>
      </p:sp>
      <p:sp>
        <p:nvSpPr>
          <p:cNvPr id="2" name="TextBox 1">
            <a:extLst>
              <a:ext uri="{FF2B5EF4-FFF2-40B4-BE49-F238E27FC236}">
                <a16:creationId xmlns:a16="http://schemas.microsoft.com/office/drawing/2014/main" id="{7F4EB40C-1E90-D552-C9DF-359C821DB757}"/>
              </a:ext>
            </a:extLst>
          </p:cNvPr>
          <p:cNvSpPr txBox="1"/>
          <p:nvPr/>
        </p:nvSpPr>
        <p:spPr>
          <a:xfrm>
            <a:off x="0" y="1447800"/>
            <a:ext cx="2362200" cy="2677656"/>
          </a:xfrm>
          <a:prstGeom prst="rect">
            <a:avLst/>
          </a:prstGeom>
          <a:noFill/>
        </p:spPr>
        <p:txBody>
          <a:bodyPr wrap="square" rtlCol="0">
            <a:spAutoFit/>
          </a:bodyPr>
          <a:lstStyle/>
          <a:p>
            <a:pPr algn="ctr"/>
            <a:r>
              <a:rPr lang="en-US" sz="2400" dirty="0">
                <a:solidFill>
                  <a:schemeClr val="bg1"/>
                </a:solidFill>
                <a:latin typeface="Georgia" panose="02040502050405020303" pitchFamily="18" charset="0"/>
              </a:rPr>
              <a:t>“She is more righteous than I, inasmuch as I did not give her to my son Shelah” </a:t>
            </a:r>
          </a:p>
          <a:p>
            <a:pPr algn="ctr"/>
            <a:r>
              <a:rPr lang="en-US" sz="2400" dirty="0">
                <a:solidFill>
                  <a:schemeClr val="bg1"/>
                </a:solidFill>
                <a:latin typeface="Georgia" panose="02040502050405020303" pitchFamily="18" charset="0"/>
              </a:rPr>
              <a:t>(Genesis 38:26)</a:t>
            </a:r>
            <a:endParaRPr lang="en-US" dirty="0">
              <a:solidFill>
                <a:schemeClr val="bg1"/>
              </a:solidFill>
              <a:latin typeface="Georgia" panose="02040502050405020303" pitchFamily="18" charset="0"/>
            </a:endParaRPr>
          </a:p>
        </p:txBody>
      </p:sp>
    </p:spTree>
    <p:extLst>
      <p:ext uri="{BB962C8B-B14F-4D97-AF65-F5344CB8AC3E}">
        <p14:creationId xmlns:p14="http://schemas.microsoft.com/office/powerpoint/2010/main" val="3248980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arn(inVertical)">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1976" y="-1"/>
            <a:ext cx="4572024" cy="533401"/>
          </a:xfrm>
        </p:spPr>
        <p:txBody>
          <a:bodyPr vert="horz" lIns="45720" tIns="45720" rIns="45720" bIns="45720" rtlCol="0" anchor="ctr">
            <a:normAutofit fontScale="90000"/>
          </a:bodyPr>
          <a:lstStyle/>
          <a:p>
            <a:pPr algn="ctr" defTabSz="914400">
              <a:defRPr/>
            </a:pPr>
            <a:r>
              <a:rPr lang="en-US" sz="4000" b="1" u="sng" dirty="0">
                <a:solidFill>
                  <a:srgbClr val="FFFF00"/>
                </a:solidFill>
                <a:latin typeface="Arial" panose="020B0604020202020204" pitchFamily="34" charset="0"/>
                <a:cs typeface="Arial" panose="020B0604020202020204" pitchFamily="34" charset="0"/>
              </a:rPr>
              <a:t>Genesis 42-49</a:t>
            </a:r>
            <a:endParaRPr kumimoji="0" lang="en-US" sz="4000" b="1" u="sng" kern="1200" dirty="0">
              <a:latin typeface="+mj-lt"/>
              <a:ea typeface="+mj-ea"/>
              <a:cs typeface="+mj-cs"/>
            </a:endParaRPr>
          </a:p>
        </p:txBody>
      </p:sp>
      <p:pic>
        <p:nvPicPr>
          <p:cNvPr id="10" name="Content Placeholder 5">
            <a:extLst>
              <a:ext uri="{FF2B5EF4-FFF2-40B4-BE49-F238E27FC236}">
                <a16:creationId xmlns:a16="http://schemas.microsoft.com/office/drawing/2014/main" id="{11B32DF6-FF0F-7DF7-58B2-53E62CA45B4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3678" b="3678"/>
          <a:stretch/>
        </p:blipFill>
        <p:spPr>
          <a:xfrm>
            <a:off x="-10934" y="928121"/>
            <a:ext cx="4571976" cy="5929879"/>
          </a:xfrm>
          <a:noFill/>
        </p:spPr>
      </p:pic>
      <p:sp>
        <p:nvSpPr>
          <p:cNvPr id="8" name="Text Box 11"/>
          <p:cNvSpPr txBox="1">
            <a:spLocks noChangeArrowheads="1"/>
          </p:cNvSpPr>
          <p:nvPr/>
        </p:nvSpPr>
        <p:spPr bwMode="auto">
          <a:xfrm>
            <a:off x="4267200" y="685800"/>
            <a:ext cx="4876800" cy="61722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Judah is a changed man. The family will go to Egypt and see Joseph who reigns as a king, second to Pharaoh (Genesis 42-45) </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18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Joseph told them they could come back only if they bring their youngest brother, Benjamin. Jacob doesn't want to let Benjamin go (Genesis 42:36, 38) </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18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Reuben speaks up. If they don't bring him back Jacob could kill Reuben's sons. What an offer! He is unstable (Genesis 42:37)</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18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Jacob listens to Judah who says if Benjamin doesn't come back Judah will die. A true sacrifice (Genesis 43:1-14)</a:t>
            </a:r>
            <a:endParaRPr kumimoji="0" lang="en-US" sz="1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0" y="6506108"/>
            <a:ext cx="4571976" cy="313231"/>
          </a:xfrm>
        </p:spPr>
        <p:txBody>
          <a:bodyPr vert="horz" lIns="0" tIns="45720" rIns="0" bIns="0" rtlCol="0" anchor="b">
            <a:normAutofit/>
          </a:bodyPr>
          <a:lstStyle/>
          <a:p>
            <a:pPr marL="0" marR="0" lvl="0" indent="0" algn="ctr" defTabSz="914400" rtl="0" eaLnBrk="1" fontAlgn="base" latinLnBrk="0" hangingPunct="1">
              <a:lnSpc>
                <a:spcPct val="100000"/>
              </a:lnSpc>
              <a:spcBef>
                <a:spcPct val="0"/>
              </a:spcBef>
              <a:spcAft>
                <a:spcPts val="600"/>
              </a:spcAft>
              <a:buClr>
                <a:srgbClr val="6BA9DA"/>
              </a:buClr>
              <a:buSzPct val="115000"/>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“More Righteous Than I”: The Repentance Of Judah</a:t>
            </a:r>
          </a:p>
        </p:txBody>
      </p:sp>
      <p:sp>
        <p:nvSpPr>
          <p:cNvPr id="11" name="Text Box 5">
            <a:extLst>
              <a:ext uri="{FF2B5EF4-FFF2-40B4-BE49-F238E27FC236}">
                <a16:creationId xmlns:a16="http://schemas.microsoft.com/office/drawing/2014/main" id="{62E7A629-DCAC-D023-D3D8-512234C44196}"/>
              </a:ext>
            </a:extLst>
          </p:cNvPr>
          <p:cNvSpPr txBox="1">
            <a:spLocks noChangeArrowheads="1"/>
          </p:cNvSpPr>
          <p:nvPr/>
        </p:nvSpPr>
        <p:spPr bwMode="auto">
          <a:xfrm>
            <a:off x="0" y="38661"/>
            <a:ext cx="4571952" cy="1015663"/>
          </a:xfrm>
          <a:prstGeom prst="rect">
            <a:avLst/>
          </a:prstGeom>
          <a:ln>
            <a:solidFill>
              <a:srgbClr val="0066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Judah Repents &amp; Takes the Lead</a:t>
            </a:r>
          </a:p>
        </p:txBody>
      </p:sp>
      <p:sp>
        <p:nvSpPr>
          <p:cNvPr id="2" name="TextBox 1">
            <a:extLst>
              <a:ext uri="{FF2B5EF4-FFF2-40B4-BE49-F238E27FC236}">
                <a16:creationId xmlns:a16="http://schemas.microsoft.com/office/drawing/2014/main" id="{7F4EB40C-1E90-D552-C9DF-359C821DB757}"/>
              </a:ext>
            </a:extLst>
          </p:cNvPr>
          <p:cNvSpPr txBox="1"/>
          <p:nvPr/>
        </p:nvSpPr>
        <p:spPr>
          <a:xfrm>
            <a:off x="0" y="1447800"/>
            <a:ext cx="2362200" cy="267765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charset="0"/>
              </a:rPr>
              <a:t>“She is more righteous than I, inasmuch as I did not give her to my son Shelah”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charset="0"/>
              </a:rPr>
              <a:t>(Genesis 38:26)</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charset="0"/>
            </a:endParaRPr>
          </a:p>
        </p:txBody>
      </p:sp>
    </p:spTree>
    <p:extLst>
      <p:ext uri="{BB962C8B-B14F-4D97-AF65-F5344CB8AC3E}">
        <p14:creationId xmlns:p14="http://schemas.microsoft.com/office/powerpoint/2010/main" val="12247760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arn(inVertical)">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1976" y="-1"/>
            <a:ext cx="4572024" cy="533401"/>
          </a:xfrm>
        </p:spPr>
        <p:txBody>
          <a:bodyPr vert="horz" lIns="45720" tIns="45720" rIns="45720" bIns="45720" rtlCol="0" anchor="ctr">
            <a:normAutofit fontScale="90000"/>
          </a:bodyPr>
          <a:lstStyle/>
          <a:p>
            <a:pPr algn="ctr" defTabSz="914400">
              <a:defRPr/>
            </a:pPr>
            <a:r>
              <a:rPr lang="en-US" sz="4000" b="1" u="sng" dirty="0">
                <a:solidFill>
                  <a:srgbClr val="FFFF00"/>
                </a:solidFill>
                <a:latin typeface="Arial" panose="020B0604020202020204" pitchFamily="34" charset="0"/>
                <a:cs typeface="Arial" panose="020B0604020202020204" pitchFamily="34" charset="0"/>
              </a:rPr>
              <a:t>Genesis 42-49</a:t>
            </a:r>
            <a:endParaRPr kumimoji="0" lang="en-US" sz="4000" b="1" u="sng" kern="1200" dirty="0">
              <a:latin typeface="+mj-lt"/>
              <a:ea typeface="+mj-ea"/>
              <a:cs typeface="+mj-cs"/>
            </a:endParaRPr>
          </a:p>
        </p:txBody>
      </p:sp>
      <p:pic>
        <p:nvPicPr>
          <p:cNvPr id="10" name="Content Placeholder 5">
            <a:extLst>
              <a:ext uri="{FF2B5EF4-FFF2-40B4-BE49-F238E27FC236}">
                <a16:creationId xmlns:a16="http://schemas.microsoft.com/office/drawing/2014/main" id="{11B32DF6-FF0F-7DF7-58B2-53E62CA45B4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3678" b="3678"/>
          <a:stretch/>
        </p:blipFill>
        <p:spPr>
          <a:xfrm>
            <a:off x="-10934" y="928121"/>
            <a:ext cx="4571976" cy="5929879"/>
          </a:xfrm>
          <a:noFill/>
        </p:spPr>
      </p:pic>
      <p:sp>
        <p:nvSpPr>
          <p:cNvPr id="8" name="Text Box 11"/>
          <p:cNvSpPr txBox="1">
            <a:spLocks noChangeArrowheads="1"/>
          </p:cNvSpPr>
          <p:nvPr/>
        </p:nvSpPr>
        <p:spPr bwMode="auto">
          <a:xfrm>
            <a:off x="4267200" y="685800"/>
            <a:ext cx="4876800" cy="61722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marR="0" lvl="0" indent="-342900" algn="l" defTabSz="914400" rtl="0" eaLnBrk="1" fontAlgn="base" latinLnBrk="0" hangingPunct="1">
              <a:lnSpc>
                <a:spcPct val="90000"/>
              </a:lnSpc>
              <a:spcBef>
                <a:spcPct val="20000"/>
              </a:spcBef>
              <a:spcAft>
                <a:spcPts val="450"/>
              </a:spcAft>
              <a:buClrTx/>
              <a:buSzTx/>
              <a:buFont typeface="Wingdings" panose="05000000000000000000" pitchFamily="2" charset="2"/>
              <a:buChar char="ü"/>
              <a:tabLst/>
              <a:defRPr/>
            </a:pPr>
            <a:r>
              <a:rPr kumimoji="0" lang="en-US" sz="36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The brothers are reunited and the family is healed when they are all in Egypt together! (Genesis 46)</a:t>
            </a:r>
          </a:p>
          <a:p>
            <a:pPr marL="628650" marR="0" lvl="0" indent="-342900" algn="l" defTabSz="914400" rtl="0" eaLnBrk="1" fontAlgn="base" latinLnBrk="0" hangingPunct="1">
              <a:lnSpc>
                <a:spcPct val="90000"/>
              </a:lnSpc>
              <a:spcBef>
                <a:spcPct val="20000"/>
              </a:spcBef>
              <a:spcAft>
                <a:spcPts val="45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0" y="6506108"/>
            <a:ext cx="4571976" cy="313231"/>
          </a:xfrm>
        </p:spPr>
        <p:txBody>
          <a:bodyPr vert="horz" lIns="0" tIns="45720" rIns="0" bIns="0" rtlCol="0" anchor="b">
            <a:normAutofit/>
          </a:bodyPr>
          <a:lstStyle/>
          <a:p>
            <a:pPr marL="0" marR="0" lvl="0" indent="0" algn="ctr" defTabSz="914400" rtl="0" eaLnBrk="1" fontAlgn="base" latinLnBrk="0" hangingPunct="1">
              <a:lnSpc>
                <a:spcPct val="100000"/>
              </a:lnSpc>
              <a:spcBef>
                <a:spcPct val="0"/>
              </a:spcBef>
              <a:spcAft>
                <a:spcPts val="600"/>
              </a:spcAft>
              <a:buClr>
                <a:srgbClr val="6BA9DA"/>
              </a:buClr>
              <a:buSzPct val="115000"/>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“More Righteous Than I”: The Repentance Of Judah</a:t>
            </a:r>
          </a:p>
        </p:txBody>
      </p:sp>
      <p:sp>
        <p:nvSpPr>
          <p:cNvPr id="11" name="Text Box 5">
            <a:extLst>
              <a:ext uri="{FF2B5EF4-FFF2-40B4-BE49-F238E27FC236}">
                <a16:creationId xmlns:a16="http://schemas.microsoft.com/office/drawing/2014/main" id="{62E7A629-DCAC-D023-D3D8-512234C44196}"/>
              </a:ext>
            </a:extLst>
          </p:cNvPr>
          <p:cNvSpPr txBox="1">
            <a:spLocks noChangeArrowheads="1"/>
          </p:cNvSpPr>
          <p:nvPr/>
        </p:nvSpPr>
        <p:spPr bwMode="auto">
          <a:xfrm>
            <a:off x="0" y="38661"/>
            <a:ext cx="4571952" cy="1015663"/>
          </a:xfrm>
          <a:prstGeom prst="rect">
            <a:avLst/>
          </a:prstGeom>
          <a:ln>
            <a:solidFill>
              <a:srgbClr val="0066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Judah Repents &amp; Takes the Lead</a:t>
            </a:r>
          </a:p>
        </p:txBody>
      </p:sp>
      <p:sp>
        <p:nvSpPr>
          <p:cNvPr id="2" name="TextBox 1">
            <a:extLst>
              <a:ext uri="{FF2B5EF4-FFF2-40B4-BE49-F238E27FC236}">
                <a16:creationId xmlns:a16="http://schemas.microsoft.com/office/drawing/2014/main" id="{7F4EB40C-1E90-D552-C9DF-359C821DB757}"/>
              </a:ext>
            </a:extLst>
          </p:cNvPr>
          <p:cNvSpPr txBox="1"/>
          <p:nvPr/>
        </p:nvSpPr>
        <p:spPr>
          <a:xfrm>
            <a:off x="0" y="1447800"/>
            <a:ext cx="2362200" cy="267765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charset="0"/>
              </a:rPr>
              <a:t>“She is more righteous than I, inasmuch as I did not give her to my son Shelah”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charset="0"/>
              </a:rPr>
              <a:t>(Genesis 38:26)</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charset="0"/>
            </a:endParaRPr>
          </a:p>
        </p:txBody>
      </p:sp>
    </p:spTree>
    <p:extLst>
      <p:ext uri="{BB962C8B-B14F-4D97-AF65-F5344CB8AC3E}">
        <p14:creationId xmlns:p14="http://schemas.microsoft.com/office/powerpoint/2010/main" val="26945107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1976" y="-1"/>
            <a:ext cx="4572024" cy="533401"/>
          </a:xfrm>
        </p:spPr>
        <p:txBody>
          <a:bodyPr vert="horz" lIns="45720" tIns="45720" rIns="45720" bIns="45720" rtlCol="0" anchor="ctr">
            <a:normAutofit fontScale="90000"/>
          </a:bodyPr>
          <a:lstStyle/>
          <a:p>
            <a:pPr algn="ctr" defTabSz="914400">
              <a:defRPr/>
            </a:pPr>
            <a:r>
              <a:rPr lang="en-US" sz="4000" b="1" u="sng" dirty="0">
                <a:solidFill>
                  <a:srgbClr val="FFFF00"/>
                </a:solidFill>
                <a:latin typeface="Arial" panose="020B0604020202020204" pitchFamily="34" charset="0"/>
                <a:cs typeface="Arial" panose="020B0604020202020204" pitchFamily="34" charset="0"/>
              </a:rPr>
              <a:t>Genesis 49</a:t>
            </a:r>
            <a:endParaRPr kumimoji="0" lang="en-US" sz="4000" b="1" u="sng" kern="1200" dirty="0">
              <a:latin typeface="+mj-lt"/>
              <a:ea typeface="+mj-ea"/>
              <a:cs typeface="+mj-cs"/>
            </a:endParaRPr>
          </a:p>
        </p:txBody>
      </p:sp>
      <p:pic>
        <p:nvPicPr>
          <p:cNvPr id="10" name="Content Placeholder 5">
            <a:extLst>
              <a:ext uri="{FF2B5EF4-FFF2-40B4-BE49-F238E27FC236}">
                <a16:creationId xmlns:a16="http://schemas.microsoft.com/office/drawing/2014/main" id="{11B32DF6-FF0F-7DF7-58B2-53E62CA45B4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4472" r="4472"/>
          <a:stretch/>
        </p:blipFill>
        <p:spPr>
          <a:xfrm>
            <a:off x="-10934" y="928121"/>
            <a:ext cx="4571976" cy="5929879"/>
          </a:xfrm>
          <a:noFill/>
        </p:spPr>
      </p:pic>
      <p:sp>
        <p:nvSpPr>
          <p:cNvPr id="8" name="Text Box 11"/>
          <p:cNvSpPr txBox="1">
            <a:spLocks noChangeArrowheads="1"/>
          </p:cNvSpPr>
          <p:nvPr/>
        </p:nvSpPr>
        <p:spPr bwMode="auto">
          <a:xfrm>
            <a:off x="4267200" y="685800"/>
            <a:ext cx="4876800" cy="61722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lvl="0" indent="-342900" eaLnBrk="1" hangingPunct="1">
              <a:lnSpc>
                <a:spcPct val="90000"/>
              </a:lnSpc>
              <a:spcBef>
                <a:spcPct val="20000"/>
              </a:spcBef>
              <a:spcAft>
                <a:spcPts val="450"/>
              </a:spcAft>
              <a:buFont typeface="Wingdings" panose="05000000000000000000" pitchFamily="2" charset="2"/>
              <a:buChar char="ü"/>
              <a:defRPr/>
            </a:pPr>
            <a:r>
              <a:rPr lang="en-US" sz="2400" b="1" dirty="0">
                <a:solidFill>
                  <a:prstClr val="white"/>
                </a:solidFill>
                <a:effectLst>
                  <a:outerShdw blurRad="50800" dist="38100" dir="2700000" algn="tl" rotWithShape="0">
                    <a:srgbClr val="000000">
                      <a:alpha val="48000"/>
                    </a:srgbClr>
                  </a:outerShdw>
                </a:effectLst>
                <a:latin typeface="Tahoma"/>
              </a:rPr>
              <a:t>Jacob gives his son's a blessing before he dies. Judah is a young lion. Lion is king of the animals. Judah has control of the family. He bears the scepter! It shall not leave his family (Genesis 49:8-12)</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12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2400" b="1" dirty="0">
                <a:solidFill>
                  <a:prstClr val="white"/>
                </a:solidFill>
                <a:effectLst>
                  <a:outerShdw blurRad="50800" dist="38100" dir="2700000" algn="tl" rotWithShape="0">
                    <a:srgbClr val="000000">
                      <a:alpha val="48000"/>
                    </a:srgbClr>
                  </a:outerShdw>
                </a:effectLst>
                <a:latin typeface="Tahoma"/>
              </a:rPr>
              <a:t>The man who gave his staff to a prostitute will now always have his staff, the symbol of authority. Jesus still bears that staff at the right hand of God as He reigns forever! (Hebrews 12:1-2)</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
        <p:nvSpPr>
          <p:cNvPr id="5" name="Footer Placeholder 4"/>
          <p:cNvSpPr>
            <a:spLocks noGrp="1"/>
          </p:cNvSpPr>
          <p:nvPr>
            <p:ph type="ftr" sz="quarter" idx="11"/>
          </p:nvPr>
        </p:nvSpPr>
        <p:spPr>
          <a:xfrm>
            <a:off x="0" y="6506108"/>
            <a:ext cx="4571976" cy="313231"/>
          </a:xfrm>
        </p:spPr>
        <p:txBody>
          <a:bodyPr vert="horz" lIns="0" tIns="45720" rIns="0" bIns="0" rtlCol="0" anchor="b">
            <a:normAutofit/>
          </a:bodyPr>
          <a:lstStyle/>
          <a:p>
            <a:pPr marL="0" marR="0" lvl="0" indent="0" algn="ctr" defTabSz="914400" rtl="0" eaLnBrk="1" fontAlgn="base" latinLnBrk="0" hangingPunct="1">
              <a:lnSpc>
                <a:spcPct val="100000"/>
              </a:lnSpc>
              <a:spcBef>
                <a:spcPct val="0"/>
              </a:spcBef>
              <a:spcAft>
                <a:spcPts val="600"/>
              </a:spcAft>
              <a:buClr>
                <a:srgbClr val="6BA9DA"/>
              </a:buClr>
              <a:buSzPct val="115000"/>
              <a:buFontTx/>
              <a:buNone/>
              <a:tabLst/>
              <a:defRPr/>
            </a:pPr>
            <a:r>
              <a:rPr kumimoji="0" lang="en-US" sz="1000" b="0" i="0" u="none" strike="noStrike" kern="1200" cap="none" spc="0" normalizeH="0" baseline="0" noProof="0" dirty="0">
                <a:ln>
                  <a:noFill/>
                </a:ln>
                <a:solidFill>
                  <a:schemeClr val="tx1"/>
                </a:solidFill>
                <a:effectLst/>
                <a:uLnTx/>
                <a:uFillTx/>
                <a:latin typeface="Arial" charset="0"/>
                <a:ea typeface="+mn-ea"/>
                <a:cs typeface="Arial" charset="0"/>
              </a:rPr>
              <a:t>“More Righteous Than I”: The Repentance Of Judah</a:t>
            </a:r>
          </a:p>
        </p:txBody>
      </p:sp>
      <p:sp>
        <p:nvSpPr>
          <p:cNvPr id="11" name="Text Box 5">
            <a:extLst>
              <a:ext uri="{FF2B5EF4-FFF2-40B4-BE49-F238E27FC236}">
                <a16:creationId xmlns:a16="http://schemas.microsoft.com/office/drawing/2014/main" id="{62E7A629-DCAC-D023-D3D8-512234C44196}"/>
              </a:ext>
            </a:extLst>
          </p:cNvPr>
          <p:cNvSpPr txBox="1">
            <a:spLocks noChangeArrowheads="1"/>
          </p:cNvSpPr>
          <p:nvPr/>
        </p:nvSpPr>
        <p:spPr bwMode="auto">
          <a:xfrm>
            <a:off x="0" y="38661"/>
            <a:ext cx="4571952" cy="1015663"/>
          </a:xfrm>
          <a:prstGeom prst="rect">
            <a:avLst/>
          </a:prstGeom>
          <a:ln>
            <a:solidFill>
              <a:srgbClr val="0066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Judah Will Lead The Family Forever</a:t>
            </a:r>
          </a:p>
        </p:txBody>
      </p:sp>
    </p:spTree>
    <p:extLst>
      <p:ext uri="{BB962C8B-B14F-4D97-AF65-F5344CB8AC3E}">
        <p14:creationId xmlns:p14="http://schemas.microsoft.com/office/powerpoint/2010/main" val="40071765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CD62490-1F89-BC03-81F5-061BA906AADB}"/>
              </a:ext>
            </a:extLst>
          </p:cNvPr>
          <p:cNvSpPr>
            <a:spLocks noGrp="1"/>
          </p:cNvSpPr>
          <p:nvPr>
            <p:ph type="title"/>
          </p:nvPr>
        </p:nvSpPr>
        <p:spPr>
          <a:xfrm>
            <a:off x="0" y="0"/>
            <a:ext cx="9144000" cy="914400"/>
          </a:xfrm>
        </p:spPr>
        <p:txBody>
          <a:bodyPr anchor="ctr">
            <a:normAutofit/>
          </a:bodyPr>
          <a:lstStyle/>
          <a:p>
            <a:r>
              <a:rPr lang="en-US" b="1" dirty="0"/>
              <a:t>Conclusion</a:t>
            </a:r>
          </a:p>
        </p:txBody>
      </p:sp>
      <p:sp>
        <p:nvSpPr>
          <p:cNvPr id="4" name="Footer Placeholder 3">
            <a:extLst>
              <a:ext uri="{FF2B5EF4-FFF2-40B4-BE49-F238E27FC236}">
                <a16:creationId xmlns:a16="http://schemas.microsoft.com/office/drawing/2014/main" id="{52825529-7115-EF41-A2B6-0696A63A05A4}"/>
              </a:ext>
            </a:extLst>
          </p:cNvPr>
          <p:cNvSpPr>
            <a:spLocks noGrp="1"/>
          </p:cNvSpPr>
          <p:nvPr>
            <p:ph type="ftr" sz="quarter" idx="11"/>
          </p:nvPr>
        </p:nvSpPr>
        <p:spPr>
          <a:xfrm>
            <a:off x="-1" y="6600289"/>
            <a:ext cx="9144000" cy="257711"/>
          </a:xfrm>
        </p:spPr>
        <p:txBody>
          <a:bodyPr anchor="b">
            <a:normAutofit/>
          </a:bodyPr>
          <a:lstStyle/>
          <a:p>
            <a:pPr marL="0" marR="0" lvl="0" indent="0" defTabSz="914400" rtl="0" eaLnBrk="1" fontAlgn="base" latinLnBrk="0" hangingPunct="1">
              <a:spcBef>
                <a:spcPct val="0"/>
              </a:spcBef>
              <a:spcAft>
                <a:spcPts val="600"/>
              </a:spcAft>
              <a:buClrTx/>
              <a:buSzTx/>
              <a:buFontTx/>
              <a:buNone/>
              <a:tabLst/>
              <a:defRPr/>
            </a:pPr>
            <a:r>
              <a:rPr kumimoji="0" lang="en-US" b="0" i="0" u="none" strike="noStrike" kern="1200" cap="none" spc="0" normalizeH="0" baseline="0" noProof="0" dirty="0">
                <a:ln>
                  <a:noFill/>
                </a:ln>
                <a:solidFill>
                  <a:schemeClr val="tx1"/>
                </a:solidFill>
                <a:effectLst/>
                <a:uLnTx/>
                <a:uFillTx/>
              </a:rPr>
              <a:t>“More Righteous Than I”: The Repentance Of Judah</a:t>
            </a:r>
          </a:p>
        </p:txBody>
      </p:sp>
      <p:pic>
        <p:nvPicPr>
          <p:cNvPr id="2" name="Content Placeholder 6">
            <a:extLst>
              <a:ext uri="{FF2B5EF4-FFF2-40B4-BE49-F238E27FC236}">
                <a16:creationId xmlns:a16="http://schemas.microsoft.com/office/drawing/2014/main" id="{6059BC8E-2EC8-BA5A-2828-B0EB6CC6D0B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810000" y="0"/>
            <a:ext cx="5334000" cy="4000500"/>
          </a:xfrm>
        </p:spPr>
      </p:pic>
      <p:sp>
        <p:nvSpPr>
          <p:cNvPr id="3" name="Text Box 11">
            <a:extLst>
              <a:ext uri="{FF2B5EF4-FFF2-40B4-BE49-F238E27FC236}">
                <a16:creationId xmlns:a16="http://schemas.microsoft.com/office/drawing/2014/main" id="{A5274C05-07EA-E869-2014-EE30C7697DFD}"/>
              </a:ext>
            </a:extLst>
          </p:cNvPr>
          <p:cNvSpPr txBox="1">
            <a:spLocks noChangeArrowheads="1"/>
          </p:cNvSpPr>
          <p:nvPr/>
        </p:nvSpPr>
        <p:spPr bwMode="auto">
          <a:xfrm>
            <a:off x="0" y="4161889"/>
            <a:ext cx="9144001" cy="24384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lvl="0" indent="-342900" eaLnBrk="1" hangingPunct="1">
              <a:lnSpc>
                <a:spcPct val="90000"/>
              </a:lnSpc>
              <a:spcBef>
                <a:spcPct val="20000"/>
              </a:spcBef>
              <a:spcAft>
                <a:spcPts val="450"/>
              </a:spcAft>
              <a:buFont typeface="Wingdings" panose="05000000000000000000" pitchFamily="2" charset="2"/>
              <a:buChar char="ü"/>
              <a:defRPr/>
            </a:pPr>
            <a:r>
              <a:rPr lang="en-US" sz="2400" b="1" dirty="0">
                <a:solidFill>
                  <a:prstClr val="white"/>
                </a:solidFill>
                <a:effectLst>
                  <a:outerShdw blurRad="50800" dist="38100" dir="2700000" algn="tl" rotWithShape="0">
                    <a:srgbClr val="000000">
                      <a:alpha val="48000"/>
                    </a:srgbClr>
                  </a:outerShdw>
                </a:effectLst>
                <a:latin typeface="Tahoma"/>
              </a:rPr>
              <a:t>Genesis 38 plays out as a chaotic soap opera (As the World Turns!) and yet, God is in control the whole time! Despite the layers of deceit, immorality, selfishness and greed, God works it out that Jesus, the Savior of the world from sin, would be the ultimate result! In Him alone is salvation from sin found! (Romans 8:28; Acts 4:10-12)</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Tree>
    <p:extLst>
      <p:ext uri="{BB962C8B-B14F-4D97-AF65-F5344CB8AC3E}">
        <p14:creationId xmlns:p14="http://schemas.microsoft.com/office/powerpoint/2010/main" val="16426579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CD62490-1F89-BC03-81F5-061BA906AADB}"/>
              </a:ext>
            </a:extLst>
          </p:cNvPr>
          <p:cNvSpPr>
            <a:spLocks noGrp="1"/>
          </p:cNvSpPr>
          <p:nvPr>
            <p:ph type="title"/>
          </p:nvPr>
        </p:nvSpPr>
        <p:spPr>
          <a:xfrm>
            <a:off x="0" y="0"/>
            <a:ext cx="9144000" cy="771781"/>
          </a:xfrm>
        </p:spPr>
        <p:txBody>
          <a:bodyPr anchor="ctr">
            <a:normAutofit fontScale="90000"/>
          </a:bodyPr>
          <a:lstStyle/>
          <a:p>
            <a:pPr algn="ctr"/>
            <a:r>
              <a:rPr lang="en-US" b="1" dirty="0"/>
              <a:t>Conclusion</a:t>
            </a:r>
          </a:p>
        </p:txBody>
      </p:sp>
      <p:sp>
        <p:nvSpPr>
          <p:cNvPr id="4" name="Footer Placeholder 3">
            <a:extLst>
              <a:ext uri="{FF2B5EF4-FFF2-40B4-BE49-F238E27FC236}">
                <a16:creationId xmlns:a16="http://schemas.microsoft.com/office/drawing/2014/main" id="{52825529-7115-EF41-A2B6-0696A63A05A4}"/>
              </a:ext>
            </a:extLst>
          </p:cNvPr>
          <p:cNvSpPr>
            <a:spLocks noGrp="1"/>
          </p:cNvSpPr>
          <p:nvPr>
            <p:ph type="ftr" sz="quarter" idx="11"/>
          </p:nvPr>
        </p:nvSpPr>
        <p:spPr>
          <a:xfrm>
            <a:off x="-1" y="6600289"/>
            <a:ext cx="9144000" cy="257711"/>
          </a:xfrm>
        </p:spPr>
        <p:txBody>
          <a:bodyPr anchor="b">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charset="0"/>
                <a:ea typeface="+mn-ea"/>
                <a:cs typeface="Arial" charset="0"/>
              </a:rPr>
              <a:t>“More Righteous Than I”: The Repentance Of Judah</a:t>
            </a:r>
          </a:p>
        </p:txBody>
      </p:sp>
      <p:sp>
        <p:nvSpPr>
          <p:cNvPr id="15" name="Text Box 5">
            <a:extLst>
              <a:ext uri="{FF2B5EF4-FFF2-40B4-BE49-F238E27FC236}">
                <a16:creationId xmlns:a16="http://schemas.microsoft.com/office/drawing/2014/main" id="{135BDEC7-F24D-D9FB-8519-6A5DA86FAFEF}"/>
              </a:ext>
            </a:extLst>
          </p:cNvPr>
          <p:cNvSpPr txBox="1">
            <a:spLocks noChangeArrowheads="1"/>
          </p:cNvSpPr>
          <p:nvPr/>
        </p:nvSpPr>
        <p:spPr bwMode="auto">
          <a:xfrm>
            <a:off x="136071" y="4661297"/>
            <a:ext cx="8871857" cy="1938992"/>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Judah's repentance gives us hope! No matter how low we sink, how far we leave God, like the prodigal son (Luke 15), we can come back to God and be used by Him for good!</a:t>
            </a:r>
          </a:p>
        </p:txBody>
      </p:sp>
      <p:pic>
        <p:nvPicPr>
          <p:cNvPr id="2" name="Content Placeholder 6">
            <a:extLst>
              <a:ext uri="{FF2B5EF4-FFF2-40B4-BE49-F238E27FC236}">
                <a16:creationId xmlns:a16="http://schemas.microsoft.com/office/drawing/2014/main" id="{6059BC8E-2EC8-BA5A-2828-B0EB6CC6D0B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1371599" y="771781"/>
            <a:ext cx="6400800" cy="3745149"/>
          </a:xfrm>
        </p:spPr>
      </p:pic>
    </p:spTree>
    <p:extLst>
      <p:ext uri="{BB962C8B-B14F-4D97-AF65-F5344CB8AC3E}">
        <p14:creationId xmlns:p14="http://schemas.microsoft.com/office/powerpoint/2010/main" val="12676041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0" y="4836095"/>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0886"/>
            <a:ext cx="9144000" cy="838200"/>
          </a:xfrm>
        </p:spPr>
        <p:txBody>
          <a:bodyPr anchor="ctr">
            <a:noAutofit/>
          </a:bodyPr>
          <a:lstStyle/>
          <a:p>
            <a:pPr marL="182880" algn="r">
              <a:buClr>
                <a:schemeClr val="accent6">
                  <a:lumMod val="75000"/>
                </a:schemeClr>
              </a:buClr>
              <a:defRPr/>
            </a:pPr>
            <a:r>
              <a:rPr lang="en-US" sz="4000" b="1" u="sng" dirty="0">
                <a:solidFill>
                  <a:srgbClr val="66FFFF"/>
                </a:solidFill>
              </a:rPr>
              <a:t>INTRO</a:t>
            </a:r>
            <a:endParaRPr lang="en-US" sz="4000" b="1" u="sng" dirty="0"/>
          </a:p>
        </p:txBody>
      </p:sp>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0" y="6492875"/>
            <a:ext cx="4648200" cy="365125"/>
          </a:xfrm>
        </p:spPr>
        <p:txBody>
          <a:bodyPr anchor="b">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“More Righteous Than I”: The Repentance Of Judah</a:t>
            </a:r>
          </a:p>
        </p:txBody>
      </p:sp>
      <p:sp>
        <p:nvSpPr>
          <p:cNvPr id="4" name="Content Placeholder 3">
            <a:extLst>
              <a:ext uri="{FF2B5EF4-FFF2-40B4-BE49-F238E27FC236}">
                <a16:creationId xmlns:a16="http://schemas.microsoft.com/office/drawing/2014/main" id="{1CC84168-49D7-4494-AFA6-92BBF22F4887}"/>
              </a:ext>
            </a:extLst>
          </p:cNvPr>
          <p:cNvSpPr>
            <a:spLocks noGrp="1"/>
          </p:cNvSpPr>
          <p:nvPr>
            <p:ph sz="half" idx="2"/>
          </p:nvPr>
        </p:nvSpPr>
        <p:spPr>
          <a:xfrm>
            <a:off x="4876800" y="1270682"/>
            <a:ext cx="4267200" cy="4825318"/>
          </a:xfrm>
        </p:spPr>
        <p:txBody>
          <a:bodyPr>
            <a:normAutofit lnSpcReduction="10000"/>
          </a:bodyPr>
          <a:lstStyle/>
          <a:p>
            <a:pPr marL="36576" indent="0" algn="ctr">
              <a:buNone/>
              <a:defRPr/>
            </a:pPr>
            <a:r>
              <a:rPr lang="en-US" sz="4000" b="1" dirty="0">
                <a:solidFill>
                  <a:srgbClr val="FFFFFF"/>
                </a:solidFill>
                <a:latin typeface="Tahoma" pitchFamily="34" charset="0"/>
                <a:cs typeface="Times New Roman" pitchFamily="18" charset="0"/>
              </a:rPr>
              <a:t>Jacob had 12 sons (Genesis 35:22-26) </a:t>
            </a:r>
          </a:p>
          <a:p>
            <a:pPr marL="36576" indent="0" algn="ctr">
              <a:buNone/>
              <a:defRPr/>
            </a:pPr>
            <a:endParaRPr lang="en-US" sz="4000" b="1" dirty="0">
              <a:solidFill>
                <a:srgbClr val="FFFFFF"/>
              </a:solidFill>
              <a:latin typeface="Tahoma" pitchFamily="34" charset="0"/>
              <a:cs typeface="Times New Roman" pitchFamily="18" charset="0"/>
            </a:endParaRPr>
          </a:p>
          <a:p>
            <a:pPr marL="36576" indent="0" algn="ctr">
              <a:buNone/>
              <a:defRPr/>
            </a:pPr>
            <a:r>
              <a:rPr lang="en-US" sz="4000" b="1" dirty="0">
                <a:solidFill>
                  <a:srgbClr val="FFFFFF"/>
                </a:solidFill>
                <a:latin typeface="Tahoma" pitchFamily="34" charset="0"/>
                <a:cs typeface="Times New Roman" pitchFamily="18" charset="0"/>
              </a:rPr>
              <a:t>Who would lead the family? (Genesis 49)</a:t>
            </a:r>
          </a:p>
        </p:txBody>
      </p:sp>
      <p:graphicFrame>
        <p:nvGraphicFramePr>
          <p:cNvPr id="6" name="Diagram 5">
            <a:extLst>
              <a:ext uri="{FF2B5EF4-FFF2-40B4-BE49-F238E27FC236}">
                <a16:creationId xmlns:a16="http://schemas.microsoft.com/office/drawing/2014/main" id="{3C126E62-7EE6-13B1-A3E6-8D503E7313E3}"/>
              </a:ext>
            </a:extLst>
          </p:cNvPr>
          <p:cNvGraphicFramePr/>
          <p:nvPr>
            <p:extLst>
              <p:ext uri="{D42A27DB-BD31-4B8C-83A1-F6EECF244321}">
                <p14:modId xmlns:p14="http://schemas.microsoft.com/office/powerpoint/2010/main" val="1660242517"/>
              </p:ext>
            </p:extLst>
          </p:nvPr>
        </p:nvGraphicFramePr>
        <p:xfrm>
          <a:off x="-381000" y="432481"/>
          <a:ext cx="54864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28282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graphicEl>
                                              <a:dgm id="{5A022618-C83D-4BEE-9078-BD32490B4D08}"/>
                                            </p:graphicEl>
                                          </p:spTgt>
                                        </p:tgtEl>
                                        <p:attrNameLst>
                                          <p:attrName>style.visibility</p:attrName>
                                        </p:attrNameLst>
                                      </p:cBhvr>
                                      <p:to>
                                        <p:strVal val="visible"/>
                                      </p:to>
                                    </p:set>
                                    <p:anim calcmode="lin" valueType="num">
                                      <p:cBhvr additive="base">
                                        <p:cTn id="17" dur="500" fill="hold"/>
                                        <p:tgtEl>
                                          <p:spTgt spid="6">
                                            <p:graphicEl>
                                              <a:dgm id="{5A022618-C83D-4BEE-9078-BD32490B4D08}"/>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graphicEl>
                                              <a:dgm id="{5A022618-C83D-4BEE-9078-BD32490B4D08}"/>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graphicEl>
                                              <a:dgm id="{621BA4A7-8564-4907-BE80-034906E654E5}"/>
                                            </p:graphicEl>
                                          </p:spTgt>
                                        </p:tgtEl>
                                        <p:attrNameLst>
                                          <p:attrName>style.visibility</p:attrName>
                                        </p:attrNameLst>
                                      </p:cBhvr>
                                      <p:to>
                                        <p:strVal val="visible"/>
                                      </p:to>
                                    </p:set>
                                    <p:anim calcmode="lin" valueType="num">
                                      <p:cBhvr additive="base">
                                        <p:cTn id="21" dur="500" fill="hold"/>
                                        <p:tgtEl>
                                          <p:spTgt spid="6">
                                            <p:graphicEl>
                                              <a:dgm id="{621BA4A7-8564-4907-BE80-034906E654E5}"/>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graphicEl>
                                              <a:dgm id="{621BA4A7-8564-4907-BE80-034906E654E5}"/>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graphicEl>
                                              <a:dgm id="{175F1D16-E41C-4521-99E1-6B900A0A8BD3}"/>
                                            </p:graphicEl>
                                          </p:spTgt>
                                        </p:tgtEl>
                                        <p:attrNameLst>
                                          <p:attrName>style.visibility</p:attrName>
                                        </p:attrNameLst>
                                      </p:cBhvr>
                                      <p:to>
                                        <p:strVal val="visible"/>
                                      </p:to>
                                    </p:set>
                                    <p:anim calcmode="lin" valueType="num">
                                      <p:cBhvr additive="base">
                                        <p:cTn id="27" dur="500" fill="hold"/>
                                        <p:tgtEl>
                                          <p:spTgt spid="6">
                                            <p:graphicEl>
                                              <a:dgm id="{175F1D16-E41C-4521-99E1-6B900A0A8BD3}"/>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graphicEl>
                                              <a:dgm id="{175F1D16-E41C-4521-99E1-6B900A0A8BD3}"/>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graphicEl>
                                              <a:dgm id="{149C638D-4636-450A-B27C-A5BCB6188B78}"/>
                                            </p:graphicEl>
                                          </p:spTgt>
                                        </p:tgtEl>
                                        <p:attrNameLst>
                                          <p:attrName>style.visibility</p:attrName>
                                        </p:attrNameLst>
                                      </p:cBhvr>
                                      <p:to>
                                        <p:strVal val="visible"/>
                                      </p:to>
                                    </p:set>
                                    <p:anim calcmode="lin" valueType="num">
                                      <p:cBhvr additive="base">
                                        <p:cTn id="31" dur="500" fill="hold"/>
                                        <p:tgtEl>
                                          <p:spTgt spid="6">
                                            <p:graphicEl>
                                              <a:dgm id="{149C638D-4636-450A-B27C-A5BCB6188B78}"/>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149C638D-4636-450A-B27C-A5BCB6188B78}"/>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graphicEl>
                                              <a:dgm id="{22963C5C-8898-46F8-A91C-3C5E3E3D2C8F}"/>
                                            </p:graphicEl>
                                          </p:spTgt>
                                        </p:tgtEl>
                                        <p:attrNameLst>
                                          <p:attrName>style.visibility</p:attrName>
                                        </p:attrNameLst>
                                      </p:cBhvr>
                                      <p:to>
                                        <p:strVal val="visible"/>
                                      </p:to>
                                    </p:set>
                                    <p:anim calcmode="lin" valueType="num">
                                      <p:cBhvr additive="base">
                                        <p:cTn id="37" dur="500" fill="hold"/>
                                        <p:tgtEl>
                                          <p:spTgt spid="6">
                                            <p:graphicEl>
                                              <a:dgm id="{22963C5C-8898-46F8-A91C-3C5E3E3D2C8F}"/>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graphicEl>
                                              <a:dgm id="{22963C5C-8898-46F8-A91C-3C5E3E3D2C8F}"/>
                                            </p:graphic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
                                            <p:graphicEl>
                                              <a:dgm id="{4A653979-5A78-4C54-B6CE-7B8EF93FC4AC}"/>
                                            </p:graphicEl>
                                          </p:spTgt>
                                        </p:tgtEl>
                                        <p:attrNameLst>
                                          <p:attrName>style.visibility</p:attrName>
                                        </p:attrNameLst>
                                      </p:cBhvr>
                                      <p:to>
                                        <p:strVal val="visible"/>
                                      </p:to>
                                    </p:set>
                                    <p:anim calcmode="lin" valueType="num">
                                      <p:cBhvr additive="base">
                                        <p:cTn id="41" dur="500" fill="hold"/>
                                        <p:tgtEl>
                                          <p:spTgt spid="6">
                                            <p:graphicEl>
                                              <a:dgm id="{4A653979-5A78-4C54-B6CE-7B8EF93FC4AC}"/>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
                                            <p:graphicEl>
                                              <a:dgm id="{4A653979-5A78-4C54-B6CE-7B8EF93FC4A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0" y="21771"/>
            <a:ext cx="4571977" cy="664029"/>
          </a:xfrm>
        </p:spPr>
        <p:txBody>
          <a:bodyPr vert="horz" lIns="91440" tIns="45720" rIns="91440" bIns="45720" rtlCol="0" anchor="ctr">
            <a:noAutofit/>
          </a:bodyPr>
          <a:lstStyle/>
          <a:p>
            <a:pPr algn="ctr" defTabSz="914400">
              <a:defRPr/>
            </a:pPr>
            <a:r>
              <a:rPr lang="en-US" sz="4000" b="1" u="sng" dirty="0">
                <a:solidFill>
                  <a:srgbClr val="FFFF00"/>
                </a:solidFill>
                <a:latin typeface="Arial" panose="020B0604020202020204" pitchFamily="34" charset="0"/>
                <a:cs typeface="Arial" panose="020B0604020202020204" pitchFamily="34" charset="0"/>
              </a:rPr>
              <a:t>Genesis 37</a:t>
            </a:r>
          </a:p>
        </p:txBody>
      </p:sp>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3">
            <a:extLst>
              <a:ext uri="{28A0092B-C50C-407E-A947-70E740481C1C}">
                <a14:useLocalDpi xmlns:a14="http://schemas.microsoft.com/office/drawing/2010/main" val="0"/>
              </a:ext>
            </a:extLst>
          </a:blip>
          <a:srcRect l="16667" r="16667"/>
          <a:stretch/>
        </p:blipFill>
        <p:spPr>
          <a:xfrm>
            <a:off x="20" y="10"/>
            <a:ext cx="4571980" cy="6857990"/>
          </a:xfrm>
          <a:prstGeom prst="rect">
            <a:avLst/>
          </a:prstGeom>
        </p:spPr>
      </p:pic>
      <p:sp>
        <p:nvSpPr>
          <p:cNvPr id="8" name="Text Box 11"/>
          <p:cNvSpPr txBox="1">
            <a:spLocks noChangeArrowheads="1"/>
          </p:cNvSpPr>
          <p:nvPr/>
        </p:nvSpPr>
        <p:spPr bwMode="auto">
          <a:xfrm>
            <a:off x="4419600" y="1020372"/>
            <a:ext cx="4724376" cy="585469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indent="-342900" eaLnBrk="1" hangingPunct="1">
              <a:lnSpc>
                <a:spcPct val="120000"/>
              </a:lnSpc>
              <a:spcAft>
                <a:spcPts val="450"/>
              </a:spcAft>
              <a:buFont typeface="Wingdings" panose="05000000000000000000" pitchFamily="2" charset="2"/>
              <a:buChar char="ü"/>
              <a:defRPr/>
            </a:pPr>
            <a:r>
              <a:rPr lang="en-US" sz="2400" b="1" dirty="0">
                <a:solidFill>
                  <a:schemeClr val="tx1"/>
                </a:solidFill>
                <a:effectLst>
                  <a:outerShdw blurRad="50800" dist="38100" dir="2700000" algn="tl" rotWithShape="0">
                    <a:srgbClr val="000000">
                      <a:alpha val="48000"/>
                    </a:srgbClr>
                  </a:outerShdw>
                </a:effectLst>
                <a:latin typeface="+mn-lt"/>
                <a:cs typeface="+mn-cs"/>
              </a:rPr>
              <a:t>Hated Joseph – Genesis 37:11 </a:t>
            </a:r>
          </a:p>
          <a:p>
            <a:pPr marL="628650" indent="-342900" eaLnBrk="1" hangingPunct="1">
              <a:lnSpc>
                <a:spcPct val="120000"/>
              </a:lnSpc>
              <a:spcAft>
                <a:spcPts val="450"/>
              </a:spcAft>
              <a:buFont typeface="Wingdings" panose="05000000000000000000" pitchFamily="2" charset="2"/>
              <a:buChar char="ü"/>
              <a:defRPr/>
            </a:pPr>
            <a:r>
              <a:rPr lang="en-US" sz="2400" b="1" dirty="0">
                <a:solidFill>
                  <a:schemeClr val="tx1"/>
                </a:solidFill>
                <a:effectLst>
                  <a:outerShdw blurRad="50800" dist="38100" dir="2700000" algn="tl" rotWithShape="0">
                    <a:srgbClr val="000000">
                      <a:alpha val="48000"/>
                    </a:srgbClr>
                  </a:outerShdw>
                </a:effectLst>
                <a:latin typeface="+mn-lt"/>
                <a:cs typeface="+mn-cs"/>
              </a:rPr>
              <a:t>Willing to kill Joseph – Genesis 37:18-20</a:t>
            </a:r>
          </a:p>
          <a:p>
            <a:pPr marL="628650" indent="-342900" eaLnBrk="1" hangingPunct="1">
              <a:lnSpc>
                <a:spcPct val="120000"/>
              </a:lnSpc>
              <a:spcAft>
                <a:spcPts val="450"/>
              </a:spcAft>
              <a:buFont typeface="Wingdings" panose="05000000000000000000" pitchFamily="2" charset="2"/>
              <a:buChar char="ü"/>
              <a:defRPr/>
            </a:pPr>
            <a:r>
              <a:rPr lang="en-US" sz="2400" b="1" dirty="0">
                <a:solidFill>
                  <a:schemeClr val="tx1"/>
                </a:solidFill>
                <a:effectLst>
                  <a:outerShdw blurRad="50800" dist="38100" dir="2700000" algn="tl" rotWithShape="0">
                    <a:srgbClr val="000000">
                      <a:alpha val="48000"/>
                    </a:srgbClr>
                  </a:outerShdw>
                </a:effectLst>
                <a:latin typeface="+mn-lt"/>
                <a:cs typeface="+mn-cs"/>
              </a:rPr>
              <a:t>Had a hard heart – Genesis 37:23-25; 42:21</a:t>
            </a:r>
          </a:p>
          <a:p>
            <a:pPr marL="628650" indent="-342900" eaLnBrk="1" hangingPunct="1">
              <a:lnSpc>
                <a:spcPct val="120000"/>
              </a:lnSpc>
              <a:spcAft>
                <a:spcPts val="450"/>
              </a:spcAft>
              <a:buFont typeface="Wingdings" panose="05000000000000000000" pitchFamily="2" charset="2"/>
              <a:buChar char="ü"/>
              <a:defRPr/>
            </a:pPr>
            <a:r>
              <a:rPr lang="en-US" sz="2400" b="1" dirty="0">
                <a:solidFill>
                  <a:schemeClr val="tx1"/>
                </a:solidFill>
                <a:effectLst>
                  <a:outerShdw blurRad="50800" dist="38100" dir="2700000" algn="tl" rotWithShape="0">
                    <a:srgbClr val="000000">
                      <a:alpha val="48000"/>
                    </a:srgbClr>
                  </a:outerShdw>
                </a:effectLst>
                <a:latin typeface="+mn-lt"/>
                <a:cs typeface="+mn-cs"/>
              </a:rPr>
              <a:t>He was greedy for money – Genesis 37:26-27</a:t>
            </a:r>
          </a:p>
          <a:p>
            <a:pPr marL="628650" indent="-342900" eaLnBrk="1" hangingPunct="1">
              <a:lnSpc>
                <a:spcPct val="120000"/>
              </a:lnSpc>
              <a:spcAft>
                <a:spcPts val="450"/>
              </a:spcAft>
              <a:buFont typeface="Wingdings" panose="05000000000000000000" pitchFamily="2" charset="2"/>
              <a:buChar char="ü"/>
              <a:defRPr/>
            </a:pPr>
            <a:r>
              <a:rPr lang="en-US" sz="2400" b="1" dirty="0">
                <a:solidFill>
                  <a:schemeClr val="tx1"/>
                </a:solidFill>
                <a:effectLst>
                  <a:outerShdw blurRad="50800" dist="38100" dir="2700000" algn="tl" rotWithShape="0">
                    <a:srgbClr val="000000">
                      <a:alpha val="48000"/>
                    </a:srgbClr>
                  </a:outerShdw>
                </a:effectLst>
                <a:latin typeface="+mn-lt"/>
                <a:cs typeface="+mn-cs"/>
              </a:rPr>
              <a:t>Lied to his dad about Joseph's fate – Genesis 37:28-36</a:t>
            </a:r>
            <a:endParaRPr lang="en-US" sz="2400" dirty="0">
              <a:solidFill>
                <a:schemeClr val="tx1"/>
              </a:solidFill>
              <a:effectLst>
                <a:outerShdw blurRad="50800" dist="38100" dir="2700000" algn="tl" rotWithShape="0">
                  <a:srgbClr val="000000">
                    <a:alpha val="48000"/>
                  </a:srgbClr>
                </a:outerShdw>
              </a:effectLst>
              <a:latin typeface="+mn-lt"/>
              <a:cs typeface="+mn-cs"/>
            </a:endParaRPr>
          </a:p>
        </p:txBody>
      </p:sp>
      <p:sp>
        <p:nvSpPr>
          <p:cNvPr id="5" name="Footer Placeholder 4"/>
          <p:cNvSpPr>
            <a:spLocks noGrp="1"/>
          </p:cNvSpPr>
          <p:nvPr>
            <p:ph type="ftr" sz="quarter" idx="11"/>
          </p:nvPr>
        </p:nvSpPr>
        <p:spPr>
          <a:xfrm>
            <a:off x="19" y="6492875"/>
            <a:ext cx="4571977" cy="365125"/>
          </a:xfrm>
        </p:spPr>
        <p:txBody>
          <a:bodyPr vert="horz" lIns="91440" tIns="45720" rIns="91440" bIns="45720" rtlCol="0" anchor="ctr">
            <a:normAutofit/>
          </a:bodyPr>
          <a:lstStyle/>
          <a:p>
            <a:pPr>
              <a:spcAft>
                <a:spcPts val="450"/>
              </a:spcAft>
              <a:buClr>
                <a:srgbClr val="6BA9DA"/>
              </a:buClr>
              <a:buSzPct val="115000"/>
              <a:defRPr/>
            </a:pPr>
            <a:r>
              <a:rPr lang="en-US" sz="1000" kern="1200" dirty="0">
                <a:solidFill>
                  <a:schemeClr val="bg1"/>
                </a:solidFill>
                <a:latin typeface="+mn-lt"/>
                <a:ea typeface="+mn-ea"/>
                <a:cs typeface="+mn-cs"/>
              </a:rPr>
              <a:t>“More Righteous Than I”: The Repentance Of Judah</a:t>
            </a:r>
          </a:p>
        </p:txBody>
      </p:sp>
      <p:sp>
        <p:nvSpPr>
          <p:cNvPr id="9" name="Text Box 5">
            <a:extLst>
              <a:ext uri="{FF2B5EF4-FFF2-40B4-BE49-F238E27FC236}">
                <a16:creationId xmlns:a16="http://schemas.microsoft.com/office/drawing/2014/main" id="{4FAA6B15-8E9A-8C9D-C05F-55B896BE87FC}"/>
              </a:ext>
            </a:extLst>
          </p:cNvPr>
          <p:cNvSpPr txBox="1">
            <a:spLocks noChangeArrowheads="1"/>
          </p:cNvSpPr>
          <p:nvPr/>
        </p:nvSpPr>
        <p:spPr bwMode="auto">
          <a:xfrm>
            <a:off x="0" y="4709"/>
            <a:ext cx="4571976" cy="1015663"/>
          </a:xfrm>
          <a:prstGeom prst="rect">
            <a:avLst/>
          </a:prstGeom>
          <a:ln>
            <a:solidFill>
              <a:srgbClr val="C000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defTabSz="685800">
              <a:defRPr/>
            </a:pPr>
            <a:r>
              <a:rPr lang="en-US" sz="3000" b="1" dirty="0">
                <a:ln>
                  <a:solidFill>
                    <a:srgbClr val="C00000"/>
                  </a:solidFill>
                </a:ln>
                <a:solidFill>
                  <a:srgbClr val="FF0000"/>
                </a:solidFill>
                <a:latin typeface="Tahoma" pitchFamily="34" charset="0"/>
                <a:cs typeface="Times New Roman" pitchFamily="18" charset="0"/>
              </a:rPr>
              <a:t>Judah didn't start out with good character</a:t>
            </a:r>
            <a:endParaRPr kumimoji="0" lang="en-US" sz="3000" b="1" i="0" u="none" strike="noStrike" kern="1200" cap="none" spc="0" normalizeH="0" baseline="0" noProof="0" dirty="0">
              <a:ln>
                <a:solidFill>
                  <a:srgbClr val="C00000"/>
                </a:solidFill>
              </a:ln>
              <a:solidFill>
                <a:srgbClr val="FF000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3847513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1976" y="-1"/>
            <a:ext cx="4572024" cy="533401"/>
          </a:xfrm>
        </p:spPr>
        <p:txBody>
          <a:bodyPr vert="horz" lIns="45720" tIns="45720" rIns="45720" bIns="45720" rtlCol="0" anchor="ctr">
            <a:normAutofit fontScale="90000"/>
          </a:bodyPr>
          <a:lstStyle/>
          <a:p>
            <a:pPr algn="ctr" defTabSz="914400">
              <a:defRPr/>
            </a:pPr>
            <a:r>
              <a:rPr lang="en-US" sz="4000" b="1" u="sng" dirty="0">
                <a:solidFill>
                  <a:srgbClr val="FFFF00"/>
                </a:solidFill>
                <a:latin typeface="Arial" panose="020B0604020202020204" pitchFamily="34" charset="0"/>
                <a:cs typeface="Arial" panose="020B0604020202020204" pitchFamily="34" charset="0"/>
              </a:rPr>
              <a:t>Genesis 38</a:t>
            </a:r>
            <a:endParaRPr kumimoji="0" lang="en-US" sz="4000" b="1" u="sng" kern="1200" dirty="0">
              <a:latin typeface="+mj-lt"/>
              <a:ea typeface="+mj-ea"/>
              <a:cs typeface="+mj-cs"/>
            </a:endParaRPr>
          </a:p>
        </p:txBody>
      </p:sp>
      <p:pic>
        <p:nvPicPr>
          <p:cNvPr id="10" name="Content Placeholder 5">
            <a:extLst>
              <a:ext uri="{FF2B5EF4-FFF2-40B4-BE49-F238E27FC236}">
                <a16:creationId xmlns:a16="http://schemas.microsoft.com/office/drawing/2014/main" id="{11B32DF6-FF0F-7DF7-58B2-53E62CA45B4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1724" b="1724"/>
          <a:stretch/>
        </p:blipFill>
        <p:spPr>
          <a:xfrm>
            <a:off x="-10934" y="928121"/>
            <a:ext cx="4571976" cy="5929879"/>
          </a:xfrm>
          <a:noFill/>
        </p:spPr>
      </p:pic>
      <p:sp>
        <p:nvSpPr>
          <p:cNvPr id="8" name="Text Box 11"/>
          <p:cNvSpPr txBox="1">
            <a:spLocks noChangeArrowheads="1"/>
          </p:cNvSpPr>
          <p:nvPr/>
        </p:nvSpPr>
        <p:spPr bwMode="auto">
          <a:xfrm>
            <a:off x="4267200" y="685800"/>
            <a:ext cx="4876800" cy="6172200"/>
          </a:xfrm>
          <a:prstGeom prst="rect">
            <a:avLst/>
          </a:prstGeom>
        </p:spPr>
        <p:txBody>
          <a:bodyPr vert="horz" lIns="91440" tIns="45720" rIns="91440" bIns="45720" rtlCol="0">
            <a:normAutofit fontScale="2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lvl="0" indent="-342900" eaLnBrk="1" hangingPunct="1">
              <a:lnSpc>
                <a:spcPct val="120000"/>
              </a:lnSpc>
              <a:spcBef>
                <a:spcPts val="0"/>
              </a:spcBef>
              <a:spcAft>
                <a:spcPts val="0"/>
              </a:spcAft>
              <a:buFont typeface="Wingdings" panose="05000000000000000000" pitchFamily="2" charset="2"/>
              <a:buChar char="ü"/>
              <a:defRPr/>
            </a:pPr>
            <a:r>
              <a:rPr lang="en-US" sz="7200" b="1" dirty="0">
                <a:solidFill>
                  <a:schemeClr val="tx1"/>
                </a:solidFill>
                <a:effectLst>
                  <a:outerShdw blurRad="50800" dist="38100" dir="2700000" algn="tl" rotWithShape="0">
                    <a:srgbClr val="000000">
                      <a:alpha val="48000"/>
                    </a:srgbClr>
                  </a:outerShdw>
                </a:effectLst>
                <a:latin typeface="+mn-lt"/>
                <a:cs typeface="+mn-cs"/>
              </a:rPr>
              <a:t>He left his family, the people of God to live among the Canaanites (38:1-2)</a:t>
            </a:r>
          </a:p>
          <a:p>
            <a:pPr marL="628650" lvl="0" indent="-342900" eaLnBrk="1" hangingPunct="1">
              <a:lnSpc>
                <a:spcPct val="120000"/>
              </a:lnSpc>
              <a:spcBef>
                <a:spcPts val="0"/>
              </a:spcBef>
              <a:spcAft>
                <a:spcPts val="0"/>
              </a:spcAft>
              <a:buFont typeface="Wingdings" panose="05000000000000000000" pitchFamily="2" charset="2"/>
              <a:buChar char="ü"/>
              <a:defRPr/>
            </a:pPr>
            <a:endParaRPr lang="en-US" sz="7200" b="1" dirty="0">
              <a:solidFill>
                <a:schemeClr val="tx1"/>
              </a:solidFill>
              <a:effectLst>
                <a:outerShdw blurRad="50800" dist="38100" dir="2700000" algn="tl" rotWithShape="0">
                  <a:srgbClr val="000000">
                    <a:alpha val="48000"/>
                  </a:srgbClr>
                </a:outerShdw>
              </a:effectLst>
              <a:latin typeface="+mn-lt"/>
              <a:cs typeface="+mn-cs"/>
            </a:endParaRPr>
          </a:p>
          <a:p>
            <a:pPr marL="628650" lvl="0" indent="-342900" eaLnBrk="1" hangingPunct="1">
              <a:lnSpc>
                <a:spcPct val="120000"/>
              </a:lnSpc>
              <a:spcBef>
                <a:spcPts val="0"/>
              </a:spcBef>
              <a:spcAft>
                <a:spcPts val="0"/>
              </a:spcAft>
              <a:buFont typeface="Wingdings" panose="05000000000000000000" pitchFamily="2" charset="2"/>
              <a:buChar char="ü"/>
              <a:defRPr/>
            </a:pPr>
            <a:r>
              <a:rPr lang="en-US" sz="7200" b="1" dirty="0">
                <a:solidFill>
                  <a:schemeClr val="tx1"/>
                </a:solidFill>
                <a:effectLst>
                  <a:outerShdw blurRad="50800" dist="38100" dir="2700000" algn="tl" rotWithShape="0">
                    <a:srgbClr val="000000">
                      <a:alpha val="48000"/>
                    </a:srgbClr>
                  </a:outerShdw>
                </a:effectLst>
                <a:latin typeface="+mn-lt"/>
                <a:cs typeface="+mn-cs"/>
              </a:rPr>
              <a:t>He made a friend, </a:t>
            </a:r>
            <a:r>
              <a:rPr lang="en-US" sz="7200" b="1" dirty="0" err="1">
                <a:solidFill>
                  <a:schemeClr val="tx1"/>
                </a:solidFill>
                <a:effectLst>
                  <a:outerShdw blurRad="50800" dist="38100" dir="2700000" algn="tl" rotWithShape="0">
                    <a:srgbClr val="000000">
                      <a:alpha val="48000"/>
                    </a:srgbClr>
                  </a:outerShdw>
                </a:effectLst>
                <a:latin typeface="+mn-lt"/>
                <a:cs typeface="+mn-cs"/>
              </a:rPr>
              <a:t>Hirah</a:t>
            </a:r>
            <a:r>
              <a:rPr lang="en-US" sz="7200" b="1" dirty="0">
                <a:solidFill>
                  <a:schemeClr val="tx1"/>
                </a:solidFill>
                <a:effectLst>
                  <a:outerShdw blurRad="50800" dist="38100" dir="2700000" algn="tl" rotWithShape="0">
                    <a:srgbClr val="000000">
                      <a:alpha val="48000"/>
                    </a:srgbClr>
                  </a:outerShdw>
                </a:effectLst>
                <a:latin typeface="+mn-lt"/>
                <a:cs typeface="+mn-cs"/>
              </a:rPr>
              <a:t>, whose name means “Noble” (38:1)</a:t>
            </a:r>
          </a:p>
          <a:p>
            <a:pPr marL="628650" lvl="0" indent="-342900" eaLnBrk="1" hangingPunct="1">
              <a:lnSpc>
                <a:spcPct val="120000"/>
              </a:lnSpc>
              <a:spcBef>
                <a:spcPts val="0"/>
              </a:spcBef>
              <a:spcAft>
                <a:spcPts val="0"/>
              </a:spcAft>
              <a:buFont typeface="Wingdings" panose="05000000000000000000" pitchFamily="2" charset="2"/>
              <a:buChar char="ü"/>
              <a:defRPr/>
            </a:pPr>
            <a:endParaRPr lang="en-US" sz="7200" b="1" dirty="0">
              <a:solidFill>
                <a:schemeClr val="tx1"/>
              </a:solidFill>
              <a:effectLst>
                <a:outerShdw blurRad="50800" dist="38100" dir="2700000" algn="tl" rotWithShape="0">
                  <a:srgbClr val="000000">
                    <a:alpha val="48000"/>
                  </a:srgbClr>
                </a:outerShdw>
              </a:effectLst>
              <a:latin typeface="+mn-lt"/>
              <a:cs typeface="+mn-cs"/>
            </a:endParaRPr>
          </a:p>
          <a:p>
            <a:pPr marL="628650" lvl="0" indent="-342900" eaLnBrk="1" hangingPunct="1">
              <a:lnSpc>
                <a:spcPct val="120000"/>
              </a:lnSpc>
              <a:spcBef>
                <a:spcPts val="0"/>
              </a:spcBef>
              <a:spcAft>
                <a:spcPts val="0"/>
              </a:spcAft>
              <a:buFont typeface="Wingdings" panose="05000000000000000000" pitchFamily="2" charset="2"/>
              <a:buChar char="ü"/>
              <a:defRPr/>
            </a:pPr>
            <a:r>
              <a:rPr lang="en-US" sz="7200" b="1" dirty="0">
                <a:solidFill>
                  <a:schemeClr val="tx1"/>
                </a:solidFill>
                <a:effectLst>
                  <a:outerShdw blurRad="50800" dist="38100" dir="2700000" algn="tl" rotWithShape="0">
                    <a:srgbClr val="000000">
                      <a:alpha val="48000"/>
                    </a:srgbClr>
                  </a:outerShdw>
                </a:effectLst>
                <a:latin typeface="+mn-lt"/>
                <a:cs typeface="+mn-cs"/>
              </a:rPr>
              <a:t>He married a Canaanite woman who is unnamed but her father's name, Shua, means “Wealth” (38:2)</a:t>
            </a:r>
          </a:p>
          <a:p>
            <a:pPr marL="628650" lvl="0" indent="-342900" eaLnBrk="1" hangingPunct="1">
              <a:lnSpc>
                <a:spcPct val="120000"/>
              </a:lnSpc>
              <a:spcBef>
                <a:spcPts val="0"/>
              </a:spcBef>
              <a:spcAft>
                <a:spcPts val="0"/>
              </a:spcAft>
              <a:buFont typeface="Wingdings" panose="05000000000000000000" pitchFamily="2" charset="2"/>
              <a:buChar char="ü"/>
              <a:defRPr/>
            </a:pPr>
            <a:endParaRPr lang="en-US" sz="7200" b="1" dirty="0">
              <a:solidFill>
                <a:schemeClr val="tx1"/>
              </a:solidFill>
              <a:effectLst>
                <a:outerShdw blurRad="50800" dist="38100" dir="2700000" algn="tl" rotWithShape="0">
                  <a:srgbClr val="000000">
                    <a:alpha val="48000"/>
                  </a:srgbClr>
                </a:outerShdw>
              </a:effectLst>
              <a:latin typeface="+mn-lt"/>
              <a:cs typeface="+mn-cs"/>
            </a:endParaRPr>
          </a:p>
          <a:p>
            <a:pPr marL="628650" lvl="0" indent="-342900" eaLnBrk="1" hangingPunct="1">
              <a:lnSpc>
                <a:spcPct val="120000"/>
              </a:lnSpc>
              <a:spcBef>
                <a:spcPts val="0"/>
              </a:spcBef>
              <a:spcAft>
                <a:spcPts val="0"/>
              </a:spcAft>
              <a:buFont typeface="Wingdings" panose="05000000000000000000" pitchFamily="2" charset="2"/>
              <a:buChar char="ü"/>
              <a:defRPr/>
            </a:pPr>
            <a:r>
              <a:rPr lang="en-US" sz="7200" b="1" dirty="0">
                <a:solidFill>
                  <a:schemeClr val="tx1"/>
                </a:solidFill>
                <a:effectLst>
                  <a:outerShdw blurRad="50800" dist="38100" dir="2700000" algn="tl" rotWithShape="0">
                    <a:srgbClr val="000000">
                      <a:alpha val="48000"/>
                    </a:srgbClr>
                  </a:outerShdw>
                </a:effectLst>
                <a:latin typeface="+mn-lt"/>
                <a:cs typeface="+mn-cs"/>
              </a:rPr>
              <a:t>Abraham and Isaac would not marry their sons to Canaanites (Gen. 24:2-3; 26:34-35; 27:43-46)</a:t>
            </a:r>
          </a:p>
          <a:p>
            <a:pPr marL="628650" lvl="0" indent="-342900" eaLnBrk="1" hangingPunct="1">
              <a:lnSpc>
                <a:spcPct val="120000"/>
              </a:lnSpc>
              <a:spcBef>
                <a:spcPts val="0"/>
              </a:spcBef>
              <a:spcAft>
                <a:spcPts val="0"/>
              </a:spcAft>
              <a:buFont typeface="Wingdings" panose="05000000000000000000" pitchFamily="2" charset="2"/>
              <a:buChar char="ü"/>
              <a:defRPr/>
            </a:pPr>
            <a:endParaRPr lang="en-US" sz="7200" b="1" dirty="0">
              <a:solidFill>
                <a:schemeClr val="tx1"/>
              </a:solidFill>
              <a:effectLst>
                <a:outerShdw blurRad="50800" dist="38100" dir="2700000" algn="tl" rotWithShape="0">
                  <a:srgbClr val="000000">
                    <a:alpha val="48000"/>
                  </a:srgbClr>
                </a:outerShdw>
              </a:effectLst>
              <a:latin typeface="+mn-lt"/>
              <a:cs typeface="+mn-cs"/>
            </a:endParaRPr>
          </a:p>
          <a:p>
            <a:pPr marL="628650" lvl="0" indent="-342900" eaLnBrk="1" hangingPunct="1">
              <a:lnSpc>
                <a:spcPct val="120000"/>
              </a:lnSpc>
              <a:spcBef>
                <a:spcPts val="0"/>
              </a:spcBef>
              <a:spcAft>
                <a:spcPts val="0"/>
              </a:spcAft>
              <a:buFont typeface="Wingdings" panose="05000000000000000000" pitchFamily="2" charset="2"/>
              <a:buChar char="ü"/>
              <a:defRPr/>
            </a:pPr>
            <a:r>
              <a:rPr lang="en-US" sz="7200" b="1" dirty="0">
                <a:solidFill>
                  <a:schemeClr val="tx1"/>
                </a:solidFill>
                <a:effectLst>
                  <a:outerShdw blurRad="50800" dist="38100" dir="2700000" algn="tl" rotWithShape="0">
                    <a:srgbClr val="000000">
                      <a:alpha val="48000"/>
                    </a:srgbClr>
                  </a:outerShdw>
                </a:effectLst>
                <a:latin typeface="+mn-lt"/>
                <a:cs typeface="+mn-cs"/>
              </a:rPr>
              <a:t>He named his children after the Canaanites' language: Er, Onan, Shelah (38:3-5)</a:t>
            </a:r>
          </a:p>
          <a:p>
            <a:pPr marL="628650" lvl="0" indent="-342900" eaLnBrk="1" hangingPunct="1">
              <a:lnSpc>
                <a:spcPct val="120000"/>
              </a:lnSpc>
              <a:spcBef>
                <a:spcPts val="0"/>
              </a:spcBef>
              <a:spcAft>
                <a:spcPts val="0"/>
              </a:spcAft>
              <a:buFont typeface="Wingdings" panose="05000000000000000000" pitchFamily="2" charset="2"/>
              <a:buChar char="ü"/>
              <a:defRPr/>
            </a:pPr>
            <a:endParaRPr lang="en-US" sz="7200" b="1" dirty="0">
              <a:solidFill>
                <a:schemeClr val="tx1"/>
              </a:solidFill>
              <a:effectLst>
                <a:outerShdw blurRad="50800" dist="38100" dir="2700000" algn="tl" rotWithShape="0">
                  <a:srgbClr val="000000">
                    <a:alpha val="48000"/>
                  </a:srgbClr>
                </a:outerShdw>
              </a:effectLst>
              <a:latin typeface="+mn-lt"/>
              <a:cs typeface="+mn-cs"/>
            </a:endParaRPr>
          </a:p>
          <a:p>
            <a:pPr marL="628650" lvl="0" indent="-342900" eaLnBrk="1" hangingPunct="1">
              <a:lnSpc>
                <a:spcPct val="120000"/>
              </a:lnSpc>
              <a:spcBef>
                <a:spcPts val="0"/>
              </a:spcBef>
              <a:spcAft>
                <a:spcPts val="0"/>
              </a:spcAft>
              <a:buFont typeface="Wingdings" panose="05000000000000000000" pitchFamily="2" charset="2"/>
              <a:buChar char="ü"/>
              <a:defRPr/>
            </a:pPr>
            <a:r>
              <a:rPr lang="en-US" sz="7200" b="1" dirty="0">
                <a:solidFill>
                  <a:schemeClr val="tx1"/>
                </a:solidFill>
                <a:effectLst>
                  <a:outerShdw blurRad="50800" dist="38100" dir="2700000" algn="tl" rotWithShape="0">
                    <a:srgbClr val="000000">
                      <a:alpha val="48000"/>
                    </a:srgbClr>
                  </a:outerShdw>
                </a:effectLst>
                <a:latin typeface="+mn-lt"/>
                <a:cs typeface="+mn-cs"/>
              </a:rPr>
              <a:t>He lived in a city, </a:t>
            </a:r>
            <a:r>
              <a:rPr lang="en-US" sz="7200" b="1" dirty="0" err="1">
                <a:solidFill>
                  <a:schemeClr val="tx1"/>
                </a:solidFill>
                <a:effectLst>
                  <a:outerShdw blurRad="50800" dist="38100" dir="2700000" algn="tl" rotWithShape="0">
                    <a:srgbClr val="000000">
                      <a:alpha val="48000"/>
                    </a:srgbClr>
                  </a:outerShdw>
                </a:effectLst>
                <a:latin typeface="+mn-lt"/>
                <a:cs typeface="+mn-cs"/>
              </a:rPr>
              <a:t>Chezib</a:t>
            </a:r>
            <a:r>
              <a:rPr lang="en-US" sz="7200" b="1" dirty="0">
                <a:solidFill>
                  <a:schemeClr val="tx1"/>
                </a:solidFill>
                <a:effectLst>
                  <a:outerShdw blurRad="50800" dist="38100" dir="2700000" algn="tl" rotWithShape="0">
                    <a:srgbClr val="000000">
                      <a:alpha val="48000"/>
                    </a:srgbClr>
                  </a:outerShdw>
                </a:effectLst>
                <a:latin typeface="+mn-lt"/>
                <a:cs typeface="+mn-cs"/>
              </a:rPr>
              <a:t>, means “Falsified, or, Deceitful” (38:5)</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3600" b="0" i="0" u="none" strike="noStrike" cap="none" spc="0" normalizeH="0" baseline="0" noProof="0" dirty="0">
              <a:ln>
                <a:noFill/>
              </a:ln>
              <a:solidFill>
                <a:schemeClr val="tx1"/>
              </a:solidFill>
              <a:effectLst>
                <a:outerShdw blurRad="50800" dist="38100" dir="2700000" algn="tl" rotWithShape="0">
                  <a:srgbClr val="000000">
                    <a:alpha val="48000"/>
                  </a:srgbClr>
                </a:outerShdw>
              </a:effectLst>
              <a:uLnTx/>
              <a:uFillTx/>
              <a:latin typeface="+mn-lt"/>
              <a:cs typeface="+mn-cs"/>
            </a:endParaRPr>
          </a:p>
        </p:txBody>
      </p:sp>
      <p:sp>
        <p:nvSpPr>
          <p:cNvPr id="5" name="Footer Placeholder 4"/>
          <p:cNvSpPr>
            <a:spLocks noGrp="1"/>
          </p:cNvSpPr>
          <p:nvPr>
            <p:ph type="ftr" sz="quarter" idx="11"/>
          </p:nvPr>
        </p:nvSpPr>
        <p:spPr>
          <a:xfrm>
            <a:off x="0" y="6506108"/>
            <a:ext cx="4571976" cy="313231"/>
          </a:xfrm>
        </p:spPr>
        <p:txBody>
          <a:bodyPr vert="horz" lIns="0" tIns="45720" rIns="0" bIns="0" rtlCol="0" anchor="b">
            <a:normAutofit/>
          </a:bodyPr>
          <a:lstStyle/>
          <a:p>
            <a:pPr marL="0" marR="0" lvl="0" indent="0" defTabSz="914400">
              <a:spcAft>
                <a:spcPts val="600"/>
              </a:spcAft>
              <a:buClr>
                <a:srgbClr val="6BA9DA"/>
              </a:buClr>
              <a:buSzPct val="115000"/>
              <a:buFontTx/>
              <a:buNone/>
              <a:tabLst/>
              <a:defRPr/>
            </a:pPr>
            <a:r>
              <a:rPr kumimoji="0" lang="en-US" b="0" i="0" u="none" strike="noStrike" kern="1200" cap="none" spc="0" normalizeH="0" baseline="0" noProof="0">
                <a:ln>
                  <a:noFill/>
                </a:ln>
                <a:solidFill>
                  <a:srgbClr val="FFFFFF"/>
                </a:solidFill>
                <a:effectLst/>
                <a:uLnTx/>
                <a:uFillTx/>
                <a:latin typeface="Arial" charset="0"/>
                <a:ea typeface="+mn-ea"/>
                <a:cs typeface="Arial" charset="0"/>
              </a:rPr>
              <a:t>“More Righteous Than I”: The Repentance Of Judah</a:t>
            </a:r>
            <a:endParaRPr kumimoji="0" lang="en-US"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1" name="Text Box 5">
            <a:extLst>
              <a:ext uri="{FF2B5EF4-FFF2-40B4-BE49-F238E27FC236}">
                <a16:creationId xmlns:a16="http://schemas.microsoft.com/office/drawing/2014/main" id="{62E7A629-DCAC-D023-D3D8-512234C44196}"/>
              </a:ext>
            </a:extLst>
          </p:cNvPr>
          <p:cNvSpPr txBox="1">
            <a:spLocks noChangeArrowheads="1"/>
          </p:cNvSpPr>
          <p:nvPr/>
        </p:nvSpPr>
        <p:spPr bwMode="auto">
          <a:xfrm>
            <a:off x="0" y="38661"/>
            <a:ext cx="4561042" cy="1015663"/>
          </a:xfrm>
          <a:prstGeom prst="rect">
            <a:avLst/>
          </a:prstGeom>
          <a:ln>
            <a:solidFill>
              <a:srgbClr val="0066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defTabSz="685800">
              <a:defRPr/>
            </a:pPr>
            <a:r>
              <a:rPr lang="en-US" sz="3000" b="1" dirty="0">
                <a:solidFill>
                  <a:srgbClr val="FF0000"/>
                </a:solidFill>
                <a:latin typeface="Tahoma" pitchFamily="34" charset="0"/>
                <a:cs typeface="Times New Roman" pitchFamily="18" charset="0"/>
              </a:rPr>
              <a:t>Judah was Deceitful &amp; Selfish</a:t>
            </a:r>
          </a:p>
        </p:txBody>
      </p:sp>
    </p:spTree>
    <p:extLst>
      <p:ext uri="{BB962C8B-B14F-4D97-AF65-F5344CB8AC3E}">
        <p14:creationId xmlns:p14="http://schemas.microsoft.com/office/powerpoint/2010/main" val="24271582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arn(inVertical)">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barn(inVertical)">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barn(inVertical)">
                                      <p:cBhvr>
                                        <p:cTn id="3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1976" y="-1"/>
            <a:ext cx="4572024" cy="533401"/>
          </a:xfrm>
        </p:spPr>
        <p:txBody>
          <a:bodyPr vert="horz" lIns="45720" tIns="45720" rIns="45720" bIns="45720" rtlCol="0" anchor="ctr">
            <a:normAutofit fontScale="90000"/>
          </a:bodyPr>
          <a:lstStyle/>
          <a:p>
            <a:pPr algn="ctr" defTabSz="914400">
              <a:defRPr/>
            </a:pPr>
            <a:r>
              <a:rPr lang="en-US" sz="4000" b="1" u="sng" dirty="0">
                <a:solidFill>
                  <a:srgbClr val="FFFF00"/>
                </a:solidFill>
                <a:latin typeface="Arial" panose="020B0604020202020204" pitchFamily="34" charset="0"/>
                <a:cs typeface="Arial" panose="020B0604020202020204" pitchFamily="34" charset="0"/>
              </a:rPr>
              <a:t>Genesis 38</a:t>
            </a:r>
            <a:endParaRPr kumimoji="0" lang="en-US" sz="4000" b="1" u="sng" kern="1200" dirty="0">
              <a:latin typeface="+mj-lt"/>
              <a:ea typeface="+mj-ea"/>
              <a:cs typeface="+mj-cs"/>
            </a:endParaRPr>
          </a:p>
        </p:txBody>
      </p:sp>
      <p:pic>
        <p:nvPicPr>
          <p:cNvPr id="10" name="Content Placeholder 5">
            <a:extLst>
              <a:ext uri="{FF2B5EF4-FFF2-40B4-BE49-F238E27FC236}">
                <a16:creationId xmlns:a16="http://schemas.microsoft.com/office/drawing/2014/main" id="{11B32DF6-FF0F-7DF7-58B2-53E62CA45B4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7952" r="7952"/>
          <a:stretch/>
        </p:blipFill>
        <p:spPr>
          <a:xfrm>
            <a:off x="-10934" y="928121"/>
            <a:ext cx="4571976" cy="5929879"/>
          </a:xfrm>
          <a:noFill/>
        </p:spPr>
      </p:pic>
      <p:sp>
        <p:nvSpPr>
          <p:cNvPr id="8" name="Text Box 11"/>
          <p:cNvSpPr txBox="1">
            <a:spLocks noChangeArrowheads="1"/>
          </p:cNvSpPr>
          <p:nvPr/>
        </p:nvSpPr>
        <p:spPr bwMode="auto">
          <a:xfrm>
            <a:off x="4267200" y="685800"/>
            <a:ext cx="4876800" cy="6172200"/>
          </a:xfrm>
          <a:prstGeom prst="rect">
            <a:avLst/>
          </a:prstGeom>
        </p:spPr>
        <p:txBody>
          <a:bodyPr vert="horz" lIns="91440" tIns="45720" rIns="91440" bIns="45720" rtlCol="0">
            <a:normAutofit fontScale="2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lvl="0" indent="-342900" eaLnBrk="1" hangingPunct="1">
              <a:lnSpc>
                <a:spcPct val="120000"/>
              </a:lnSpc>
              <a:spcBef>
                <a:spcPts val="0"/>
              </a:spcBef>
              <a:spcAft>
                <a:spcPts val="0"/>
              </a:spcAft>
              <a:buFont typeface="Wingdings" panose="05000000000000000000" pitchFamily="2" charset="2"/>
              <a:buChar char="ü"/>
              <a:defRPr/>
            </a:pPr>
            <a:r>
              <a:rPr lang="en-US" sz="6400" b="1" dirty="0">
                <a:solidFill>
                  <a:prstClr val="white"/>
                </a:solidFill>
                <a:effectLst>
                  <a:outerShdw blurRad="50800" dist="38100" dir="2700000" algn="tl" rotWithShape="0">
                    <a:srgbClr val="000000">
                      <a:alpha val="48000"/>
                    </a:srgbClr>
                  </a:outerShdw>
                </a:effectLst>
                <a:latin typeface="Tahoma"/>
              </a:rPr>
              <a:t>He married his firstborn son, Er, to a Canaanite woman, Tamar, which means “Palm Tree” (38:6)</a:t>
            </a:r>
          </a:p>
          <a:p>
            <a:pPr marL="628650" lvl="0" indent="-342900" eaLnBrk="1" hangingPunct="1">
              <a:lnSpc>
                <a:spcPct val="120000"/>
              </a:lnSpc>
              <a:spcBef>
                <a:spcPts val="0"/>
              </a:spcBef>
              <a:spcAft>
                <a:spcPts val="0"/>
              </a:spcAft>
              <a:buFont typeface="Wingdings" panose="05000000000000000000" pitchFamily="2" charset="2"/>
              <a:buChar char="ü"/>
              <a:defRPr/>
            </a:pPr>
            <a:endParaRPr lang="en-US" sz="64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120000"/>
              </a:lnSpc>
              <a:spcBef>
                <a:spcPts val="0"/>
              </a:spcBef>
              <a:spcAft>
                <a:spcPts val="0"/>
              </a:spcAft>
              <a:buFont typeface="Wingdings" panose="05000000000000000000" pitchFamily="2" charset="2"/>
              <a:buChar char="ü"/>
              <a:defRPr/>
            </a:pPr>
            <a:r>
              <a:rPr lang="en-US" sz="6400" b="1" dirty="0">
                <a:solidFill>
                  <a:prstClr val="white"/>
                </a:solidFill>
                <a:effectLst>
                  <a:outerShdw blurRad="50800" dist="38100" dir="2700000" algn="tl" rotWithShape="0">
                    <a:srgbClr val="000000">
                      <a:alpha val="48000"/>
                    </a:srgbClr>
                  </a:outerShdw>
                </a:effectLst>
                <a:latin typeface="Tahoma"/>
              </a:rPr>
              <a:t>Er was evil so God killed him (38:7) </a:t>
            </a:r>
          </a:p>
          <a:p>
            <a:pPr marL="628650" lvl="0" indent="-342900" eaLnBrk="1" hangingPunct="1">
              <a:lnSpc>
                <a:spcPct val="120000"/>
              </a:lnSpc>
              <a:spcBef>
                <a:spcPts val="0"/>
              </a:spcBef>
              <a:spcAft>
                <a:spcPts val="0"/>
              </a:spcAft>
              <a:buFont typeface="Wingdings" panose="05000000000000000000" pitchFamily="2" charset="2"/>
              <a:buChar char="ü"/>
              <a:defRPr/>
            </a:pPr>
            <a:endParaRPr lang="en-US" sz="64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120000"/>
              </a:lnSpc>
              <a:spcBef>
                <a:spcPts val="0"/>
              </a:spcBef>
              <a:spcAft>
                <a:spcPts val="0"/>
              </a:spcAft>
              <a:buFont typeface="Wingdings" panose="05000000000000000000" pitchFamily="2" charset="2"/>
              <a:buChar char="ü"/>
              <a:defRPr/>
            </a:pPr>
            <a:r>
              <a:rPr lang="en-US" sz="6400" b="1" dirty="0">
                <a:solidFill>
                  <a:prstClr val="white"/>
                </a:solidFill>
                <a:effectLst>
                  <a:outerShdw blurRad="50800" dist="38100" dir="2700000" algn="tl" rotWithShape="0">
                    <a:srgbClr val="000000">
                      <a:alpha val="48000"/>
                    </a:srgbClr>
                  </a:outerShdw>
                </a:effectLst>
                <a:latin typeface="Tahoma"/>
              </a:rPr>
              <a:t>Judah gave Tamar to his son Onan. Onan abused and used her but would not raise children for his brother (38:8-10)</a:t>
            </a:r>
          </a:p>
          <a:p>
            <a:pPr marL="628650" lvl="0" indent="-342900" eaLnBrk="1" hangingPunct="1">
              <a:lnSpc>
                <a:spcPct val="120000"/>
              </a:lnSpc>
              <a:spcBef>
                <a:spcPts val="0"/>
              </a:spcBef>
              <a:spcAft>
                <a:spcPts val="0"/>
              </a:spcAft>
              <a:buFont typeface="Wingdings" panose="05000000000000000000" pitchFamily="2" charset="2"/>
              <a:buChar char="ü"/>
              <a:defRPr/>
            </a:pPr>
            <a:endParaRPr lang="en-US" sz="64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120000"/>
              </a:lnSpc>
              <a:spcBef>
                <a:spcPts val="0"/>
              </a:spcBef>
              <a:spcAft>
                <a:spcPts val="0"/>
              </a:spcAft>
              <a:buFont typeface="Wingdings" panose="05000000000000000000" pitchFamily="2" charset="2"/>
              <a:buChar char="ü"/>
              <a:defRPr/>
            </a:pPr>
            <a:r>
              <a:rPr lang="en-US" sz="6400" b="1" dirty="0">
                <a:solidFill>
                  <a:prstClr val="white"/>
                </a:solidFill>
                <a:effectLst>
                  <a:outerShdw blurRad="50800" dist="38100" dir="2700000" algn="tl" rotWithShape="0">
                    <a:srgbClr val="000000">
                      <a:alpha val="48000"/>
                    </a:srgbClr>
                  </a:outerShdw>
                </a:effectLst>
                <a:latin typeface="Tahoma"/>
              </a:rPr>
              <a:t>Judah is afraid to give Tamar his third son so he sends her back to her father and makes an excuse that his son is too young (38:11)</a:t>
            </a:r>
          </a:p>
          <a:p>
            <a:pPr marL="628650" lvl="0" indent="-342900" eaLnBrk="1" hangingPunct="1">
              <a:lnSpc>
                <a:spcPct val="120000"/>
              </a:lnSpc>
              <a:spcBef>
                <a:spcPts val="0"/>
              </a:spcBef>
              <a:spcAft>
                <a:spcPts val="0"/>
              </a:spcAft>
              <a:buFont typeface="Wingdings" panose="05000000000000000000" pitchFamily="2" charset="2"/>
              <a:buChar char="ü"/>
              <a:defRPr/>
            </a:pPr>
            <a:endParaRPr lang="en-US" sz="64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120000"/>
              </a:lnSpc>
              <a:spcBef>
                <a:spcPts val="0"/>
              </a:spcBef>
              <a:spcAft>
                <a:spcPts val="0"/>
              </a:spcAft>
              <a:buFont typeface="Wingdings" panose="05000000000000000000" pitchFamily="2" charset="2"/>
              <a:buChar char="ü"/>
              <a:defRPr/>
            </a:pPr>
            <a:r>
              <a:rPr lang="en-US" sz="6400" b="1" dirty="0">
                <a:solidFill>
                  <a:prstClr val="white"/>
                </a:solidFill>
                <a:effectLst>
                  <a:outerShdw blurRad="50800" dist="38100" dir="2700000" algn="tl" rotWithShape="0">
                    <a:srgbClr val="000000">
                      <a:alpha val="48000"/>
                    </a:srgbClr>
                  </a:outerShdw>
                </a:effectLst>
                <a:latin typeface="Tahoma"/>
              </a:rPr>
              <a:t>He says he will give her his son Shelah when he has grown up but he is lying! (38:11) – He wants to hide his 3</a:t>
            </a:r>
            <a:r>
              <a:rPr lang="en-US" sz="6400" b="1" baseline="30000" dirty="0">
                <a:solidFill>
                  <a:prstClr val="white"/>
                </a:solidFill>
                <a:effectLst>
                  <a:outerShdw blurRad="50800" dist="38100" dir="2700000" algn="tl" rotWithShape="0">
                    <a:srgbClr val="000000">
                      <a:alpha val="48000"/>
                    </a:srgbClr>
                  </a:outerShdw>
                </a:effectLst>
                <a:latin typeface="Tahoma"/>
              </a:rPr>
              <a:t>rd</a:t>
            </a:r>
            <a:r>
              <a:rPr lang="en-US" sz="6400" b="1" dirty="0">
                <a:solidFill>
                  <a:prstClr val="white"/>
                </a:solidFill>
                <a:effectLst>
                  <a:outerShdw blurRad="50800" dist="38100" dir="2700000" algn="tl" rotWithShape="0">
                    <a:srgbClr val="000000">
                      <a:alpha val="48000"/>
                    </a:srgbClr>
                  </a:outerShdw>
                </a:effectLst>
                <a:latin typeface="Tahoma"/>
              </a:rPr>
              <a:t> son</a:t>
            </a:r>
          </a:p>
          <a:p>
            <a:pPr marL="628650" lvl="0" indent="-342900" eaLnBrk="1" hangingPunct="1">
              <a:lnSpc>
                <a:spcPct val="120000"/>
              </a:lnSpc>
              <a:spcBef>
                <a:spcPts val="0"/>
              </a:spcBef>
              <a:spcAft>
                <a:spcPts val="0"/>
              </a:spcAft>
              <a:buFont typeface="Wingdings" panose="05000000000000000000" pitchFamily="2" charset="2"/>
              <a:buChar char="ü"/>
              <a:defRPr/>
            </a:pPr>
            <a:endParaRPr lang="en-US" sz="64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120000"/>
              </a:lnSpc>
              <a:spcBef>
                <a:spcPts val="0"/>
              </a:spcBef>
              <a:spcAft>
                <a:spcPts val="0"/>
              </a:spcAft>
              <a:buFont typeface="Wingdings" panose="05000000000000000000" pitchFamily="2" charset="2"/>
              <a:buChar char="ü"/>
              <a:defRPr/>
            </a:pPr>
            <a:r>
              <a:rPr lang="en-US" sz="6400" b="1" dirty="0">
                <a:solidFill>
                  <a:prstClr val="white"/>
                </a:solidFill>
                <a:effectLst>
                  <a:outerShdw blurRad="50800" dist="38100" dir="2700000" algn="tl" rotWithShape="0">
                    <a:srgbClr val="000000">
                      <a:alpha val="48000"/>
                    </a:srgbClr>
                  </a:outerShdw>
                </a:effectLst>
                <a:latin typeface="Tahoma"/>
              </a:rPr>
              <a:t>Judah has deceived like his family: Abraham and Isaac, and his father Jacob, whose name means “He supplants, or, Deceiver”</a:t>
            </a:r>
            <a:endParaRPr kumimoji="0" lang="en-US" sz="6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628650" marR="0" lvl="0" indent="-342900" algn="l" defTabSz="914400" rtl="0" eaLnBrk="1" fontAlgn="base" latinLnBrk="0" hangingPunct="1">
              <a:lnSpc>
                <a:spcPct val="90000"/>
              </a:lnSpc>
              <a:spcBef>
                <a:spcPct val="20000"/>
              </a:spcBef>
              <a:spcAft>
                <a:spcPts val="450"/>
              </a:spcAft>
              <a:buClrTx/>
              <a:buSzTx/>
              <a:buFont typeface="Wingdings" panose="05000000000000000000" pitchFamily="2" charset="2"/>
              <a:buChar char="ü"/>
              <a:tabLst/>
              <a:defRPr/>
            </a:pPr>
            <a:endParaRPr kumimoji="0" lang="en-US" sz="36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0" y="6506108"/>
            <a:ext cx="4571976" cy="313231"/>
          </a:xfrm>
        </p:spPr>
        <p:txBody>
          <a:bodyPr vert="horz" lIns="0" tIns="45720" rIns="0" bIns="0" rtlCol="0" anchor="b">
            <a:normAutofit/>
          </a:bodyPr>
          <a:lstStyle/>
          <a:p>
            <a:pPr marL="0" marR="0" lvl="0" indent="0" algn="ctr" defTabSz="914400" rtl="0" eaLnBrk="1" fontAlgn="base" latinLnBrk="0" hangingPunct="1">
              <a:lnSpc>
                <a:spcPct val="100000"/>
              </a:lnSpc>
              <a:spcBef>
                <a:spcPct val="0"/>
              </a:spcBef>
              <a:spcAft>
                <a:spcPts val="600"/>
              </a:spcAft>
              <a:buClr>
                <a:srgbClr val="6BA9DA"/>
              </a:buClr>
              <a:buSzPct val="115000"/>
              <a:buFontTx/>
              <a:buNone/>
              <a:tabLst/>
              <a:defRPr/>
            </a:pPr>
            <a:r>
              <a:rPr kumimoji="0" lang="en-US" sz="1000" b="0" i="0" u="none" strike="noStrike" kern="1200" cap="none" spc="0" normalizeH="0" baseline="0" noProof="0">
                <a:ln>
                  <a:noFill/>
                </a:ln>
                <a:solidFill>
                  <a:srgbClr val="FFFFFF"/>
                </a:solidFill>
                <a:effectLst/>
                <a:uLnTx/>
                <a:uFillTx/>
                <a:latin typeface="Arial" charset="0"/>
                <a:ea typeface="+mn-ea"/>
                <a:cs typeface="Arial" charset="0"/>
              </a:rPr>
              <a:t>“More Righteous Than I”: The Repentance Of Judah</a:t>
            </a:r>
            <a:endParaRPr kumimoji="0" lang="en-US" sz="1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1" name="Text Box 5">
            <a:extLst>
              <a:ext uri="{FF2B5EF4-FFF2-40B4-BE49-F238E27FC236}">
                <a16:creationId xmlns:a16="http://schemas.microsoft.com/office/drawing/2014/main" id="{62E7A629-DCAC-D023-D3D8-512234C44196}"/>
              </a:ext>
            </a:extLst>
          </p:cNvPr>
          <p:cNvSpPr txBox="1">
            <a:spLocks noChangeArrowheads="1"/>
          </p:cNvSpPr>
          <p:nvPr/>
        </p:nvSpPr>
        <p:spPr bwMode="auto">
          <a:xfrm>
            <a:off x="0" y="38661"/>
            <a:ext cx="4571952" cy="1015663"/>
          </a:xfrm>
          <a:prstGeom prst="rect">
            <a:avLst/>
          </a:prstGeom>
          <a:ln>
            <a:solidFill>
              <a:srgbClr val="0066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Judah was Deceitful &amp; Selfish</a:t>
            </a:r>
          </a:p>
        </p:txBody>
      </p:sp>
    </p:spTree>
    <p:extLst>
      <p:ext uri="{BB962C8B-B14F-4D97-AF65-F5344CB8AC3E}">
        <p14:creationId xmlns:p14="http://schemas.microsoft.com/office/powerpoint/2010/main" val="20378381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arn(inVertical)">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barn(inVertical)">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barn(inVertical)">
                                      <p:cBhvr>
                                        <p:cTn id="3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1976" y="-1"/>
            <a:ext cx="4572024" cy="533401"/>
          </a:xfrm>
        </p:spPr>
        <p:txBody>
          <a:bodyPr vert="horz" lIns="45720" tIns="45720" rIns="45720" bIns="45720" rtlCol="0" anchor="ctr">
            <a:normAutofit fontScale="90000"/>
          </a:bodyPr>
          <a:lstStyle/>
          <a:p>
            <a:pPr algn="ctr" defTabSz="914400">
              <a:defRPr/>
            </a:pPr>
            <a:r>
              <a:rPr lang="en-US" sz="4000" b="1" u="sng" dirty="0">
                <a:solidFill>
                  <a:srgbClr val="FFFF00"/>
                </a:solidFill>
                <a:latin typeface="Arial" panose="020B0604020202020204" pitchFamily="34" charset="0"/>
                <a:cs typeface="Arial" panose="020B0604020202020204" pitchFamily="34" charset="0"/>
              </a:rPr>
              <a:t>Genesis 38</a:t>
            </a:r>
            <a:endParaRPr kumimoji="0" lang="en-US" sz="4000" b="1" u="sng" kern="1200" dirty="0">
              <a:latin typeface="+mj-lt"/>
              <a:ea typeface="+mj-ea"/>
              <a:cs typeface="+mj-cs"/>
            </a:endParaRPr>
          </a:p>
        </p:txBody>
      </p:sp>
      <p:pic>
        <p:nvPicPr>
          <p:cNvPr id="10" name="Content Placeholder 5">
            <a:extLst>
              <a:ext uri="{FF2B5EF4-FFF2-40B4-BE49-F238E27FC236}">
                <a16:creationId xmlns:a16="http://schemas.microsoft.com/office/drawing/2014/main" id="{11B32DF6-FF0F-7DF7-58B2-53E62CA45B4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7199" b="7199"/>
          <a:stretch/>
        </p:blipFill>
        <p:spPr>
          <a:xfrm>
            <a:off x="-10934" y="928121"/>
            <a:ext cx="4571976" cy="5929879"/>
          </a:xfrm>
          <a:noFill/>
        </p:spPr>
      </p:pic>
      <p:sp>
        <p:nvSpPr>
          <p:cNvPr id="8" name="Text Box 11"/>
          <p:cNvSpPr txBox="1">
            <a:spLocks noChangeArrowheads="1"/>
          </p:cNvSpPr>
          <p:nvPr/>
        </p:nvSpPr>
        <p:spPr bwMode="auto">
          <a:xfrm>
            <a:off x="4571976" y="685800"/>
            <a:ext cx="4572024" cy="6172200"/>
          </a:xfrm>
          <a:prstGeom prst="rect">
            <a:avLst/>
          </a:prstGeom>
        </p:spPr>
        <p:txBody>
          <a:bodyPr vert="horz" lIns="91440" tIns="45720" rIns="91440" bIns="45720" rtlCol="0">
            <a:normAutofit fontScale="47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lvl="0" indent="-342900" eaLnBrk="1" hangingPunct="1">
              <a:lnSpc>
                <a:spcPct val="120000"/>
              </a:lnSpc>
              <a:spcBef>
                <a:spcPts val="0"/>
              </a:spcBef>
              <a:spcAft>
                <a:spcPts val="0"/>
              </a:spcAft>
              <a:buFont typeface="Wingdings" panose="05000000000000000000" pitchFamily="2" charset="2"/>
              <a:buChar char="ü"/>
              <a:defRPr/>
            </a:pPr>
            <a:r>
              <a:rPr lang="en-US" sz="6400" b="1" dirty="0">
                <a:solidFill>
                  <a:prstClr val="white"/>
                </a:solidFill>
                <a:effectLst>
                  <a:outerShdw blurRad="50800" dist="38100" dir="2700000" algn="tl" rotWithShape="0">
                    <a:srgbClr val="000000">
                      <a:alpha val="48000"/>
                    </a:srgbClr>
                  </a:outerShdw>
                </a:effectLst>
                <a:latin typeface="Tahoma"/>
              </a:rPr>
              <a:t>Tamar has been abused and is sent back to her father, no longer a part of Judah's family! </a:t>
            </a:r>
          </a:p>
          <a:p>
            <a:pPr marL="628650" lvl="0" indent="-342900" eaLnBrk="1" hangingPunct="1">
              <a:lnSpc>
                <a:spcPct val="120000"/>
              </a:lnSpc>
              <a:spcBef>
                <a:spcPts val="0"/>
              </a:spcBef>
              <a:spcAft>
                <a:spcPts val="0"/>
              </a:spcAft>
              <a:buFont typeface="Wingdings" panose="05000000000000000000" pitchFamily="2" charset="2"/>
              <a:buChar char="ü"/>
              <a:defRPr/>
            </a:pPr>
            <a:endParaRPr lang="en-US" sz="64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120000"/>
              </a:lnSpc>
              <a:spcBef>
                <a:spcPts val="0"/>
              </a:spcBef>
              <a:spcAft>
                <a:spcPts val="0"/>
              </a:spcAft>
              <a:buFont typeface="Wingdings" panose="05000000000000000000" pitchFamily="2" charset="2"/>
              <a:buChar char="ü"/>
              <a:defRPr/>
            </a:pPr>
            <a:r>
              <a:rPr lang="en-US" sz="6400" b="1" dirty="0">
                <a:solidFill>
                  <a:prstClr val="white"/>
                </a:solidFill>
                <a:effectLst>
                  <a:outerShdw blurRad="50800" dist="38100" dir="2700000" algn="tl" rotWithShape="0">
                    <a:srgbClr val="000000">
                      <a:alpha val="48000"/>
                    </a:srgbClr>
                  </a:outerShdw>
                </a:effectLst>
                <a:latin typeface="Tahoma"/>
              </a:rPr>
              <a:t>Judah is cold hearted, opportunistic, deceitful, selfish and greedy for wealth! </a:t>
            </a:r>
            <a:endParaRPr kumimoji="0" lang="en-US" sz="6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628650" marR="0" lvl="0" indent="-342900" algn="l" defTabSz="914400" rtl="0" eaLnBrk="1" fontAlgn="base" latinLnBrk="0" hangingPunct="1">
              <a:lnSpc>
                <a:spcPct val="90000"/>
              </a:lnSpc>
              <a:spcBef>
                <a:spcPct val="20000"/>
              </a:spcBef>
              <a:spcAft>
                <a:spcPts val="450"/>
              </a:spcAft>
              <a:buClrTx/>
              <a:buSzTx/>
              <a:buFont typeface="Wingdings" panose="05000000000000000000" pitchFamily="2" charset="2"/>
              <a:buChar char="ü"/>
              <a:tabLst/>
              <a:defRPr/>
            </a:pPr>
            <a:endParaRPr kumimoji="0" lang="en-US" sz="36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0" y="6506108"/>
            <a:ext cx="4571976" cy="313231"/>
          </a:xfrm>
        </p:spPr>
        <p:txBody>
          <a:bodyPr vert="horz" lIns="0" tIns="45720" rIns="0" bIns="0" rtlCol="0" anchor="b">
            <a:normAutofit/>
          </a:bodyPr>
          <a:lstStyle/>
          <a:p>
            <a:pPr marL="0" marR="0" lvl="0" indent="0" algn="ctr" defTabSz="914400" rtl="0" eaLnBrk="1" fontAlgn="base" latinLnBrk="0" hangingPunct="1">
              <a:lnSpc>
                <a:spcPct val="100000"/>
              </a:lnSpc>
              <a:spcBef>
                <a:spcPct val="0"/>
              </a:spcBef>
              <a:spcAft>
                <a:spcPts val="600"/>
              </a:spcAft>
              <a:buClr>
                <a:srgbClr val="6BA9DA"/>
              </a:buClr>
              <a:buSzPct val="115000"/>
              <a:buFontTx/>
              <a:buNone/>
              <a:tabLst/>
              <a:defRPr/>
            </a:pPr>
            <a:r>
              <a:rPr kumimoji="0" lang="en-US" sz="1000" b="0" i="0" u="none" strike="noStrike" kern="1200" cap="none" spc="0" normalizeH="0" baseline="0" noProof="0" dirty="0">
                <a:ln>
                  <a:noFill/>
                </a:ln>
                <a:solidFill>
                  <a:schemeClr val="bg1"/>
                </a:solidFill>
                <a:effectLst/>
                <a:uLnTx/>
                <a:uFillTx/>
                <a:latin typeface="Arial" charset="0"/>
                <a:ea typeface="+mn-ea"/>
                <a:cs typeface="Arial" charset="0"/>
              </a:rPr>
              <a:t>“More Righteous Than I”: The Repentance Of Judah</a:t>
            </a:r>
          </a:p>
        </p:txBody>
      </p:sp>
      <p:sp>
        <p:nvSpPr>
          <p:cNvPr id="11" name="Text Box 5">
            <a:extLst>
              <a:ext uri="{FF2B5EF4-FFF2-40B4-BE49-F238E27FC236}">
                <a16:creationId xmlns:a16="http://schemas.microsoft.com/office/drawing/2014/main" id="{62E7A629-DCAC-D023-D3D8-512234C44196}"/>
              </a:ext>
            </a:extLst>
          </p:cNvPr>
          <p:cNvSpPr txBox="1">
            <a:spLocks noChangeArrowheads="1"/>
          </p:cNvSpPr>
          <p:nvPr/>
        </p:nvSpPr>
        <p:spPr bwMode="auto">
          <a:xfrm>
            <a:off x="0" y="38661"/>
            <a:ext cx="4571952" cy="1015663"/>
          </a:xfrm>
          <a:prstGeom prst="rect">
            <a:avLst/>
          </a:prstGeom>
          <a:ln>
            <a:solidFill>
              <a:srgbClr val="0066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Judah was Deceitful &amp; Selfish</a:t>
            </a:r>
          </a:p>
        </p:txBody>
      </p:sp>
    </p:spTree>
    <p:extLst>
      <p:ext uri="{BB962C8B-B14F-4D97-AF65-F5344CB8AC3E}">
        <p14:creationId xmlns:p14="http://schemas.microsoft.com/office/powerpoint/2010/main" val="11879013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1976" y="-1"/>
            <a:ext cx="4572024" cy="533401"/>
          </a:xfrm>
        </p:spPr>
        <p:txBody>
          <a:bodyPr vert="horz" lIns="45720" tIns="45720" rIns="45720" bIns="45720" rtlCol="0" anchor="ctr">
            <a:normAutofit fontScale="90000"/>
          </a:bodyPr>
          <a:lstStyle/>
          <a:p>
            <a:pPr algn="ctr" defTabSz="914400">
              <a:defRPr/>
            </a:pPr>
            <a:r>
              <a:rPr lang="en-US" sz="4000" b="1" u="sng" dirty="0">
                <a:solidFill>
                  <a:srgbClr val="FFFF00"/>
                </a:solidFill>
                <a:latin typeface="Arial" panose="020B0604020202020204" pitchFamily="34" charset="0"/>
                <a:cs typeface="Arial" panose="020B0604020202020204" pitchFamily="34" charset="0"/>
              </a:rPr>
              <a:t>Genesis 38</a:t>
            </a:r>
            <a:endParaRPr kumimoji="0" lang="en-US" sz="4000" b="1" u="sng" kern="1200" dirty="0">
              <a:latin typeface="+mj-lt"/>
              <a:ea typeface="+mj-ea"/>
              <a:cs typeface="+mj-cs"/>
            </a:endParaRPr>
          </a:p>
        </p:txBody>
      </p:sp>
      <p:pic>
        <p:nvPicPr>
          <p:cNvPr id="10" name="Content Placeholder 5">
            <a:extLst>
              <a:ext uri="{FF2B5EF4-FFF2-40B4-BE49-F238E27FC236}">
                <a16:creationId xmlns:a16="http://schemas.microsoft.com/office/drawing/2014/main" id="{11B32DF6-FF0F-7DF7-58B2-53E62CA45B4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4088" r="4088"/>
          <a:stretch/>
        </p:blipFill>
        <p:spPr>
          <a:xfrm>
            <a:off x="-10934" y="928121"/>
            <a:ext cx="4571976" cy="5929879"/>
          </a:xfrm>
          <a:noFill/>
        </p:spPr>
      </p:pic>
      <p:sp>
        <p:nvSpPr>
          <p:cNvPr id="8" name="Text Box 11"/>
          <p:cNvSpPr txBox="1">
            <a:spLocks noChangeArrowheads="1"/>
          </p:cNvSpPr>
          <p:nvPr/>
        </p:nvSpPr>
        <p:spPr bwMode="auto">
          <a:xfrm>
            <a:off x="4267200" y="685800"/>
            <a:ext cx="4876800" cy="61722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His wife dies and he goes with his friend to the sheep shearing (38:12)</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12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Tamar heard of it and dressed as a prostitute (38:13-14)</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12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Judah wanted her (38:15-16)</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12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Her price: one goat (38:17)</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12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Judah didn't have a goat so he gave her his ring, cord and staff (38:17-18)</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12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Judah sends his friend with the goat to pay the prostitute. No prostitute = no belongings back! (38:20-23)</a:t>
            </a:r>
            <a:endParaRPr lang="en-US" sz="1200" b="1" dirty="0">
              <a:solidFill>
                <a:prstClr val="white"/>
              </a:solidFill>
              <a:effectLst>
                <a:outerShdw blurRad="50800" dist="38100" dir="2700000" algn="tl" rotWithShape="0">
                  <a:srgbClr val="000000">
                    <a:alpha val="48000"/>
                  </a:srgbClr>
                </a:outerShdw>
              </a:effectLst>
              <a:latin typeface="Tahoma"/>
            </a:endParaRPr>
          </a:p>
        </p:txBody>
      </p:sp>
      <p:sp>
        <p:nvSpPr>
          <p:cNvPr id="5" name="Footer Placeholder 4"/>
          <p:cNvSpPr>
            <a:spLocks noGrp="1"/>
          </p:cNvSpPr>
          <p:nvPr>
            <p:ph type="ftr" sz="quarter" idx="11"/>
          </p:nvPr>
        </p:nvSpPr>
        <p:spPr>
          <a:xfrm>
            <a:off x="0" y="6506108"/>
            <a:ext cx="4571976" cy="313231"/>
          </a:xfrm>
        </p:spPr>
        <p:txBody>
          <a:bodyPr vert="horz" lIns="0" tIns="45720" rIns="0" bIns="0" rtlCol="0" anchor="b">
            <a:normAutofit/>
          </a:bodyPr>
          <a:lstStyle/>
          <a:p>
            <a:pPr marL="0" marR="0" lvl="0" indent="0" algn="ctr" defTabSz="914400" rtl="0" eaLnBrk="1" fontAlgn="base" latinLnBrk="0" hangingPunct="1">
              <a:lnSpc>
                <a:spcPct val="100000"/>
              </a:lnSpc>
              <a:spcBef>
                <a:spcPct val="0"/>
              </a:spcBef>
              <a:spcAft>
                <a:spcPts val="600"/>
              </a:spcAft>
              <a:buClr>
                <a:srgbClr val="6BA9DA"/>
              </a:buClr>
              <a:buSzPct val="115000"/>
              <a:buFontTx/>
              <a:buNone/>
              <a:tabLst/>
              <a:defRPr/>
            </a:pPr>
            <a:r>
              <a:rPr kumimoji="0" lang="en-US" sz="1000" b="0" i="0" u="none" strike="noStrike" kern="1200" cap="none" spc="0" normalizeH="0" baseline="0" noProof="0" dirty="0">
                <a:ln>
                  <a:noFill/>
                </a:ln>
                <a:solidFill>
                  <a:schemeClr val="bg1"/>
                </a:solidFill>
                <a:effectLst/>
                <a:uLnTx/>
                <a:uFillTx/>
                <a:latin typeface="Arial" charset="0"/>
                <a:ea typeface="+mn-ea"/>
                <a:cs typeface="Arial" charset="0"/>
              </a:rPr>
              <a:t>“More Righteous Than I”: The Repentance Of Judah</a:t>
            </a:r>
          </a:p>
        </p:txBody>
      </p:sp>
      <p:sp>
        <p:nvSpPr>
          <p:cNvPr id="11" name="Text Box 5">
            <a:extLst>
              <a:ext uri="{FF2B5EF4-FFF2-40B4-BE49-F238E27FC236}">
                <a16:creationId xmlns:a16="http://schemas.microsoft.com/office/drawing/2014/main" id="{62E7A629-DCAC-D023-D3D8-512234C44196}"/>
              </a:ext>
            </a:extLst>
          </p:cNvPr>
          <p:cNvSpPr txBox="1">
            <a:spLocks noChangeArrowheads="1"/>
          </p:cNvSpPr>
          <p:nvPr/>
        </p:nvSpPr>
        <p:spPr bwMode="auto">
          <a:xfrm>
            <a:off x="0" y="38661"/>
            <a:ext cx="4571952" cy="1015663"/>
          </a:xfrm>
          <a:prstGeom prst="rect">
            <a:avLst/>
          </a:prstGeom>
          <a:ln>
            <a:solidFill>
              <a:srgbClr val="0066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Judah was Immoral &amp; Foolish</a:t>
            </a:r>
          </a:p>
        </p:txBody>
      </p:sp>
    </p:spTree>
    <p:extLst>
      <p:ext uri="{BB962C8B-B14F-4D97-AF65-F5344CB8AC3E}">
        <p14:creationId xmlns:p14="http://schemas.microsoft.com/office/powerpoint/2010/main" val="25151425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barn(inVertical)">
                                      <p:cBhvr>
                                        <p:cTn id="21" dur="500"/>
                                        <p:tgtEl>
                                          <p:spTgt spid="8">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xEl>
                                              <p:pRg st="8" end="8"/>
                                            </p:txEl>
                                          </p:spTgt>
                                        </p:tgtEl>
                                        <p:attrNameLst>
                                          <p:attrName>style.visibility</p:attrName>
                                        </p:attrNameLst>
                                      </p:cBhvr>
                                      <p:to>
                                        <p:strVal val="visible"/>
                                      </p:to>
                                    </p:set>
                                    <p:animEffect transition="in" filter="barn(inVertical)">
                                      <p:cBhvr>
                                        <p:cTn id="26" dur="500"/>
                                        <p:tgtEl>
                                          <p:spTgt spid="8">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animEffect transition="in" filter="barn(inVertical)">
                                      <p:cBhvr>
                                        <p:cTn id="31"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1976" y="-1"/>
            <a:ext cx="4572024" cy="533401"/>
          </a:xfrm>
        </p:spPr>
        <p:txBody>
          <a:bodyPr vert="horz" lIns="45720" tIns="45720" rIns="45720" bIns="45720" rtlCol="0" anchor="ctr">
            <a:normAutofit fontScale="90000"/>
          </a:bodyPr>
          <a:lstStyle/>
          <a:p>
            <a:pPr algn="ctr" defTabSz="914400">
              <a:defRPr/>
            </a:pPr>
            <a:r>
              <a:rPr lang="en-US" sz="4000" b="1" u="sng" dirty="0">
                <a:solidFill>
                  <a:srgbClr val="FFFF00"/>
                </a:solidFill>
                <a:latin typeface="Arial" panose="020B0604020202020204" pitchFamily="34" charset="0"/>
                <a:cs typeface="Arial" panose="020B0604020202020204" pitchFamily="34" charset="0"/>
              </a:rPr>
              <a:t>Genesis 38</a:t>
            </a:r>
            <a:endParaRPr kumimoji="0" lang="en-US" sz="4000" b="1" u="sng" kern="1200" dirty="0">
              <a:latin typeface="+mj-lt"/>
              <a:ea typeface="+mj-ea"/>
              <a:cs typeface="+mj-cs"/>
            </a:endParaRPr>
          </a:p>
        </p:txBody>
      </p:sp>
      <p:pic>
        <p:nvPicPr>
          <p:cNvPr id="10" name="Content Placeholder 5">
            <a:extLst>
              <a:ext uri="{FF2B5EF4-FFF2-40B4-BE49-F238E27FC236}">
                <a16:creationId xmlns:a16="http://schemas.microsoft.com/office/drawing/2014/main" id="{11B32DF6-FF0F-7DF7-58B2-53E62CA45B4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488" r="488"/>
          <a:stretch/>
        </p:blipFill>
        <p:spPr>
          <a:xfrm>
            <a:off x="-10934" y="928121"/>
            <a:ext cx="4571976" cy="5929879"/>
          </a:xfrm>
          <a:noFill/>
        </p:spPr>
      </p:pic>
      <p:sp>
        <p:nvSpPr>
          <p:cNvPr id="8" name="Text Box 11"/>
          <p:cNvSpPr txBox="1">
            <a:spLocks noChangeArrowheads="1"/>
          </p:cNvSpPr>
          <p:nvPr/>
        </p:nvSpPr>
        <p:spPr bwMode="auto">
          <a:xfrm>
            <a:off x="4267200" y="685800"/>
            <a:ext cx="4876800" cy="61722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Tamar becomes pregnant (38:24)</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18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Judah is told she is his responsibility and she has committed fornication (38:24)</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18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She is accused of the sin Judah is guilty of!</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18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Judah says if it is true she will be burned! (38:24)</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18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No compassion, he is a hard-hearted man</a:t>
            </a:r>
          </a:p>
          <a:p>
            <a:pPr marL="628650" lvl="0" indent="-342900" eaLnBrk="1" hangingPunct="1">
              <a:lnSpc>
                <a:spcPct val="90000"/>
              </a:lnSpc>
              <a:spcBef>
                <a:spcPct val="20000"/>
              </a:spcBef>
              <a:spcAft>
                <a:spcPts val="450"/>
              </a:spcAft>
              <a:buFont typeface="Wingdings" panose="05000000000000000000" pitchFamily="2" charset="2"/>
              <a:buChar char="ü"/>
              <a:defRPr/>
            </a:pPr>
            <a:endParaRPr lang="en-US" sz="1800" b="1" dirty="0">
              <a:solidFill>
                <a:prstClr val="white"/>
              </a:solidFill>
              <a:effectLst>
                <a:outerShdw blurRad="50800" dist="38100" dir="2700000" algn="tl" rotWithShape="0">
                  <a:srgbClr val="000000">
                    <a:alpha val="48000"/>
                  </a:srgbClr>
                </a:outerShdw>
              </a:effectLst>
              <a:latin typeface="Tahoma"/>
            </a:endParaRPr>
          </a:p>
          <a:p>
            <a:pPr marL="628650" lvl="0" indent="-342900" eaLnBrk="1" hangingPunct="1">
              <a:lnSpc>
                <a:spcPct val="90000"/>
              </a:lnSpc>
              <a:spcBef>
                <a:spcPct val="20000"/>
              </a:spcBef>
              <a:spcAft>
                <a:spcPts val="450"/>
              </a:spcAft>
              <a:buFont typeface="Wingdings" panose="05000000000000000000" pitchFamily="2" charset="2"/>
              <a:buChar char="ü"/>
              <a:defRPr/>
            </a:pPr>
            <a:r>
              <a:rPr lang="en-US" sz="1800" b="1" dirty="0">
                <a:solidFill>
                  <a:prstClr val="white"/>
                </a:solidFill>
                <a:effectLst>
                  <a:outerShdw blurRad="50800" dist="38100" dir="2700000" algn="tl" rotWithShape="0">
                    <a:srgbClr val="000000">
                      <a:alpha val="48000"/>
                    </a:srgbClr>
                  </a:outerShdw>
                </a:effectLst>
                <a:latin typeface="Tahoma"/>
              </a:rPr>
              <a:t>Tamar says the father of her baby is the owner of this cord, ring and staff: She presents his “cards” (38:25)</a:t>
            </a:r>
          </a:p>
        </p:txBody>
      </p:sp>
      <p:sp>
        <p:nvSpPr>
          <p:cNvPr id="5" name="Footer Placeholder 4"/>
          <p:cNvSpPr>
            <a:spLocks noGrp="1"/>
          </p:cNvSpPr>
          <p:nvPr>
            <p:ph type="ftr" sz="quarter" idx="11"/>
          </p:nvPr>
        </p:nvSpPr>
        <p:spPr>
          <a:xfrm>
            <a:off x="0" y="6506108"/>
            <a:ext cx="4571976" cy="313231"/>
          </a:xfrm>
        </p:spPr>
        <p:txBody>
          <a:bodyPr vert="horz" lIns="0" tIns="45720" rIns="0" bIns="0" rtlCol="0" anchor="b">
            <a:normAutofit/>
          </a:bodyPr>
          <a:lstStyle/>
          <a:p>
            <a:pPr marL="0" marR="0" lvl="0" indent="0" algn="ctr" defTabSz="914400" rtl="0" eaLnBrk="1" fontAlgn="base" latinLnBrk="0" hangingPunct="1">
              <a:lnSpc>
                <a:spcPct val="100000"/>
              </a:lnSpc>
              <a:spcBef>
                <a:spcPct val="0"/>
              </a:spcBef>
              <a:spcAft>
                <a:spcPts val="600"/>
              </a:spcAft>
              <a:buClr>
                <a:srgbClr val="6BA9DA"/>
              </a:buClr>
              <a:buSzPct val="115000"/>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“More Righteous Than I”: The Repentance Of Judah</a:t>
            </a:r>
          </a:p>
        </p:txBody>
      </p:sp>
      <p:sp>
        <p:nvSpPr>
          <p:cNvPr id="11" name="Text Box 5">
            <a:extLst>
              <a:ext uri="{FF2B5EF4-FFF2-40B4-BE49-F238E27FC236}">
                <a16:creationId xmlns:a16="http://schemas.microsoft.com/office/drawing/2014/main" id="{62E7A629-DCAC-D023-D3D8-512234C44196}"/>
              </a:ext>
            </a:extLst>
          </p:cNvPr>
          <p:cNvSpPr txBox="1">
            <a:spLocks noChangeArrowheads="1"/>
          </p:cNvSpPr>
          <p:nvPr/>
        </p:nvSpPr>
        <p:spPr bwMode="auto">
          <a:xfrm>
            <a:off x="0" y="38661"/>
            <a:ext cx="4571952" cy="1015663"/>
          </a:xfrm>
          <a:prstGeom prst="rect">
            <a:avLst/>
          </a:prstGeom>
          <a:ln>
            <a:solidFill>
              <a:srgbClr val="0066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Judah Had No Compassion</a:t>
            </a:r>
          </a:p>
        </p:txBody>
      </p:sp>
    </p:spTree>
    <p:extLst>
      <p:ext uri="{BB962C8B-B14F-4D97-AF65-F5344CB8AC3E}">
        <p14:creationId xmlns:p14="http://schemas.microsoft.com/office/powerpoint/2010/main" val="13257053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arn(inVertical)">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barn(inVertical)">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barn(inVertical)">
                                      <p:cBhvr>
                                        <p:cTn id="3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1976" y="-1"/>
            <a:ext cx="4572024" cy="533401"/>
          </a:xfrm>
        </p:spPr>
        <p:txBody>
          <a:bodyPr vert="horz" lIns="45720" tIns="45720" rIns="45720" bIns="45720" rtlCol="0" anchor="ctr">
            <a:normAutofit fontScale="90000"/>
          </a:bodyPr>
          <a:lstStyle/>
          <a:p>
            <a:pPr algn="ctr" defTabSz="914400">
              <a:defRPr/>
            </a:pPr>
            <a:r>
              <a:rPr lang="en-US" sz="4000" b="1" u="sng" dirty="0">
                <a:solidFill>
                  <a:srgbClr val="FFFF00"/>
                </a:solidFill>
                <a:latin typeface="Arial" panose="020B0604020202020204" pitchFamily="34" charset="0"/>
                <a:cs typeface="Arial" panose="020B0604020202020204" pitchFamily="34" charset="0"/>
              </a:rPr>
              <a:t>Genesis 38</a:t>
            </a:r>
            <a:endParaRPr kumimoji="0" lang="en-US" sz="4000" b="1" u="sng" kern="1200" dirty="0">
              <a:latin typeface="+mj-lt"/>
              <a:ea typeface="+mj-ea"/>
              <a:cs typeface="+mj-cs"/>
            </a:endParaRPr>
          </a:p>
        </p:txBody>
      </p:sp>
      <p:pic>
        <p:nvPicPr>
          <p:cNvPr id="10" name="Content Placeholder 5">
            <a:extLst>
              <a:ext uri="{FF2B5EF4-FFF2-40B4-BE49-F238E27FC236}">
                <a16:creationId xmlns:a16="http://schemas.microsoft.com/office/drawing/2014/main" id="{11B32DF6-FF0F-7DF7-58B2-53E62CA45B4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7632" b="7632"/>
          <a:stretch/>
        </p:blipFill>
        <p:spPr>
          <a:xfrm>
            <a:off x="-10934" y="928121"/>
            <a:ext cx="4571976" cy="5929879"/>
          </a:xfrm>
          <a:noFill/>
        </p:spPr>
      </p:pic>
      <p:sp>
        <p:nvSpPr>
          <p:cNvPr id="8" name="Text Box 11"/>
          <p:cNvSpPr txBox="1">
            <a:spLocks noChangeArrowheads="1"/>
          </p:cNvSpPr>
          <p:nvPr/>
        </p:nvSpPr>
        <p:spPr bwMode="auto">
          <a:xfrm>
            <a:off x="4267200" y="685800"/>
            <a:ext cx="4876800" cy="61722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marR="0" lvl="0" indent="-342900" algn="l" defTabSz="914400" rtl="0" eaLnBrk="1" fontAlgn="base" latinLnBrk="0" hangingPunct="1">
              <a:lnSpc>
                <a:spcPct val="90000"/>
              </a:lnSpc>
              <a:spcBef>
                <a:spcPct val="20000"/>
              </a:spcBef>
              <a:spcAft>
                <a:spcPts val="45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We sometimes want to hide our sin</a:t>
            </a:r>
          </a:p>
          <a:p>
            <a:pPr marL="628650" marR="0" lvl="0" indent="-342900" algn="l" defTabSz="914400" rtl="0" eaLnBrk="1" fontAlgn="base" latinLnBrk="0" hangingPunct="1">
              <a:lnSpc>
                <a:spcPct val="90000"/>
              </a:lnSpc>
              <a:spcBef>
                <a:spcPct val="20000"/>
              </a:spcBef>
              <a:spcAft>
                <a:spcPts val="45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628650" marR="0" lvl="0" indent="-342900" algn="l" defTabSz="914400" rtl="0" eaLnBrk="1" fontAlgn="base" latinLnBrk="0" hangingPunct="1">
              <a:lnSpc>
                <a:spcPct val="90000"/>
              </a:lnSpc>
              <a:spcBef>
                <a:spcPct val="20000"/>
              </a:spcBef>
              <a:spcAft>
                <a:spcPts val="45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Publicly, Judah looks like a fool. He condemned the woman of the same sin he is guilty of and said to burn his own child! Judah had a hard heart, was cruel, greedy, abusive to women, and had no compassion</a:t>
            </a:r>
            <a:r>
              <a:rPr lang="en-US" sz="1800" b="1" dirty="0">
                <a:solidFill>
                  <a:prstClr val="white"/>
                </a:solidFill>
                <a:effectLst>
                  <a:outerShdw blurRad="50800" dist="38100" dir="2700000" algn="tl" rotWithShape="0">
                    <a:srgbClr val="000000">
                      <a:alpha val="48000"/>
                    </a:srgbClr>
                  </a:outerShdw>
                </a:effectLst>
                <a:latin typeface="Tahoma"/>
              </a:rPr>
              <a:t>!</a:t>
            </a:r>
            <a:endParaRPr kumimoji="0" lang="en-US" sz="1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628650" marR="0" lvl="0" indent="-342900" algn="l" defTabSz="914400" rtl="0" eaLnBrk="1" fontAlgn="base" latinLnBrk="0" hangingPunct="1">
              <a:lnSpc>
                <a:spcPct val="90000"/>
              </a:lnSpc>
              <a:spcBef>
                <a:spcPct val="20000"/>
              </a:spcBef>
              <a:spcAft>
                <a:spcPts val="45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628650" marR="0" lvl="0" indent="-342900" algn="l" defTabSz="914400" rtl="0" eaLnBrk="1" fontAlgn="base" latinLnBrk="0" hangingPunct="1">
              <a:lnSpc>
                <a:spcPct val="90000"/>
              </a:lnSpc>
              <a:spcBef>
                <a:spcPct val="20000"/>
              </a:spcBef>
              <a:spcAft>
                <a:spcPts val="45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Our sins will find us out. He looked a fool! (“Laughingstock”)</a:t>
            </a:r>
          </a:p>
          <a:p>
            <a:pPr marL="628650" marR="0" lvl="0" indent="-342900" algn="l" defTabSz="914400" rtl="0" eaLnBrk="1" fontAlgn="base" latinLnBrk="0" hangingPunct="1">
              <a:lnSpc>
                <a:spcPct val="90000"/>
              </a:lnSpc>
              <a:spcBef>
                <a:spcPct val="20000"/>
              </a:spcBef>
              <a:spcAft>
                <a:spcPts val="45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628650" marR="0" lvl="0" indent="-342900" algn="l" defTabSz="914400" rtl="0" eaLnBrk="1" fontAlgn="base" latinLnBrk="0" hangingPunct="1">
              <a:lnSpc>
                <a:spcPct val="90000"/>
              </a:lnSpc>
              <a:spcBef>
                <a:spcPct val="20000"/>
              </a:spcBef>
              <a:spcAft>
                <a:spcPts val="45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David faced this (II Samuel 12)</a:t>
            </a:r>
          </a:p>
          <a:p>
            <a:pPr marL="628650" marR="0" lvl="0" indent="-342900" algn="l" defTabSz="914400" rtl="0" eaLnBrk="1" fontAlgn="base" latinLnBrk="0" hangingPunct="1">
              <a:lnSpc>
                <a:spcPct val="90000"/>
              </a:lnSpc>
              <a:spcBef>
                <a:spcPct val="20000"/>
              </a:spcBef>
              <a:spcAft>
                <a:spcPts val="450"/>
              </a:spcAft>
              <a:buClrTx/>
              <a:buSzTx/>
              <a:buFont typeface="Wingdings" panose="05000000000000000000" pitchFamily="2" charset="2"/>
              <a:buChar char="ü"/>
              <a:tabLst/>
              <a:defRPr/>
            </a:pPr>
            <a:endParaRPr lang="en-US" sz="1800" b="1" dirty="0">
              <a:solidFill>
                <a:prstClr val="white"/>
              </a:solidFill>
              <a:effectLst>
                <a:outerShdw blurRad="50800" dist="38100" dir="2700000" algn="tl" rotWithShape="0">
                  <a:srgbClr val="000000">
                    <a:alpha val="48000"/>
                  </a:srgbClr>
                </a:outerShdw>
              </a:effectLst>
              <a:latin typeface="Tahoma"/>
            </a:endParaRPr>
          </a:p>
          <a:p>
            <a:pPr marL="628650" marR="0" lvl="0" indent="-342900" algn="l" defTabSz="914400" rtl="0" eaLnBrk="1" fontAlgn="base" latinLnBrk="0" hangingPunct="1">
              <a:lnSpc>
                <a:spcPct val="90000"/>
              </a:lnSpc>
              <a:spcBef>
                <a:spcPct val="20000"/>
              </a:spcBef>
              <a:spcAft>
                <a:spcPts val="45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Peter faced this (Luke 22:54-62)</a:t>
            </a:r>
          </a:p>
        </p:txBody>
      </p:sp>
      <p:sp>
        <p:nvSpPr>
          <p:cNvPr id="5" name="Footer Placeholder 4"/>
          <p:cNvSpPr>
            <a:spLocks noGrp="1"/>
          </p:cNvSpPr>
          <p:nvPr>
            <p:ph type="ftr" sz="quarter" idx="11"/>
          </p:nvPr>
        </p:nvSpPr>
        <p:spPr>
          <a:xfrm>
            <a:off x="0" y="6506108"/>
            <a:ext cx="4571976" cy="313231"/>
          </a:xfrm>
        </p:spPr>
        <p:txBody>
          <a:bodyPr vert="horz" lIns="0" tIns="45720" rIns="0" bIns="0" rtlCol="0" anchor="b">
            <a:normAutofit/>
          </a:bodyPr>
          <a:lstStyle/>
          <a:p>
            <a:pPr marL="0" marR="0" lvl="0" indent="0" algn="ctr" defTabSz="914400" rtl="0" eaLnBrk="1" fontAlgn="base" latinLnBrk="0" hangingPunct="1">
              <a:lnSpc>
                <a:spcPct val="100000"/>
              </a:lnSpc>
              <a:spcBef>
                <a:spcPct val="0"/>
              </a:spcBef>
              <a:spcAft>
                <a:spcPts val="600"/>
              </a:spcAft>
              <a:buClr>
                <a:srgbClr val="6BA9DA"/>
              </a:buClr>
              <a:buSzPct val="115000"/>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“More Righteous Than I”: The Repentance Of Judah</a:t>
            </a:r>
          </a:p>
        </p:txBody>
      </p:sp>
      <p:sp>
        <p:nvSpPr>
          <p:cNvPr id="11" name="Text Box 5">
            <a:extLst>
              <a:ext uri="{FF2B5EF4-FFF2-40B4-BE49-F238E27FC236}">
                <a16:creationId xmlns:a16="http://schemas.microsoft.com/office/drawing/2014/main" id="{62E7A629-DCAC-D023-D3D8-512234C44196}"/>
              </a:ext>
            </a:extLst>
          </p:cNvPr>
          <p:cNvSpPr txBox="1">
            <a:spLocks noChangeArrowheads="1"/>
          </p:cNvSpPr>
          <p:nvPr/>
        </p:nvSpPr>
        <p:spPr bwMode="auto">
          <a:xfrm>
            <a:off x="0" y="38661"/>
            <a:ext cx="4571952" cy="1015663"/>
          </a:xfrm>
          <a:prstGeom prst="rect">
            <a:avLst/>
          </a:prstGeom>
          <a:ln>
            <a:solidFill>
              <a:srgbClr val="0066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Judah Had No Compassion</a:t>
            </a:r>
          </a:p>
        </p:txBody>
      </p:sp>
    </p:spTree>
    <p:extLst>
      <p:ext uri="{BB962C8B-B14F-4D97-AF65-F5344CB8AC3E}">
        <p14:creationId xmlns:p14="http://schemas.microsoft.com/office/powerpoint/2010/main" val="17912197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arn(inVertical)">
                                      <p:cBhvr>
                                        <p:cTn id="22" dur="500"/>
                                        <p:tgtEl>
                                          <p:spTgt spid="8">
                                            <p:txEl>
                                              <p:pRg st="6" end="6"/>
                                            </p:txEl>
                                          </p:spTgt>
                                        </p:tgtEl>
                                      </p:cBhvr>
                                    </p:animEffect>
                                  </p:childTnLst>
                                </p:cTn>
                              </p:par>
                            </p:childTnLst>
                          </p:cTn>
                        </p:par>
                        <p:par>
                          <p:cTn id="23" fill="hold">
                            <p:stCondLst>
                              <p:cond delay="500"/>
                            </p:stCondLst>
                            <p:childTnLst>
                              <p:par>
                                <p:cTn id="24" presetID="16" presetClass="entr" presetSubtype="21" fill="hold" nodeType="afterEffect">
                                  <p:stCondLst>
                                    <p:cond delay="0"/>
                                  </p:stCondLst>
                                  <p:childTnLst>
                                    <p:set>
                                      <p:cBhvr>
                                        <p:cTn id="25" dur="1" fill="hold">
                                          <p:stCondLst>
                                            <p:cond delay="0"/>
                                          </p:stCondLst>
                                        </p:cTn>
                                        <p:tgtEl>
                                          <p:spTgt spid="8">
                                            <p:txEl>
                                              <p:pRg st="8" end="8"/>
                                            </p:txEl>
                                          </p:spTgt>
                                        </p:tgtEl>
                                        <p:attrNameLst>
                                          <p:attrName>style.visibility</p:attrName>
                                        </p:attrNameLst>
                                      </p:cBhvr>
                                      <p:to>
                                        <p:strVal val="visible"/>
                                      </p:to>
                                    </p:set>
                                    <p:animEffect transition="in" filter="barn(inVertical)">
                                      <p:cBhvr>
                                        <p:cTn id="26"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avorite Font Theme">
      <a:majorFont>
        <a:latin typeface="Arial"/>
        <a:ea typeface=""/>
        <a:cs typeface=""/>
      </a:majorFont>
      <a:minorFont>
        <a:latin typeface="Tahom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5.xml><?xml version="1.0" encoding="utf-8"?>
<a:theme xmlns:a="http://schemas.openxmlformats.org/drawingml/2006/main" name="1_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7534</TotalTime>
  <Words>3501</Words>
  <Application>Microsoft Office PowerPoint</Application>
  <PresentationFormat>On-screen Show (4:3)</PresentationFormat>
  <Paragraphs>329</Paragraphs>
  <Slides>17</Slides>
  <Notes>17</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17</vt:i4>
      </vt:variant>
    </vt:vector>
  </HeadingPairs>
  <TitlesOfParts>
    <vt:vector size="32" baseType="lpstr">
      <vt:lpstr>Ameretto</vt:lpstr>
      <vt:lpstr>Arial</vt:lpstr>
      <vt:lpstr>Calibri</vt:lpstr>
      <vt:lpstr>Georgia</vt:lpstr>
      <vt:lpstr>Symbol</vt:lpstr>
      <vt:lpstr>Tahoma</vt:lpstr>
      <vt:lpstr>Times New Roman</vt:lpstr>
      <vt:lpstr>Wingdings</vt:lpstr>
      <vt:lpstr>Wingdings 2</vt:lpstr>
      <vt:lpstr>Technic</vt:lpstr>
      <vt:lpstr>5_eye</vt:lpstr>
      <vt:lpstr>vees</vt:lpstr>
      <vt:lpstr>Damask</vt:lpstr>
      <vt:lpstr>1_vees</vt:lpstr>
      <vt:lpstr>Slate</vt:lpstr>
      <vt:lpstr>“More Righteous Than I”  The Repentance Of Judah</vt:lpstr>
      <vt:lpstr>INTRO</vt:lpstr>
      <vt:lpstr>Genesis 37</vt:lpstr>
      <vt:lpstr>Genesis 38</vt:lpstr>
      <vt:lpstr>Genesis 38</vt:lpstr>
      <vt:lpstr>Genesis 38</vt:lpstr>
      <vt:lpstr>Genesis 38</vt:lpstr>
      <vt:lpstr>Genesis 38</vt:lpstr>
      <vt:lpstr>Genesis 38</vt:lpstr>
      <vt:lpstr>Genesis 38</vt:lpstr>
      <vt:lpstr>Genesis 38</vt:lpstr>
      <vt:lpstr>Genesis 42-49</vt:lpstr>
      <vt:lpstr>Genesis 42-49</vt:lpstr>
      <vt:lpstr>Genesis 49</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Righteous Than I": The Repentance Of Judah</dc:title>
  <dc:subject>10/02/2022</dc:subject>
  <dc:creator>DarkWolf</dc:creator>
  <dc:description>Adapted from a lesson by Ed Smith in Tanzania 2022, 4 Sept</dc:description>
  <cp:lastModifiedBy>DarkWolf</cp:lastModifiedBy>
  <cp:revision>18</cp:revision>
  <cp:lastPrinted>2022-09-30T18:10:28Z</cp:lastPrinted>
  <dcterms:created xsi:type="dcterms:W3CDTF">2005-06-04T23:49:02Z</dcterms:created>
  <dcterms:modified xsi:type="dcterms:W3CDTF">2022-10-10T02:31:14Z</dcterms:modified>
</cp:coreProperties>
</file>