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Lst>
  <p:notesMasterIdLst>
    <p:notesMasterId r:id="rId16"/>
  </p:notesMasterIdLst>
  <p:handoutMasterIdLst>
    <p:handoutMasterId r:id="rId17"/>
  </p:handoutMasterIdLst>
  <p:sldIdLst>
    <p:sldId id="256" r:id="rId4"/>
    <p:sldId id="263" r:id="rId5"/>
    <p:sldId id="420" r:id="rId6"/>
    <p:sldId id="428" r:id="rId7"/>
    <p:sldId id="430" r:id="rId8"/>
    <p:sldId id="293" r:id="rId9"/>
    <p:sldId id="447" r:id="rId10"/>
    <p:sldId id="449" r:id="rId11"/>
    <p:sldId id="452" r:id="rId12"/>
    <p:sldId id="454" r:id="rId13"/>
    <p:sldId id="394" r:id="rId14"/>
    <p:sldId id="728" r:id="rId15"/>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0000FF"/>
    <a:srgbClr val="FFFFFF"/>
    <a:srgbClr val="FFFF00"/>
    <a:srgbClr val="CCFF33"/>
    <a:srgbClr val="FF0066"/>
    <a:srgbClr val="FFCC00"/>
    <a:srgbClr val="66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09"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for Sunday July 3</a:t>
            </a:r>
            <a:r>
              <a:rPr lang="en-US" baseline="30000" dirty="0"/>
              <a:t>rd</a:t>
            </a:r>
            <a:r>
              <a:rPr lang="en-US" dirty="0"/>
              <a:t>, 2022</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r>
              <a:rPr lang="en-US" sz="1200" kern="1200" dirty="0">
                <a:solidFill>
                  <a:schemeClr val="tx1"/>
                </a:solidFill>
                <a:effectLst/>
                <a:latin typeface="Times New Roman" pitchFamily="18" charset="0"/>
                <a:ea typeface="+mn-ea"/>
                <a:cs typeface="+mn-cs"/>
              </a:rPr>
              <a:t>Based on a lesson by Richard Thetford, and an article by David Dann in Truth Magazine, July 2009</a:t>
            </a:r>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The Cyrus Cylinder</a:t>
            </a:r>
          </a:p>
          <a:p>
            <a:r>
              <a:rPr lang="en-US" dirty="0"/>
              <a:t>https://www.metmuseum.org/exhibitions/listings/2013/cyrus-cylinder</a:t>
            </a:r>
          </a:p>
          <a:p>
            <a:endParaRPr lang="en-US" dirty="0"/>
          </a:p>
          <a:p>
            <a:r>
              <a:rPr lang="en-US" dirty="0"/>
              <a:t>Excavated at Babylon in 1879, the Cylinder was inscribed in Babylonian cuneiform on the orders of the Persian king Cyrus the Great after he captured Babylon in 539 B.C. It marks the establishment of Persian rule and records how Cyrus restored shrines and allowed deported peoples to return home. Although not mentioned, it is thought to be at this time that the Jews returned to Jerusalem to build the Second Temple, as recorded in the Bible. The Cylinder and sixteen related works, all on loan from the British Museum, reflect the innovations initiated by Persian rule in the ancient Near East (550–331 B.C.) and chart a new path for this empire, the largest the world had known.</a:t>
            </a:r>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3</a:t>
            </a:fld>
            <a:endParaRPr lang="en-US"/>
          </a:p>
        </p:txBody>
      </p:sp>
    </p:spTree>
    <p:extLst>
      <p:ext uri="{BB962C8B-B14F-4D97-AF65-F5344CB8AC3E}">
        <p14:creationId xmlns:p14="http://schemas.microsoft.com/office/powerpoint/2010/main" val="169225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A74721B7-E441-4946-8958-CAFD8DDCBE78}"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r>
              <a:rPr lang="en-US"/>
              <a:t>Heart Of Ezra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Heart Of Ezra</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Heart Of Ezra</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496972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314021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43015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01586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“Light Shall Shine Out Of Darkness”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428806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69208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“Light Shall Shine Out Of Darkness”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0128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Heart Of Ezra</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985388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20881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2805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11797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5355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“Light Shall Shine Out Of Darkness”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4228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086879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“Light Shall Shine Out Of Darkness”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021954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721274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“Light Shall Shine Out Of Darkness”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334889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Heart Of Ezra</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Heart Of Ezra</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Heart Of Ezra</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Heart Of Ezra</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fld id="{167C8C57-8405-4012-A442-FD5D451A00B6}" type="slidenum">
              <a:rPr lang="en-US" smtClean="0"/>
              <a:pPr>
                <a:defRPr/>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r>
              <a:rPr lang="en-US"/>
              <a:t>Heart Of Ezra</a:t>
            </a:r>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Heart Of Ezra</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“Light Shall Shine Out Of Darkness”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967989574"/>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14235" y="-21134"/>
            <a:ext cx="9144000" cy="2350678"/>
          </a:xfrm>
        </p:spPr>
        <p:txBody>
          <a:bodyPr>
            <a:normAutofit fontScale="90000"/>
            <a:scene3d>
              <a:camera prst="orthographicFront"/>
              <a:lightRig rig="threePt" dir="t"/>
            </a:scene3d>
            <a:sp3d extrusionH="57150">
              <a:bevelT w="38100" h="38100" prst="angle"/>
            </a:sp3d>
          </a:bodyPr>
          <a:lstStyle/>
          <a:p>
            <a:pPr algn="ctr">
              <a:defRPr/>
            </a:pPr>
            <a:r>
              <a:rPr lang="en-US" sz="8800" b="1" u="sng" dirty="0">
                <a:solidFill>
                  <a:schemeClr val="tx1"/>
                </a:solidFill>
                <a:cs typeface="Times New Roman" pitchFamily="18" charset="0"/>
              </a:rPr>
              <a:t>Heart Of Ezra</a:t>
            </a:r>
            <a:br>
              <a:rPr lang="en-US" sz="4000" b="1" u="sng" dirty="0">
                <a:solidFill>
                  <a:schemeClr val="tx1"/>
                </a:solidFill>
                <a:cs typeface="Times New Roman" pitchFamily="18" charset="0"/>
              </a:rPr>
            </a:br>
            <a:br>
              <a:rPr lang="en-US" sz="2800" dirty="0"/>
            </a:br>
            <a:endParaRPr lang="en-US" sz="40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948264" y="2939143"/>
            <a:ext cx="5247472" cy="3935604"/>
          </a:xfrm>
          <a:prstGeom prst="rect">
            <a:avLst/>
          </a:prstGeom>
        </p:spPr>
      </p:pic>
      <p:sp>
        <p:nvSpPr>
          <p:cNvPr id="4" name="Rectangle 12">
            <a:extLst>
              <a:ext uri="{FF2B5EF4-FFF2-40B4-BE49-F238E27FC236}">
                <a16:creationId xmlns:a16="http://schemas.microsoft.com/office/drawing/2014/main" id="{0584B77A-E396-4850-AAA6-C105C0A3FB0C}"/>
              </a:ext>
            </a:extLst>
          </p:cNvPr>
          <p:cNvSpPr txBox="1">
            <a:spLocks noChangeArrowheads="1"/>
          </p:cNvSpPr>
          <p:nvPr/>
        </p:nvSpPr>
        <p:spPr>
          <a:xfrm>
            <a:off x="14235" y="2024744"/>
            <a:ext cx="9144000" cy="609600"/>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br>
              <a:rPr lang="en-US" sz="4000" b="1" u="sng" dirty="0">
                <a:solidFill>
                  <a:schemeClr val="tx1"/>
                </a:solidFill>
                <a:cs typeface="Times New Roman" pitchFamily="18" charset="0"/>
              </a:rPr>
            </a:br>
            <a:br>
              <a:rPr lang="en-US" sz="2800" b="0" dirty="0"/>
            </a:br>
            <a:r>
              <a:rPr lang="en-US" sz="19200" b="1" dirty="0">
                <a:solidFill>
                  <a:srgbClr val="FFFF00"/>
                </a:solidFill>
              </a:rPr>
              <a:t>Text: </a:t>
            </a:r>
            <a:r>
              <a:rPr lang="en-US" sz="19200" b="1" dirty="0">
                <a:solidFill>
                  <a:srgbClr val="FFFF00"/>
                </a:solidFill>
                <a:cs typeface="Times New Roman" pitchFamily="18" charset="0"/>
              </a:rPr>
              <a:t>Ezra 7:8-10</a:t>
            </a:r>
            <a:endParaRPr lang="en-US" sz="192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i="1" u="sng" dirty="0">
                <a:ln>
                  <a:solidFill>
                    <a:schemeClr val="tx1"/>
                  </a:solidFill>
                </a:ln>
                <a:solidFill>
                  <a:schemeClr val="bg1"/>
                </a:solidFill>
                <a:cs typeface="Times New Roman" pitchFamily="18" charset="0"/>
              </a:rPr>
              <a:t>Conclusion </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Heart Of Ezra</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84005" y="1143000"/>
            <a:ext cx="6993193" cy="4462760"/>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32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Timothy 2:20-21</a:t>
            </a:r>
          </a:p>
          <a:p>
            <a:pPr marL="685800" marR="0" lvl="0" indent="-68580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20.  Now in a large house there are not only gold and silver vessels, but also vessels of wood and of earthenware, and some to honor and some to dishonor.</a:t>
            </a:r>
          </a:p>
          <a:p>
            <a:pPr marL="685800" marR="0" lvl="0" indent="-68580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2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21.  Therefore, if anyone cleanses himself from these things, he will be a vessel for honor, sanctified, useful to the Master, prepared for every good work.</a:t>
            </a:r>
          </a:p>
        </p:txBody>
      </p:sp>
    </p:spTree>
    <p:extLst>
      <p:ext uri="{BB962C8B-B14F-4D97-AF65-F5344CB8AC3E}">
        <p14:creationId xmlns:p14="http://schemas.microsoft.com/office/powerpoint/2010/main" val="2010791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b="1" u="sng" dirty="0">
                <a:solidFill>
                  <a:schemeClr val="tx1"/>
                </a:solidFill>
                <a:cs typeface="Times New Roman" pitchFamily="18" charset="0"/>
              </a:rPr>
              <a:t>Conclusion</a:t>
            </a:r>
          </a:p>
        </p:txBody>
      </p:sp>
      <p:sp>
        <p:nvSpPr>
          <p:cNvPr id="8" name="Footer Placeholder 3"/>
          <p:cNvSpPr>
            <a:spLocks noGrp="1"/>
          </p:cNvSpPr>
          <p:nvPr>
            <p:ph type="ftr" sz="quarter" idx="11"/>
          </p:nvPr>
        </p:nvSpPr>
        <p:spPr>
          <a:xfrm>
            <a:off x="6705600" y="0"/>
            <a:ext cx="2438400" cy="304800"/>
          </a:xfrm>
        </p:spPr>
        <p:txBody>
          <a:bodyPr/>
          <a:lstStyle/>
          <a:p>
            <a:pPr algn="r">
              <a:defRPr/>
            </a:pPr>
            <a:r>
              <a:rPr lang="en-US" dirty="0"/>
              <a:t>Heart Of Ezra</a:t>
            </a:r>
          </a:p>
        </p:txBody>
      </p:sp>
      <p:sp>
        <p:nvSpPr>
          <p:cNvPr id="9" name="Text Box 3"/>
          <p:cNvSpPr txBox="1">
            <a:spLocks noChangeArrowheads="1"/>
          </p:cNvSpPr>
          <p:nvPr/>
        </p:nvSpPr>
        <p:spPr bwMode="auto">
          <a:xfrm>
            <a:off x="0" y="1125925"/>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5400" dirty="0">
                <a:solidFill>
                  <a:srgbClr val="FFFF00"/>
                </a:solidFill>
              </a:rPr>
              <a:t>Ezra was prepared!</a:t>
            </a:r>
            <a:endParaRPr lang="en-US" sz="6000" i="1" dirty="0">
              <a:solidFill>
                <a:srgbClr val="FFFF00"/>
              </a:solidFill>
            </a:endParaRPr>
          </a:p>
        </p:txBody>
      </p:sp>
      <p:sp>
        <p:nvSpPr>
          <p:cNvPr id="13" name="Text Box 8"/>
          <p:cNvSpPr txBox="1">
            <a:spLocks noChangeArrowheads="1"/>
          </p:cNvSpPr>
          <p:nvPr/>
        </p:nvSpPr>
        <p:spPr bwMode="auto">
          <a:xfrm>
            <a:off x="10886" y="4269365"/>
            <a:ext cx="4491517" cy="255454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sz="3200" dirty="0">
                <a:solidFill>
                  <a:schemeClr val="tx1"/>
                </a:solidFill>
                <a:effectLst/>
              </a:rPr>
              <a:t>Let us prepare our hearts to study the word of the Lord, to do it, and to teach it to others!</a:t>
            </a:r>
          </a:p>
        </p:txBody>
      </p:sp>
      <p:sp>
        <p:nvSpPr>
          <p:cNvPr id="11" name="Text Box 6"/>
          <p:cNvSpPr txBox="1">
            <a:spLocks noChangeArrowheads="1"/>
          </p:cNvSpPr>
          <p:nvPr/>
        </p:nvSpPr>
        <p:spPr bwMode="auto">
          <a:xfrm>
            <a:off x="0" y="2726767"/>
            <a:ext cx="9144000" cy="830997"/>
          </a:xfrm>
          <a:prstGeom prst="rect">
            <a:avLst/>
          </a:prstGeom>
          <a:solidFill>
            <a:srgbClr val="FFCCFF"/>
          </a:solidFill>
          <a:ln>
            <a:noFill/>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4800" dirty="0">
                <a:solidFill>
                  <a:srgbClr val="FF0000"/>
                </a:solidFill>
              </a:rPr>
              <a:t>ARE YOU?</a:t>
            </a:r>
            <a:endParaRPr lang="en-US" sz="4800" i="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4551986" y="4269365"/>
            <a:ext cx="4592014" cy="25886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5638800" cy="609600"/>
          </a:xfrm>
        </p:spPr>
        <p:txBody>
          <a:bodyPr/>
          <a:lstStyle/>
          <a:p>
            <a:pPr eaLnBrk="1" hangingPunct="1">
              <a:defRPr/>
            </a:pPr>
            <a:r>
              <a:rPr lang="en-US" sz="3400" b="1" i="1" u="sng" dirty="0">
                <a:ln>
                  <a:solidFill>
                    <a:schemeClr val="tx1"/>
                  </a:solidFill>
                </a:ln>
                <a:solidFill>
                  <a:schemeClr val="bg1"/>
                </a:solidFill>
                <a:cs typeface="Times New Roman" pitchFamily="18" charset="0"/>
              </a:rPr>
              <a:t>Intro </a:t>
            </a:r>
          </a:p>
        </p:txBody>
      </p:sp>
      <p:sp>
        <p:nvSpPr>
          <p:cNvPr id="7" name="Footer Placeholder 3"/>
          <p:cNvSpPr>
            <a:spLocks noGrp="1"/>
          </p:cNvSpPr>
          <p:nvPr>
            <p:ph type="ftr" sz="quarter" idx="11"/>
          </p:nvPr>
        </p:nvSpPr>
        <p:spPr>
          <a:xfrm>
            <a:off x="3121742" y="6400800"/>
            <a:ext cx="2895600" cy="457200"/>
          </a:xfrm>
        </p:spPr>
        <p:txBody>
          <a:bodyPr/>
          <a:lstStyle/>
          <a:p>
            <a:pPr>
              <a:defRPr/>
            </a:pPr>
            <a:r>
              <a:rPr lang="en-US"/>
              <a:t>Heart Of Ezra</a:t>
            </a:r>
            <a:endParaRPr lang="en-US" dirty="0"/>
          </a:p>
        </p:txBody>
      </p:sp>
      <p:sp>
        <p:nvSpPr>
          <p:cNvPr id="8" name="Text Box 6"/>
          <p:cNvSpPr txBox="1">
            <a:spLocks noChangeArrowheads="1"/>
          </p:cNvSpPr>
          <p:nvPr/>
        </p:nvSpPr>
        <p:spPr bwMode="auto">
          <a:xfrm>
            <a:off x="1084005" y="1143000"/>
            <a:ext cx="6993193" cy="4462760"/>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sz="3200" dirty="0">
                <a:solidFill>
                  <a:srgbClr val="7030A0"/>
                </a:solidFill>
              </a:rPr>
              <a:t>II Timothy 2:20-21</a:t>
            </a:r>
          </a:p>
          <a:p>
            <a:pPr marL="685800" indent="-685800" algn="l">
              <a:buClr>
                <a:schemeClr val="accent1"/>
              </a:buClr>
              <a:buSzPct val="115000"/>
            </a:pPr>
            <a:r>
              <a:rPr lang="en-US" sz="2800" b="0" dirty="0">
                <a:solidFill>
                  <a:srgbClr val="002060"/>
                </a:solidFill>
              </a:rPr>
              <a:t>20.  Now in a large house there are not only gold and silver vessels, but also vessels of wood and of earthenware, and some to honor and some to dishonor.</a:t>
            </a:r>
          </a:p>
          <a:p>
            <a:pPr marL="685800" indent="-685800" algn="l">
              <a:buClr>
                <a:schemeClr val="accent1"/>
              </a:buClr>
              <a:buSzPct val="115000"/>
            </a:pPr>
            <a:r>
              <a:rPr lang="en-US" sz="2800" b="0" dirty="0">
                <a:solidFill>
                  <a:srgbClr val="002060"/>
                </a:solidFill>
              </a:rPr>
              <a:t>21.  Therefore, if anyone cleanses himself from these things, he will be a vessel for honor, sanctified, useful to the Master, prepared for every good work.</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10887" y="6643694"/>
            <a:ext cx="2656114" cy="214306"/>
          </a:xfrm>
        </p:spPr>
        <p:txBody>
          <a:bodyPr/>
          <a:lstStyle/>
          <a:p>
            <a:pPr algn="ctr">
              <a:defRPr/>
            </a:pPr>
            <a:r>
              <a:rPr lang="en-US" dirty="0"/>
              <a:t>Heart Of Ezra</a:t>
            </a:r>
          </a:p>
        </p:txBody>
      </p:sp>
      <p:sp>
        <p:nvSpPr>
          <p:cNvPr id="10" name="Text Box 3"/>
          <p:cNvSpPr txBox="1">
            <a:spLocks noChangeArrowheads="1"/>
          </p:cNvSpPr>
          <p:nvPr/>
        </p:nvSpPr>
        <p:spPr bwMode="auto">
          <a:xfrm>
            <a:off x="10886" y="1182231"/>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	</a:t>
            </a:r>
            <a:r>
              <a:rPr lang="en-US" sz="2800" dirty="0">
                <a:solidFill>
                  <a:srgbClr val="FFFF00"/>
                </a:solidFill>
              </a:rPr>
              <a:t>In the first year of Cyrus’ reign, he decreed the Jewish captives were free to return to their land and rebuild the temple! </a:t>
            </a:r>
          </a:p>
          <a:p>
            <a:pPr eaLnBrk="1" hangingPunct="1"/>
            <a:r>
              <a:rPr lang="en-US" sz="2800" i="1" dirty="0">
                <a:solidFill>
                  <a:srgbClr val="FFFF00"/>
                </a:solidFill>
              </a:rPr>
              <a:t>(Ezra 1 – after their 70 years in exile from Jeremiah 29:10) </a:t>
            </a:r>
          </a:p>
        </p:txBody>
      </p:sp>
      <p:sp>
        <p:nvSpPr>
          <p:cNvPr id="12" name="Text Box 6"/>
          <p:cNvSpPr txBox="1">
            <a:spLocks noChangeArrowheads="1"/>
          </p:cNvSpPr>
          <p:nvPr/>
        </p:nvSpPr>
        <p:spPr bwMode="auto">
          <a:xfrm>
            <a:off x="-4893" y="349323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buClr>
                <a:schemeClr val="accent1"/>
              </a:buClr>
              <a:buSzPct val="115000"/>
            </a:pPr>
            <a:r>
              <a:rPr lang="en-US" sz="2800" b="0" dirty="0">
                <a:solidFill>
                  <a:srgbClr val="FFFFFF"/>
                </a:solidFill>
              </a:rPr>
              <a:t>In 538-536 B.C. the first exiles returned to Jerusalem!</a:t>
            </a:r>
          </a:p>
        </p:txBody>
      </p:sp>
      <p:sp>
        <p:nvSpPr>
          <p:cNvPr id="14" name="Text Box 6"/>
          <p:cNvSpPr txBox="1">
            <a:spLocks noChangeArrowheads="1"/>
          </p:cNvSpPr>
          <p:nvPr/>
        </p:nvSpPr>
        <p:spPr bwMode="auto">
          <a:xfrm>
            <a:off x="-4893" y="4422131"/>
            <a:ext cx="4798396" cy="1815882"/>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0000"/>
                </a:solidFill>
              </a:rPr>
              <a:t>Ezra did not return with the first exiles but about 80 years later in 458 B.C.!</a:t>
            </a:r>
            <a:endParaRPr lang="en-US" sz="2800" i="1" dirty="0">
              <a:solidFill>
                <a:srgbClr val="FF0000"/>
              </a:solidFill>
            </a:endParaRPr>
          </a:p>
        </p:txBody>
      </p:sp>
      <p:pic>
        <p:nvPicPr>
          <p:cNvPr id="3" name="Picture 2">
            <a:extLst>
              <a:ext uri="{FF2B5EF4-FFF2-40B4-BE49-F238E27FC236}">
                <a16:creationId xmlns:a16="http://schemas.microsoft.com/office/drawing/2014/main" id="{16F9EEA5-FC8B-22B0-EA3E-AEB9A10E0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707" y="4000518"/>
            <a:ext cx="4343400" cy="2857500"/>
          </a:xfrm>
          <a:prstGeom prst="rect">
            <a:avLst/>
          </a:prstGeom>
        </p:spPr>
      </p:pic>
    </p:spTree>
    <p:extLst>
      <p:ext uri="{BB962C8B-B14F-4D97-AF65-F5344CB8AC3E}">
        <p14:creationId xmlns:p14="http://schemas.microsoft.com/office/powerpoint/2010/main" val="24924745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4572000" cy="609600"/>
          </a:xfrm>
        </p:spPr>
        <p:txBody>
          <a:bodyPr/>
          <a:lstStyle/>
          <a:p>
            <a:pPr eaLnBrk="1" hangingPunct="1">
              <a:defRPr/>
            </a:pPr>
            <a:r>
              <a:rPr lang="en-US" sz="3400" b="1" i="1" u="sng" dirty="0">
                <a:ln>
                  <a:solidFill>
                    <a:schemeClr val="tx1"/>
                  </a:solidFill>
                </a:ln>
                <a:solidFill>
                  <a:schemeClr val="bg1"/>
                </a:solidFill>
                <a:cs typeface="Times New Roman" pitchFamily="18" charset="0"/>
              </a:rPr>
              <a:t>Intro </a:t>
            </a:r>
          </a:p>
        </p:txBody>
      </p:sp>
      <p:sp>
        <p:nvSpPr>
          <p:cNvPr id="7" name="Footer Placeholder 3"/>
          <p:cNvSpPr>
            <a:spLocks noGrp="1"/>
          </p:cNvSpPr>
          <p:nvPr>
            <p:ph type="ftr" sz="quarter" idx="11"/>
          </p:nvPr>
        </p:nvSpPr>
        <p:spPr>
          <a:xfrm>
            <a:off x="3121742" y="6400800"/>
            <a:ext cx="2895600" cy="457200"/>
          </a:xfrm>
        </p:spPr>
        <p:txBody>
          <a:bodyPr/>
          <a:lstStyle/>
          <a:p>
            <a:pPr>
              <a:defRPr/>
            </a:pPr>
            <a:r>
              <a:rPr lang="en-US"/>
              <a:t>Heart Of Ezra</a:t>
            </a:r>
            <a:endParaRPr lang="en-US" dirty="0"/>
          </a:p>
        </p:txBody>
      </p:sp>
      <p:sp>
        <p:nvSpPr>
          <p:cNvPr id="8" name="Text Box 6"/>
          <p:cNvSpPr txBox="1">
            <a:spLocks noChangeArrowheads="1"/>
          </p:cNvSpPr>
          <p:nvPr/>
        </p:nvSpPr>
        <p:spPr bwMode="auto">
          <a:xfrm>
            <a:off x="1072945" y="1505396"/>
            <a:ext cx="6993193" cy="3847207"/>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sz="2800" dirty="0">
                <a:solidFill>
                  <a:srgbClr val="7030A0"/>
                </a:solidFill>
              </a:rPr>
              <a:t>Ezra 7:8-10</a:t>
            </a:r>
          </a:p>
          <a:p>
            <a:pPr marL="631825" indent="-631825" algn="l">
              <a:buClr>
                <a:schemeClr val="accent1"/>
              </a:buClr>
              <a:buSzPct val="115000"/>
            </a:pPr>
            <a:r>
              <a:rPr lang="en-US" b="0" dirty="0">
                <a:solidFill>
                  <a:srgbClr val="002060"/>
                </a:solidFill>
              </a:rPr>
              <a:t>8.    He came to Jerusalem in the fifth month, which was in the seventh year of the king. </a:t>
            </a:r>
          </a:p>
          <a:p>
            <a:pPr marL="631825" indent="-631825" algn="l">
              <a:buClr>
                <a:schemeClr val="accent1"/>
              </a:buClr>
              <a:buSzPct val="115000"/>
            </a:pPr>
            <a:r>
              <a:rPr lang="en-US" b="0" dirty="0">
                <a:solidFill>
                  <a:srgbClr val="002060"/>
                </a:solidFill>
              </a:rPr>
              <a:t>9.    For on the first of the first month he began to go up from Babylon; and on the first of the fifth month he came to Jerusalem, because the good hand of his God was upon him. </a:t>
            </a:r>
          </a:p>
          <a:p>
            <a:pPr marL="631825" indent="-631825" algn="l">
              <a:buClr>
                <a:schemeClr val="accent1"/>
              </a:buClr>
              <a:buSzPct val="115000"/>
            </a:pPr>
            <a:r>
              <a:rPr lang="en-US" b="0" dirty="0">
                <a:solidFill>
                  <a:srgbClr val="002060"/>
                </a:solidFill>
              </a:rPr>
              <a:t>10.  For Ezra had set his heart to study the law of the LORD and to practice it, and to teach His statutes and ordinances in Israel. </a:t>
            </a:r>
          </a:p>
        </p:txBody>
      </p:sp>
    </p:spTree>
    <p:extLst>
      <p:ext uri="{BB962C8B-B14F-4D97-AF65-F5344CB8AC3E}">
        <p14:creationId xmlns:p14="http://schemas.microsoft.com/office/powerpoint/2010/main" val="1607877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5C1FC-BB27-104F-7E82-2D5F2464DF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6000" y="2323968"/>
            <a:ext cx="5227083" cy="4042277"/>
          </a:xfrm>
          <a:prstGeom prst="rect">
            <a:avLst/>
          </a:prstGeom>
        </p:spPr>
      </p:pic>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7696200" y="21771"/>
            <a:ext cx="1436914" cy="210976"/>
          </a:xfrm>
        </p:spPr>
        <p:txBody>
          <a:bodyPr/>
          <a:lstStyle/>
          <a:p>
            <a:pPr algn="ctr">
              <a:defRPr/>
            </a:pPr>
            <a:r>
              <a:rPr lang="en-US" dirty="0"/>
              <a:t>Heart Of Ezra</a:t>
            </a:r>
          </a:p>
        </p:txBody>
      </p:sp>
      <p:sp>
        <p:nvSpPr>
          <p:cNvPr id="14" name="Text Box 6"/>
          <p:cNvSpPr txBox="1">
            <a:spLocks noChangeArrowheads="1"/>
          </p:cNvSpPr>
          <p:nvPr/>
        </p:nvSpPr>
        <p:spPr bwMode="auto">
          <a:xfrm>
            <a:off x="1956000" y="5925664"/>
            <a:ext cx="5227084" cy="954107"/>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rgbClr val="FF0000"/>
                </a:solidFill>
              </a:rPr>
              <a:t>May we have hearts like Ezra’s!</a:t>
            </a:r>
            <a:endParaRPr lang="en-US" sz="2800" i="1" dirty="0">
              <a:solidFill>
                <a:srgbClr val="FF0000"/>
              </a:solidFill>
            </a:endParaRPr>
          </a:p>
        </p:txBody>
      </p:sp>
      <p:sp>
        <p:nvSpPr>
          <p:cNvPr id="8" name="Text Box 10"/>
          <p:cNvSpPr txBox="1">
            <a:spLocks noChangeArrowheads="1"/>
          </p:cNvSpPr>
          <p:nvPr/>
        </p:nvSpPr>
        <p:spPr bwMode="auto">
          <a:xfrm>
            <a:off x="-4916" y="1292731"/>
            <a:ext cx="9148916" cy="2062103"/>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3200" dirty="0">
                <a:solidFill>
                  <a:schemeClr val="bg1"/>
                </a:solidFill>
                <a:effectLst/>
              </a:rPr>
              <a:t>Ezra may not have been one of the first of his people to return to Jerusalem but when he did his heart was well</a:t>
            </a:r>
          </a:p>
          <a:p>
            <a:pPr eaLnBrk="1" hangingPunct="1"/>
            <a:r>
              <a:rPr lang="en-US" sz="3200" dirty="0">
                <a:solidFill>
                  <a:schemeClr val="bg1"/>
                </a:solidFill>
                <a:effectLst/>
              </a:rPr>
              <a:t>prepared!</a:t>
            </a:r>
          </a:p>
        </p:txBody>
      </p:sp>
    </p:spTree>
    <p:extLst>
      <p:ext uri="{BB962C8B-B14F-4D97-AF65-F5344CB8AC3E}">
        <p14:creationId xmlns:p14="http://schemas.microsoft.com/office/powerpoint/2010/main" val="9738409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0" y="1780986"/>
            <a:ext cx="4572000" cy="809813"/>
          </a:xfrm>
        </p:spPr>
        <p:txBody>
          <a:bodyPr/>
          <a:lstStyle/>
          <a:p>
            <a:pPr algn="ctr"/>
            <a:r>
              <a:rPr lang="en-US" sz="2800" dirty="0">
                <a:solidFill>
                  <a:schemeClr val="tx1"/>
                </a:solidFill>
              </a:rPr>
              <a:t>God’s people need to “study” God’s word</a:t>
            </a: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622074" y="1603852"/>
            <a:ext cx="4521926" cy="986948"/>
          </a:xfrm>
        </p:spPr>
        <p:txBody>
          <a:bodyPr/>
          <a:lstStyle/>
          <a:p>
            <a:pPr algn="ctr"/>
            <a:r>
              <a:rPr lang="en-US" sz="2800" dirty="0">
                <a:solidFill>
                  <a:schemeClr val="tx1"/>
                </a:solidFill>
              </a:rPr>
              <a:t>The heart must be prepared to study</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a:spcAft>
                <a:spcPts val="600"/>
              </a:spcAft>
              <a:defRPr/>
            </a:pPr>
            <a:r>
              <a:rPr lang="en-US" b="1" kern="1200" dirty="0">
                <a:latin typeface="Tahoma" pitchFamily="34" charset="0"/>
                <a:ea typeface="+mn-ea"/>
                <a:cs typeface="Times New Roman" pitchFamily="18" charset="0"/>
              </a:rPr>
              <a:t>Heart Of Ezra</a:t>
            </a: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fontScale="90000"/>
          </a:bodyPr>
          <a:lstStyle/>
          <a:p>
            <a:pPr>
              <a:lnSpc>
                <a:spcPct val="90000"/>
              </a:lnSpc>
              <a:defRPr/>
            </a:pPr>
            <a:r>
              <a:rPr lang="en-US" sz="3600" b="1" u="sng" kern="1200" dirty="0">
                <a:latin typeface="+mj-lt"/>
                <a:ea typeface="+mj-ea"/>
                <a:cs typeface="+mj-cs"/>
              </a:rPr>
              <a:t>Ezra Had A Heart to </a:t>
            </a:r>
            <a:r>
              <a:rPr lang="en-US" sz="3600" b="1" i="1" u="sng" kern="1200" dirty="0">
                <a:ln>
                  <a:solidFill>
                    <a:srgbClr val="FFFF00"/>
                  </a:solidFill>
                </a:ln>
                <a:solidFill>
                  <a:srgbClr val="FF0000"/>
                </a:solidFill>
                <a:latin typeface="+mj-lt"/>
                <a:ea typeface="+mj-ea"/>
                <a:cs typeface="+mj-cs"/>
              </a:rPr>
              <a:t>Study</a:t>
            </a:r>
            <a:r>
              <a:rPr lang="en-US" sz="3600" b="1" u="sng" kern="1200" dirty="0">
                <a:latin typeface="+mj-lt"/>
                <a:ea typeface="+mj-ea"/>
                <a:cs typeface="+mj-cs"/>
              </a:rPr>
              <a:t> the Law of God</a:t>
            </a:r>
          </a:p>
        </p:txBody>
      </p:sp>
      <p:sp>
        <p:nvSpPr>
          <p:cNvPr id="10" name="Text Box 3"/>
          <p:cNvSpPr txBox="1">
            <a:spLocks noChangeArrowheads="1"/>
          </p:cNvSpPr>
          <p:nvPr/>
        </p:nvSpPr>
        <p:spPr bwMode="auto">
          <a:xfrm>
            <a:off x="4622074" y="4880825"/>
            <a:ext cx="4502957" cy="1959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560070" indent="-285750" algn="l" eaLnBrk="1" hangingPunct="1">
              <a:lnSpc>
                <a:spcPct val="90000"/>
              </a:lnSpc>
              <a:spcBef>
                <a:spcPct val="20000"/>
              </a:spcBef>
              <a:buClr>
                <a:schemeClr val="tx2"/>
              </a:buClr>
              <a:buFont typeface="Wingdings" panose="05000000000000000000" pitchFamily="2" charset="2"/>
              <a:buChar char="ü"/>
            </a:pPr>
            <a:r>
              <a:rPr lang="en-US" sz="2800" dirty="0">
                <a:solidFill>
                  <a:schemeClr val="tx1"/>
                </a:solidFill>
                <a:latin typeface="+mn-lt"/>
                <a:cs typeface="+mn-cs"/>
              </a:rPr>
              <a:t>II Peter 3:18: Grow</a:t>
            </a:r>
          </a:p>
          <a:p>
            <a:pPr marL="560070" indent="-285750" algn="l" eaLnBrk="1" hangingPunct="1">
              <a:lnSpc>
                <a:spcPct val="90000"/>
              </a:lnSpc>
              <a:spcBef>
                <a:spcPct val="20000"/>
              </a:spcBef>
              <a:buClr>
                <a:schemeClr val="tx2"/>
              </a:buClr>
              <a:buFont typeface="Wingdings" panose="05000000000000000000" pitchFamily="2" charset="2"/>
              <a:buChar char="ü"/>
            </a:pPr>
            <a:r>
              <a:rPr lang="en-US" sz="2800" dirty="0">
                <a:solidFill>
                  <a:schemeClr val="tx1"/>
                </a:solidFill>
                <a:latin typeface="+mn-lt"/>
                <a:cs typeface="+mn-cs"/>
              </a:rPr>
              <a:t>Acts 17:11: Search the Scriptures daily</a:t>
            </a:r>
          </a:p>
          <a:p>
            <a:pPr marL="560070" indent="-285750" algn="l" eaLnBrk="1" hangingPunct="1">
              <a:lnSpc>
                <a:spcPct val="90000"/>
              </a:lnSpc>
              <a:spcBef>
                <a:spcPct val="20000"/>
              </a:spcBef>
              <a:buClr>
                <a:schemeClr val="tx2"/>
              </a:buClr>
              <a:buFont typeface="Wingdings" panose="05000000000000000000" pitchFamily="2" charset="2"/>
              <a:buChar char="ü"/>
            </a:pPr>
            <a:r>
              <a:rPr lang="en-US" sz="2800" dirty="0">
                <a:solidFill>
                  <a:schemeClr val="tx1"/>
                </a:solidFill>
                <a:latin typeface="+mn-lt"/>
                <a:cs typeface="+mn-cs"/>
              </a:rPr>
              <a:t>II Timothy 2:15: Study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p:blipFill>
        <p:spPr>
          <a:xfrm>
            <a:off x="18969" y="2590800"/>
            <a:ext cx="4314832" cy="3904923"/>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971569" y="3910994"/>
            <a:ext cx="2409634" cy="1015663"/>
          </a:xfrm>
          <a:prstGeom prst="rect">
            <a:avLst/>
          </a:prstGeom>
          <a:noFill/>
        </p:spPr>
        <p:txBody>
          <a:bodyPr wrap="none" rtlCol="0">
            <a:spAutoFit/>
          </a:bodyPr>
          <a:lstStyle/>
          <a:p>
            <a:r>
              <a:rPr lang="en-US" sz="6000" dirty="0">
                <a:solidFill>
                  <a:schemeClr val="bg1"/>
                </a:solidFill>
              </a:rPr>
              <a:t>Study</a:t>
            </a:r>
          </a:p>
        </p:txBody>
      </p:sp>
      <p:sp>
        <p:nvSpPr>
          <p:cNvPr id="12" name="Text Box 3">
            <a:extLst>
              <a:ext uri="{FF2B5EF4-FFF2-40B4-BE49-F238E27FC236}">
                <a16:creationId xmlns:a16="http://schemas.microsoft.com/office/drawing/2014/main" id="{86DC4BD5-AEA9-E8D6-889F-10C77F9F063C}"/>
              </a:ext>
            </a:extLst>
          </p:cNvPr>
          <p:cNvSpPr txBox="1">
            <a:spLocks noChangeArrowheads="1"/>
          </p:cNvSpPr>
          <p:nvPr/>
        </p:nvSpPr>
        <p:spPr bwMode="auto">
          <a:xfrm>
            <a:off x="11640" y="636732"/>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dirty="0">
                <a:solidFill>
                  <a:schemeClr val="tx1"/>
                </a:solidFill>
              </a:rPr>
              <a:t>Ezra 7:10: “For Ezra had set his heart to </a:t>
            </a:r>
            <a:r>
              <a:rPr lang="en-US" i="1" u="sng" dirty="0">
                <a:solidFill>
                  <a:schemeClr val="tx1"/>
                </a:solidFill>
              </a:rPr>
              <a:t>study</a:t>
            </a:r>
            <a:r>
              <a:rPr lang="en-US" dirty="0">
                <a:solidFill>
                  <a:schemeClr val="tx1"/>
                </a:solidFill>
              </a:rPr>
              <a:t> the law of 		the LORD...”</a:t>
            </a:r>
          </a:p>
        </p:txBody>
      </p:sp>
      <p:sp>
        <p:nvSpPr>
          <p:cNvPr id="13" name="Text Placeholder 2">
            <a:extLst>
              <a:ext uri="{FF2B5EF4-FFF2-40B4-BE49-F238E27FC236}">
                <a16:creationId xmlns:a16="http://schemas.microsoft.com/office/drawing/2014/main" id="{68CEF26F-B02D-E4D9-2866-4B823C5FB2FD}"/>
              </a:ext>
            </a:extLst>
          </p:cNvPr>
          <p:cNvSpPr txBox="1">
            <a:spLocks/>
          </p:cNvSpPr>
          <p:nvPr/>
        </p:nvSpPr>
        <p:spPr>
          <a:xfrm>
            <a:off x="4633714" y="3214670"/>
            <a:ext cx="4521926" cy="132859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tx2"/>
              </a:buClr>
              <a:buFont typeface="Wingdings" charset="2"/>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tx2"/>
              </a:buClr>
              <a:buFont typeface="Wingdings" charset="2"/>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charset="2"/>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9pPr>
          </a:lstStyle>
          <a:p>
            <a:pPr algn="ctr" fontAlgn="auto">
              <a:spcAft>
                <a:spcPts val="0"/>
              </a:spcAft>
            </a:pPr>
            <a:r>
              <a:rPr lang="en-US" sz="2800" dirty="0">
                <a:solidFill>
                  <a:schemeClr val="tx1"/>
                </a:solidFill>
              </a:rPr>
              <a:t>Christians today need to “prepare” our hearts to study the word of God!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0" end="0"/>
                                            </p:txEl>
                                          </p:spTgt>
                                        </p:tgtEl>
                                        <p:attrNameLst>
                                          <p:attrName>style.visibility</p:attrName>
                                        </p:attrNameLst>
                                      </p:cBhvr>
                                      <p:to>
                                        <p:strVal val="visible"/>
                                      </p:to>
                                    </p:set>
                                    <p:anim calcmode="lin" valueType="num">
                                      <p:cBhvr>
                                        <p:cTn id="14"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P spid="134153"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11640" y="1830626"/>
            <a:ext cx="4572000" cy="533399"/>
          </a:xfrm>
        </p:spPr>
        <p:txBody>
          <a:bodyPr/>
          <a:lstStyle/>
          <a:p>
            <a:pPr algn="ctr"/>
            <a:r>
              <a:rPr lang="en-US" sz="2800" dirty="0">
                <a:solidFill>
                  <a:schemeClr val="tx1"/>
                </a:solidFill>
              </a:rPr>
              <a:t>Must hear it and Obey it!</a:t>
            </a: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622074" y="1603852"/>
            <a:ext cx="4521926" cy="986948"/>
          </a:xfrm>
        </p:spPr>
        <p:txBody>
          <a:bodyPr/>
          <a:lstStyle/>
          <a:p>
            <a:pPr algn="ctr"/>
            <a:r>
              <a:rPr lang="en-US" sz="2800" dirty="0">
                <a:solidFill>
                  <a:schemeClr val="tx1"/>
                </a:solidFill>
              </a:rPr>
              <a:t>Be prepared to hear and obey the word of God</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Heart Of Ezra</a:t>
            </a: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nSpc>
                <a:spcPct val="90000"/>
              </a:lnSpc>
              <a:defRPr/>
            </a:pPr>
            <a:r>
              <a:rPr lang="en-US" sz="3600" b="1" u="sng" kern="1200" dirty="0">
                <a:latin typeface="+mj-lt"/>
                <a:ea typeface="+mj-ea"/>
                <a:cs typeface="+mj-cs"/>
              </a:rPr>
              <a:t>Ezra Had A Heart to </a:t>
            </a:r>
            <a:r>
              <a:rPr lang="en-US" sz="3600" b="1" i="1" u="sng" kern="1200" dirty="0">
                <a:ln>
                  <a:solidFill>
                    <a:srgbClr val="FFFF00"/>
                  </a:solidFill>
                </a:ln>
                <a:solidFill>
                  <a:srgbClr val="FF0000"/>
                </a:solidFill>
                <a:latin typeface="+mj-lt"/>
                <a:ea typeface="+mj-ea"/>
                <a:cs typeface="+mj-cs"/>
              </a:rPr>
              <a:t>Obey</a:t>
            </a:r>
            <a:r>
              <a:rPr lang="en-US" sz="3600" b="1" u="sng" kern="1200" dirty="0">
                <a:latin typeface="+mj-lt"/>
                <a:ea typeface="+mj-ea"/>
                <a:cs typeface="+mj-cs"/>
              </a:rPr>
              <a:t> the Law of God</a:t>
            </a:r>
          </a:p>
        </p:txBody>
      </p:sp>
      <p:sp>
        <p:nvSpPr>
          <p:cNvPr id="10" name="Text Box 3"/>
          <p:cNvSpPr txBox="1">
            <a:spLocks noChangeArrowheads="1"/>
          </p:cNvSpPr>
          <p:nvPr/>
        </p:nvSpPr>
        <p:spPr bwMode="auto">
          <a:xfrm>
            <a:off x="4611188" y="2716037"/>
            <a:ext cx="4502957" cy="4141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James 1:21-22: Hear &amp; Do!</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Romans 6:16-18: Obey from the heart!</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Hebrews 5:9: Christ saves those who obey Him!</a:t>
            </a:r>
          </a:p>
          <a:p>
            <a:pPr marL="560070" lvl="0" indent="-285750" algn="l" eaLnBrk="1" hangingPunct="1">
              <a:lnSpc>
                <a:spcPct val="90000"/>
              </a:lnSpc>
              <a:spcBef>
                <a:spcPct val="20000"/>
              </a:spcBef>
              <a:buClr>
                <a:srgbClr val="FF8600"/>
              </a:buClr>
              <a:buFont typeface="Wingdings" panose="05000000000000000000" pitchFamily="2" charset="2"/>
              <a:buChar char="ü"/>
            </a:pPr>
            <a:r>
              <a:rPr lang="en-US" sz="2800" dirty="0">
                <a:solidFill>
                  <a:prstClr val="white"/>
                </a:solidFill>
                <a:latin typeface="Arial"/>
              </a:rPr>
              <a:t>John 13:17: Blessed if you obey</a:t>
            </a:r>
            <a:endParaRPr kumimoji="0" lang="en-US" sz="3600" b="1" i="0" u="none" strike="noStrike" kern="1200" cap="none" spc="0" normalizeH="0" baseline="0" noProof="0" dirty="0">
              <a:ln>
                <a:noFill/>
              </a:ln>
              <a:solidFill>
                <a:prstClr val="white"/>
              </a:solidFill>
              <a:effectLst/>
              <a:uLnTx/>
              <a:uFillTx/>
              <a:latin typeface="Arial"/>
              <a:ea typeface="+mn-ea"/>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p:blipFill>
        <p:spPr>
          <a:xfrm>
            <a:off x="18969" y="2590800"/>
            <a:ext cx="4314832" cy="3904923"/>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1095000" y="3910994"/>
            <a:ext cx="2162773" cy="101566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Obey</a:t>
            </a:r>
          </a:p>
        </p:txBody>
      </p:sp>
      <p:sp>
        <p:nvSpPr>
          <p:cNvPr id="12" name="Text Box 3">
            <a:extLst>
              <a:ext uri="{FF2B5EF4-FFF2-40B4-BE49-F238E27FC236}">
                <a16:creationId xmlns:a16="http://schemas.microsoft.com/office/drawing/2014/main" id="{86DC4BD5-AEA9-E8D6-889F-10C77F9F063C}"/>
              </a:ext>
            </a:extLst>
          </p:cNvPr>
          <p:cNvSpPr txBox="1">
            <a:spLocks noChangeArrowheads="1"/>
          </p:cNvSpPr>
          <p:nvPr/>
        </p:nvSpPr>
        <p:spPr bwMode="auto">
          <a:xfrm>
            <a:off x="11640" y="636732"/>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Ezra 7:10: “For Ezra had set his heart to </a:t>
            </a:r>
            <a:r>
              <a:rPr kumimoji="0" lang="en-US" sz="2400"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study</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the law of 		the LORD and to </a:t>
            </a:r>
            <a:r>
              <a:rPr kumimoji="0" lang="en-US" sz="2400" b="1" i="1" u="sng" strike="noStrike" kern="1200" cap="none" spc="0" normalizeH="0" baseline="0" noProof="0" dirty="0">
                <a:ln>
                  <a:noFill/>
                </a:ln>
                <a:solidFill>
                  <a:prstClr val="white"/>
                </a:solidFill>
                <a:effectLst/>
                <a:uLnTx/>
                <a:uFillTx/>
                <a:latin typeface="Tahoma" pitchFamily="34" charset="0"/>
                <a:ea typeface="+mn-ea"/>
                <a:cs typeface="Times New Roman" pitchFamily="18" charset="0"/>
              </a:rPr>
              <a:t>practice it</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2052966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0" end="0"/>
                                            </p:txEl>
                                          </p:spTgt>
                                        </p:tgtEl>
                                        <p:attrNameLst>
                                          <p:attrName>style.visibility</p:attrName>
                                        </p:attrNameLst>
                                      </p:cBhvr>
                                      <p:to>
                                        <p:strVal val="visible"/>
                                      </p:to>
                                    </p:set>
                                    <p:anim calcmode="lin" valueType="num">
                                      <p:cBhvr>
                                        <p:cTn id="14"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0" end="0"/>
                                            </p:txEl>
                                          </p:spTgt>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additive="base">
                                        <p:cTn id="3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P spid="1341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11640" y="1603852"/>
            <a:ext cx="4572000" cy="880301"/>
          </a:xfrm>
        </p:spPr>
        <p:txBody>
          <a:bodyPr/>
          <a:lstStyle/>
          <a:p>
            <a:pPr algn="ctr"/>
            <a:r>
              <a:rPr lang="en-US" sz="2800" dirty="0">
                <a:solidFill>
                  <a:schemeClr val="tx1"/>
                </a:solidFill>
              </a:rPr>
              <a:t>Ezra was prepared to: Study, Obey, and Teach!</a:t>
            </a: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622074" y="1598409"/>
            <a:ext cx="4521926" cy="986948"/>
          </a:xfrm>
        </p:spPr>
        <p:txBody>
          <a:bodyPr/>
          <a:lstStyle/>
          <a:p>
            <a:pPr algn="ctr"/>
            <a:r>
              <a:rPr lang="en-US" sz="2800" dirty="0">
                <a:solidFill>
                  <a:schemeClr val="tx1"/>
                </a:solidFill>
              </a:rPr>
              <a:t>Christians today need to be prepared to teach!</a:t>
            </a:r>
            <a:endParaRPr lang="en-US" dirty="0"/>
          </a:p>
        </p:txBody>
      </p:sp>
      <p:sp>
        <p:nvSpPr>
          <p:cNvPr id="5" name="Footer Placeholder 3"/>
          <p:cNvSpPr>
            <a:spLocks noGrp="1"/>
          </p:cNvSpPr>
          <p:nvPr>
            <p:ph type="ftr" sz="quarter" idx="11"/>
          </p:nvPr>
        </p:nvSpPr>
        <p:spPr>
          <a:xfrm>
            <a:off x="0" y="6629400"/>
            <a:ext cx="2246489" cy="228600"/>
          </a:xfrm>
        </p:spPr>
        <p:txBody>
          <a:bodyPr vert="horz" lIns="91440" tIns="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Heart Of Ezra</a:t>
            </a: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fontScale="90000"/>
          </a:bodyPr>
          <a:lstStyle/>
          <a:p>
            <a:pPr>
              <a:lnSpc>
                <a:spcPct val="90000"/>
              </a:lnSpc>
              <a:defRPr/>
            </a:pPr>
            <a:r>
              <a:rPr lang="en-US" sz="3600" b="1" u="sng" kern="1200" dirty="0">
                <a:latin typeface="+mj-lt"/>
                <a:ea typeface="+mj-ea"/>
                <a:cs typeface="+mj-cs"/>
              </a:rPr>
              <a:t>Ezra Had A Heart to </a:t>
            </a:r>
            <a:r>
              <a:rPr lang="en-US" sz="3600" b="1" i="1" u="sng" kern="1200" dirty="0">
                <a:ln>
                  <a:solidFill>
                    <a:srgbClr val="FFFF00"/>
                  </a:solidFill>
                </a:ln>
                <a:solidFill>
                  <a:srgbClr val="FF0000"/>
                </a:solidFill>
                <a:latin typeface="+mj-lt"/>
                <a:ea typeface="+mj-ea"/>
                <a:cs typeface="+mj-cs"/>
              </a:rPr>
              <a:t>Teach</a:t>
            </a:r>
            <a:r>
              <a:rPr lang="en-US" sz="3600" b="1" u="sng" kern="1200" dirty="0">
                <a:latin typeface="+mj-lt"/>
                <a:ea typeface="+mj-ea"/>
                <a:cs typeface="+mj-cs"/>
              </a:rPr>
              <a:t> the Law of God</a:t>
            </a:r>
          </a:p>
        </p:txBody>
      </p:sp>
      <p:sp>
        <p:nvSpPr>
          <p:cNvPr id="10" name="Text Box 3"/>
          <p:cNvSpPr txBox="1">
            <a:spLocks noChangeArrowheads="1"/>
          </p:cNvSpPr>
          <p:nvPr/>
        </p:nvSpPr>
        <p:spPr bwMode="auto">
          <a:xfrm>
            <a:off x="4611188" y="2590801"/>
            <a:ext cx="4502957" cy="426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560070" lvl="0" indent="-285750" algn="l" eaLnBrk="1" hangingPunct="1">
              <a:lnSpc>
                <a:spcPct val="90000"/>
              </a:lnSpc>
              <a:spcBef>
                <a:spcPct val="20000"/>
              </a:spcBef>
              <a:buClr>
                <a:srgbClr val="FF8600"/>
              </a:buClr>
              <a:buFont typeface="Wingdings" panose="05000000000000000000" pitchFamily="2" charset="2"/>
              <a:buChar char="ü"/>
              <a:defRPr/>
            </a:pPr>
            <a:r>
              <a:rPr lang="en-US" sz="2800" dirty="0">
                <a:solidFill>
                  <a:prstClr val="white"/>
                </a:solidFill>
                <a:latin typeface="Arial"/>
              </a:rPr>
              <a:t>II Timothy 2:2: </a:t>
            </a:r>
            <a:r>
              <a:rPr kumimoji="0" lang="en-US" sz="2800" b="1" i="0" u="none" strike="noStrike" kern="1200" cap="none" spc="0" normalizeH="0" baseline="0" noProof="0" dirty="0">
                <a:ln>
                  <a:noFill/>
                </a:ln>
                <a:solidFill>
                  <a:prstClr val="white"/>
                </a:solidFill>
                <a:effectLst/>
                <a:uLnTx/>
                <a:uFillTx/>
                <a:latin typeface="Arial"/>
                <a:ea typeface="+mn-ea"/>
                <a:cs typeface="Times New Roman" pitchFamily="18" charset="0"/>
              </a:rPr>
              <a:t>Teach others!</a:t>
            </a:r>
          </a:p>
          <a:p>
            <a:pPr marL="560070" lvl="0" indent="-285750" algn="l" eaLnBrk="1" hangingPunct="1">
              <a:lnSpc>
                <a:spcPct val="90000"/>
              </a:lnSpc>
              <a:spcBef>
                <a:spcPct val="20000"/>
              </a:spcBef>
              <a:buClr>
                <a:srgbClr val="FF8600"/>
              </a:buClr>
              <a:buFont typeface="Wingdings" panose="05000000000000000000" pitchFamily="2" charset="2"/>
              <a:buChar char="ü"/>
              <a:defRPr/>
            </a:pPr>
            <a:r>
              <a:rPr lang="en-US" sz="2800" dirty="0">
                <a:solidFill>
                  <a:prstClr val="white"/>
                </a:solidFill>
                <a:latin typeface="Arial"/>
              </a:rPr>
              <a:t>I Timothy 3:2: </a:t>
            </a:r>
            <a:r>
              <a:rPr kumimoji="0" lang="en-US" sz="2800" b="1" i="0" u="none" strike="noStrike" kern="1200" cap="none" spc="0" normalizeH="0" baseline="0" noProof="0" dirty="0">
                <a:ln>
                  <a:noFill/>
                </a:ln>
                <a:solidFill>
                  <a:prstClr val="white"/>
                </a:solidFill>
                <a:effectLst/>
                <a:uLnTx/>
                <a:uFillTx/>
                <a:latin typeface="Arial"/>
                <a:ea typeface="+mn-ea"/>
                <a:cs typeface="Times New Roman" pitchFamily="18" charset="0"/>
              </a:rPr>
              <a:t>Elders “able to teach”</a:t>
            </a:r>
          </a:p>
          <a:p>
            <a:pPr marL="560070" lvl="0" indent="-285750" algn="l" eaLnBrk="1" hangingPunct="1">
              <a:lnSpc>
                <a:spcPct val="90000"/>
              </a:lnSpc>
              <a:spcBef>
                <a:spcPct val="20000"/>
              </a:spcBef>
              <a:buClr>
                <a:srgbClr val="FF8600"/>
              </a:buClr>
              <a:buFont typeface="Wingdings" panose="05000000000000000000" pitchFamily="2" charset="2"/>
              <a:buChar char="ü"/>
              <a:defRPr/>
            </a:pPr>
            <a:r>
              <a:rPr lang="en-US" sz="2800" dirty="0">
                <a:solidFill>
                  <a:prstClr val="white"/>
                </a:solidFill>
                <a:latin typeface="Arial"/>
              </a:rPr>
              <a:t>II Timothy 2:24: </a:t>
            </a:r>
            <a:r>
              <a:rPr kumimoji="0" lang="en-US" sz="2800" b="1" i="0" u="none" strike="noStrike" kern="1200" cap="none" spc="0" normalizeH="0" baseline="0" noProof="0" dirty="0">
                <a:ln>
                  <a:noFill/>
                </a:ln>
                <a:solidFill>
                  <a:prstClr val="white"/>
                </a:solidFill>
                <a:effectLst/>
                <a:uLnTx/>
                <a:uFillTx/>
                <a:latin typeface="Arial"/>
                <a:ea typeface="+mn-ea"/>
                <a:cs typeface="Times New Roman" pitchFamily="18" charset="0"/>
              </a:rPr>
              <a:t>Christians “able to teach”</a:t>
            </a:r>
          </a:p>
          <a:p>
            <a:pPr marL="560070" lvl="0" indent="-285750" algn="l" eaLnBrk="1" hangingPunct="1">
              <a:lnSpc>
                <a:spcPct val="90000"/>
              </a:lnSpc>
              <a:spcBef>
                <a:spcPct val="20000"/>
              </a:spcBef>
              <a:buClr>
                <a:srgbClr val="FF8600"/>
              </a:buClr>
              <a:buFont typeface="Wingdings" panose="05000000000000000000" pitchFamily="2" charset="2"/>
              <a:buChar char="ü"/>
              <a:defRPr/>
            </a:pPr>
            <a:r>
              <a:rPr lang="en-US" sz="2800" dirty="0">
                <a:solidFill>
                  <a:prstClr val="white"/>
                </a:solidFill>
                <a:latin typeface="Arial"/>
              </a:rPr>
              <a:t>Hebrews 5:12-14: </a:t>
            </a:r>
            <a:r>
              <a:rPr kumimoji="0" lang="en-US" sz="2800" b="1" i="0" u="none" strike="noStrike" kern="1200" cap="none" spc="0" normalizeH="0" baseline="0" noProof="0" dirty="0">
                <a:ln>
                  <a:noFill/>
                </a:ln>
                <a:solidFill>
                  <a:prstClr val="white"/>
                </a:solidFill>
                <a:effectLst/>
                <a:uLnTx/>
                <a:uFillTx/>
                <a:latin typeface="Arial"/>
                <a:ea typeface="+mn-ea"/>
                <a:cs typeface="Times New Roman" pitchFamily="18" charset="0"/>
              </a:rPr>
              <a:t>Should have been teachers but weren’t!</a:t>
            </a:r>
            <a:endParaRPr kumimoji="0" lang="en-US" sz="3600" b="1" i="0" u="none" strike="noStrike" kern="1200" cap="none" spc="0" normalizeH="0" baseline="0" noProof="0" dirty="0">
              <a:ln>
                <a:noFill/>
              </a:ln>
              <a:solidFill>
                <a:prstClr val="white"/>
              </a:solidFill>
              <a:effectLst/>
              <a:uLnTx/>
              <a:uFillTx/>
              <a:latin typeface="Arial"/>
              <a:ea typeface="+mn-ea"/>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p:blipFill>
        <p:spPr>
          <a:xfrm>
            <a:off x="18969" y="2590800"/>
            <a:ext cx="4314832" cy="3904923"/>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1011214" y="3910994"/>
            <a:ext cx="2470549" cy="101566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Teach</a:t>
            </a:r>
          </a:p>
        </p:txBody>
      </p:sp>
      <p:sp>
        <p:nvSpPr>
          <p:cNvPr id="12" name="Text Box 3">
            <a:extLst>
              <a:ext uri="{FF2B5EF4-FFF2-40B4-BE49-F238E27FC236}">
                <a16:creationId xmlns:a16="http://schemas.microsoft.com/office/drawing/2014/main" id="{86DC4BD5-AEA9-E8D6-889F-10C77F9F063C}"/>
              </a:ext>
            </a:extLst>
          </p:cNvPr>
          <p:cNvSpPr txBox="1">
            <a:spLocks noChangeArrowheads="1"/>
          </p:cNvSpPr>
          <p:nvPr/>
        </p:nvSpPr>
        <p:spPr bwMode="auto">
          <a:xfrm>
            <a:off x="11640" y="636732"/>
            <a:ext cx="9144000"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Ezra 7:10</a:t>
            </a:r>
            <a:r>
              <a:rPr kumimoji="0" lang="en-US" sz="24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 “…</a:t>
            </a:r>
            <a:r>
              <a:rPr kumimoji="0" lang="en-US" sz="2400" b="1" strike="noStrike" kern="1200" cap="none" spc="0" normalizeH="0" baseline="0" noProof="0">
                <a:ln>
                  <a:noFill/>
                </a:ln>
                <a:solidFill>
                  <a:prstClr val="white"/>
                </a:solidFill>
                <a:effectLst/>
                <a:uLnTx/>
                <a:uFillTx/>
                <a:latin typeface="Tahoma" pitchFamily="34" charset="0"/>
                <a:ea typeface="+mn-ea"/>
                <a:cs typeface="Times New Roman" pitchFamily="18" charset="0"/>
              </a:rPr>
              <a:t>and </a:t>
            </a:r>
            <a:r>
              <a:rPr kumimoji="0" lang="en-US" sz="2400" b="1" strike="noStrike" kern="1200" cap="none" spc="0" normalizeH="0" baseline="0" noProof="0" dirty="0">
                <a:ln>
                  <a:noFill/>
                </a:ln>
                <a:solidFill>
                  <a:prstClr val="white"/>
                </a:solidFill>
                <a:effectLst/>
                <a:uLnTx/>
                <a:uFillTx/>
                <a:latin typeface="Tahoma" pitchFamily="34" charset="0"/>
                <a:ea typeface="+mn-ea"/>
                <a:cs typeface="Times New Roman" pitchFamily="18" charset="0"/>
              </a:rPr>
              <a:t>to teach </a:t>
            </a:r>
            <a:r>
              <a:rPr kumimoji="0" lang="en-US" sz="2400" b="1" strike="noStrike" kern="1200" cap="none" spc="0" normalizeH="0" baseline="0" noProof="0">
                <a:ln>
                  <a:noFill/>
                </a:ln>
                <a:solidFill>
                  <a:prstClr val="white"/>
                </a:solidFill>
                <a:effectLst/>
                <a:uLnTx/>
                <a:uFillTx/>
                <a:latin typeface="Tahoma" pitchFamily="34" charset="0"/>
                <a:ea typeface="+mn-ea"/>
                <a:cs typeface="Times New Roman" pitchFamily="18" charset="0"/>
              </a:rPr>
              <a:t>His statutes </a:t>
            </a:r>
            <a:r>
              <a:rPr kumimoji="0" lang="en-US" sz="2400" b="1"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and ordinances </a:t>
            </a:r>
            <a:r>
              <a:rPr kumimoji="0" lang="en-US" sz="2400" b="1" strike="noStrike" kern="1200" cap="none" spc="0" normalizeH="0" baseline="0" noProof="0">
                <a:ln>
                  <a:noFill/>
                </a:ln>
                <a:solidFill>
                  <a:prstClr val="white"/>
                </a:solidFill>
                <a:effectLst/>
                <a:uLnTx/>
                <a:uFillTx/>
                <a:latin typeface="Tahoma" pitchFamily="34" charset="0"/>
                <a:ea typeface="+mn-ea"/>
                <a:cs typeface="Times New Roman" pitchFamily="18" charset="0"/>
              </a:rPr>
              <a:t>in 		Israel</a:t>
            </a:r>
            <a:r>
              <a:rPr kumimoji="0" lang="en-US" sz="2400" b="1"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p>
        </p:txBody>
      </p:sp>
    </p:spTree>
    <p:extLst>
      <p:ext uri="{BB962C8B-B14F-4D97-AF65-F5344CB8AC3E}">
        <p14:creationId xmlns:p14="http://schemas.microsoft.com/office/powerpoint/2010/main" val="17629535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153">
                                            <p:txEl>
                                              <p:pRg st="0" end="0"/>
                                            </p:txEl>
                                          </p:spTgt>
                                        </p:tgtEl>
                                        <p:attrNameLst>
                                          <p:attrName>style.visibility</p:attrName>
                                        </p:attrNameLst>
                                      </p:cBhvr>
                                      <p:to>
                                        <p:strVal val="visible"/>
                                      </p:to>
                                    </p:set>
                                    <p:anim calcmode="lin" valueType="num">
                                      <p:cBhvr>
                                        <p:cTn id="14"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4153">
                                            <p:txEl>
                                              <p:pRg st="0" end="0"/>
                                            </p:txEl>
                                          </p:spTgt>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additive="base">
                                        <p:cTn id="3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P spid="13415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Placeholder 1">
            <a:extLst>
              <a:ext uri="{FF2B5EF4-FFF2-40B4-BE49-F238E27FC236}">
                <a16:creationId xmlns:a16="http://schemas.microsoft.com/office/drawing/2014/main" id="{93C71383-01BD-9478-D974-7DD3AB8D28C6}"/>
              </a:ext>
            </a:extLst>
          </p:cNvPr>
          <p:cNvSpPr>
            <a:spLocks noGrp="1"/>
          </p:cNvSpPr>
          <p:nvPr>
            <p:ph type="body" idx="1"/>
          </p:nvPr>
        </p:nvSpPr>
        <p:spPr>
          <a:xfrm>
            <a:off x="18969" y="800654"/>
            <a:ext cx="4572000" cy="1332946"/>
          </a:xfrm>
        </p:spPr>
        <p:txBody>
          <a:bodyPr/>
          <a:lstStyle/>
          <a:p>
            <a:pPr algn="ctr"/>
            <a:r>
              <a:rPr lang="en-US" sz="2800" dirty="0">
                <a:solidFill>
                  <a:schemeClr val="tx1"/>
                </a:solidFill>
              </a:rPr>
              <a:t>Before leaving for Jerusalem, Ezra had a prepared heart to:</a:t>
            </a:r>
          </a:p>
        </p:txBody>
      </p:sp>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572754" y="800654"/>
            <a:ext cx="4572000" cy="1332946"/>
          </a:xfrm>
        </p:spPr>
        <p:txBody>
          <a:bodyPr/>
          <a:lstStyle/>
          <a:p>
            <a:pPr algn="ctr"/>
            <a:r>
              <a:rPr lang="en-US" sz="2800" dirty="0">
                <a:solidFill>
                  <a:schemeClr val="tx1"/>
                </a:solidFill>
              </a:rPr>
              <a:t>Before going out into </a:t>
            </a:r>
            <a:r>
              <a:rPr lang="en-US" sz="2800" dirty="0">
                <a:ln>
                  <a:solidFill>
                    <a:schemeClr val="bg1"/>
                  </a:solidFill>
                </a:ln>
                <a:solidFill>
                  <a:schemeClr val="tx1"/>
                </a:solidFill>
              </a:rPr>
              <a:t>the</a:t>
            </a:r>
            <a:r>
              <a:rPr lang="en-US" sz="2800" dirty="0">
                <a:solidFill>
                  <a:schemeClr val="tx1"/>
                </a:solidFill>
              </a:rPr>
              <a:t> world, saints need a prepared heart to:</a:t>
            </a:r>
          </a:p>
        </p:txBody>
      </p:sp>
      <p:sp>
        <p:nvSpPr>
          <p:cNvPr id="5" name="Footer Placeholder 3"/>
          <p:cNvSpPr>
            <a:spLocks noGrp="1"/>
          </p:cNvSpPr>
          <p:nvPr>
            <p:ph type="ftr" sz="quarter" idx="11"/>
          </p:nvPr>
        </p:nvSpPr>
        <p:spPr>
          <a:xfrm>
            <a:off x="6909151" y="6290"/>
            <a:ext cx="2246489" cy="228600"/>
          </a:xfrm>
        </p:spPr>
        <p:txBody>
          <a:bodyPr vert="horz" lIns="91440" tIns="0" rIns="91440" bIns="45720" rtlCol="0"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Heart Of Ezra</a:t>
            </a: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nSpc>
                <a:spcPct val="90000"/>
              </a:lnSpc>
              <a:defRPr/>
            </a:pPr>
            <a:r>
              <a:rPr lang="en-US" sz="3600" b="1" u="sng" kern="1200" dirty="0">
                <a:latin typeface="+mj-lt"/>
                <a:ea typeface="+mj-ea"/>
                <a:cs typeface="+mj-cs"/>
              </a:rPr>
              <a:t>Conclusion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p:blipFill>
        <p:spPr>
          <a:xfrm>
            <a:off x="89073" y="2313517"/>
            <a:ext cx="4314832" cy="3904923"/>
          </a:xfrm>
          <a:prstGeom prst="rect">
            <a:avLst/>
          </a:prstGeom>
          <a:noFill/>
        </p:spPr>
      </p:pic>
      <p:sp>
        <p:nvSpPr>
          <p:cNvPr id="2" name="TextBox 1">
            <a:extLst>
              <a:ext uri="{FF2B5EF4-FFF2-40B4-BE49-F238E27FC236}">
                <a16:creationId xmlns:a16="http://schemas.microsoft.com/office/drawing/2014/main" id="{E5AD7F21-7006-389A-CBDA-35753B493BAD}"/>
              </a:ext>
            </a:extLst>
          </p:cNvPr>
          <p:cNvSpPr txBox="1"/>
          <p:nvPr/>
        </p:nvSpPr>
        <p:spPr>
          <a:xfrm>
            <a:off x="1238840" y="3109372"/>
            <a:ext cx="2015295" cy="230832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rPr>
              <a:t>Study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800" dirty="0">
                <a:solidFill>
                  <a:prstClr val="black"/>
                </a:solidFill>
              </a:rPr>
              <a:t>Obey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rPr>
              <a:t>Teach</a:t>
            </a:r>
          </a:p>
        </p:txBody>
      </p:sp>
      <p:pic>
        <p:nvPicPr>
          <p:cNvPr id="15" name="Picture 14">
            <a:extLst>
              <a:ext uri="{FF2B5EF4-FFF2-40B4-BE49-F238E27FC236}">
                <a16:creationId xmlns:a16="http://schemas.microsoft.com/office/drawing/2014/main" id="{7AB0ED83-362A-BD50-2428-98A7C9877952}"/>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740097" y="2313517"/>
            <a:ext cx="4314832" cy="3904923"/>
          </a:xfrm>
          <a:prstGeom prst="rect">
            <a:avLst/>
          </a:prstGeom>
          <a:noFill/>
        </p:spPr>
      </p:pic>
      <p:sp>
        <p:nvSpPr>
          <p:cNvPr id="16" name="TextBox 15">
            <a:extLst>
              <a:ext uri="{FF2B5EF4-FFF2-40B4-BE49-F238E27FC236}">
                <a16:creationId xmlns:a16="http://schemas.microsoft.com/office/drawing/2014/main" id="{FB9DF160-1974-9A5E-74DC-7AA9EE036769}"/>
              </a:ext>
            </a:extLst>
          </p:cNvPr>
          <p:cNvSpPr txBox="1"/>
          <p:nvPr/>
        </p:nvSpPr>
        <p:spPr>
          <a:xfrm>
            <a:off x="5889864" y="3109372"/>
            <a:ext cx="2015295" cy="230832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rPr>
              <a:t>Study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800" dirty="0">
                <a:solidFill>
                  <a:prstClr val="black"/>
                </a:solidFill>
              </a:rPr>
              <a:t>Obey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rPr>
              <a:t>Teach</a:t>
            </a:r>
          </a:p>
        </p:txBody>
      </p:sp>
      <p:sp>
        <p:nvSpPr>
          <p:cNvPr id="17" name="Text Box 6">
            <a:extLst>
              <a:ext uri="{FF2B5EF4-FFF2-40B4-BE49-F238E27FC236}">
                <a16:creationId xmlns:a16="http://schemas.microsoft.com/office/drawing/2014/main" id="{11F74D41-BEE3-07B3-F84C-1C70E5273A06}"/>
              </a:ext>
            </a:extLst>
          </p:cNvPr>
          <p:cNvSpPr txBox="1">
            <a:spLocks noChangeArrowheads="1"/>
          </p:cNvSpPr>
          <p:nvPr/>
        </p:nvSpPr>
        <p:spPr bwMode="auto">
          <a:xfrm>
            <a:off x="2582681" y="6027003"/>
            <a:ext cx="3970519" cy="830997"/>
          </a:xfrm>
          <a:prstGeom prst="rect">
            <a:avLst/>
          </a:prstGeom>
          <a:solidFill>
            <a:srgbClr val="FFCCFF"/>
          </a:solidFill>
          <a:ln>
            <a:noFill/>
          </a:ln>
        </p:spPr>
        <p:style>
          <a:lnRef idx="0">
            <a:scrgbClr r="0" g="0" b="0"/>
          </a:lnRef>
          <a:fillRef idx="1002">
            <a:schemeClr val="lt1"/>
          </a:fillRef>
          <a:effectRef idx="0">
            <a:scrgbClr r="0" g="0" b="0"/>
          </a:effectRef>
          <a:fontRef idx="major"/>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FF0000"/>
                </a:solidFill>
              </a:rPr>
              <a:t>If our hearts are truly prepared we will live it!</a:t>
            </a:r>
            <a:endParaRPr lang="en-US" i="1" dirty="0">
              <a:solidFill>
                <a:srgbClr val="FF0000"/>
              </a:solidFill>
            </a:endParaRPr>
          </a:p>
        </p:txBody>
      </p:sp>
    </p:spTree>
    <p:extLst>
      <p:ext uri="{BB962C8B-B14F-4D97-AF65-F5344CB8AC3E}">
        <p14:creationId xmlns:p14="http://schemas.microsoft.com/office/powerpoint/2010/main" val="33219561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1">
                                            <p:txEl>
                                              <p:pRg st="0" end="0"/>
                                            </p:txEl>
                                          </p:spTgt>
                                        </p:tgtEl>
                                        <p:attrNameLst>
                                          <p:attrName>style.visibility</p:attrName>
                                        </p:attrNameLst>
                                      </p:cBhvr>
                                      <p:to>
                                        <p:strVal val="visible"/>
                                      </p:to>
                                    </p:set>
                                    <p:anim calcmode="lin" valueType="num">
                                      <p:cBhvr>
                                        <p:cTn id="7" dur="500" fill="hold"/>
                                        <p:tgtEl>
                                          <p:spTgt spid="1341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4151">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
                                            <p:txEl>
                                              <p:pRg st="1" end="1"/>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34153">
                                            <p:txEl>
                                              <p:pRg st="0" end="0"/>
                                            </p:txEl>
                                          </p:spTgt>
                                        </p:tgtEl>
                                        <p:attrNameLst>
                                          <p:attrName>style.visibility</p:attrName>
                                        </p:attrNameLst>
                                      </p:cBhvr>
                                      <p:to>
                                        <p:strVal val="visible"/>
                                      </p:to>
                                    </p:set>
                                    <p:anim calcmode="lin" valueType="num">
                                      <p:cBhvr>
                                        <p:cTn id="38" dur="5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34153">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34153">
                                            <p:txEl>
                                              <p:pRg st="0" end="0"/>
                                            </p:txEl>
                                          </p:spTgt>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p:cTn id="50"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6">
                                            <p:txEl>
                                              <p:pRg st="0" end="0"/>
                                            </p:txEl>
                                          </p:spTgt>
                                        </p:tgtEl>
                                      </p:cBhvr>
                                    </p:animEffect>
                                  </p:childTnLst>
                                </p:cTn>
                              </p:par>
                            </p:childTnLst>
                          </p:cTn>
                        </p:par>
                        <p:par>
                          <p:cTn id="53" fill="hold">
                            <p:stCondLst>
                              <p:cond delay="1500"/>
                            </p:stCondLst>
                            <p:childTnLst>
                              <p:par>
                                <p:cTn id="54" presetID="53" presetClass="entr" presetSubtype="16" fill="hold" nodeType="afterEffect">
                                  <p:stCondLst>
                                    <p:cond delay="0"/>
                                  </p:stCondLst>
                                  <p:childTnLst>
                                    <p:set>
                                      <p:cBhvr>
                                        <p:cTn id="55" dur="1" fill="hold">
                                          <p:stCondLst>
                                            <p:cond delay="0"/>
                                          </p:stCondLst>
                                        </p:cTn>
                                        <p:tgtEl>
                                          <p:spTgt spid="16">
                                            <p:txEl>
                                              <p:pRg st="1" end="1"/>
                                            </p:txEl>
                                          </p:spTgt>
                                        </p:tgtEl>
                                        <p:attrNameLst>
                                          <p:attrName>style.visibility</p:attrName>
                                        </p:attrNameLst>
                                      </p:cBhvr>
                                      <p:to>
                                        <p:strVal val="visible"/>
                                      </p:to>
                                    </p:set>
                                    <p:anim calcmode="lin" valueType="num">
                                      <p:cBhvr>
                                        <p:cTn id="56"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16">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6">
                                            <p:txEl>
                                              <p:pRg st="2" end="2"/>
                                            </p:txEl>
                                          </p:spTgt>
                                        </p:tgtEl>
                                        <p:attrNameLst>
                                          <p:attrName>style.visibility</p:attrName>
                                        </p:attrNameLst>
                                      </p:cBhvr>
                                      <p:to>
                                        <p:strVal val="visible"/>
                                      </p:to>
                                    </p:set>
                                    <p:anim calcmode="lin" valueType="num">
                                      <p:cBhvr>
                                        <p:cTn id="62"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63"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64" dur="500"/>
                                        <p:tgtEl>
                                          <p:spTgt spid="1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P spid="134153" grpId="0" build="p"/>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Favorite Font Theme">
      <a:majorFont>
        <a:latin typeface="Arial"/>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5209</TotalTime>
  <Words>1024</Words>
  <Application>Microsoft Office PowerPoint</Application>
  <PresentationFormat>On-screen Show (4:3)</PresentationFormat>
  <Paragraphs>96</Paragraphs>
  <Slides>12</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Ameretto</vt:lpstr>
      <vt:lpstr>Arial</vt:lpstr>
      <vt:lpstr>Calibri</vt:lpstr>
      <vt:lpstr>Tahoma</vt:lpstr>
      <vt:lpstr>Times New Roman</vt:lpstr>
      <vt:lpstr>Wingdings</vt:lpstr>
      <vt:lpstr>Perspective</vt:lpstr>
      <vt:lpstr>Couture</vt:lpstr>
      <vt:lpstr>Damask</vt:lpstr>
      <vt:lpstr>Heart Of Ezra  </vt:lpstr>
      <vt:lpstr>Intro </vt:lpstr>
      <vt:lpstr>Intro </vt:lpstr>
      <vt:lpstr>Intro </vt:lpstr>
      <vt:lpstr>Intro </vt:lpstr>
      <vt:lpstr>Ezra Had A Heart to Study the Law of God</vt:lpstr>
      <vt:lpstr>Ezra Had A Heart to Obey the Law of God</vt:lpstr>
      <vt:lpstr>Ezra Had A Heart to Teach the Law of God</vt:lpstr>
      <vt:lpstr>Conclusion</vt:lpstr>
      <vt:lpstr>Conclusion </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Of Ezra</dc:title>
  <dc:subject>07/03/2022</dc:subject>
  <dc:creator>DarkWolf</dc:creator>
  <dc:description>Based on a lesson by Richard Thetford, and an article by David Dann in Truth Magazine, July 2009</dc:description>
  <cp:lastModifiedBy>Nathan Morrison</cp:lastModifiedBy>
  <cp:revision>29</cp:revision>
  <dcterms:created xsi:type="dcterms:W3CDTF">2005-06-04T23:49:02Z</dcterms:created>
  <dcterms:modified xsi:type="dcterms:W3CDTF">2022-07-01T19:13:40Z</dcterms:modified>
</cp:coreProperties>
</file>