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54" r:id="rId2"/>
    <p:sldId id="301" r:id="rId3"/>
    <p:sldId id="302" r:id="rId4"/>
    <p:sldId id="303" r:id="rId5"/>
    <p:sldId id="319" r:id="rId6"/>
    <p:sldId id="307" r:id="rId7"/>
    <p:sldId id="311" r:id="rId8"/>
    <p:sldId id="313" r:id="rId9"/>
    <p:sldId id="314" r:id="rId10"/>
    <p:sldId id="315" r:id="rId11"/>
    <p:sldId id="316" r:id="rId12"/>
    <p:sldId id="317" r:id="rId13"/>
    <p:sldId id="318" r:id="rId14"/>
    <p:sldId id="320" r:id="rId15"/>
    <p:sldId id="308" r:id="rId16"/>
    <p:sldId id="325" r:id="rId17"/>
    <p:sldId id="355" r:id="rId18"/>
    <p:sldId id="327" r:id="rId19"/>
    <p:sldId id="328" r:id="rId20"/>
    <p:sldId id="329" r:id="rId21"/>
    <p:sldId id="330" r:id="rId22"/>
    <p:sldId id="331" r:id="rId23"/>
    <p:sldId id="333" r:id="rId24"/>
    <p:sldId id="334" r:id="rId25"/>
    <p:sldId id="321" r:id="rId26"/>
    <p:sldId id="322" r:id="rId27"/>
    <p:sldId id="309" r:id="rId28"/>
    <p:sldId id="335" r:id="rId29"/>
    <p:sldId id="336" r:id="rId30"/>
    <p:sldId id="337" r:id="rId31"/>
    <p:sldId id="338" r:id="rId32"/>
    <p:sldId id="339" r:id="rId33"/>
    <p:sldId id="340" r:id="rId34"/>
    <p:sldId id="323" r:id="rId35"/>
    <p:sldId id="341" r:id="rId36"/>
    <p:sldId id="312" r:id="rId37"/>
    <p:sldId id="342" r:id="rId38"/>
    <p:sldId id="343" r:id="rId39"/>
    <p:sldId id="344" r:id="rId40"/>
    <p:sldId id="345" r:id="rId41"/>
    <p:sldId id="346" r:id="rId42"/>
    <p:sldId id="348" r:id="rId43"/>
    <p:sldId id="347" r:id="rId44"/>
    <p:sldId id="350" r:id="rId45"/>
    <p:sldId id="351" r:id="rId46"/>
    <p:sldId id="324" r:id="rId47"/>
    <p:sldId id="352" r:id="rId48"/>
    <p:sldId id="356"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a:srgbClr val="2E8DCC"/>
    <a:srgbClr val="74469B"/>
    <a:srgbClr val="EE2278"/>
    <a:srgbClr val="FFFFFF"/>
    <a:srgbClr val="65C0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4660"/>
  </p:normalViewPr>
  <p:slideViewPr>
    <p:cSldViewPr snapToGrid="0">
      <p:cViewPr varScale="1">
        <p:scale>
          <a:sx n="66" d="100"/>
          <a:sy n="66" d="100"/>
        </p:scale>
        <p:origin x="1320" y="3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78F789-E426-43BE-B833-2CDB50BD89B9}"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2894655268"/>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8F789-E426-43BE-B833-2CDB50BD89B9}"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865020596"/>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8F789-E426-43BE-B833-2CDB50BD89B9}"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2560267766"/>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78F789-E426-43BE-B833-2CDB50BD89B9}"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2281299733"/>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78F789-E426-43BE-B833-2CDB50BD89B9}"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945351701"/>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78F789-E426-43BE-B833-2CDB50BD89B9}"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1883477885"/>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78F789-E426-43BE-B833-2CDB50BD89B9}"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1401016045"/>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78F789-E426-43BE-B833-2CDB50BD89B9}"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712624912"/>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8F789-E426-43BE-B833-2CDB50BD89B9}"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2439486961"/>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8F789-E426-43BE-B833-2CDB50BD89B9}"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202448249"/>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8F789-E426-43BE-B833-2CDB50BD89B9}"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2427F-1E25-4A30-8F07-73862F9A95F8}" type="slidenum">
              <a:rPr lang="en-US" smtClean="0"/>
              <a:t>‹#›</a:t>
            </a:fld>
            <a:endParaRPr lang="en-US"/>
          </a:p>
        </p:txBody>
      </p:sp>
    </p:spTree>
    <p:extLst>
      <p:ext uri="{BB962C8B-B14F-4D97-AF65-F5344CB8AC3E}">
        <p14:creationId xmlns:p14="http://schemas.microsoft.com/office/powerpoint/2010/main" val="2086324403"/>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8F789-E426-43BE-B833-2CDB50BD89B9}" type="datetimeFigureOut">
              <a:rPr lang="en-US" smtClean="0"/>
              <a:t>5/7/2022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2427F-1E25-4A30-8F07-73862F9A95F8}" type="slidenum">
              <a:rPr lang="en-US" smtClean="0"/>
              <a:t>‹#›</a:t>
            </a:fld>
            <a:endParaRPr lang="en-US"/>
          </a:p>
        </p:txBody>
      </p:sp>
    </p:spTree>
    <p:extLst>
      <p:ext uri="{BB962C8B-B14F-4D97-AF65-F5344CB8AC3E}">
        <p14:creationId xmlns:p14="http://schemas.microsoft.com/office/powerpoint/2010/main" val="4489026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strips dir="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0974" y="4506804"/>
            <a:ext cx="6091516" cy="2246769"/>
          </a:xfrm>
          <a:prstGeom prst="rect">
            <a:avLst/>
          </a:prstGeom>
          <a:noFill/>
        </p:spPr>
        <p:txBody>
          <a:bodyPr wrap="square" rtlCol="0">
            <a:spAutoFit/>
          </a:bodyPr>
          <a:lstStyle/>
          <a:p>
            <a:r>
              <a:rPr lang="en-US" sz="7000" b="1" dirty="0">
                <a:solidFill>
                  <a:srgbClr val="203864"/>
                </a:solidFill>
                <a:latin typeface="Tw Cen MT" panose="020B0602020104020603" pitchFamily="34" charset="0"/>
              </a:rPr>
              <a:t>I’m a</a:t>
            </a:r>
          </a:p>
          <a:p>
            <a:r>
              <a:rPr lang="en-US" sz="7000" b="1" dirty="0">
                <a:solidFill>
                  <a:srgbClr val="203864"/>
                </a:solidFill>
                <a:latin typeface="Tw Cen MT" panose="020B0602020104020603" pitchFamily="34" charset="0"/>
              </a:rPr>
              <a:t>Disciple</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1046" t="11373" r="10719" b="11176"/>
          <a:stretch/>
        </p:blipFill>
        <p:spPr>
          <a:xfrm>
            <a:off x="2518947" y="0"/>
            <a:ext cx="6716480" cy="6649149"/>
          </a:xfrm>
          <a:prstGeom prst="rect">
            <a:avLst/>
          </a:prstGeom>
        </p:spPr>
      </p:pic>
    </p:spTree>
    <p:extLst>
      <p:ext uri="{BB962C8B-B14F-4D97-AF65-F5344CB8AC3E}">
        <p14:creationId xmlns:p14="http://schemas.microsoft.com/office/powerpoint/2010/main" val="1881155726"/>
      </p:ext>
    </p:extLst>
  </p:cSld>
  <p:clrMapOvr>
    <a:masterClrMapping/>
  </p:clrMapOvr>
  <p:transition spd="slow">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Disciples memorize God’s Word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797075"/>
            <a:ext cx="9144001"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have stored up your word in my heart, that I might not sin against you.”</a:t>
            </a:r>
          </a:p>
          <a:p>
            <a:pPr algn="r"/>
            <a:r>
              <a:rPr lang="en-US" sz="4000" b="1" dirty="0">
                <a:solidFill>
                  <a:srgbClr val="203864"/>
                </a:solidFill>
                <a:latin typeface="Tw Cen MT" panose="020B0602020104020603" pitchFamily="34" charset="0"/>
              </a:rPr>
              <a:t>Psalm 119:11</a:t>
            </a:r>
          </a:p>
        </p:txBody>
      </p:sp>
    </p:spTree>
    <p:extLst>
      <p:ext uri="{BB962C8B-B14F-4D97-AF65-F5344CB8AC3E}">
        <p14:creationId xmlns:p14="http://schemas.microsoft.com/office/powerpoint/2010/main" val="2658237778"/>
      </p:ext>
    </p:extLst>
  </p:cSld>
  <p:clrMapOvr>
    <a:masterClrMapping/>
  </p:clrMapOvr>
  <p:transition spd="slow">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831040"/>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2"/>
            <a:ext cx="9144000" cy="1569660"/>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Disciples compare what they hear to God’s Word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695475"/>
            <a:ext cx="9144001" cy="3785652"/>
          </a:xfrm>
          <a:prstGeom prst="rect">
            <a:avLst/>
          </a:prstGeom>
          <a:noFill/>
        </p:spPr>
        <p:txBody>
          <a:bodyPr wrap="square" rtlCol="0">
            <a:spAutoFit/>
          </a:bodyPr>
          <a:lstStyle/>
          <a:p>
            <a:r>
              <a:rPr lang="en-US" sz="4000" dirty="0">
                <a:solidFill>
                  <a:srgbClr val="203864"/>
                </a:solidFill>
                <a:latin typeface="Tw Cen MT" panose="020B0602020104020603" pitchFamily="34" charset="0"/>
              </a:rPr>
              <a:t>“Now these Jews were more noble than those in Thessalonica; they received the word with all eagerness, examining the Scriptures daily to see if these things were so.”</a:t>
            </a:r>
          </a:p>
          <a:p>
            <a:pPr algn="r"/>
            <a:r>
              <a:rPr lang="en-US" sz="4000" b="1" dirty="0">
                <a:solidFill>
                  <a:srgbClr val="203864"/>
                </a:solidFill>
                <a:latin typeface="Tw Cen MT" panose="020B0602020104020603" pitchFamily="34" charset="0"/>
              </a:rPr>
              <a:t>Acts 17:11</a:t>
            </a:r>
          </a:p>
        </p:txBody>
      </p:sp>
    </p:spTree>
    <p:extLst>
      <p:ext uri="{BB962C8B-B14F-4D97-AF65-F5344CB8AC3E}">
        <p14:creationId xmlns:p14="http://schemas.microsoft.com/office/powerpoint/2010/main" val="2027742562"/>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Disciples obey God’s Word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797075"/>
            <a:ext cx="9144001"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“But be doers of the word, and not hearers only, deceiving yourselves.”</a:t>
            </a:r>
          </a:p>
          <a:p>
            <a:pPr algn="r"/>
            <a:r>
              <a:rPr lang="en-US" sz="4000" b="1" dirty="0">
                <a:solidFill>
                  <a:srgbClr val="203864"/>
                </a:solidFill>
                <a:latin typeface="Tw Cen MT" panose="020B0602020104020603" pitchFamily="34" charset="0"/>
              </a:rPr>
              <a:t>James 1:22</a:t>
            </a:r>
          </a:p>
        </p:txBody>
      </p:sp>
    </p:spTree>
    <p:extLst>
      <p:ext uri="{BB962C8B-B14F-4D97-AF65-F5344CB8AC3E}">
        <p14:creationId xmlns:p14="http://schemas.microsoft.com/office/powerpoint/2010/main" val="1870547701"/>
      </p:ext>
    </p:extLst>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1887041"/>
            <a:ext cx="5067300" cy="3083921"/>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abides in God’s Word</a:t>
            </a:r>
          </a:p>
        </p:txBody>
      </p:sp>
    </p:spTree>
    <p:extLst>
      <p:ext uri="{BB962C8B-B14F-4D97-AF65-F5344CB8AC3E}">
        <p14:creationId xmlns:p14="http://schemas.microsoft.com/office/powerpoint/2010/main" val="1253075175"/>
      </p:ext>
    </p:extLst>
  </p:cSld>
  <p:clrMapOvr>
    <a:masterClrMapping/>
  </p:clrMapOvr>
  <p:transition spd="slow">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843951"/>
            <a:ext cx="9144000"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So Jesus said to the Jews who had believed him, “</a:t>
            </a:r>
            <a:r>
              <a:rPr lang="en-US" sz="4000" dirty="0">
                <a:solidFill>
                  <a:srgbClr val="00B0F0"/>
                </a:solidFill>
                <a:latin typeface="Tw Cen MT" panose="020B0602020104020603" pitchFamily="34" charset="0"/>
              </a:rPr>
              <a:t>If you abide in my word</a:t>
            </a:r>
            <a:r>
              <a:rPr lang="en-US" sz="4000" dirty="0">
                <a:solidFill>
                  <a:srgbClr val="203864"/>
                </a:solidFill>
                <a:latin typeface="Tw Cen MT" panose="020B0602020104020603" pitchFamily="34" charset="0"/>
              </a:rPr>
              <a:t>, you are truly my disciples, and </a:t>
            </a:r>
            <a:r>
              <a:rPr lang="en-US" sz="4000" dirty="0">
                <a:solidFill>
                  <a:srgbClr val="00B0F0"/>
                </a:solidFill>
                <a:latin typeface="Tw Cen MT" panose="020B0602020104020603" pitchFamily="34" charset="0"/>
              </a:rPr>
              <a:t>you will know the truth</a:t>
            </a:r>
            <a:r>
              <a:rPr lang="en-US" sz="4000" dirty="0">
                <a:solidFill>
                  <a:srgbClr val="203864"/>
                </a:solidFill>
                <a:latin typeface="Tw Cen MT" panose="020B0602020104020603" pitchFamily="34" charset="0"/>
              </a:rPr>
              <a:t>, and the truth will set you free.”</a:t>
            </a:r>
          </a:p>
          <a:p>
            <a:pPr algn="r"/>
            <a:r>
              <a:rPr lang="en-US" sz="4000" b="1" dirty="0">
                <a:solidFill>
                  <a:srgbClr val="203864"/>
                </a:solidFill>
                <a:latin typeface="Tw Cen MT" panose="020B0602020104020603" pitchFamily="34" charset="0"/>
              </a:rPr>
              <a:t>John 8:31-32</a:t>
            </a:r>
          </a:p>
        </p:txBody>
      </p:sp>
    </p:spTree>
    <p:extLst>
      <p:ext uri="{BB962C8B-B14F-4D97-AF65-F5344CB8AC3E}">
        <p14:creationId xmlns:p14="http://schemas.microsoft.com/office/powerpoint/2010/main" val="3596964554"/>
      </p:ext>
    </p:extLst>
  </p:cSld>
  <p:clrMapOvr>
    <a:masterClrMapping/>
  </p:clrMapOvr>
  <p:transition spd="slow">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1388443"/>
            <a:ext cx="5067300" cy="4081117"/>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defines truth by God’s Word</a:t>
            </a:r>
          </a:p>
        </p:txBody>
      </p:sp>
    </p:spTree>
    <p:extLst>
      <p:ext uri="{BB962C8B-B14F-4D97-AF65-F5344CB8AC3E}">
        <p14:creationId xmlns:p14="http://schemas.microsoft.com/office/powerpoint/2010/main" val="2745741985"/>
      </p:ext>
    </p:extLst>
  </p:cSld>
  <p:clrMapOvr>
    <a:masterClrMapping/>
  </p:clrMapOvr>
  <p:transition spd="slow">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1" y="416859"/>
            <a:ext cx="9144002" cy="1836813"/>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1" y="552693"/>
            <a:ext cx="9144002" cy="1569660"/>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Post-Modernism is Pre-Modernism repackaged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362962"/>
            <a:ext cx="9144001" cy="4401205"/>
          </a:xfrm>
          <a:prstGeom prst="rect">
            <a:avLst/>
          </a:prstGeom>
          <a:noFill/>
        </p:spPr>
        <p:txBody>
          <a:bodyPr wrap="square" rtlCol="0">
            <a:spAutoFit/>
          </a:bodyPr>
          <a:lstStyle/>
          <a:p>
            <a:r>
              <a:rPr lang="en-US" sz="4000" dirty="0">
                <a:solidFill>
                  <a:srgbClr val="203864"/>
                </a:solidFill>
                <a:latin typeface="Tw Cen MT" panose="020B0602020104020603" pitchFamily="34" charset="0"/>
              </a:rPr>
              <a:t>“Jesus answered, ‘…For this purpose I was born and for this purpose I have come into the world—to bear witness to the truth. Everyone who is of the truth listens to my voice.’</a:t>
            </a:r>
          </a:p>
          <a:p>
            <a:endParaRPr lang="en-US" sz="4000" dirty="0">
              <a:solidFill>
                <a:srgbClr val="203864"/>
              </a:solidFill>
              <a:latin typeface="Tw Cen MT" panose="020B0602020104020603" pitchFamily="34" charset="0"/>
            </a:endParaRPr>
          </a:p>
          <a:p>
            <a:pPr algn="r"/>
            <a:r>
              <a:rPr lang="en-US" sz="4000" b="1" dirty="0">
                <a:solidFill>
                  <a:srgbClr val="203864"/>
                </a:solidFill>
                <a:latin typeface="Tw Cen MT" panose="020B0602020104020603" pitchFamily="34" charset="0"/>
              </a:rPr>
              <a:t>John 18:37-38</a:t>
            </a:r>
          </a:p>
        </p:txBody>
      </p:sp>
    </p:spTree>
    <p:extLst>
      <p:ext uri="{BB962C8B-B14F-4D97-AF65-F5344CB8AC3E}">
        <p14:creationId xmlns:p14="http://schemas.microsoft.com/office/powerpoint/2010/main" val="267666632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1" y="416859"/>
            <a:ext cx="9144002" cy="1836813"/>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1" y="552693"/>
            <a:ext cx="9144002" cy="1569660"/>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Post-Modernism is Pre-Modernism repackaged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362962"/>
            <a:ext cx="9144001" cy="4401205"/>
          </a:xfrm>
          <a:prstGeom prst="rect">
            <a:avLst/>
          </a:prstGeom>
          <a:noFill/>
        </p:spPr>
        <p:txBody>
          <a:bodyPr wrap="square" rtlCol="0">
            <a:spAutoFit/>
          </a:bodyPr>
          <a:lstStyle/>
          <a:p>
            <a:r>
              <a:rPr lang="en-US" sz="4000" dirty="0">
                <a:solidFill>
                  <a:srgbClr val="203864"/>
                </a:solidFill>
                <a:latin typeface="Tw Cen MT" panose="020B0602020104020603" pitchFamily="34" charset="0"/>
              </a:rPr>
              <a:t>“Jesus answered, ‘…For this purpose I was born and for this purpose I have come into the world—to bear witness to the truth. Everyone who is of the truth listens to my voice.’ Pilate said to him, ‘What is truth?’”</a:t>
            </a:r>
          </a:p>
          <a:p>
            <a:endParaRPr lang="en-US" sz="4000" dirty="0">
              <a:solidFill>
                <a:srgbClr val="203864"/>
              </a:solidFill>
              <a:latin typeface="Tw Cen MT" panose="020B0602020104020603" pitchFamily="34" charset="0"/>
            </a:endParaRPr>
          </a:p>
          <a:p>
            <a:pPr algn="r"/>
            <a:r>
              <a:rPr lang="en-US" sz="4000" b="1" dirty="0">
                <a:solidFill>
                  <a:srgbClr val="203864"/>
                </a:solidFill>
                <a:latin typeface="Tw Cen MT" panose="020B0602020104020603" pitchFamily="34" charset="0"/>
              </a:rPr>
              <a:t>John 18:37-38</a:t>
            </a:r>
          </a:p>
        </p:txBody>
      </p:sp>
    </p:spTree>
    <p:extLst>
      <p:ext uri="{BB962C8B-B14F-4D97-AF65-F5344CB8AC3E}">
        <p14:creationId xmlns:p14="http://schemas.microsoft.com/office/powerpoint/2010/main" val="2881644294"/>
      </p:ext>
    </p:extLst>
  </p:cSld>
  <p:clrMapOvr>
    <a:masterClrMapping/>
  </p:clrMapOvr>
  <p:transition spd="slow">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The competing worldview</a:t>
            </a:r>
          </a:p>
        </p:txBody>
      </p:sp>
      <p:sp>
        <p:nvSpPr>
          <p:cNvPr id="4" name="TextBox 3">
            <a:extLst>
              <a:ext uri="{FF2B5EF4-FFF2-40B4-BE49-F238E27FC236}">
                <a16:creationId xmlns:a16="http://schemas.microsoft.com/office/drawing/2014/main" id="{4E6D8530-05FF-4950-8C06-83FF57941CC3}"/>
              </a:ext>
            </a:extLst>
          </p:cNvPr>
          <p:cNvSpPr txBox="1"/>
          <p:nvPr/>
        </p:nvSpPr>
        <p:spPr>
          <a:xfrm>
            <a:off x="-1256145" y="2250976"/>
            <a:ext cx="11656290" cy="3631763"/>
          </a:xfrm>
          <a:prstGeom prst="rect">
            <a:avLst/>
          </a:prstGeom>
          <a:noFill/>
        </p:spPr>
        <p:txBody>
          <a:bodyPr wrap="square" rtlCol="0">
            <a:spAutoFit/>
          </a:bodyPr>
          <a:lstStyle/>
          <a:p>
            <a:pPr algn="ctr"/>
            <a:r>
              <a:rPr lang="en-US" sz="11500" b="1" dirty="0">
                <a:solidFill>
                  <a:srgbClr val="203864"/>
                </a:solidFill>
                <a:latin typeface="Tw Cen MT" panose="020B0602020104020603" pitchFamily="34" charset="0"/>
              </a:rPr>
              <a:t>Therapeutic</a:t>
            </a:r>
          </a:p>
          <a:p>
            <a:pPr algn="ctr"/>
            <a:r>
              <a:rPr lang="en-US" sz="11500" b="1" dirty="0">
                <a:solidFill>
                  <a:srgbClr val="203864"/>
                </a:solidFill>
                <a:latin typeface="Tw Cen MT" panose="020B0602020104020603" pitchFamily="34" charset="0"/>
              </a:rPr>
              <a:t>Pragmatism</a:t>
            </a:r>
          </a:p>
        </p:txBody>
      </p:sp>
    </p:spTree>
    <p:extLst>
      <p:ext uri="{BB962C8B-B14F-4D97-AF65-F5344CB8AC3E}">
        <p14:creationId xmlns:p14="http://schemas.microsoft.com/office/powerpoint/2010/main" val="289983091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The competing worldview</a:t>
            </a:r>
          </a:p>
        </p:txBody>
      </p:sp>
      <p:cxnSp>
        <p:nvCxnSpPr>
          <p:cNvPr id="6" name="Straight Connector 5">
            <a:extLst>
              <a:ext uri="{FF2B5EF4-FFF2-40B4-BE49-F238E27FC236}">
                <a16:creationId xmlns:a16="http://schemas.microsoft.com/office/drawing/2014/main" id="{69BBEA49-609B-44DC-94B6-6516DC286774}"/>
              </a:ext>
            </a:extLst>
          </p:cNvPr>
          <p:cNvCxnSpPr/>
          <p:nvPr/>
        </p:nvCxnSpPr>
        <p:spPr>
          <a:xfrm>
            <a:off x="977900" y="3797300"/>
            <a:ext cx="7162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E6D8530-05FF-4950-8C06-83FF57941CC3}"/>
              </a:ext>
            </a:extLst>
          </p:cNvPr>
          <p:cNvSpPr txBox="1"/>
          <p:nvPr/>
        </p:nvSpPr>
        <p:spPr>
          <a:xfrm>
            <a:off x="-1256145" y="2250976"/>
            <a:ext cx="11656290" cy="3631763"/>
          </a:xfrm>
          <a:prstGeom prst="rect">
            <a:avLst/>
          </a:prstGeom>
          <a:noFill/>
        </p:spPr>
        <p:txBody>
          <a:bodyPr wrap="square" rtlCol="0">
            <a:spAutoFit/>
          </a:bodyPr>
          <a:lstStyle/>
          <a:p>
            <a:pPr algn="ctr"/>
            <a:r>
              <a:rPr lang="en-US" sz="11500" b="1" dirty="0">
                <a:solidFill>
                  <a:srgbClr val="203864"/>
                </a:solidFill>
                <a:latin typeface="Tw Cen MT" panose="020B0602020104020603" pitchFamily="34" charset="0"/>
              </a:rPr>
              <a:t>Therapeutic</a:t>
            </a:r>
          </a:p>
          <a:p>
            <a:pPr algn="ctr"/>
            <a:r>
              <a:rPr lang="en-US" sz="11500" b="1" dirty="0">
                <a:solidFill>
                  <a:srgbClr val="203864"/>
                </a:solidFill>
                <a:latin typeface="Tw Cen MT" panose="020B0602020104020603" pitchFamily="34" charset="0"/>
              </a:rPr>
              <a:t>Pragmatism</a:t>
            </a:r>
          </a:p>
        </p:txBody>
      </p:sp>
    </p:spTree>
    <p:extLst>
      <p:ext uri="{BB962C8B-B14F-4D97-AF65-F5344CB8AC3E}">
        <p14:creationId xmlns:p14="http://schemas.microsoft.com/office/powerpoint/2010/main" val="187427399"/>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“A </a:t>
            </a:r>
            <a:r>
              <a:rPr lang="en-US" sz="4000" dirty="0">
                <a:solidFill>
                  <a:srgbClr val="203864"/>
                </a:solidFill>
                <a:uFill>
                  <a:solidFill>
                    <a:schemeClr val="tx1"/>
                  </a:solidFill>
                </a:uFill>
                <a:latin typeface="Tw Cen MT" panose="020B0602020104020603" pitchFamily="34" charset="0"/>
              </a:rPr>
              <a:t>disciple</a:t>
            </a:r>
            <a:r>
              <a:rPr lang="en-US" sz="4000" dirty="0">
                <a:solidFill>
                  <a:srgbClr val="203864"/>
                </a:solidFill>
                <a:latin typeface="Tw Cen MT" panose="020B0602020104020603" pitchFamily="34" charset="0"/>
              </a:rPr>
              <a:t> is not above his </a:t>
            </a:r>
            <a:r>
              <a:rPr lang="en-US" sz="4000" dirty="0">
                <a:solidFill>
                  <a:srgbClr val="203864"/>
                </a:solidFill>
                <a:uFill>
                  <a:solidFill>
                    <a:schemeClr val="tx1"/>
                  </a:solidFill>
                </a:uFill>
                <a:latin typeface="Tw Cen MT" panose="020B0602020104020603" pitchFamily="34" charset="0"/>
              </a:rPr>
              <a:t>teacher</a:t>
            </a:r>
            <a:r>
              <a:rPr lang="en-US" sz="4000" dirty="0">
                <a:solidFill>
                  <a:srgbClr val="203864"/>
                </a:solidFill>
                <a:latin typeface="Tw Cen MT" panose="020B0602020104020603" pitchFamily="34" charset="0"/>
              </a:rPr>
              <a:t>, but everyone when he is fully </a:t>
            </a:r>
            <a:r>
              <a:rPr lang="en-US" sz="4000" dirty="0">
                <a:solidFill>
                  <a:srgbClr val="203864"/>
                </a:solidFill>
                <a:uFill>
                  <a:solidFill>
                    <a:schemeClr val="tx1"/>
                  </a:solidFill>
                </a:uFill>
                <a:latin typeface="Tw Cen MT" panose="020B0602020104020603" pitchFamily="34" charset="0"/>
              </a:rPr>
              <a:t>trained</a:t>
            </a:r>
            <a:r>
              <a:rPr lang="en-US" sz="4000" dirty="0">
                <a:solidFill>
                  <a:srgbClr val="203864"/>
                </a:solidFill>
                <a:latin typeface="Tw Cen MT" panose="020B0602020104020603" pitchFamily="34" charset="0"/>
              </a:rPr>
              <a:t> will be </a:t>
            </a:r>
            <a:r>
              <a:rPr lang="en-US" sz="4000" dirty="0">
                <a:solidFill>
                  <a:srgbClr val="203864"/>
                </a:solidFill>
                <a:uFill>
                  <a:solidFill>
                    <a:schemeClr val="tx1"/>
                  </a:solidFill>
                </a:uFill>
                <a:latin typeface="Tw Cen MT" panose="020B0602020104020603" pitchFamily="34" charset="0"/>
              </a:rPr>
              <a:t>like</a:t>
            </a:r>
            <a:r>
              <a:rPr lang="en-US" sz="4000" dirty="0">
                <a:solidFill>
                  <a:srgbClr val="203864"/>
                </a:solidFill>
                <a:latin typeface="Tw Cen MT" panose="020B0602020104020603" pitchFamily="34" charset="0"/>
              </a:rPr>
              <a:t> his </a:t>
            </a:r>
            <a:r>
              <a:rPr lang="en-US" sz="4000" dirty="0">
                <a:solidFill>
                  <a:srgbClr val="203864"/>
                </a:solidFill>
                <a:uFill>
                  <a:solidFill>
                    <a:schemeClr val="tx1"/>
                  </a:solidFill>
                </a:uFill>
                <a:latin typeface="Tw Cen MT" panose="020B0602020104020603" pitchFamily="34" charset="0"/>
              </a:rPr>
              <a:t>teacher</a:t>
            </a:r>
            <a:r>
              <a:rPr lang="en-US" sz="4000" dirty="0">
                <a:solidFill>
                  <a:srgbClr val="203864"/>
                </a:solidFill>
                <a:latin typeface="Tw Cen MT" panose="020B0602020104020603" pitchFamily="34" charset="0"/>
              </a:rPr>
              <a:t>.”</a:t>
            </a:r>
          </a:p>
          <a:p>
            <a:pPr algn="r"/>
            <a:r>
              <a:rPr lang="en-US" sz="4000" b="1" dirty="0">
                <a:solidFill>
                  <a:srgbClr val="203864"/>
                </a:solidFill>
                <a:latin typeface="Tw Cen MT" panose="020B0602020104020603" pitchFamily="34" charset="0"/>
              </a:rPr>
              <a:t>Luke 6:40</a:t>
            </a:r>
          </a:p>
        </p:txBody>
      </p:sp>
    </p:spTree>
    <p:extLst>
      <p:ext uri="{BB962C8B-B14F-4D97-AF65-F5344CB8AC3E}">
        <p14:creationId xmlns:p14="http://schemas.microsoft.com/office/powerpoint/2010/main" val="4225130368"/>
      </p:ext>
    </p:extLst>
  </p:cSld>
  <p:clrMapOvr>
    <a:masterClrMapping/>
  </p:clrMapOvr>
  <p:transition spd="slow">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The competing worldview</a:t>
            </a:r>
          </a:p>
        </p:txBody>
      </p:sp>
      <p:cxnSp>
        <p:nvCxnSpPr>
          <p:cNvPr id="6" name="Straight Connector 5">
            <a:extLst>
              <a:ext uri="{FF2B5EF4-FFF2-40B4-BE49-F238E27FC236}">
                <a16:creationId xmlns:a16="http://schemas.microsoft.com/office/drawing/2014/main" id="{69BBEA49-609B-44DC-94B6-6516DC286774}"/>
              </a:ext>
            </a:extLst>
          </p:cNvPr>
          <p:cNvCxnSpPr/>
          <p:nvPr/>
        </p:nvCxnSpPr>
        <p:spPr>
          <a:xfrm>
            <a:off x="977900" y="5537200"/>
            <a:ext cx="7162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E6D8530-05FF-4950-8C06-83FF57941CC3}"/>
              </a:ext>
            </a:extLst>
          </p:cNvPr>
          <p:cNvSpPr txBox="1"/>
          <p:nvPr/>
        </p:nvSpPr>
        <p:spPr>
          <a:xfrm>
            <a:off x="-1256145" y="2250976"/>
            <a:ext cx="11656290" cy="3631763"/>
          </a:xfrm>
          <a:prstGeom prst="rect">
            <a:avLst/>
          </a:prstGeom>
          <a:noFill/>
        </p:spPr>
        <p:txBody>
          <a:bodyPr wrap="square" rtlCol="0">
            <a:spAutoFit/>
          </a:bodyPr>
          <a:lstStyle/>
          <a:p>
            <a:pPr algn="ctr"/>
            <a:r>
              <a:rPr lang="en-US" sz="11500" b="1" dirty="0">
                <a:solidFill>
                  <a:srgbClr val="203864"/>
                </a:solidFill>
                <a:latin typeface="Tw Cen MT" panose="020B0602020104020603" pitchFamily="34" charset="0"/>
              </a:rPr>
              <a:t>Therapeutic</a:t>
            </a:r>
          </a:p>
          <a:p>
            <a:pPr algn="ctr"/>
            <a:r>
              <a:rPr lang="en-US" sz="11500" b="1" dirty="0">
                <a:solidFill>
                  <a:srgbClr val="203864"/>
                </a:solidFill>
                <a:latin typeface="Tw Cen MT" panose="020B0602020104020603" pitchFamily="34" charset="0"/>
              </a:rPr>
              <a:t>Pragmatism</a:t>
            </a:r>
          </a:p>
        </p:txBody>
      </p:sp>
    </p:spTree>
    <p:extLst>
      <p:ext uri="{BB962C8B-B14F-4D97-AF65-F5344CB8AC3E}">
        <p14:creationId xmlns:p14="http://schemas.microsoft.com/office/powerpoint/2010/main" val="3974100253"/>
      </p:ext>
    </p:extLst>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459504"/>
            <a:ext cx="9144000"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Let God be true though every one were a liar.</a:t>
            </a:r>
          </a:p>
          <a:p>
            <a:pPr algn="r"/>
            <a:r>
              <a:rPr lang="en-US" sz="4000" b="1" dirty="0">
                <a:solidFill>
                  <a:srgbClr val="203864"/>
                </a:solidFill>
                <a:latin typeface="Tw Cen MT" panose="020B0602020104020603" pitchFamily="34" charset="0"/>
              </a:rPr>
              <a:t>Romans 3:4</a:t>
            </a:r>
          </a:p>
        </p:txBody>
      </p:sp>
    </p:spTree>
    <p:extLst>
      <p:ext uri="{BB962C8B-B14F-4D97-AF65-F5344CB8AC3E}">
        <p14:creationId xmlns:p14="http://schemas.microsoft.com/office/powerpoint/2010/main" val="3648397661"/>
      </p:ext>
    </p:extLst>
  </p:cSld>
  <p:clrMapOvr>
    <a:masterClrMapping/>
  </p:clrMapOvr>
  <p:transition spd="slow">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30940"/>
            <a:ext cx="9144000" cy="6863417"/>
          </a:xfrm>
          <a:prstGeom prst="rect">
            <a:avLst/>
          </a:prstGeom>
          <a:noFill/>
        </p:spPr>
        <p:txBody>
          <a:bodyPr wrap="square" rtlCol="0">
            <a:spAutoFit/>
          </a:bodyPr>
          <a:lstStyle/>
          <a:p>
            <a:r>
              <a:rPr lang="en-US" sz="4000" dirty="0">
                <a:solidFill>
                  <a:srgbClr val="203864"/>
                </a:solidFill>
                <a:latin typeface="Tw Cen MT" panose="020B0602020104020603" pitchFamily="34" charset="0"/>
              </a:rPr>
              <a:t>“For my thoughts are not your thoughts, neither are your ways my ways,” declares the L</a:t>
            </a:r>
            <a:r>
              <a:rPr lang="en-US" sz="3200" dirty="0">
                <a:solidFill>
                  <a:srgbClr val="203864"/>
                </a:solidFill>
                <a:latin typeface="Tw Cen MT" panose="020B0602020104020603" pitchFamily="34" charset="0"/>
              </a:rPr>
              <a:t>ORD</a:t>
            </a:r>
            <a:r>
              <a:rPr lang="en-US" sz="4000" dirty="0">
                <a:solidFill>
                  <a:srgbClr val="203864"/>
                </a:solidFill>
                <a:latin typeface="Tw Cen MT" panose="020B0602020104020603" pitchFamily="34" charset="0"/>
              </a:rPr>
              <a:t>. “For as the heavens are higher than the earth, so are my ways higher than your ways and my thoughts than your thoughts. For as the rain and the snow come down from heaven and do not return there but water the earth, making it bring forth and sprout, giving seed to the </a:t>
            </a:r>
            <a:r>
              <a:rPr lang="en-US" sz="4000" dirty="0" err="1">
                <a:solidFill>
                  <a:srgbClr val="203864"/>
                </a:solidFill>
                <a:latin typeface="Tw Cen MT" panose="020B0602020104020603" pitchFamily="34" charset="0"/>
              </a:rPr>
              <a:t>sower</a:t>
            </a:r>
            <a:r>
              <a:rPr lang="en-US" sz="4000" dirty="0">
                <a:solidFill>
                  <a:srgbClr val="203864"/>
                </a:solidFill>
                <a:latin typeface="Tw Cen MT" panose="020B0602020104020603" pitchFamily="34" charset="0"/>
              </a:rPr>
              <a:t> and bread to the eater…</a:t>
            </a:r>
          </a:p>
          <a:p>
            <a:pPr algn="r"/>
            <a:r>
              <a:rPr lang="en-US" sz="4000" b="1" dirty="0">
                <a:solidFill>
                  <a:srgbClr val="203864"/>
                </a:solidFill>
                <a:latin typeface="Tw Cen MT" panose="020B0602020104020603" pitchFamily="34" charset="0"/>
              </a:rPr>
              <a:t>Isaiah 55:8-11</a:t>
            </a:r>
          </a:p>
        </p:txBody>
      </p:sp>
    </p:spTree>
    <p:extLst>
      <p:ext uri="{BB962C8B-B14F-4D97-AF65-F5344CB8AC3E}">
        <p14:creationId xmlns:p14="http://schemas.microsoft.com/office/powerpoint/2010/main" val="1623317729"/>
      </p:ext>
    </p:extLst>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30940"/>
            <a:ext cx="9144000" cy="6863417"/>
          </a:xfrm>
          <a:prstGeom prst="rect">
            <a:avLst/>
          </a:prstGeom>
          <a:noFill/>
        </p:spPr>
        <p:txBody>
          <a:bodyPr wrap="square" rtlCol="0">
            <a:spAutoFit/>
          </a:bodyPr>
          <a:lstStyle/>
          <a:p>
            <a:r>
              <a:rPr lang="en-US" sz="4000" dirty="0">
                <a:solidFill>
                  <a:srgbClr val="203864"/>
                </a:solidFill>
                <a:latin typeface="Tw Cen MT" panose="020B0602020104020603" pitchFamily="34" charset="0"/>
              </a:rPr>
              <a:t>“…so shall my word be that goes out from my mouth; it shall not return to me empty, but it shall accomplish that which I purpose, and shall succeed in the thing for which I sent it.”</a:t>
            </a:r>
          </a:p>
          <a:p>
            <a:endParaRPr lang="en-US" sz="4000" dirty="0">
              <a:solidFill>
                <a:srgbClr val="203864"/>
              </a:solidFill>
              <a:latin typeface="Tw Cen MT" panose="020B0602020104020603" pitchFamily="34" charset="0"/>
            </a:endParaRPr>
          </a:p>
          <a:p>
            <a:endParaRPr lang="en-US" sz="4000" dirty="0">
              <a:solidFill>
                <a:srgbClr val="203864"/>
              </a:solidFill>
              <a:latin typeface="Tw Cen MT" panose="020B0602020104020603" pitchFamily="34" charset="0"/>
            </a:endParaRPr>
          </a:p>
          <a:p>
            <a:endParaRPr lang="en-US" sz="4000" dirty="0">
              <a:solidFill>
                <a:srgbClr val="203864"/>
              </a:solidFill>
              <a:latin typeface="Tw Cen MT" panose="020B0602020104020603" pitchFamily="34" charset="0"/>
            </a:endParaRPr>
          </a:p>
          <a:p>
            <a:endParaRPr lang="en-US" sz="4000" dirty="0">
              <a:solidFill>
                <a:srgbClr val="203864"/>
              </a:solidFill>
              <a:latin typeface="Tw Cen MT" panose="020B0602020104020603" pitchFamily="34" charset="0"/>
            </a:endParaRPr>
          </a:p>
          <a:p>
            <a:endParaRPr lang="en-US" sz="4000" dirty="0">
              <a:solidFill>
                <a:srgbClr val="203864"/>
              </a:solidFill>
              <a:latin typeface="Tw Cen MT" panose="020B0602020104020603" pitchFamily="34" charset="0"/>
            </a:endParaRPr>
          </a:p>
          <a:p>
            <a:pPr algn="r"/>
            <a:r>
              <a:rPr lang="en-US" sz="4000" b="1" dirty="0">
                <a:solidFill>
                  <a:srgbClr val="203864"/>
                </a:solidFill>
                <a:latin typeface="Tw Cen MT" panose="020B0602020104020603" pitchFamily="34" charset="0"/>
              </a:rPr>
              <a:t>Isaiah 55:8-11</a:t>
            </a:r>
          </a:p>
        </p:txBody>
      </p:sp>
    </p:spTree>
    <p:extLst>
      <p:ext uri="{BB962C8B-B14F-4D97-AF65-F5344CB8AC3E}">
        <p14:creationId xmlns:p14="http://schemas.microsoft.com/office/powerpoint/2010/main" val="754101866"/>
      </p:ext>
    </p:extLst>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767281"/>
            <a:ext cx="9144000" cy="1323439"/>
          </a:xfrm>
          <a:prstGeom prst="rect">
            <a:avLst/>
          </a:prstGeom>
          <a:noFill/>
        </p:spPr>
        <p:txBody>
          <a:bodyPr wrap="square" rtlCol="0">
            <a:spAutoFit/>
          </a:bodyPr>
          <a:lstStyle/>
          <a:p>
            <a:r>
              <a:rPr lang="en-US" sz="4000" dirty="0">
                <a:solidFill>
                  <a:srgbClr val="203864"/>
                </a:solidFill>
                <a:latin typeface="Tw Cen MT" panose="020B0602020104020603" pitchFamily="34" charset="0"/>
              </a:rPr>
              <a:t>Sanctify them in the truth; your word is truth.</a:t>
            </a:r>
          </a:p>
          <a:p>
            <a:pPr algn="r"/>
            <a:r>
              <a:rPr lang="en-US" sz="4000" b="1" dirty="0">
                <a:solidFill>
                  <a:srgbClr val="203864"/>
                </a:solidFill>
                <a:latin typeface="Tw Cen MT" panose="020B0602020104020603" pitchFamily="34" charset="0"/>
              </a:rPr>
              <a:t>John 17:17</a:t>
            </a:r>
          </a:p>
        </p:txBody>
      </p:sp>
    </p:spTree>
    <p:extLst>
      <p:ext uri="{BB962C8B-B14F-4D97-AF65-F5344CB8AC3E}">
        <p14:creationId xmlns:p14="http://schemas.microsoft.com/office/powerpoint/2010/main" val="2692983260"/>
      </p:ext>
    </p:extLst>
  </p:cSld>
  <p:clrMapOvr>
    <a:masterClrMapping/>
  </p:clrMapOvr>
  <p:transition spd="slow">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1388443"/>
            <a:ext cx="5067300" cy="4081117"/>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defines truth by God’s Word</a:t>
            </a:r>
          </a:p>
        </p:txBody>
      </p:sp>
    </p:spTree>
    <p:extLst>
      <p:ext uri="{BB962C8B-B14F-4D97-AF65-F5344CB8AC3E}">
        <p14:creationId xmlns:p14="http://schemas.microsoft.com/office/powerpoint/2010/main" val="2408404546"/>
      </p:ext>
    </p:extLst>
  </p:cSld>
  <p:clrMapOvr>
    <a:masterClrMapping/>
  </p:clrMapOvr>
  <p:transition spd="slow">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843951"/>
            <a:ext cx="9144000"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So Jesus said to the Jews who had believed him, “</a:t>
            </a:r>
            <a:r>
              <a:rPr lang="en-US" sz="4000" dirty="0">
                <a:solidFill>
                  <a:srgbClr val="00B0F0"/>
                </a:solidFill>
                <a:latin typeface="Tw Cen MT" panose="020B0602020104020603" pitchFamily="34" charset="0"/>
              </a:rPr>
              <a:t>If you abide in my word</a:t>
            </a:r>
            <a:r>
              <a:rPr lang="en-US" sz="4000" dirty="0">
                <a:solidFill>
                  <a:srgbClr val="203864"/>
                </a:solidFill>
                <a:latin typeface="Tw Cen MT" panose="020B0602020104020603" pitchFamily="34" charset="0"/>
              </a:rPr>
              <a:t>, you are truly my disciples, and you will know the truth, and </a:t>
            </a:r>
            <a:r>
              <a:rPr lang="en-US" sz="4000" dirty="0">
                <a:solidFill>
                  <a:srgbClr val="00B0F0"/>
                </a:solidFill>
                <a:latin typeface="Tw Cen MT" panose="020B0602020104020603" pitchFamily="34" charset="0"/>
              </a:rPr>
              <a:t>the truth will set you free</a:t>
            </a:r>
            <a:r>
              <a:rPr lang="en-US" sz="4000" dirty="0">
                <a:solidFill>
                  <a:srgbClr val="203864"/>
                </a:solidFill>
                <a:latin typeface="Tw Cen MT" panose="020B0602020104020603" pitchFamily="34" charset="0"/>
              </a:rPr>
              <a:t>.”</a:t>
            </a:r>
          </a:p>
          <a:p>
            <a:pPr algn="r"/>
            <a:r>
              <a:rPr lang="en-US" sz="4000" b="1" dirty="0">
                <a:solidFill>
                  <a:srgbClr val="203864"/>
                </a:solidFill>
                <a:latin typeface="Tw Cen MT" panose="020B0602020104020603" pitchFamily="34" charset="0"/>
              </a:rPr>
              <a:t>John 8:31-32</a:t>
            </a:r>
          </a:p>
        </p:txBody>
      </p:sp>
    </p:spTree>
    <p:extLst>
      <p:ext uri="{BB962C8B-B14F-4D97-AF65-F5344CB8AC3E}">
        <p14:creationId xmlns:p14="http://schemas.microsoft.com/office/powerpoint/2010/main" val="820766744"/>
      </p:ext>
    </p:extLst>
  </p:cSld>
  <p:clrMapOvr>
    <a:masterClrMapping/>
  </p:clrMapOvr>
  <p:transition spd="slow">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1388443"/>
            <a:ext cx="5067300" cy="4081117"/>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is liberated from sin by God’s Word</a:t>
            </a:r>
          </a:p>
        </p:txBody>
      </p:sp>
    </p:spTree>
    <p:extLst>
      <p:ext uri="{BB962C8B-B14F-4D97-AF65-F5344CB8AC3E}">
        <p14:creationId xmlns:p14="http://schemas.microsoft.com/office/powerpoint/2010/main" val="3195522034"/>
      </p:ext>
    </p:extLst>
  </p:cSld>
  <p:clrMapOvr>
    <a:masterClrMapping/>
  </p:clrMapOvr>
  <p:transition spd="slow">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843951"/>
            <a:ext cx="9144000"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They answered him, “We are offspring of Abraham and have never been enslaved to anyone. How is that you say, ‘You will become free?’”</a:t>
            </a:r>
          </a:p>
          <a:p>
            <a:pPr algn="r"/>
            <a:r>
              <a:rPr lang="en-US" sz="4000" b="1" dirty="0">
                <a:solidFill>
                  <a:srgbClr val="203864"/>
                </a:solidFill>
                <a:latin typeface="Tw Cen MT" panose="020B0602020104020603" pitchFamily="34" charset="0"/>
              </a:rPr>
              <a:t>John 8:33</a:t>
            </a:r>
          </a:p>
        </p:txBody>
      </p:sp>
    </p:spTree>
    <p:extLst>
      <p:ext uri="{BB962C8B-B14F-4D97-AF65-F5344CB8AC3E}">
        <p14:creationId xmlns:p14="http://schemas.microsoft.com/office/powerpoint/2010/main" val="821693491"/>
      </p:ext>
    </p:extLst>
  </p:cSld>
  <p:clrMapOvr>
    <a:masterClrMapping/>
  </p:clrMapOvr>
  <p:transition spd="slow">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843951"/>
            <a:ext cx="9144000"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Jesus answered them, “Truly, truly, I say to you, everyone who practices sin is a slave to sin…So if the Son sets you free, you will be free indeed.”</a:t>
            </a:r>
          </a:p>
          <a:p>
            <a:pPr algn="r"/>
            <a:r>
              <a:rPr lang="en-US" sz="4000" b="1" dirty="0">
                <a:solidFill>
                  <a:srgbClr val="203864"/>
                </a:solidFill>
                <a:latin typeface="Tw Cen MT" panose="020B0602020104020603" pitchFamily="34" charset="0"/>
              </a:rPr>
              <a:t>John 8:34, 36</a:t>
            </a:r>
          </a:p>
        </p:txBody>
      </p:sp>
    </p:spTree>
    <p:extLst>
      <p:ext uri="{BB962C8B-B14F-4D97-AF65-F5344CB8AC3E}">
        <p14:creationId xmlns:p14="http://schemas.microsoft.com/office/powerpoint/2010/main" val="645099615"/>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 y="-952500"/>
            <a:ext cx="8763000" cy="8763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4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3121891" y="2216728"/>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950745"/>
      </p:ext>
    </p:extLst>
  </p:cSld>
  <p:clrMapOvr>
    <a:masterClrMapping/>
  </p:clrMapOvr>
  <p:transition spd="slow">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told you that you would die in your sins, for unless you believe that I am he you will die in your sins.”</a:t>
            </a:r>
          </a:p>
          <a:p>
            <a:pPr algn="r"/>
            <a:r>
              <a:rPr lang="en-US" sz="4000" b="1" dirty="0">
                <a:solidFill>
                  <a:srgbClr val="203864"/>
                </a:solidFill>
                <a:latin typeface="Tw Cen MT" panose="020B0602020104020603" pitchFamily="34" charset="0"/>
              </a:rPr>
              <a:t>John 8:24</a:t>
            </a:r>
          </a:p>
        </p:txBody>
      </p:sp>
    </p:spTree>
    <p:extLst>
      <p:ext uri="{BB962C8B-B14F-4D97-AF65-F5344CB8AC3E}">
        <p14:creationId xmlns:p14="http://schemas.microsoft.com/office/powerpoint/2010/main" val="1025689486"/>
      </p:ext>
    </p:extLst>
  </p:cSld>
  <p:clrMapOvr>
    <a:masterClrMapping/>
  </p:clrMapOvr>
  <p:transition spd="slow">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am the light of the world. Whoever follows me will not walk in darkness, but will have the light of life.”</a:t>
            </a:r>
          </a:p>
          <a:p>
            <a:pPr algn="r"/>
            <a:r>
              <a:rPr lang="en-US" sz="4000" b="1" dirty="0">
                <a:solidFill>
                  <a:srgbClr val="203864"/>
                </a:solidFill>
                <a:latin typeface="Tw Cen MT" panose="020B0602020104020603" pitchFamily="34" charset="0"/>
              </a:rPr>
              <a:t>John 8:12</a:t>
            </a:r>
          </a:p>
        </p:txBody>
      </p:sp>
    </p:spTree>
    <p:extLst>
      <p:ext uri="{BB962C8B-B14F-4D97-AF65-F5344CB8AC3E}">
        <p14:creationId xmlns:p14="http://schemas.microsoft.com/office/powerpoint/2010/main" val="2427914102"/>
      </p:ext>
    </p:extLst>
  </p:cSld>
  <p:clrMapOvr>
    <a:masterClrMapping/>
  </p:clrMapOvr>
  <p:transition spd="slow">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459504"/>
            <a:ext cx="9144000"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am the way, the truth, and the life. No one comes to the Father except through me.”</a:t>
            </a:r>
          </a:p>
          <a:p>
            <a:pPr algn="r"/>
            <a:r>
              <a:rPr lang="en-US" sz="4000" b="1" dirty="0">
                <a:solidFill>
                  <a:srgbClr val="203864"/>
                </a:solidFill>
                <a:latin typeface="Tw Cen MT" panose="020B0602020104020603" pitchFamily="34" charset="0"/>
              </a:rPr>
              <a:t>John 14:6</a:t>
            </a:r>
          </a:p>
        </p:txBody>
      </p:sp>
    </p:spTree>
    <p:extLst>
      <p:ext uri="{BB962C8B-B14F-4D97-AF65-F5344CB8AC3E}">
        <p14:creationId xmlns:p14="http://schemas.microsoft.com/office/powerpoint/2010/main" val="2661022653"/>
      </p:ext>
    </p:extLst>
  </p:cSld>
  <p:clrMapOvr>
    <a:masterClrMapping/>
  </p:clrMapOvr>
  <p:transition spd="slow">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459504"/>
            <a:ext cx="9144000"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am the good shepherd. The good shepherd lays down his life for the sheep.”</a:t>
            </a:r>
          </a:p>
          <a:p>
            <a:pPr algn="r"/>
            <a:r>
              <a:rPr lang="en-US" sz="4000" b="1" dirty="0">
                <a:solidFill>
                  <a:srgbClr val="203864"/>
                </a:solidFill>
                <a:latin typeface="Tw Cen MT" panose="020B0602020104020603" pitchFamily="34" charset="0"/>
              </a:rPr>
              <a:t>John 10:11</a:t>
            </a:r>
          </a:p>
        </p:txBody>
      </p:sp>
    </p:spTree>
    <p:extLst>
      <p:ext uri="{BB962C8B-B14F-4D97-AF65-F5344CB8AC3E}">
        <p14:creationId xmlns:p14="http://schemas.microsoft.com/office/powerpoint/2010/main" val="171339377"/>
      </p:ext>
    </p:extLst>
  </p:cSld>
  <p:clrMapOvr>
    <a:masterClrMapping/>
  </p:clrMapOvr>
  <p:transition spd="slow">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1388443"/>
            <a:ext cx="5067300" cy="4081117"/>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is liberated from sin by God’s Word</a:t>
            </a:r>
          </a:p>
        </p:txBody>
      </p:sp>
    </p:spTree>
    <p:extLst>
      <p:ext uri="{BB962C8B-B14F-4D97-AF65-F5344CB8AC3E}">
        <p14:creationId xmlns:p14="http://schemas.microsoft.com/office/powerpoint/2010/main" val="3754244762"/>
      </p:ext>
    </p:extLst>
  </p:cSld>
  <p:clrMapOvr>
    <a:masterClrMapping/>
  </p:clrMapOvr>
  <p:transition spd="slow">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know that you are offspring of Abraham; yet </a:t>
            </a:r>
            <a:r>
              <a:rPr lang="en-US" sz="4000" dirty="0">
                <a:solidFill>
                  <a:srgbClr val="2E8DCC"/>
                </a:solidFill>
                <a:latin typeface="Tw Cen MT" panose="020B0602020104020603" pitchFamily="34" charset="0"/>
              </a:rPr>
              <a:t>you seek to kill me </a:t>
            </a:r>
            <a:r>
              <a:rPr lang="en-US" sz="4000" dirty="0">
                <a:solidFill>
                  <a:srgbClr val="203864"/>
                </a:solidFill>
                <a:latin typeface="Tw Cen MT" panose="020B0602020104020603" pitchFamily="34" charset="0"/>
              </a:rPr>
              <a:t>because my word finds no place in you.”</a:t>
            </a:r>
          </a:p>
          <a:p>
            <a:pPr algn="r"/>
            <a:r>
              <a:rPr lang="en-US" sz="4000" b="1" dirty="0">
                <a:solidFill>
                  <a:srgbClr val="203864"/>
                </a:solidFill>
                <a:latin typeface="Tw Cen MT" panose="020B0602020104020603" pitchFamily="34" charset="0"/>
              </a:rPr>
              <a:t>John 8:37</a:t>
            </a:r>
          </a:p>
        </p:txBody>
      </p:sp>
    </p:spTree>
    <p:extLst>
      <p:ext uri="{BB962C8B-B14F-4D97-AF65-F5344CB8AC3E}">
        <p14:creationId xmlns:p14="http://schemas.microsoft.com/office/powerpoint/2010/main" val="1632597793"/>
      </p:ext>
    </p:extLst>
  </p:cSld>
  <p:clrMapOvr>
    <a:masterClrMapping/>
  </p:clrMapOvr>
  <p:transition spd="slow">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889845"/>
            <a:ext cx="5067300" cy="5078313"/>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abides in God’s Word</a:t>
            </a:r>
          </a:p>
          <a:p>
            <a:pPr algn="ctr">
              <a:lnSpc>
                <a:spcPct val="90000"/>
              </a:lnSpc>
            </a:pPr>
            <a:r>
              <a:rPr lang="en-US" sz="7200" b="1" dirty="0">
                <a:solidFill>
                  <a:srgbClr val="203864"/>
                </a:solidFill>
                <a:latin typeface="Tw Cen MT" panose="020B0602020104020603" pitchFamily="34" charset="0"/>
              </a:rPr>
              <a:t>despite opposition</a:t>
            </a:r>
          </a:p>
        </p:txBody>
      </p:sp>
    </p:spTree>
    <p:extLst>
      <p:ext uri="{BB962C8B-B14F-4D97-AF65-F5344CB8AC3E}">
        <p14:creationId xmlns:p14="http://schemas.microsoft.com/office/powerpoint/2010/main" val="2929514246"/>
      </p:ext>
    </p:extLst>
  </p:cSld>
  <p:clrMapOvr>
    <a:masterClrMapping/>
  </p:clrMapOvr>
  <p:transition spd="slow">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know that you are offspring of Abraham; yet </a:t>
            </a:r>
            <a:r>
              <a:rPr lang="en-US" sz="4000" dirty="0">
                <a:solidFill>
                  <a:srgbClr val="2E8DCC"/>
                </a:solidFill>
                <a:latin typeface="Tw Cen MT" panose="020B0602020104020603" pitchFamily="34" charset="0"/>
              </a:rPr>
              <a:t>you seek to kill me </a:t>
            </a:r>
            <a:r>
              <a:rPr lang="en-US" sz="4000" dirty="0">
                <a:solidFill>
                  <a:srgbClr val="203864"/>
                </a:solidFill>
                <a:latin typeface="Tw Cen MT" panose="020B0602020104020603" pitchFamily="34" charset="0"/>
              </a:rPr>
              <a:t>because my word finds no place in you.”</a:t>
            </a:r>
          </a:p>
          <a:p>
            <a:pPr algn="r"/>
            <a:r>
              <a:rPr lang="en-US" sz="4000" b="1" dirty="0">
                <a:solidFill>
                  <a:srgbClr val="203864"/>
                </a:solidFill>
                <a:latin typeface="Tw Cen MT" panose="020B0602020104020603" pitchFamily="34" charset="0"/>
              </a:rPr>
              <a:t>John 8:37</a:t>
            </a:r>
          </a:p>
        </p:txBody>
      </p:sp>
    </p:spTree>
    <p:extLst>
      <p:ext uri="{BB962C8B-B14F-4D97-AF65-F5344CB8AC3E}">
        <p14:creationId xmlns:p14="http://schemas.microsoft.com/office/powerpoint/2010/main" val="396256889"/>
      </p:ext>
    </p:extLst>
  </p:cSld>
  <p:clrMapOvr>
    <a:masterClrMapping/>
  </p:clrMapOvr>
  <p:transition spd="slow">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The Jews answered him, “Are we not right in saying that you are a Samaritan and have a demon?”</a:t>
            </a:r>
          </a:p>
          <a:p>
            <a:pPr algn="r"/>
            <a:r>
              <a:rPr lang="en-US" sz="4000" b="1" dirty="0">
                <a:solidFill>
                  <a:srgbClr val="203864"/>
                </a:solidFill>
                <a:latin typeface="Tw Cen MT" panose="020B0602020104020603" pitchFamily="34" charset="0"/>
              </a:rPr>
              <a:t>John 8:48</a:t>
            </a:r>
          </a:p>
        </p:txBody>
      </p:sp>
    </p:spTree>
    <p:extLst>
      <p:ext uri="{BB962C8B-B14F-4D97-AF65-F5344CB8AC3E}">
        <p14:creationId xmlns:p14="http://schemas.microsoft.com/office/powerpoint/2010/main" val="129500398"/>
      </p:ext>
    </p:extLst>
  </p:cSld>
  <p:clrMapOvr>
    <a:masterClrMapping/>
  </p:clrMapOvr>
  <p:transition spd="slow">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459504"/>
            <a:ext cx="9144000"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The Jews said to him, “Now we know that you have a demon!”</a:t>
            </a:r>
          </a:p>
          <a:p>
            <a:pPr algn="r"/>
            <a:r>
              <a:rPr lang="en-US" sz="4000" b="1" dirty="0">
                <a:solidFill>
                  <a:srgbClr val="203864"/>
                </a:solidFill>
                <a:latin typeface="Tw Cen MT" panose="020B0602020104020603" pitchFamily="34" charset="0"/>
              </a:rPr>
              <a:t>John 8:52</a:t>
            </a:r>
          </a:p>
        </p:txBody>
      </p:sp>
    </p:spTree>
    <p:extLst>
      <p:ext uri="{BB962C8B-B14F-4D97-AF65-F5344CB8AC3E}">
        <p14:creationId xmlns:p14="http://schemas.microsoft.com/office/powerpoint/2010/main" val="757315467"/>
      </p:ext>
    </p:extLst>
  </p:cSld>
  <p:clrMapOvr>
    <a:masterClrMapping/>
  </p:clrMapOvr>
  <p:transition spd="slow">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843951"/>
            <a:ext cx="9144000"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So Jesus said to the Jews who had believed him, “If you abide in my word, you are truly my disciples, and you will know the truth, and the truth will set you free.”</a:t>
            </a:r>
          </a:p>
          <a:p>
            <a:pPr algn="r"/>
            <a:r>
              <a:rPr lang="en-US" sz="4000" b="1" dirty="0">
                <a:solidFill>
                  <a:srgbClr val="203864"/>
                </a:solidFill>
                <a:latin typeface="Tw Cen MT" panose="020B0602020104020603" pitchFamily="34" charset="0"/>
              </a:rPr>
              <a:t>John 8:31-32</a:t>
            </a:r>
          </a:p>
        </p:txBody>
      </p:sp>
    </p:spTree>
    <p:extLst>
      <p:ext uri="{BB962C8B-B14F-4D97-AF65-F5344CB8AC3E}">
        <p14:creationId xmlns:p14="http://schemas.microsoft.com/office/powerpoint/2010/main" val="1528687060"/>
      </p:ext>
    </p:extLst>
  </p:cSld>
  <p:clrMapOvr>
    <a:masterClrMapping/>
  </p:clrMapOvr>
  <p:transition spd="slow">
    <p:strips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They said to him, “We were not born of sexual immorality. We have one Father—even God.”</a:t>
            </a:r>
          </a:p>
          <a:p>
            <a:pPr algn="r"/>
            <a:r>
              <a:rPr lang="en-US" sz="4000" b="1" dirty="0">
                <a:solidFill>
                  <a:srgbClr val="203864"/>
                </a:solidFill>
                <a:latin typeface="Tw Cen MT" panose="020B0602020104020603" pitchFamily="34" charset="0"/>
              </a:rPr>
              <a:t>John 8:41</a:t>
            </a:r>
          </a:p>
        </p:txBody>
      </p:sp>
    </p:spTree>
    <p:extLst>
      <p:ext uri="{BB962C8B-B14F-4D97-AF65-F5344CB8AC3E}">
        <p14:creationId xmlns:p14="http://schemas.microsoft.com/office/powerpoint/2010/main" val="2857547331"/>
      </p:ext>
    </p:extLst>
  </p:cSld>
  <p:clrMapOvr>
    <a:masterClrMapping/>
  </p:clrMapOvr>
  <p:transition spd="slow">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So they picked up stones to throw at him, but Jesus hid himself and went out of the temple.</a:t>
            </a:r>
          </a:p>
          <a:p>
            <a:pPr algn="r"/>
            <a:r>
              <a:rPr lang="en-US" sz="4000" b="1" dirty="0">
                <a:solidFill>
                  <a:srgbClr val="203864"/>
                </a:solidFill>
                <a:latin typeface="Tw Cen MT" panose="020B0602020104020603" pitchFamily="34" charset="0"/>
              </a:rPr>
              <a:t>John 8:59</a:t>
            </a:r>
          </a:p>
        </p:txBody>
      </p:sp>
    </p:spTree>
    <p:extLst>
      <p:ext uri="{BB962C8B-B14F-4D97-AF65-F5344CB8AC3E}">
        <p14:creationId xmlns:p14="http://schemas.microsoft.com/office/powerpoint/2010/main" val="2068785125"/>
      </p:ext>
    </p:extLst>
  </p:cSld>
  <p:clrMapOvr>
    <a:masterClrMapping/>
  </p:clrMapOvr>
  <p:transition spd="slow">
    <p:strips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151728"/>
            <a:ext cx="9144000"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“I know that you are offspring of Abraham; yet you seek to kill me </a:t>
            </a:r>
            <a:r>
              <a:rPr lang="en-US" sz="4000" dirty="0">
                <a:solidFill>
                  <a:srgbClr val="2E8DCC"/>
                </a:solidFill>
                <a:latin typeface="Tw Cen MT" panose="020B0602020104020603" pitchFamily="34" charset="0"/>
              </a:rPr>
              <a:t>because my word finds no place in you</a:t>
            </a:r>
            <a:r>
              <a:rPr lang="en-US" sz="4000" dirty="0">
                <a:solidFill>
                  <a:srgbClr val="203864"/>
                </a:solidFill>
                <a:latin typeface="Tw Cen MT" panose="020B0602020104020603" pitchFamily="34" charset="0"/>
              </a:rPr>
              <a:t>.”</a:t>
            </a:r>
          </a:p>
          <a:p>
            <a:pPr algn="r"/>
            <a:r>
              <a:rPr lang="en-US" sz="4000" b="1" dirty="0">
                <a:solidFill>
                  <a:srgbClr val="203864"/>
                </a:solidFill>
                <a:latin typeface="Tw Cen MT" panose="020B0602020104020603" pitchFamily="34" charset="0"/>
              </a:rPr>
              <a:t>John 8:37</a:t>
            </a:r>
          </a:p>
        </p:txBody>
      </p:sp>
    </p:spTree>
    <p:extLst>
      <p:ext uri="{BB962C8B-B14F-4D97-AF65-F5344CB8AC3E}">
        <p14:creationId xmlns:p14="http://schemas.microsoft.com/office/powerpoint/2010/main" val="3927011691"/>
      </p:ext>
    </p:extLst>
  </p:cSld>
  <p:clrMapOvr>
    <a:masterClrMapping/>
  </p:clrMapOvr>
  <p:transition spd="slow">
    <p:strips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37575"/>
            <a:ext cx="9144000" cy="6863417"/>
          </a:xfrm>
          <a:prstGeom prst="rect">
            <a:avLst/>
          </a:prstGeom>
          <a:noFill/>
        </p:spPr>
        <p:txBody>
          <a:bodyPr wrap="square" rtlCol="0">
            <a:spAutoFit/>
          </a:bodyPr>
          <a:lstStyle/>
          <a:p>
            <a:r>
              <a:rPr lang="en-US" sz="4000" dirty="0">
                <a:solidFill>
                  <a:srgbClr val="203864"/>
                </a:solidFill>
                <a:latin typeface="Tw Cen MT" panose="020B0602020104020603" pitchFamily="34" charset="0"/>
              </a:rPr>
              <a:t>“If the world hates you, know that it has hated me before it hated you. If you were of the world, the world would love you as its own; but because you are not of the world, but I chose you out of the world therefore the world hates you. Remember the word that I said to you: ‘A servant is not greater than his master.’ If they persecuted me, they will also persecute you. If they kept my word, they will also keep yours… </a:t>
            </a:r>
          </a:p>
          <a:p>
            <a:pPr algn="r"/>
            <a:r>
              <a:rPr lang="en-US" sz="4000" b="1" dirty="0">
                <a:solidFill>
                  <a:srgbClr val="203864"/>
                </a:solidFill>
                <a:latin typeface="Tw Cen MT" panose="020B0602020104020603" pitchFamily="34" charset="0"/>
              </a:rPr>
              <a:t>John 15:18-21</a:t>
            </a:r>
          </a:p>
        </p:txBody>
      </p:sp>
    </p:spTree>
    <p:extLst>
      <p:ext uri="{BB962C8B-B14F-4D97-AF65-F5344CB8AC3E}">
        <p14:creationId xmlns:p14="http://schemas.microsoft.com/office/powerpoint/2010/main" val="2019759574"/>
      </p:ext>
    </p:extLst>
  </p:cSld>
  <p:clrMapOvr>
    <a:masterClrMapping/>
  </p:clrMapOvr>
  <p:transition spd="slow">
    <p:strips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37575"/>
            <a:ext cx="9144000" cy="6863417"/>
          </a:xfrm>
          <a:prstGeom prst="rect">
            <a:avLst/>
          </a:prstGeom>
          <a:noFill/>
        </p:spPr>
        <p:txBody>
          <a:bodyPr wrap="square" rtlCol="0">
            <a:spAutoFit/>
          </a:bodyPr>
          <a:lstStyle/>
          <a:p>
            <a:r>
              <a:rPr lang="en-US" sz="4000" dirty="0">
                <a:solidFill>
                  <a:srgbClr val="203864"/>
                </a:solidFill>
                <a:latin typeface="Tw Cen MT" panose="020B0602020104020603" pitchFamily="34" charset="0"/>
              </a:rPr>
              <a:t>“…But all these things they will do to you on account of my name, because they do not know him who sent me.”</a:t>
            </a:r>
          </a:p>
          <a:p>
            <a:pPr algn="r"/>
            <a:endParaRPr lang="en-US" sz="4000" b="1" dirty="0">
              <a:solidFill>
                <a:srgbClr val="203864"/>
              </a:solidFill>
              <a:latin typeface="Tw Cen MT" panose="020B0602020104020603" pitchFamily="34" charset="0"/>
            </a:endParaRPr>
          </a:p>
          <a:p>
            <a:pPr algn="r"/>
            <a:endParaRPr lang="en-US" sz="4000" b="1" dirty="0">
              <a:solidFill>
                <a:srgbClr val="203864"/>
              </a:solidFill>
              <a:latin typeface="Tw Cen MT" panose="020B0602020104020603" pitchFamily="34" charset="0"/>
            </a:endParaRPr>
          </a:p>
          <a:p>
            <a:pPr algn="r"/>
            <a:endParaRPr lang="en-US" sz="4000" b="1" dirty="0">
              <a:solidFill>
                <a:srgbClr val="203864"/>
              </a:solidFill>
              <a:latin typeface="Tw Cen MT" panose="020B0602020104020603" pitchFamily="34" charset="0"/>
            </a:endParaRPr>
          </a:p>
          <a:p>
            <a:pPr algn="r"/>
            <a:endParaRPr lang="en-US" sz="4000" b="1" dirty="0">
              <a:solidFill>
                <a:srgbClr val="203864"/>
              </a:solidFill>
              <a:latin typeface="Tw Cen MT" panose="020B0602020104020603" pitchFamily="34" charset="0"/>
            </a:endParaRPr>
          </a:p>
          <a:p>
            <a:pPr algn="r"/>
            <a:endParaRPr lang="en-US" sz="4000" b="1" dirty="0">
              <a:solidFill>
                <a:srgbClr val="203864"/>
              </a:solidFill>
              <a:latin typeface="Tw Cen MT" panose="020B0602020104020603" pitchFamily="34" charset="0"/>
            </a:endParaRPr>
          </a:p>
          <a:p>
            <a:pPr algn="r"/>
            <a:endParaRPr lang="en-US" sz="4000" b="1" dirty="0">
              <a:solidFill>
                <a:srgbClr val="203864"/>
              </a:solidFill>
              <a:latin typeface="Tw Cen MT" panose="020B0602020104020603" pitchFamily="34" charset="0"/>
            </a:endParaRPr>
          </a:p>
          <a:p>
            <a:pPr algn="r"/>
            <a:endParaRPr lang="en-US" sz="4000" b="1" dirty="0">
              <a:solidFill>
                <a:srgbClr val="203864"/>
              </a:solidFill>
              <a:latin typeface="Tw Cen MT" panose="020B0602020104020603" pitchFamily="34" charset="0"/>
            </a:endParaRPr>
          </a:p>
          <a:p>
            <a:pPr algn="r"/>
            <a:r>
              <a:rPr lang="en-US" sz="4000" b="1" dirty="0">
                <a:solidFill>
                  <a:srgbClr val="203864"/>
                </a:solidFill>
                <a:latin typeface="Tw Cen MT" panose="020B0602020104020603" pitchFamily="34" charset="0"/>
              </a:rPr>
              <a:t>John 15:18-21</a:t>
            </a:r>
          </a:p>
        </p:txBody>
      </p:sp>
    </p:spTree>
    <p:extLst>
      <p:ext uri="{BB962C8B-B14F-4D97-AF65-F5344CB8AC3E}">
        <p14:creationId xmlns:p14="http://schemas.microsoft.com/office/powerpoint/2010/main" val="2040345323"/>
      </p:ext>
    </p:extLst>
  </p:cSld>
  <p:clrMapOvr>
    <a:masterClrMapping/>
  </p:clrMapOvr>
  <p:transition spd="slow">
    <p:strips dir="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2459504"/>
            <a:ext cx="9144000" cy="1938992"/>
          </a:xfrm>
          <a:prstGeom prst="rect">
            <a:avLst/>
          </a:prstGeom>
          <a:noFill/>
        </p:spPr>
        <p:txBody>
          <a:bodyPr wrap="square" rtlCol="0">
            <a:spAutoFit/>
          </a:bodyPr>
          <a:lstStyle/>
          <a:p>
            <a:r>
              <a:rPr lang="en-US" sz="4000" dirty="0">
                <a:solidFill>
                  <a:srgbClr val="203864"/>
                </a:solidFill>
                <a:latin typeface="Tw Cen MT" panose="020B0602020104020603" pitchFamily="34" charset="0"/>
              </a:rPr>
              <a:t>“You are of your father the devil, and your will is to do your father’s desires.”</a:t>
            </a:r>
            <a:endParaRPr lang="en-US" sz="4000" b="1" dirty="0">
              <a:solidFill>
                <a:srgbClr val="203864"/>
              </a:solidFill>
              <a:latin typeface="Tw Cen MT" panose="020B0602020104020603" pitchFamily="34" charset="0"/>
            </a:endParaRPr>
          </a:p>
          <a:p>
            <a:pPr algn="r"/>
            <a:r>
              <a:rPr lang="en-US" sz="4000" b="1" dirty="0">
                <a:solidFill>
                  <a:srgbClr val="203864"/>
                </a:solidFill>
                <a:latin typeface="Tw Cen MT" panose="020B0602020104020603" pitchFamily="34" charset="0"/>
              </a:rPr>
              <a:t>John 8:44</a:t>
            </a:r>
          </a:p>
        </p:txBody>
      </p:sp>
    </p:spTree>
    <p:extLst>
      <p:ext uri="{BB962C8B-B14F-4D97-AF65-F5344CB8AC3E}">
        <p14:creationId xmlns:p14="http://schemas.microsoft.com/office/powerpoint/2010/main" val="1012555404"/>
      </p:ext>
    </p:extLst>
  </p:cSld>
  <p:clrMapOvr>
    <a:masterClrMapping/>
  </p:clrMapOvr>
  <p:transition spd="slow">
    <p:strips dir="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889845"/>
            <a:ext cx="5067300" cy="5078313"/>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abides in God’s Word</a:t>
            </a:r>
          </a:p>
          <a:p>
            <a:pPr algn="ctr">
              <a:lnSpc>
                <a:spcPct val="90000"/>
              </a:lnSpc>
            </a:pPr>
            <a:r>
              <a:rPr lang="en-US" sz="7200" b="1" dirty="0">
                <a:solidFill>
                  <a:srgbClr val="203864"/>
                </a:solidFill>
                <a:latin typeface="Tw Cen MT" panose="020B0602020104020603" pitchFamily="34" charset="0"/>
              </a:rPr>
              <a:t>despite opposition</a:t>
            </a:r>
          </a:p>
        </p:txBody>
      </p:sp>
    </p:spTree>
    <p:extLst>
      <p:ext uri="{BB962C8B-B14F-4D97-AF65-F5344CB8AC3E}">
        <p14:creationId xmlns:p14="http://schemas.microsoft.com/office/powerpoint/2010/main" val="2764459081"/>
      </p:ext>
    </p:extLst>
  </p:cSld>
  <p:clrMapOvr>
    <a:masterClrMapping/>
  </p:clrMapOvr>
  <p:transition spd="slow">
    <p:strips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 y="-952500"/>
            <a:ext cx="8763000" cy="8763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4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3121891" y="2216728"/>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8657185"/>
      </p:ext>
    </p:extLst>
  </p:cSld>
  <p:clrMapOvr>
    <a:masterClrMapping/>
  </p:clrMapOvr>
  <p:transition spd="slow">
    <p:strips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0974" y="4506804"/>
            <a:ext cx="6091516" cy="2246769"/>
          </a:xfrm>
          <a:prstGeom prst="rect">
            <a:avLst/>
          </a:prstGeom>
          <a:noFill/>
        </p:spPr>
        <p:txBody>
          <a:bodyPr wrap="square" rtlCol="0">
            <a:spAutoFit/>
          </a:bodyPr>
          <a:lstStyle/>
          <a:p>
            <a:r>
              <a:rPr lang="en-US" sz="7000" b="1" dirty="0">
                <a:solidFill>
                  <a:srgbClr val="203864"/>
                </a:solidFill>
                <a:latin typeface="Tw Cen MT" panose="020B0602020104020603" pitchFamily="34" charset="0"/>
              </a:rPr>
              <a:t>I’m a</a:t>
            </a:r>
          </a:p>
          <a:p>
            <a:r>
              <a:rPr lang="en-US" sz="7000" b="1" dirty="0">
                <a:solidFill>
                  <a:srgbClr val="203864"/>
                </a:solidFill>
                <a:latin typeface="Tw Cen MT" panose="020B0602020104020603" pitchFamily="34" charset="0"/>
              </a:rPr>
              <a:t>Disciple</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1046" t="11373" r="10719" b="11176"/>
          <a:stretch/>
        </p:blipFill>
        <p:spPr>
          <a:xfrm>
            <a:off x="2518947" y="0"/>
            <a:ext cx="6716480" cy="6649149"/>
          </a:xfrm>
          <a:prstGeom prst="rect">
            <a:avLst/>
          </a:prstGeom>
        </p:spPr>
      </p:pic>
    </p:spTree>
    <p:extLst>
      <p:ext uri="{BB962C8B-B14F-4D97-AF65-F5344CB8AC3E}">
        <p14:creationId xmlns:p14="http://schemas.microsoft.com/office/powerpoint/2010/main" val="1871395041"/>
      </p:ext>
    </p:extLst>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9CAE78-BD44-4721-9355-0B6F1AD095C3}"/>
              </a:ext>
            </a:extLst>
          </p:cNvPr>
          <p:cNvSpPr txBox="1"/>
          <p:nvPr/>
        </p:nvSpPr>
        <p:spPr>
          <a:xfrm>
            <a:off x="0" y="1843951"/>
            <a:ext cx="9144000"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So Jesus said to the Jews who had believed him, “</a:t>
            </a:r>
            <a:r>
              <a:rPr lang="en-US" sz="4000" dirty="0">
                <a:solidFill>
                  <a:srgbClr val="00B0F0"/>
                </a:solidFill>
                <a:latin typeface="Tw Cen MT" panose="020B0602020104020603" pitchFamily="34" charset="0"/>
              </a:rPr>
              <a:t>If you abide in my word, you are truly my disciples</a:t>
            </a:r>
            <a:r>
              <a:rPr lang="en-US" sz="4000" dirty="0">
                <a:solidFill>
                  <a:srgbClr val="203864"/>
                </a:solidFill>
                <a:latin typeface="Tw Cen MT" panose="020B0602020104020603" pitchFamily="34" charset="0"/>
              </a:rPr>
              <a:t>, and you will know the truth, and the truth will set you free.”</a:t>
            </a:r>
          </a:p>
          <a:p>
            <a:pPr algn="r"/>
            <a:r>
              <a:rPr lang="en-US" sz="4000" b="1" dirty="0">
                <a:solidFill>
                  <a:srgbClr val="203864"/>
                </a:solidFill>
                <a:latin typeface="Tw Cen MT" panose="020B0602020104020603" pitchFamily="34" charset="0"/>
              </a:rPr>
              <a:t>John 8:31-32</a:t>
            </a:r>
          </a:p>
        </p:txBody>
      </p:sp>
    </p:spTree>
    <p:extLst>
      <p:ext uri="{BB962C8B-B14F-4D97-AF65-F5344CB8AC3E}">
        <p14:creationId xmlns:p14="http://schemas.microsoft.com/office/powerpoint/2010/main" val="1661163102"/>
      </p:ext>
    </p:extLst>
  </p:cSld>
  <p:clrMapOvr>
    <a:masterClrMapping/>
  </p:clrMapOvr>
  <p:transition spd="slow">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028167C-4B3C-4597-BB8B-B90F409620CB}"/>
              </a:ext>
            </a:extLst>
          </p:cNvPr>
          <p:cNvGrpSpPr/>
          <p:nvPr/>
        </p:nvGrpSpPr>
        <p:grpSpPr>
          <a:xfrm>
            <a:off x="1155700" y="0"/>
            <a:ext cx="6832600" cy="6858000"/>
            <a:chOff x="2679700" y="0"/>
            <a:chExt cx="6832600" cy="6858000"/>
          </a:xfrm>
        </p:grpSpPr>
        <p:grpSp>
          <p:nvGrpSpPr>
            <p:cNvPr id="5" name="Group 4">
              <a:extLst>
                <a:ext uri="{FF2B5EF4-FFF2-40B4-BE49-F238E27FC236}">
                  <a16:creationId xmlns:a16="http://schemas.microsoft.com/office/drawing/2014/main" id="{582538F8-B31E-41C5-9F50-889AA779EB48}"/>
                </a:ext>
              </a:extLst>
            </p:cNvPr>
            <p:cNvGrpSpPr/>
            <p:nvPr/>
          </p:nvGrpSpPr>
          <p:grpSpPr>
            <a:xfrm>
              <a:off x="2679700" y="0"/>
              <a:ext cx="6832600" cy="6858000"/>
              <a:chOff x="2743200" y="0"/>
              <a:chExt cx="6832600" cy="6858000"/>
            </a:xfrm>
          </p:grpSpPr>
          <p:pic>
            <p:nvPicPr>
              <p:cNvPr id="2" name="Picture 1">
                <a:extLst>
                  <a:ext uri="{FF2B5EF4-FFF2-40B4-BE49-F238E27FC236}">
                    <a16:creationId xmlns:a16="http://schemas.microsoft.com/office/drawing/2014/main" id="{0C64AAEB-6579-42C8-B5EF-4A9B61E068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739" t="10871" r="10290" b="10869"/>
              <a:stretch/>
            </p:blipFill>
            <p:spPr>
              <a:xfrm>
                <a:off x="2743200" y="0"/>
                <a:ext cx="6832600" cy="6858000"/>
              </a:xfrm>
              <a:prstGeom prst="rect">
                <a:avLst/>
              </a:prstGeom>
            </p:spPr>
          </p:pic>
          <p:pic>
            <p:nvPicPr>
              <p:cNvPr id="3" name="Picture 2">
                <a:extLst>
                  <a:ext uri="{FF2B5EF4-FFF2-40B4-BE49-F238E27FC236}">
                    <a16:creationId xmlns:a16="http://schemas.microsoft.com/office/drawing/2014/main" id="{024F9D64-702C-48CE-ADEC-61E55043B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8073" y="508000"/>
                <a:ext cx="5846618" cy="5855856"/>
              </a:xfrm>
              <a:prstGeom prst="rect">
                <a:avLst/>
              </a:prstGeom>
            </p:spPr>
          </p:pic>
          <p:sp>
            <p:nvSpPr>
              <p:cNvPr id="4" name="Oval 3">
                <a:extLst>
                  <a:ext uri="{FF2B5EF4-FFF2-40B4-BE49-F238E27FC236}">
                    <a16:creationId xmlns:a16="http://schemas.microsoft.com/office/drawing/2014/main" id="{A47505F3-048D-4743-BA36-BD40CA4D43B8}"/>
                  </a:ext>
                </a:extLst>
              </p:cNvPr>
              <p:cNvSpPr/>
              <p:nvPr/>
            </p:nvSpPr>
            <p:spPr>
              <a:xfrm>
                <a:off x="4645891" y="2216727"/>
                <a:ext cx="2854036" cy="25861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11A7B57-F15F-4947-9645-761B6ADEBD2F}"/>
                </a:ext>
              </a:extLst>
            </p:cNvPr>
            <p:cNvSpPr/>
            <p:nvPr/>
          </p:nvSpPr>
          <p:spPr>
            <a:xfrm>
              <a:off x="3009900" y="381000"/>
              <a:ext cx="6032500" cy="598285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DAE2D43-A70D-4029-B533-B081FCC47BB6}"/>
              </a:ext>
            </a:extLst>
          </p:cNvPr>
          <p:cNvSpPr txBox="1"/>
          <p:nvPr/>
        </p:nvSpPr>
        <p:spPr>
          <a:xfrm>
            <a:off x="2038350" y="1887041"/>
            <a:ext cx="5067300" cy="3083921"/>
          </a:xfrm>
          <a:prstGeom prst="rect">
            <a:avLst/>
          </a:prstGeom>
          <a:noFill/>
        </p:spPr>
        <p:txBody>
          <a:bodyPr wrap="square" rtlCol="0">
            <a:spAutoFit/>
          </a:bodyPr>
          <a:lstStyle/>
          <a:p>
            <a:pPr algn="ctr">
              <a:lnSpc>
                <a:spcPct val="90000"/>
              </a:lnSpc>
            </a:pPr>
            <a:r>
              <a:rPr lang="en-US" sz="7200" b="1" dirty="0">
                <a:solidFill>
                  <a:srgbClr val="203864"/>
                </a:solidFill>
                <a:latin typeface="Tw Cen MT" panose="020B0602020104020603" pitchFamily="34" charset="0"/>
              </a:rPr>
              <a:t>A disciple abides in God’s Word</a:t>
            </a:r>
          </a:p>
        </p:txBody>
      </p:sp>
    </p:spTree>
    <p:extLst>
      <p:ext uri="{BB962C8B-B14F-4D97-AF65-F5344CB8AC3E}">
        <p14:creationId xmlns:p14="http://schemas.microsoft.com/office/powerpoint/2010/main" val="774325118"/>
      </p:ext>
    </p:extLst>
  </p:cSld>
  <p:clrMapOvr>
    <a:masterClrMapping/>
  </p:clrMapOvr>
  <p:transition spd="slow">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3999"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Disciples read God’s Word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593875"/>
            <a:ext cx="9144001" cy="2554545"/>
          </a:xfrm>
          <a:prstGeom prst="rect">
            <a:avLst/>
          </a:prstGeom>
          <a:noFill/>
        </p:spPr>
        <p:txBody>
          <a:bodyPr wrap="square" rtlCol="0">
            <a:spAutoFit/>
          </a:bodyPr>
          <a:lstStyle/>
          <a:p>
            <a:r>
              <a:rPr lang="en-US" sz="4000" dirty="0">
                <a:solidFill>
                  <a:srgbClr val="203864"/>
                </a:solidFill>
                <a:latin typeface="Tw Cen MT" panose="020B0602020104020603" pitchFamily="34" charset="0"/>
              </a:rPr>
              <a:t>“Until I come, devote yourself to the public reading of Scripture, to exhortation, to teaching.”</a:t>
            </a:r>
          </a:p>
          <a:p>
            <a:pPr algn="r"/>
            <a:r>
              <a:rPr lang="en-US" sz="4000" b="1" dirty="0">
                <a:solidFill>
                  <a:srgbClr val="203864"/>
                </a:solidFill>
                <a:latin typeface="Tw Cen MT" panose="020B0602020104020603" pitchFamily="34" charset="0"/>
              </a:rPr>
              <a:t>1 Timothy 4:13</a:t>
            </a:r>
          </a:p>
        </p:txBody>
      </p:sp>
    </p:spTree>
    <p:extLst>
      <p:ext uri="{BB962C8B-B14F-4D97-AF65-F5344CB8AC3E}">
        <p14:creationId xmlns:p14="http://schemas.microsoft.com/office/powerpoint/2010/main" val="2079359915"/>
      </p:ext>
    </p:extLst>
  </p:cSld>
  <p:clrMapOvr>
    <a:masterClrMapping/>
  </p:clrMapOvr>
  <p:transition spd="slow">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Disciples study God’s Word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2250975"/>
            <a:ext cx="9144001" cy="3170099"/>
          </a:xfrm>
          <a:prstGeom prst="rect">
            <a:avLst/>
          </a:prstGeom>
          <a:noFill/>
        </p:spPr>
        <p:txBody>
          <a:bodyPr wrap="square" rtlCol="0">
            <a:spAutoFit/>
          </a:bodyPr>
          <a:lstStyle/>
          <a:p>
            <a:r>
              <a:rPr lang="en-US" sz="4000" dirty="0">
                <a:solidFill>
                  <a:srgbClr val="203864"/>
                </a:solidFill>
                <a:latin typeface="Tw Cen MT" panose="020B0602020104020603" pitchFamily="34" charset="0"/>
              </a:rPr>
              <a:t>“Do your best to present yourself to God as one approved, a worker who has no need to be ashamed, rightly handling the word of truth.”</a:t>
            </a:r>
          </a:p>
          <a:p>
            <a:pPr algn="r"/>
            <a:r>
              <a:rPr lang="en-US" sz="4000" b="1" dirty="0">
                <a:solidFill>
                  <a:srgbClr val="203864"/>
                </a:solidFill>
                <a:latin typeface="Tw Cen MT" panose="020B0602020104020603" pitchFamily="34" charset="0"/>
              </a:rPr>
              <a:t>2 Timothy 2:15</a:t>
            </a:r>
          </a:p>
        </p:txBody>
      </p:sp>
    </p:spTree>
    <p:extLst>
      <p:ext uri="{BB962C8B-B14F-4D97-AF65-F5344CB8AC3E}">
        <p14:creationId xmlns:p14="http://schemas.microsoft.com/office/powerpoint/2010/main" val="3337888472"/>
      </p:ext>
    </p:extLst>
  </p:cSld>
  <p:clrMapOvr>
    <a:masterClrMapping/>
  </p:clrMapOvr>
  <p:transition spd="slow">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49E08F-DC76-484E-BE35-17C044890EB2}"/>
              </a:ext>
            </a:extLst>
          </p:cNvPr>
          <p:cNvSpPr/>
          <p:nvPr/>
        </p:nvSpPr>
        <p:spPr>
          <a:xfrm>
            <a:off x="0" y="416860"/>
            <a:ext cx="9144000" cy="1102658"/>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9B6C08-A3A3-4096-803B-B30530C0CD49}"/>
              </a:ext>
            </a:extLst>
          </p:cNvPr>
          <p:cNvSpPr txBox="1"/>
          <p:nvPr/>
        </p:nvSpPr>
        <p:spPr>
          <a:xfrm>
            <a:off x="0" y="552693"/>
            <a:ext cx="9144000" cy="830997"/>
          </a:xfrm>
          <a:prstGeom prst="rect">
            <a:avLst/>
          </a:prstGeom>
          <a:noFill/>
        </p:spPr>
        <p:txBody>
          <a:bodyPr wrap="square" rtlCol="0">
            <a:spAutoFit/>
          </a:bodyPr>
          <a:lstStyle/>
          <a:p>
            <a:r>
              <a:rPr lang="en-US" sz="4800" b="1" dirty="0">
                <a:solidFill>
                  <a:srgbClr val="FFFF00"/>
                </a:solidFill>
                <a:latin typeface="Tw Cen MT" panose="020B0602020104020603" pitchFamily="34" charset="0"/>
              </a:rPr>
              <a:t>Disciples meditate on God’s Word</a:t>
            </a:r>
          </a:p>
        </p:txBody>
      </p:sp>
      <p:sp>
        <p:nvSpPr>
          <p:cNvPr id="4" name="TextBox 3">
            <a:extLst>
              <a:ext uri="{FF2B5EF4-FFF2-40B4-BE49-F238E27FC236}">
                <a16:creationId xmlns:a16="http://schemas.microsoft.com/office/drawing/2014/main" id="{4E6D8530-05FF-4950-8C06-83FF57941CC3}"/>
              </a:ext>
            </a:extLst>
          </p:cNvPr>
          <p:cNvSpPr txBox="1"/>
          <p:nvPr/>
        </p:nvSpPr>
        <p:spPr>
          <a:xfrm>
            <a:off x="-1" y="1984276"/>
            <a:ext cx="9144001" cy="3785652"/>
          </a:xfrm>
          <a:prstGeom prst="rect">
            <a:avLst/>
          </a:prstGeom>
          <a:noFill/>
        </p:spPr>
        <p:txBody>
          <a:bodyPr wrap="square" rtlCol="0">
            <a:spAutoFit/>
          </a:bodyPr>
          <a:lstStyle/>
          <a:p>
            <a:r>
              <a:rPr lang="en-US" sz="4000" dirty="0">
                <a:solidFill>
                  <a:srgbClr val="203864"/>
                </a:solidFill>
                <a:latin typeface="Tw Cen MT" panose="020B0602020104020603" pitchFamily="34" charset="0"/>
              </a:rPr>
              <a:t>“Blessed is the man who walks not in the counsel of the wicked, nor stands in the way of sinners, nor sits in the seat of scoffers; but his delight is in the law of the L</a:t>
            </a:r>
            <a:r>
              <a:rPr lang="en-US" sz="3200" dirty="0">
                <a:solidFill>
                  <a:srgbClr val="203864"/>
                </a:solidFill>
                <a:latin typeface="Tw Cen MT" panose="020B0602020104020603" pitchFamily="34" charset="0"/>
              </a:rPr>
              <a:t>ORD</a:t>
            </a:r>
            <a:r>
              <a:rPr lang="en-US" sz="4000" dirty="0">
                <a:solidFill>
                  <a:srgbClr val="203864"/>
                </a:solidFill>
                <a:latin typeface="Tw Cen MT" panose="020B0602020104020603" pitchFamily="34" charset="0"/>
              </a:rPr>
              <a:t>, and on his law he meditates day and night.”</a:t>
            </a:r>
          </a:p>
          <a:p>
            <a:pPr algn="r"/>
            <a:r>
              <a:rPr lang="en-US" sz="4000" b="1" dirty="0">
                <a:solidFill>
                  <a:srgbClr val="203864"/>
                </a:solidFill>
                <a:latin typeface="Tw Cen MT" panose="020B0602020104020603" pitchFamily="34" charset="0"/>
              </a:rPr>
              <a:t>Psalm 1:1-3</a:t>
            </a:r>
          </a:p>
        </p:txBody>
      </p:sp>
    </p:spTree>
    <p:extLst>
      <p:ext uri="{BB962C8B-B14F-4D97-AF65-F5344CB8AC3E}">
        <p14:creationId xmlns:p14="http://schemas.microsoft.com/office/powerpoint/2010/main" val="792672825"/>
      </p:ext>
    </p:extLst>
  </p:cSld>
  <p:clrMapOvr>
    <a:masterClrMapping/>
  </p:clrMapOvr>
  <p:transition spd="slow">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1240</Words>
  <Application>Microsoft Office PowerPoint</Application>
  <PresentationFormat>On-screen Show (4:3)</PresentationFormat>
  <Paragraphs>111</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Crozier</dc:creator>
  <cp:lastModifiedBy>Edwin Crozier</cp:lastModifiedBy>
  <cp:revision>11</cp:revision>
  <dcterms:created xsi:type="dcterms:W3CDTF">2021-09-18T18:08:26Z</dcterms:created>
  <dcterms:modified xsi:type="dcterms:W3CDTF">2022-05-07T22:26:15Z</dcterms:modified>
</cp:coreProperties>
</file>