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  <p:sldMasterId id="2147483773" r:id="rId2"/>
    <p:sldMasterId id="2147483811" r:id="rId3"/>
    <p:sldMasterId id="2147483823" r:id="rId4"/>
    <p:sldMasterId id="2147483841" r:id="rId5"/>
    <p:sldMasterId id="2147483854" r:id="rId6"/>
  </p:sldMasterIdLst>
  <p:notesMasterIdLst>
    <p:notesMasterId r:id="rId18"/>
  </p:notesMasterIdLst>
  <p:handoutMasterIdLst>
    <p:handoutMasterId r:id="rId19"/>
  </p:handoutMasterIdLst>
  <p:sldIdLst>
    <p:sldId id="565" r:id="rId7"/>
    <p:sldId id="661" r:id="rId8"/>
    <p:sldId id="772" r:id="rId9"/>
    <p:sldId id="774" r:id="rId10"/>
    <p:sldId id="776" r:id="rId11"/>
    <p:sldId id="778" r:id="rId12"/>
    <p:sldId id="678" r:id="rId13"/>
    <p:sldId id="769" r:id="rId14"/>
    <p:sldId id="770" r:id="rId15"/>
    <p:sldId id="780" r:id="rId16"/>
    <p:sldId id="7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006600"/>
    <a:srgbClr val="FFFFFF"/>
    <a:srgbClr val="FF0066"/>
    <a:srgbClr val="FFCC00"/>
    <a:srgbClr val="CCFF33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Objects="1">
      <p:cViewPr varScale="1">
        <p:scale>
          <a:sx n="88" d="100"/>
          <a:sy n="88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D60A090-B1D9-493C-AE37-1CF018206E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D6A0E70-E04B-4A9F-AB4B-95ACE5D2F5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B925750-979D-4CA6-B23D-834D8B9CA2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364DF44-B8FA-418F-800A-D17679620D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1D29B5F-8A5C-4C57-8B57-252C32453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12A1E5F-623C-461C-B77D-546487C4FD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058D2F-4AC3-4DA6-BC56-C596C5181A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4207EBB-CB31-4AED-9B45-A17453E46C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DA4DD59-DF5A-4C4C-9316-2CC71E7474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1F6850C-C330-4D03-8C10-A2C137F56A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A1D4A18-2F7D-4AA5-A6D0-E62BE4CC4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1EA81A-27FE-46E0-8EDF-3CFF116EC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207B823-2F67-43FE-B966-F22D7C57A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B279E3C-F629-4B5A-ABB7-C7C84F1DF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By Nathan L Morrison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For further study, or if questions, please Call: 804-277-1983 or Visit www.courthousechurchofchrist.com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From I Am Resolved hymn by Palmer </a:t>
            </a:r>
            <a:r>
              <a:rPr lang="en-US" altLang="en-US" dirty="0" err="1"/>
              <a:t>Hartsough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1517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258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9012538"/>
            <a:ext cx="2971800" cy="4743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8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CDC31-2B13-4F4C-BB80-2B0DE5FD5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4A5DF91C-9F8C-4799-95F9-3110D0BA7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AF6EE9ED-C5B7-41C1-9FBD-47A47528D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5BB-C90B-40AF-A9C5-A6B4370B44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DA8A4FA-9762-426E-B2EE-3F2430C9C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CD89ED3B-4F2C-4CB6-9D9B-C17E15FC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540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CDC31-2B13-4F4C-BB80-2B0DE5FD5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4A5DF91C-9F8C-4799-95F9-3110D0BA7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AF6EE9ED-C5B7-41C1-9FBD-47A47528D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5BB-C90B-40AF-A9C5-A6B4370B44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DA8A4FA-9762-426E-B2EE-3F2430C9C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CD89ED3B-4F2C-4CB6-9D9B-C17E15FC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4970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1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CDC31-2B13-4F4C-BB80-2B0DE5FD5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4A5DF91C-9F8C-4799-95F9-3110D0BA7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AF6EE9ED-C5B7-41C1-9FBD-47A47528D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5BB-C90B-40AF-A9C5-A6B4370B44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DA8A4FA-9762-426E-B2EE-3F2430C9C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CD89ED3B-4F2C-4CB6-9D9B-C17E15FC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647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CDC31-2B13-4F4C-BB80-2B0DE5FD5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4A5DF91C-9F8C-4799-95F9-3110D0BA7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AF6EE9ED-C5B7-41C1-9FBD-47A47528D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5BB-C90B-40AF-A9C5-A6B4370B44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DA8A4FA-9762-426E-B2EE-3F2430C9C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CD89ED3B-4F2C-4CB6-9D9B-C17E15FC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869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798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41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05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C1CEB8A-2731-4374-84A4-BC27726912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82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56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32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527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472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752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592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0D0AF61-A318-4EE1-8FA4-75CD898133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9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D5338DE-6221-4721-99FD-F879207783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148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0520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18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61EF9ADB-1FF4-42B9-8AD0-D01507B9C4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25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71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857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5375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030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931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416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5395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156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55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909330B-CE83-4A2D-BB5A-B81286DB4A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23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049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679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859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04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6951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73507E7-7E38-48CA-A52A-321CE391A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9126634-6C0D-4F40-8C00-4517EE3E8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3E14A87-E92D-4315-9CC6-6779F2CBC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8FE9-9641-40D3-B0CD-80565FE8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957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71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749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22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3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F9B46DD-7F33-45BC-9B90-E633C18999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35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8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67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739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4865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29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446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76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079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531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81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3ABC0F6-B36E-4588-B7F6-31C1FCD980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00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311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545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288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191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0088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306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208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1959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9837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54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EC963069-4372-4CC7-8644-7ADD44E385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4438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0966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761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3369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8989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4BE3B61B-E305-4083-9D1B-EE42DDFF17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1AE78-E2B9-407C-9477-DF077842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94FD5-8E25-4768-824A-A965A3197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EE4C9-4DA4-49E1-A6A5-BBAC2A7CA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DD05D21-89DB-4D27-80C2-661FD7176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6396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8B5AE-1CE2-4399-95B7-3C2EED01C7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C1DB74-E0EB-4178-B635-4D62CDEF9A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A5894-B39E-4F95-8158-EB79AB524C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97E6FB-1355-4C5D-8C70-9F92487433F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7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3DC5B-E70F-4D17-9E3D-B610CCB46F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AE8992-17C1-423A-A6C2-A6A4BE2BF4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2169-70E6-49DA-8466-957632B45E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BFEF78-5ED2-40FF-A450-F60BC810C0E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98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3391C-E171-405C-AC7D-4C64832EC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62E03-3257-4F30-8E79-833042CDA4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50BFC-327B-4859-BCEF-DD69F0369B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5D7043-D2A7-49AD-B15A-4202D2A1EE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2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78792B-5B5B-4661-8828-F97A761AD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28F56B-EEC6-4447-9121-79340FB84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4C584-922F-4F3D-BA52-797FDD26BF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44187E4-F187-440F-9528-18071325BC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704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3DDF6-F476-4E65-A1A0-3458490926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8B5A0-6300-4D73-B900-7CA76FD10B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23D4-D446-42F0-B051-91ABE8FF16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0D87D-E804-48D3-9937-584A2B82D5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8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0567628-51C3-419B-AA4B-755F508FE5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959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E57D1BC-30B7-45C7-8577-2676B2F29F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40A355B-7E0A-4226-8985-843DEB136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37F0-9523-4C25-A023-568D09DF8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039FC-12A4-40A2-975E-F52220B7D0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78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2DDC0-9D2B-49F5-9A5E-0619BD69E5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5C5B5-E672-4FBF-B7D3-F7E6070845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49793-BE6C-410B-9647-F90D286D29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34B35B-1D85-4254-9E49-9E3F695B42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968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2C483-00E1-41BF-B1BC-B9FD808DE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73924-84A9-4B2B-9173-73BFA4C790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B7AA6-EC7A-4FDE-A676-7C4ACD8CDE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2B1D10-0920-4FDD-8ADF-0113998228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51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31BF55-78F0-4741-A070-6A2D256EFF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A0E2C-8D2E-488F-B1B7-3DF71DB0D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59056-8CFA-4078-A3BD-5F7D8BA3ED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2CF75F-2AF8-4276-AD15-F66FD84AEC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216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2300FA-ED24-4E3E-A34F-260AC863B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4439A9-5FF7-4857-90DD-BE7D1AA17D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5230E-FE4B-4F72-A242-A9BBFA05F9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150171-9808-4F3D-82C7-78081BF75B9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767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3C4C69-F1E8-45C0-B24C-308E8288F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BD694E-D862-4481-B4F6-59414F8A6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44D50-C472-4BF7-8EB4-B5A8FDF00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30AF8A-FC71-4A33-B79F-C1D575159C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49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571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809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83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63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F58A79D-28ED-4BE4-BDE4-2A1C724E337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03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055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202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898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862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660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586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9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D36A5D9-7242-4E6D-B5BE-705B309FA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02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I Am Resolved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54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91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909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04B0798E-18FA-405A-BBA8-BB823BBECD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68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>
            <a:extLst>
              <a:ext uri="{FF2B5EF4-FFF2-40B4-BE49-F238E27FC236}">
                <a16:creationId xmlns:a16="http://schemas.microsoft.com/office/drawing/2014/main" id="{888F486B-A22F-4513-8873-54EBE3D3EB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3" name="AutoShape 109">
            <a:extLst>
              <a:ext uri="{FF2B5EF4-FFF2-40B4-BE49-F238E27FC236}">
                <a16:creationId xmlns:a16="http://schemas.microsoft.com/office/drawing/2014/main" id="{B29BF76F-DE8B-402C-967B-5AAB9B70D7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2" name="AutoShape 108">
            <a:extLst>
              <a:ext uri="{FF2B5EF4-FFF2-40B4-BE49-F238E27FC236}">
                <a16:creationId xmlns:a16="http://schemas.microsoft.com/office/drawing/2014/main" id="{06A66B8F-D04E-4B0C-859E-586077D101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E86E14C-229A-4316-A326-7462CCBE3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200AD8-7D48-4F11-A4F6-7C392732ED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B11FD-B2BD-4533-8FE5-1008D0ED0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184AEC-35CB-4654-8739-2C0AB52223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40A165-1E15-4600-8634-F413B856F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96385259-2E87-466A-9813-BB45CB6F1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372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I Am Resolved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669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3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17501" y="404829"/>
            <a:ext cx="335914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E0B7D-44B9-42AC-B783-F32C5A1F0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r="8387"/>
          <a:stretch/>
        </p:blipFill>
        <p:spPr>
          <a:xfrm>
            <a:off x="3840087" y="461681"/>
            <a:ext cx="4939162" cy="5934638"/>
          </a:xfrm>
          <a:custGeom>
            <a:avLst/>
            <a:gdLst>
              <a:gd name="connsiteX0" fmla="*/ 225406 w 6585549"/>
              <a:gd name="connsiteY0" fmla="*/ 0 h 5934638"/>
              <a:gd name="connsiteX1" fmla="*/ 6585549 w 6585549"/>
              <a:gd name="connsiteY1" fmla="*/ 0 h 5934638"/>
              <a:gd name="connsiteX2" fmla="*/ 6585549 w 6585549"/>
              <a:gd name="connsiteY2" fmla="*/ 5934638 h 5934638"/>
              <a:gd name="connsiteX3" fmla="*/ 226600 w 6585549"/>
              <a:gd name="connsiteY3" fmla="*/ 5934638 h 5934638"/>
              <a:gd name="connsiteX4" fmla="*/ 214529 w 6585549"/>
              <a:gd name="connsiteY4" fmla="*/ 5856373 h 5934638"/>
              <a:gd name="connsiteX5" fmla="*/ 203238 w 6585549"/>
              <a:gd name="connsiteY5" fmla="*/ 5780097 h 5934638"/>
              <a:gd name="connsiteX6" fmla="*/ 191320 w 6585549"/>
              <a:gd name="connsiteY6" fmla="*/ 5689292 h 5934638"/>
              <a:gd name="connsiteX7" fmla="*/ 177049 w 6585549"/>
              <a:gd name="connsiteY7" fmla="*/ 5581536 h 5934638"/>
              <a:gd name="connsiteX8" fmla="*/ 161995 w 6585549"/>
              <a:gd name="connsiteY8" fmla="*/ 5462279 h 5934638"/>
              <a:gd name="connsiteX9" fmla="*/ 146156 w 6585549"/>
              <a:gd name="connsiteY9" fmla="*/ 5327888 h 5934638"/>
              <a:gd name="connsiteX10" fmla="*/ 129376 w 6585549"/>
              <a:gd name="connsiteY10" fmla="*/ 5181389 h 5934638"/>
              <a:gd name="connsiteX11" fmla="*/ 112596 w 6585549"/>
              <a:gd name="connsiteY11" fmla="*/ 5022177 h 5934638"/>
              <a:gd name="connsiteX12" fmla="*/ 95503 w 6585549"/>
              <a:gd name="connsiteY12" fmla="*/ 4852675 h 5934638"/>
              <a:gd name="connsiteX13" fmla="*/ 79664 w 6585549"/>
              <a:gd name="connsiteY13" fmla="*/ 4669854 h 5934638"/>
              <a:gd name="connsiteX14" fmla="*/ 64453 w 6585549"/>
              <a:gd name="connsiteY14" fmla="*/ 4478558 h 5934638"/>
              <a:gd name="connsiteX15" fmla="*/ 50652 w 6585549"/>
              <a:gd name="connsiteY15" fmla="*/ 4276365 h 5934638"/>
              <a:gd name="connsiteX16" fmla="*/ 37480 w 6585549"/>
              <a:gd name="connsiteY16" fmla="*/ 4065697 h 5934638"/>
              <a:gd name="connsiteX17" fmla="*/ 25091 w 6585549"/>
              <a:gd name="connsiteY17" fmla="*/ 3845949 h 5934638"/>
              <a:gd name="connsiteX18" fmla="*/ 20700 w 6585549"/>
              <a:gd name="connsiteY18" fmla="*/ 3733351 h 5934638"/>
              <a:gd name="connsiteX19" fmla="*/ 15838 w 6585549"/>
              <a:gd name="connsiteY19" fmla="*/ 3618331 h 5934638"/>
              <a:gd name="connsiteX20" fmla="*/ 11291 w 6585549"/>
              <a:gd name="connsiteY20" fmla="*/ 3501495 h 5934638"/>
              <a:gd name="connsiteX21" fmla="*/ 8311 w 6585549"/>
              <a:gd name="connsiteY21" fmla="*/ 3384054 h 5934638"/>
              <a:gd name="connsiteX22" fmla="*/ 5645 w 6585549"/>
              <a:gd name="connsiteY22" fmla="*/ 3264191 h 5934638"/>
              <a:gd name="connsiteX23" fmla="*/ 2822 w 6585549"/>
              <a:gd name="connsiteY23" fmla="*/ 3143118 h 5934638"/>
              <a:gd name="connsiteX24" fmla="*/ 941 w 6585549"/>
              <a:gd name="connsiteY24" fmla="*/ 3019623 h 5934638"/>
              <a:gd name="connsiteX25" fmla="*/ 941 w 6585549"/>
              <a:gd name="connsiteY25" fmla="*/ 2894918 h 5934638"/>
              <a:gd name="connsiteX26" fmla="*/ 0 w 6585549"/>
              <a:gd name="connsiteY26" fmla="*/ 2769001 h 5934638"/>
              <a:gd name="connsiteX27" fmla="*/ 941 w 6585549"/>
              <a:gd name="connsiteY27" fmla="*/ 2641874 h 5934638"/>
              <a:gd name="connsiteX28" fmla="*/ 2822 w 6585549"/>
              <a:gd name="connsiteY28" fmla="*/ 2512931 h 5934638"/>
              <a:gd name="connsiteX29" fmla="*/ 4547 w 6585549"/>
              <a:gd name="connsiteY29" fmla="*/ 2383988 h 5934638"/>
              <a:gd name="connsiteX30" fmla="*/ 8311 w 6585549"/>
              <a:gd name="connsiteY30" fmla="*/ 2253229 h 5934638"/>
              <a:gd name="connsiteX31" fmla="*/ 12232 w 6585549"/>
              <a:gd name="connsiteY31" fmla="*/ 2121259 h 5934638"/>
              <a:gd name="connsiteX32" fmla="*/ 16779 w 6585549"/>
              <a:gd name="connsiteY32" fmla="*/ 1989289 h 5934638"/>
              <a:gd name="connsiteX33" fmla="*/ 23209 w 6585549"/>
              <a:gd name="connsiteY33" fmla="*/ 1856108 h 5934638"/>
              <a:gd name="connsiteX34" fmla="*/ 30893 w 6585549"/>
              <a:gd name="connsiteY34" fmla="*/ 1721716 h 5934638"/>
              <a:gd name="connsiteX35" fmla="*/ 38264 w 6585549"/>
              <a:gd name="connsiteY35" fmla="*/ 1586720 h 5934638"/>
              <a:gd name="connsiteX36" fmla="*/ 47673 w 6585549"/>
              <a:gd name="connsiteY36" fmla="*/ 1451723 h 5934638"/>
              <a:gd name="connsiteX37" fmla="*/ 58964 w 6585549"/>
              <a:gd name="connsiteY37" fmla="*/ 1314910 h 5934638"/>
              <a:gd name="connsiteX38" fmla="*/ 70255 w 6585549"/>
              <a:gd name="connsiteY38" fmla="*/ 1179913 h 5934638"/>
              <a:gd name="connsiteX39" fmla="*/ 83271 w 6585549"/>
              <a:gd name="connsiteY39" fmla="*/ 1042495 h 5934638"/>
              <a:gd name="connsiteX40" fmla="*/ 97542 w 6585549"/>
              <a:gd name="connsiteY40" fmla="*/ 904471 h 5934638"/>
              <a:gd name="connsiteX41" fmla="*/ 112596 w 6585549"/>
              <a:gd name="connsiteY41" fmla="*/ 768263 h 5934638"/>
              <a:gd name="connsiteX42" fmla="*/ 130160 w 6585549"/>
              <a:gd name="connsiteY42" fmla="*/ 630240 h 5934638"/>
              <a:gd name="connsiteX43" fmla="*/ 148978 w 6585549"/>
              <a:gd name="connsiteY43" fmla="*/ 492821 h 5934638"/>
              <a:gd name="connsiteX44" fmla="*/ 167640 w 6585549"/>
              <a:gd name="connsiteY44" fmla="*/ 354798 h 5934638"/>
              <a:gd name="connsiteX45" fmla="*/ 189438 w 6585549"/>
              <a:gd name="connsiteY45" fmla="*/ 217380 h 5934638"/>
              <a:gd name="connsiteX46" fmla="*/ 211706 w 6585549"/>
              <a:gd name="connsiteY46" fmla="*/ 80567 h 59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107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246569" y="195844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386CF5-2D0E-42C6-9583-4A713BA52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28600" y="0"/>
            <a:ext cx="4343399" cy="6627160"/>
          </a:xfrm>
        </p:spPr>
        <p:txBody>
          <a:bodyPr/>
          <a:lstStyle/>
          <a:p>
            <a:pPr algn="ctr"/>
            <a:b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Am Resolved</a:t>
            </a:r>
            <a:br>
              <a:rPr lang="en-US" altLang="en-US" sz="3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36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</a:t>
            </a:r>
            <a: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Corinthians 13:5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63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0F131-3934-4A1B-9565-C882C3FFC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4" b="24054"/>
          <a:stretch/>
        </p:blipFill>
        <p:spPr>
          <a:xfrm>
            <a:off x="20" y="10"/>
            <a:ext cx="9143980" cy="344353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-14725"/>
            <a:ext cx="1904980" cy="24332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Times New Roman" pitchFamily="18" charset="0"/>
              </a:rPr>
              <a:t>I Am Resolved</a:t>
            </a:r>
            <a:endParaRPr kumimoji="0" lang="en-US" sz="1050" b="0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Times New Roman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49D4D68-AEF3-41E9-8D90-703928B9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468"/>
            <a:ext cx="5486400" cy="924868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defTabSz="914400"/>
            <a:r>
              <a:rPr lang="en-US" sz="6000" spc="-300" dirty="0">
                <a:solidFill>
                  <a:srgbClr val="66FFFF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ED7CFFB5-C3AC-4B7D-BB16-69ACB5D23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0" y="3443543"/>
            <a:ext cx="9144040" cy="34144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Nothing wrong with making resolutions, but let us make sure to keep the eternal ones! </a:t>
            </a:r>
          </a:p>
          <a:p>
            <a:pPr marL="0" indent="0" algn="ctr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(Acts 11:23)</a:t>
            </a:r>
            <a:endParaRPr lang="en-US" sz="28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4CAB78B-112A-41CD-BD14-75DE9423D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926" y="5150771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0" indent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Let us all be able to say, “I Am Resolved” to walk “the Heavenly way!”</a:t>
            </a:r>
          </a:p>
          <a:p>
            <a:pPr marL="0" lvl="0" indent="0"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(Philippians 4:1;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Corinthians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 15:58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39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each&#10;&#10;Description automatically generated">
            <a:extLst>
              <a:ext uri="{FF2B5EF4-FFF2-40B4-BE49-F238E27FC236}">
                <a16:creationId xmlns:a16="http://schemas.microsoft.com/office/drawing/2014/main" id="{AA52D535-BBEA-448D-B711-C8272FCA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For The 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Erring Saint: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sto MT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34613DFD-35BD-4F1C-BCBE-6E6ED23EC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559E914-E0BA-4B8B-8FDE-5804BC0A4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3C4B19E8-EC70-4DF7-81E3-A18E6DAB76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9" r="29215"/>
          <a:stretch/>
        </p:blipFill>
        <p:spPr>
          <a:xfrm>
            <a:off x="4745886" y="234347"/>
            <a:ext cx="3859770" cy="5903415"/>
          </a:xfrm>
          <a:prstGeom prst="rect">
            <a:avLst/>
          </a:prstGeom>
          <a:ln>
            <a:noFill/>
          </a:ln>
        </p:spPr>
      </p:pic>
      <p:sp>
        <p:nvSpPr>
          <p:cNvPr id="83" name="Freeform 9">
            <a:extLst>
              <a:ext uri="{FF2B5EF4-FFF2-40B4-BE49-F238E27FC236}">
                <a16:creationId xmlns:a16="http://schemas.microsoft.com/office/drawing/2014/main" id="{70C6DD41-4774-4EFF-8ECE-168B19F1B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4E4D31F-348A-4664-AA69-579EEB0A9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7080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3D70998B-961F-4BF6-AC80-CC1967AB9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4570809" cy="784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200" b="1" u="sng" dirty="0">
                <a:solidFill>
                  <a:schemeClr val="bg1"/>
                </a:solidFill>
              </a:rPr>
              <a:t>Intro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3222CD-C7A8-46C9-8A71-0A80ED7F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9856" y="6311155"/>
            <a:ext cx="4221065" cy="4984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Am Resolved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01CBB942-742A-4FB6-AFBF-E0819BF8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544" y="784424"/>
            <a:ext cx="4748892" cy="55963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3600" b="1" cap="all" dirty="0">
                <a:solidFill>
                  <a:srgbClr val="FFC000"/>
                </a:solidFill>
                <a:latin typeface="Tahoma"/>
              </a:rPr>
              <a:t>As one year fades into the archives of history, many people turn their attention to the new year!</a:t>
            </a:r>
          </a:p>
        </p:txBody>
      </p:sp>
    </p:spTree>
    <p:extLst>
      <p:ext uri="{BB962C8B-B14F-4D97-AF65-F5344CB8AC3E}">
        <p14:creationId xmlns:p14="http://schemas.microsoft.com/office/powerpoint/2010/main" val="26478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34613DFD-35BD-4F1C-BCBE-6E6ED23EC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559E914-E0BA-4B8B-8FDE-5804BC0A4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3C4B19E8-EC70-4DF7-81E3-A18E6DAB76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9" r="29215"/>
          <a:stretch/>
        </p:blipFill>
        <p:spPr>
          <a:xfrm>
            <a:off x="4745886" y="234347"/>
            <a:ext cx="3859770" cy="5903415"/>
          </a:xfrm>
          <a:prstGeom prst="rect">
            <a:avLst/>
          </a:prstGeom>
          <a:ln>
            <a:noFill/>
          </a:ln>
        </p:spPr>
      </p:pic>
      <p:sp>
        <p:nvSpPr>
          <p:cNvPr id="83" name="Freeform 9">
            <a:extLst>
              <a:ext uri="{FF2B5EF4-FFF2-40B4-BE49-F238E27FC236}">
                <a16:creationId xmlns:a16="http://schemas.microsoft.com/office/drawing/2014/main" id="{70C6DD41-4774-4EFF-8ECE-168B19F1B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4E4D31F-348A-4664-AA69-579EEB0A9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7080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3D70998B-961F-4BF6-AC80-CC1967AB9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4570809" cy="784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200" b="1" u="sng" dirty="0">
                <a:solidFill>
                  <a:schemeClr val="bg1"/>
                </a:solidFill>
              </a:rPr>
              <a:t>Intro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3222CD-C7A8-46C9-8A71-0A80ED7F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9856" y="6311155"/>
            <a:ext cx="4221065" cy="4984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 Am Resolved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01CBB942-742A-4FB6-AFBF-E0819BF8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544" y="627188"/>
            <a:ext cx="4748892" cy="57536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3600" b="1" cap="all" dirty="0">
                <a:solidFill>
                  <a:srgbClr val="FFC000"/>
                </a:solidFill>
                <a:latin typeface="Tahoma"/>
              </a:rPr>
              <a:t>Many will make resolutions – most or all won’t be kept</a:t>
            </a:r>
          </a:p>
          <a:p>
            <a:pPr marL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endParaRPr lang="en-US" sz="3600" b="1" cap="all" dirty="0">
              <a:solidFill>
                <a:srgbClr val="FFC000"/>
              </a:solidFill>
              <a:latin typeface="Tahoma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b="1" cap="all" dirty="0">
                <a:solidFill>
                  <a:srgbClr val="FFC000"/>
                </a:solidFill>
                <a:latin typeface="Tahoma"/>
              </a:rPr>
              <a:t>Resolution: To declare one’s opinion, intent or purpose; determination (</a:t>
            </a:r>
            <a:r>
              <a:rPr lang="en-US" b="1" cap="all">
                <a:solidFill>
                  <a:srgbClr val="FFC000"/>
                </a:solidFill>
                <a:latin typeface="Tahoma"/>
              </a:rPr>
              <a:t>Webster’s)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18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09600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II Corinthians 13:5</a:t>
            </a:r>
          </a:p>
        </p:txBody>
      </p:sp>
      <p:sp>
        <p:nvSpPr>
          <p:cNvPr id="8195" name="Footer Placeholder 4">
            <a:extLst>
              <a:ext uri="{FF2B5EF4-FFF2-40B4-BE49-F238E27FC236}">
                <a16:creationId xmlns:a16="http://schemas.microsoft.com/office/drawing/2014/main" id="{9CF8BAA6-01E3-4C1F-8348-C079F0114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05200" y="6595592"/>
            <a:ext cx="2133600" cy="244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I Am Resolved</a:t>
            </a:r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2848"/>
            <a:ext cx="9144000" cy="452431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Test yourselves to see if you are in the faith; examine yourselves! Or do you not recognize this about yourselves, that Jesus Christ is in you--unless indeed you fail the test?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306C08-BFBC-487E-B51E-44A8908EF4C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j-ea"/>
                <a:cs typeface="Times New Roman" pitchFamily="18" charset="0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7831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34613DFD-35BD-4F1C-BCBE-6E6ED23EC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559E914-E0BA-4B8B-8FDE-5804BC0A4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B19E8-EC70-4DF7-81E3-A18E6DAB7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2" r="28342"/>
          <a:stretch/>
        </p:blipFill>
        <p:spPr>
          <a:xfrm>
            <a:off x="4745886" y="234347"/>
            <a:ext cx="3859770" cy="5903415"/>
          </a:xfrm>
          <a:prstGeom prst="rect">
            <a:avLst/>
          </a:prstGeom>
          <a:ln>
            <a:noFill/>
          </a:ln>
        </p:spPr>
      </p:pic>
      <p:sp>
        <p:nvSpPr>
          <p:cNvPr id="83" name="Freeform 9">
            <a:extLst>
              <a:ext uri="{FF2B5EF4-FFF2-40B4-BE49-F238E27FC236}">
                <a16:creationId xmlns:a16="http://schemas.microsoft.com/office/drawing/2014/main" id="{70C6DD41-4774-4EFF-8ECE-168B19F1B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4E4D31F-348A-4664-AA69-579EEB0A9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7080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3D70998B-961F-4BF6-AC80-CC1967AB9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4570809" cy="784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200" b="1" u="sng" dirty="0">
                <a:solidFill>
                  <a:schemeClr val="bg1"/>
                </a:solidFill>
              </a:rPr>
              <a:t>Intro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3222CD-C7A8-46C9-8A71-0A80ED7F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9856" y="6311155"/>
            <a:ext cx="4221065" cy="4984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 Am Resolved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01CBB942-742A-4FB6-AFBF-E0819BF8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544" y="627188"/>
            <a:ext cx="4748892" cy="57536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3600" b="1" cap="all" dirty="0">
                <a:solidFill>
                  <a:srgbClr val="FFC000"/>
                </a:solidFill>
                <a:latin typeface="Tahoma"/>
              </a:rPr>
              <a:t>There are resolutions that must be kept if we are to spend eternity with God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v"/>
              <a:defRPr/>
            </a:pPr>
            <a:r>
              <a:rPr lang="en-US" b="1" cap="all" dirty="0">
                <a:solidFill>
                  <a:srgbClr val="FFC000"/>
                </a:solidFill>
                <a:latin typeface="Tahoma"/>
              </a:rPr>
              <a:t>Resolved: Firm in purpose or intent; determined  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(Webster’s)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8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34613DFD-35BD-4F1C-BCBE-6E6ED23EC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5559E914-E0BA-4B8B-8FDE-5804BC0A4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4B19E8-EC70-4DF7-81E3-A18E6DAB7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r="6412"/>
          <a:stretch/>
        </p:blipFill>
        <p:spPr>
          <a:xfrm>
            <a:off x="4745886" y="234347"/>
            <a:ext cx="3859770" cy="5903415"/>
          </a:xfrm>
          <a:prstGeom prst="rect">
            <a:avLst/>
          </a:prstGeom>
          <a:ln>
            <a:noFill/>
          </a:ln>
        </p:spPr>
      </p:pic>
      <p:sp>
        <p:nvSpPr>
          <p:cNvPr id="83" name="Freeform 9">
            <a:extLst>
              <a:ext uri="{FF2B5EF4-FFF2-40B4-BE49-F238E27FC236}">
                <a16:creationId xmlns:a16="http://schemas.microsoft.com/office/drawing/2014/main" id="{70C6DD41-4774-4EFF-8ECE-168B19F1B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4E4D31F-348A-4664-AA69-579EEB0A9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7080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3D70998B-961F-4BF6-AC80-CC1967AB9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4570809" cy="784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200" b="1" u="sng" dirty="0">
                <a:solidFill>
                  <a:schemeClr val="bg1"/>
                </a:solidFill>
              </a:rPr>
              <a:t>Intro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3222CD-C7A8-46C9-8A71-0A80ED7F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89856" y="6311155"/>
            <a:ext cx="4221065" cy="4984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 Am Resolved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01CBB942-742A-4FB6-AFBF-E0819BF8C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424"/>
            <a:ext cx="4554145" cy="55963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3600" b="1" cap="all" dirty="0">
                <a:solidFill>
                  <a:srgbClr val="0000FF"/>
                </a:solidFill>
                <a:latin typeface="Tahoma"/>
              </a:rPr>
              <a:t>In our walk with God there are many things to which we must say, “I Am Resolved!”</a:t>
            </a:r>
            <a:endParaRPr kumimoji="0" lang="en-US" sz="3600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044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111500" y="3187700"/>
            <a:ext cx="6705602" cy="482602"/>
          </a:xfr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normalizeH="0" baseline="0" noProof="0" dirty="0">
                <a:ln w="12700">
                  <a:solidFill>
                    <a:srgbClr val="66FFFF"/>
                  </a:solidFill>
                  <a:prstDash val="solid"/>
                </a:ln>
                <a:solidFill>
                  <a:srgbClr val="FFC000"/>
                </a:solidFill>
                <a:uLnTx/>
                <a:uFillTx/>
                <a:latin typeface="Corbel" panose="020B0503020204020204"/>
                <a:ea typeface="+mn-ea"/>
                <a:cs typeface="Arial" charset="0"/>
              </a:rPr>
              <a:t>I Am Resolved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2880480" cy="182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defRPr/>
            </a:pPr>
            <a:r>
              <a:rPr lang="en-US" sz="4000" b="1" dirty="0">
                <a:solidFill>
                  <a:srgbClr val="FFFF00"/>
                </a:solidFill>
              </a:rPr>
              <a:t>Not to be Charmed by the World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0" y="-4"/>
            <a:ext cx="5653920" cy="68580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lvl="0" indent="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None/>
              <a:defRPr/>
            </a:pPr>
            <a:endParaRPr lang="en-US" altLang="en-US" sz="24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Linger no longer because now is the Day of salvation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nl-NL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Corinthians 6:2; Hebrews 3:1</a:t>
            </a:r>
          </a:p>
          <a:p>
            <a:pPr marL="228600" lvl="0" indent="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None/>
              <a:defRPr/>
            </a:pPr>
            <a:endParaRPr lang="en-US" altLang="en-US" sz="24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world tempts us </a:t>
            </a: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nl-NL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John 2:15-16</a:t>
            </a: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nl-NL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Hebrews 11:25; I John 2:17</a:t>
            </a:r>
          </a:p>
          <a:p>
            <a:pPr marL="228600" lvl="0" indent="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None/>
              <a:defRPr/>
            </a:pPr>
            <a:endParaRPr lang="en-US" altLang="en-US" sz="24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your affections on things that are higher and nobler</a:t>
            </a:r>
            <a:endParaRPr lang="nl-NL" altLang="en-US" sz="18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it-IT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Corinthians 4:16-18</a:t>
            </a: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it-IT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Philippians 4:8</a:t>
            </a: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it-IT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Colossians 3:1-2</a:t>
            </a:r>
            <a:endParaRPr lang="en-US" altLang="en-US" sz="18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endParaRPr lang="en-US" altLang="en-US" sz="18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C9B3CD-D9B5-45D9-B2F4-3A0D06829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379" y="4623081"/>
            <a:ext cx="2966698" cy="2224031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CFB3E9CA-024E-4DD4-B987-CA9256E92A8F}"/>
              </a:ext>
            </a:extLst>
          </p:cNvPr>
          <p:cNvSpPr txBox="1">
            <a:spLocks noChangeArrowheads="1"/>
          </p:cNvSpPr>
          <p:nvPr/>
        </p:nvSpPr>
        <p:spPr>
          <a:xfrm>
            <a:off x="534265" y="1828800"/>
            <a:ext cx="2987091" cy="271808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marR="0" lvl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world and all that it contains will one day perish: 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Where is your treasure laid up?</a:t>
            </a:r>
          </a:p>
        </p:txBody>
      </p:sp>
    </p:spTree>
    <p:extLst>
      <p:ext uri="{BB962C8B-B14F-4D97-AF65-F5344CB8AC3E}">
        <p14:creationId xmlns:p14="http://schemas.microsoft.com/office/powerpoint/2010/main" val="2690738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111500" y="3187700"/>
            <a:ext cx="6705602" cy="482602"/>
          </a:xfr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66FFFF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I Am Resolved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2880480" cy="144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defRPr/>
            </a:pPr>
            <a:r>
              <a:rPr lang="en-US" sz="4000" b="1" dirty="0">
                <a:solidFill>
                  <a:srgbClr val="FFFF00"/>
                </a:solidFill>
              </a:rPr>
              <a:t>To Follow the Savior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0" y="-4"/>
            <a:ext cx="5653920" cy="68580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Tx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came as Savior &amp; Lord</a:t>
            </a:r>
          </a:p>
          <a:p>
            <a:pPr marL="682625" marR="0" lvl="0" indent="-4540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altLang="en-US" sz="20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7:21, Luke 2:10-11; John 20:28</a:t>
            </a:r>
          </a:p>
          <a:p>
            <a:pPr marL="22860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Tx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Must obey Him &amp; Follow Him</a:t>
            </a:r>
          </a:p>
          <a:p>
            <a:pPr marL="682625" marR="0" lvl="0" indent="-4540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9:23</a:t>
            </a:r>
          </a:p>
          <a:p>
            <a:pPr marL="682625" marR="0" lvl="0" indent="-4540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8:31</a:t>
            </a:r>
          </a:p>
          <a:p>
            <a:pPr marL="682625" marR="0" lvl="0" indent="-4540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nl-NL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Revelation 2:10</a:t>
            </a:r>
          </a:p>
          <a:p>
            <a:pPr marL="22860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Tx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is our ultimate example!</a:t>
            </a:r>
            <a:endParaRPr kumimoji="0" lang="nl-NL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marR="0" lvl="0" indent="-4540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r>
              <a:rPr kumimoji="0" lang="it-IT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13:13-15</a:t>
            </a:r>
            <a:endParaRPr kumimoji="0" lang="en-US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marR="0" lvl="0" indent="-4540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marR="0" lvl="0" indent="-4540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C9B3CD-D9B5-45D9-B2F4-3A0D06829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074" y="4623081"/>
            <a:ext cx="2959307" cy="2224031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CFB3E9CA-024E-4DD4-B987-CA9256E92A8F}"/>
              </a:ext>
            </a:extLst>
          </p:cNvPr>
          <p:cNvSpPr txBox="1">
            <a:spLocks noChangeArrowheads="1"/>
          </p:cNvSpPr>
          <p:nvPr/>
        </p:nvSpPr>
        <p:spPr>
          <a:xfrm>
            <a:off x="523379" y="1923425"/>
            <a:ext cx="2987091" cy="22240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defRPr/>
            </a:pPr>
            <a:r>
              <a:rPr lang="en-US" sz="2800" b="1" dirty="0">
                <a:solidFill>
                  <a:srgbClr val="0000FF"/>
                </a:solidFill>
              </a:rPr>
              <a:t>Many follow their own path:  Are you resolved to follow after Him each day?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756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47A690B-DE55-4274-B33B-C91FD647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C9CD390-6DB5-4AEA-8D13-BC6CEF34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490080" cy="6858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1FA69C6-0A69-4994-9F32-C4497B8B4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82600" cy="685800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66042-BF4A-43D2-9C57-FAD7517D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3111500" y="3187700"/>
            <a:ext cx="6705602" cy="482602"/>
          </a:xfr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66FFFF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/>
                <a:ea typeface="+mn-ea"/>
                <a:cs typeface="Arial" charset="0"/>
              </a:rPr>
              <a:t>I Am Resolved</a:t>
            </a: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2880480" cy="1447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>
              <a:defRPr/>
            </a:pPr>
            <a:r>
              <a:rPr lang="en-US" sz="4000" b="1" dirty="0">
                <a:solidFill>
                  <a:srgbClr val="FFFF00"/>
                </a:solidFill>
              </a:rPr>
              <a:t>To Enter the Kingdom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1EFF485-3931-4A76-8529-E46112A31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080" y="-4"/>
            <a:ext cx="5653920" cy="68580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Tx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kingdom of the Lord is His church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nl-NL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16:18-19</a:t>
            </a: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nl-NL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Colossians 1:13</a:t>
            </a:r>
            <a:endParaRPr kumimoji="0" lang="nl-NL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Tx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24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church sounds forth the truth to save others!</a:t>
            </a: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nl-NL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3:8-10</a:t>
            </a: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nl-NL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Thessalonians 1:8</a:t>
            </a: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nl-NL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Timothy 3:15</a:t>
            </a:r>
            <a:endParaRPr kumimoji="0" lang="nl-NL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Tx/>
              <a:buNone/>
              <a:tabLst/>
              <a:defRPr/>
            </a:pP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lvl="0" indent="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 godly to enter into the “eternal kingdom!”</a:t>
            </a:r>
            <a:endParaRPr kumimoji="0" lang="nl-NL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lvl="0" indent="-45402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defRPr/>
            </a:pPr>
            <a:r>
              <a:rPr lang="it-IT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 Peter 1:10-11</a:t>
            </a:r>
            <a:endParaRPr kumimoji="0" lang="en-US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marR="0" lvl="0" indent="-4540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2625" marR="0" lvl="0" indent="-454025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SzPct val="160000"/>
              <a:buFont typeface="Wingdings" panose="05000000000000000000" pitchFamily="2" charset="2"/>
              <a:buChar char="v"/>
              <a:tabLst/>
              <a:defRPr/>
            </a:pP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FB3E9CA-024E-4DD4-B987-CA9256E92A8F}"/>
              </a:ext>
            </a:extLst>
          </p:cNvPr>
          <p:cNvSpPr txBox="1">
            <a:spLocks noChangeArrowheads="1"/>
          </p:cNvSpPr>
          <p:nvPr/>
        </p:nvSpPr>
        <p:spPr>
          <a:xfrm>
            <a:off x="523379" y="1923425"/>
            <a:ext cx="2987091" cy="222403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lvl="0" algn="ctr" defTabSz="914400">
              <a:defRPr/>
            </a:pPr>
            <a:r>
              <a:rPr lang="en-US" sz="2800" b="1" dirty="0">
                <a:solidFill>
                  <a:srgbClr val="0000FF"/>
                </a:solidFill>
              </a:rPr>
              <a:t>Many don’t plan on their eternal destination:    Are you resolved to enter Heaven?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1CD964-8146-48AE-9FDA-83F9E27B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379" y="4577156"/>
            <a:ext cx="2957549" cy="228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24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3.xml><?xml version="1.0" encoding="utf-8"?>
<a:theme xmlns:a="http://schemas.openxmlformats.org/drawingml/2006/main" name="1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5.xml><?xml version="1.0" encoding="utf-8"?>
<a:theme xmlns:a="http://schemas.openxmlformats.org/drawingml/2006/main" name="Theme1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652</Words>
  <Application>Microsoft Office PowerPoint</Application>
  <PresentationFormat>On-screen Show (4:3)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Ameretto</vt:lpstr>
      <vt:lpstr>Arial</vt:lpstr>
      <vt:lpstr>Calisto MT</vt:lpstr>
      <vt:lpstr>Corbel</vt:lpstr>
      <vt:lpstr>Tahoma</vt:lpstr>
      <vt:lpstr>Times New Roman</vt:lpstr>
      <vt:lpstr>Wingdings</vt:lpstr>
      <vt:lpstr>Wingdings 3</vt:lpstr>
      <vt:lpstr>Ion Boardroom</vt:lpstr>
      <vt:lpstr>1_Main Event</vt:lpstr>
      <vt:lpstr>1_eye</vt:lpstr>
      <vt:lpstr>Depth</vt:lpstr>
      <vt:lpstr>Theme1</vt:lpstr>
      <vt:lpstr>2_eye</vt:lpstr>
      <vt:lpstr>          I Am Resolved  Text:  II Corinthians 13:5 </vt:lpstr>
      <vt:lpstr>Intro </vt:lpstr>
      <vt:lpstr>Intro </vt:lpstr>
      <vt:lpstr>II Corinthians 13:5</vt:lpstr>
      <vt:lpstr>Intro </vt:lpstr>
      <vt:lpstr>Intro </vt:lpstr>
      <vt:lpstr>Not to be Charmed by the World</vt:lpstr>
      <vt:lpstr>To Follow the Savior</vt:lpstr>
      <vt:lpstr>To Enter the Kingdom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Resolved</dc:title>
  <dc:subject>01/30/2022</dc:subject>
  <dc:creator>DarkWolf</dc:creator>
  <dc:description>I Am Resolved hymn by Palmer Hartsough (3-Stanzas)</dc:description>
  <cp:lastModifiedBy>Nathan Morrison</cp:lastModifiedBy>
  <cp:revision>26</cp:revision>
  <dcterms:created xsi:type="dcterms:W3CDTF">2019-12-12T20:22:10Z</dcterms:created>
  <dcterms:modified xsi:type="dcterms:W3CDTF">2022-01-29T21:48:36Z</dcterms:modified>
</cp:coreProperties>
</file>