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25" r:id="rId2"/>
    <p:sldMasterId id="2147483842" r:id="rId3"/>
    <p:sldMasterId id="2147483861" r:id="rId4"/>
    <p:sldMasterId id="2147483873" r:id="rId5"/>
    <p:sldMasterId id="2147483890" r:id="rId6"/>
  </p:sldMasterIdLst>
  <p:notesMasterIdLst>
    <p:notesMasterId r:id="rId42"/>
  </p:notesMasterIdLst>
  <p:handoutMasterIdLst>
    <p:handoutMasterId r:id="rId43"/>
  </p:handoutMasterIdLst>
  <p:sldIdLst>
    <p:sldId id="770" r:id="rId7"/>
    <p:sldId id="555" r:id="rId8"/>
    <p:sldId id="490" r:id="rId9"/>
    <p:sldId id="828" r:id="rId10"/>
    <p:sldId id="829" r:id="rId11"/>
    <p:sldId id="559" r:id="rId12"/>
    <p:sldId id="831" r:id="rId13"/>
    <p:sldId id="503" r:id="rId14"/>
    <p:sldId id="833" r:id="rId15"/>
    <p:sldId id="835" r:id="rId16"/>
    <p:sldId id="837" r:id="rId17"/>
    <p:sldId id="839" r:id="rId18"/>
    <p:sldId id="841" r:id="rId19"/>
    <p:sldId id="843" r:id="rId20"/>
    <p:sldId id="845" r:id="rId21"/>
    <p:sldId id="849" r:id="rId22"/>
    <p:sldId id="850" r:id="rId23"/>
    <p:sldId id="854" r:id="rId24"/>
    <p:sldId id="855" r:id="rId25"/>
    <p:sldId id="856" r:id="rId26"/>
    <p:sldId id="861" r:id="rId27"/>
    <p:sldId id="862" r:id="rId28"/>
    <p:sldId id="863" r:id="rId29"/>
    <p:sldId id="864" r:id="rId30"/>
    <p:sldId id="869" r:id="rId31"/>
    <p:sldId id="870" r:id="rId32"/>
    <p:sldId id="871" r:id="rId33"/>
    <p:sldId id="872" r:id="rId34"/>
    <p:sldId id="876" r:id="rId35"/>
    <p:sldId id="877" r:id="rId36"/>
    <p:sldId id="879" r:id="rId37"/>
    <p:sldId id="880" r:id="rId38"/>
    <p:sldId id="882" r:id="rId39"/>
    <p:sldId id="884" r:id="rId40"/>
    <p:sldId id="649" r:id="rId4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80808"/>
    <a:srgbClr val="008000"/>
    <a:srgbClr val="CCFF33"/>
    <a:srgbClr val="66FFFF"/>
    <a:srgbClr val="1C1C1C"/>
    <a:srgbClr val="FFCCFF"/>
    <a:srgbClr val="00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09" autoAdjust="0"/>
  </p:normalViewPr>
  <p:slideViewPr>
    <p:cSldViewPr snapToObjects="1">
      <p:cViewPr varScale="1">
        <p:scale>
          <a:sx n="71" d="100"/>
          <a:sy n="71" d="100"/>
        </p:scale>
        <p:origin x="154" y="48"/>
      </p:cViewPr>
      <p:guideLst>
        <p:guide orient="horz" pos="2160"/>
        <p:guide pos="2880"/>
      </p:guideLst>
    </p:cSldViewPr>
  </p:slideViewPr>
  <p:outlineViewPr>
    <p:cViewPr>
      <p:scale>
        <a:sx n="33" d="100"/>
        <a:sy n="33" d="100"/>
      </p:scale>
      <p:origin x="0" y="-379"/>
    </p:cViewPr>
  </p:outlineViewPr>
  <p:notesTextViewPr>
    <p:cViewPr>
      <p:scale>
        <a:sx n="100" d="100"/>
        <a:sy n="100" d="100"/>
      </p:scale>
      <p:origin x="0" y="-173"/>
    </p:cViewPr>
  </p:notesTextViewPr>
  <p:sorterViewPr>
    <p:cViewPr>
      <p:scale>
        <a:sx n="100" d="100"/>
        <a:sy n="100" d="100"/>
      </p:scale>
      <p:origin x="0" y="0"/>
    </p:cViewPr>
  </p:sorterViewPr>
  <p:notesViewPr>
    <p:cSldViewPr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dirty="0"/>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dirty="0"/>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dirty="0"/>
          </a:p>
        </p:txBody>
      </p:sp>
    </p:spTree>
    <p:extLst>
      <p:ext uri="{BB962C8B-B14F-4D97-AF65-F5344CB8AC3E}">
        <p14:creationId xmlns:p14="http://schemas.microsoft.com/office/powerpoint/2010/main" val="803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115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5625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506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0119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643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7975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25633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3370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096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662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675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31288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5697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7834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Sources:</a:t>
            </a:r>
          </a:p>
          <a:p>
            <a:pPr marL="171450" indent="-171450" eaLnBrk="1" hangingPunct="1">
              <a:buFont typeface="Arial" panose="020B0604020202020204" pitchFamily="34" charset="0"/>
              <a:buChar char="•"/>
            </a:pPr>
            <a:r>
              <a:rPr lang="en-US" dirty="0"/>
              <a:t>https://thehill.com/homenews/532547-cleaver-concludes-congressional-prayer-amen-and-awoman</a:t>
            </a:r>
          </a:p>
          <a:p>
            <a:pPr marL="171450" indent="-171450" eaLnBrk="1" hangingPunct="1">
              <a:buFont typeface="Arial" panose="020B0604020202020204" pitchFamily="34" charset="0"/>
              <a:buChar char="•"/>
            </a:pPr>
            <a:r>
              <a:rPr lang="en-US" dirty="0"/>
              <a:t>https://www.usatoday.com/story/opinion/2021/01/06/amen-awomen-rep-cleaver-religion-gender-column/4142111001/</a:t>
            </a:r>
          </a:p>
          <a:p>
            <a:pPr marL="171450" indent="-171450" eaLnBrk="1" hangingPunct="1">
              <a:buFont typeface="Arial" panose="020B0604020202020204" pitchFamily="34" charset="0"/>
              <a:buChar char="•"/>
            </a:pPr>
            <a:r>
              <a:rPr lang="en-US" dirty="0"/>
              <a:t>https://www.kctv5.com/news/local_news/congressman-cleaver-explains-ending-prayer-with-amen-a-woman/article_cf0f6724-4eeb-11eb-9335-b776dc374c34.html</a:t>
            </a: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8275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5</a:t>
            </a:fld>
            <a:endParaRPr lang="en-US" dirty="0"/>
          </a:p>
        </p:txBody>
      </p:sp>
    </p:spTree>
    <p:extLst>
      <p:ext uri="{BB962C8B-B14F-4D97-AF65-F5344CB8AC3E}">
        <p14:creationId xmlns:p14="http://schemas.microsoft.com/office/powerpoint/2010/main" val="349685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Sources:</a:t>
            </a:r>
          </a:p>
          <a:p>
            <a:pPr eaLnBrk="1" hangingPunct="1"/>
            <a:r>
              <a:rPr lang="en-US" altLang="en-US" dirty="0"/>
              <a:t>(https://www.dictionary.com/e/amen/) </a:t>
            </a:r>
          </a:p>
          <a:p>
            <a:pPr eaLnBrk="1" hangingPunct="1"/>
            <a:r>
              <a:rPr lang="en-US" altLang="en-US" dirty="0"/>
              <a:t>(https://www.catholicnewsagency.com/news/amen-is-not-gendered-and-a-woman-is-nonsense-hebrew-scholar-says-46995) </a:t>
            </a:r>
          </a:p>
          <a:p>
            <a:pPr eaLnBrk="1" hangingPunct="1"/>
            <a:endParaRPr lang="en-US" altLang="en-US" dirty="0"/>
          </a:p>
        </p:txBody>
      </p:sp>
    </p:spTree>
    <p:extLst>
      <p:ext uri="{BB962C8B-B14F-4D97-AF65-F5344CB8AC3E}">
        <p14:creationId xmlns:p14="http://schemas.microsoft.com/office/powerpoint/2010/main" val="81876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0073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0687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420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84687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394735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09166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Amen</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43031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Amen</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35490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Amen</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421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Amen</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3618743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Amen</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9628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Amen</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419682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6983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01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92616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10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700747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2342636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88323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The Amen</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4041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0327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224449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05139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Amen</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0155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609957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Amen</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439315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706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04450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16815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6753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734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78878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37118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24603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0171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78678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The Amen</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866960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Amen</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1788191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The Amen</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97899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Amen</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1646285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The Amen</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73521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The Amen</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207966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The Amen</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38617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The Amen</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2205741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The Amen</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47424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The Amen</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522412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Amen</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3295651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Amen</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1216524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379967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1627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03691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78116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Amen</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50155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848401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Amen</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550228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32960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55679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29548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3862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3987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619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8379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55338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494089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21111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endParaRPr lang="en-US" dirty="0"/>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601292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40018349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917498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Amen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1011061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933731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Amen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19495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4238482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45599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99247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51803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8103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Amen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338195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656059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Amen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51976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3468600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Amen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6254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The Amen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Amen</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The Amen</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9977027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The Amen</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278676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The Amen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extLst>
      <p:ext uri="{BB962C8B-B14F-4D97-AF65-F5344CB8AC3E}">
        <p14:creationId xmlns:p14="http://schemas.microsoft.com/office/powerpoint/2010/main" val="250176304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The Amen</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9761020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Amen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127319823"/>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verdaderavida.wordpress.com/category/la-orac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hyperlink" Target="http://epitemnein-epitomic.blogspot.com/2011/08/healing-and-power-of-prayer.html"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5.xml"/><Relationship Id="rId5" Type="http://schemas.openxmlformats.org/officeDocument/2006/relationships/hyperlink" Target="http://epitemnein-epitomic.blogspot.com/2011/08/healing-and-power-of-prayer.html" TargetMode="Externa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dfreephotos.com/people/man-standing-on-top-of-mountain.jpg.php" TargetMode="External"/><Relationship Id="rId2" Type="http://schemas.openxmlformats.org/officeDocument/2006/relationships/image" Target="../media/image13.jpg"/><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C2C9B-AA98-4237-B8BF-E24D9DE1008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18"/>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DC8B6C0-E4B0-4B79-980A-F20C0F3F9687}"/>
              </a:ext>
            </a:extLst>
          </p:cNvPr>
          <p:cNvSpPr>
            <a:spLocks noGrp="1"/>
          </p:cNvSpPr>
          <p:nvPr>
            <p:ph type="ctrTitle"/>
          </p:nvPr>
        </p:nvSpPr>
        <p:spPr>
          <a:xfrm>
            <a:off x="485775" y="2362200"/>
            <a:ext cx="3765550" cy="2369093"/>
          </a:xfrm>
        </p:spPr>
        <p:txBody>
          <a:bodyPr>
            <a:prstTxWarp prst="textInflateTop">
              <a:avLst/>
            </a:prstTxWarp>
            <a:normAutofit/>
          </a:bodyPr>
          <a:lstStyle/>
          <a:p>
            <a:pPr algn="ctr"/>
            <a:r>
              <a:rPr lang="en-US" sz="4200" b="1" dirty="0">
                <a:latin typeface="Arial" panose="020B0604020202020204" pitchFamily="34" charset="0"/>
                <a:cs typeface="Arial" panose="020B0604020202020204" pitchFamily="34" charset="0"/>
              </a:rPr>
              <a:t>The Amen</a:t>
            </a:r>
          </a:p>
        </p:txBody>
      </p:sp>
      <p:sp>
        <p:nvSpPr>
          <p:cNvPr id="3" name="Subtitle 2">
            <a:extLst>
              <a:ext uri="{FF2B5EF4-FFF2-40B4-BE49-F238E27FC236}">
                <a16:creationId xmlns:a16="http://schemas.microsoft.com/office/drawing/2014/main" id="{882439C7-5AE2-4AB1-82B2-4E92E21305D0}"/>
              </a:ext>
            </a:extLst>
          </p:cNvPr>
          <p:cNvSpPr>
            <a:spLocks noGrp="1"/>
          </p:cNvSpPr>
          <p:nvPr>
            <p:ph type="subTitle" idx="1"/>
          </p:nvPr>
        </p:nvSpPr>
        <p:spPr>
          <a:xfrm>
            <a:off x="0" y="5486400"/>
            <a:ext cx="3765550" cy="1096901"/>
          </a:xfrm>
        </p:spPr>
        <p:txBody>
          <a:bodyPr>
            <a:normAutofit lnSpcReduction="10000"/>
          </a:bodyPr>
          <a:lstStyle/>
          <a:p>
            <a:pPr algn="ctr"/>
            <a:r>
              <a:rPr lang="en-US" sz="3200" b="1" dirty="0">
                <a:solidFill>
                  <a:srgbClr val="080808"/>
                </a:solidFill>
                <a:latin typeface="Tahoma" panose="020B0604030504040204" pitchFamily="34" charset="0"/>
                <a:ea typeface="Tahoma" panose="020B0604030504040204" pitchFamily="34" charset="0"/>
                <a:cs typeface="Tahoma" panose="020B0604030504040204" pitchFamily="34" charset="0"/>
              </a:rPr>
              <a:t>Text: </a:t>
            </a:r>
          </a:p>
          <a:p>
            <a:pPr algn="ctr"/>
            <a:r>
              <a:rPr lang="en-US" sz="3200" b="1" dirty="0">
                <a:solidFill>
                  <a:srgbClr val="080808"/>
                </a:solidFill>
                <a:latin typeface="Tahoma" panose="020B0604030504040204" pitchFamily="34" charset="0"/>
                <a:ea typeface="Tahoma" panose="020B0604030504040204" pitchFamily="34" charset="0"/>
                <a:cs typeface="Tahoma" panose="020B0604030504040204" pitchFamily="34" charset="0"/>
              </a:rPr>
              <a:t>Hebrews 12:28</a:t>
            </a:r>
          </a:p>
        </p:txBody>
      </p:sp>
      <p:cxnSp>
        <p:nvCxnSpPr>
          <p:cNvPr id="11" name="Straight Connector 1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912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81878" y="339859"/>
            <a:ext cx="6078145" cy="6441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transliterated “amen” from Hebrew, Greek, and Latin at the end of a prayer, during a prayer or sermon for, “May it be so!”…Or…</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“Here, Here!”</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“Right on!”</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Agree!”</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“Absolutely!”</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“Let it be!”</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“Truth!”</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“Preach it!”</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“You know that’s right!” </a:t>
            </a: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6"/>
            <a:ext cx="6097404" cy="729343"/>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“amen” (</a:t>
            </a:r>
            <a:r>
              <a:rPr lang="en-US" sz="3200" u="sng" dirty="0" err="1">
                <a:solidFill>
                  <a:srgbClr val="0000FF"/>
                </a:solidFill>
                <a:effectLst/>
                <a:latin typeface="Arial" panose="020B0604020202020204" pitchFamily="34" charset="0"/>
                <a:cs typeface="Arial" panose="020B0604020202020204" pitchFamily="34" charset="0"/>
              </a:rPr>
              <a:t>ey</a:t>
            </a:r>
            <a:r>
              <a:rPr lang="en-US" sz="3200" u="sng" dirty="0">
                <a:solidFill>
                  <a:srgbClr val="0000FF"/>
                </a:solidFill>
                <a:effectLst/>
                <a:latin typeface="Arial" panose="020B0604020202020204" pitchFamily="34" charset="0"/>
                <a:cs typeface="Arial" panose="020B0604020202020204" pitchFamily="34" charset="0"/>
              </a:rPr>
              <a:t>-men; aw-men):</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nl-NL"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Amen in English</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nl-NL"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4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52592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arn(inVertical)">
                                      <p:cBhvr>
                                        <p:cTn id="7" dur="500"/>
                                        <p:tgtEl>
                                          <p:spTgt spid="2027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wipe(left)">
                                      <p:cBhvr>
                                        <p:cTn id="11" dur="500"/>
                                        <p:tgtEl>
                                          <p:spTgt spid="1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wipe(left)">
                                      <p:cBhvr>
                                        <p:cTn id="16" dur="500"/>
                                        <p:tgtEl>
                                          <p:spTgt spid="12">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wipe(left)">
                                      <p:cBhvr>
                                        <p:cTn id="20" dur="500"/>
                                        <p:tgtEl>
                                          <p:spTgt spid="12">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wipe(left)">
                                      <p:cBhvr>
                                        <p:cTn id="24" dur="500"/>
                                        <p:tgtEl>
                                          <p:spTgt spid="12">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wipe(left)">
                                      <p:cBhvr>
                                        <p:cTn id="28" dur="500"/>
                                        <p:tgtEl>
                                          <p:spTgt spid="12">
                                            <p:txEl>
                                              <p:pRg st="7" end="7"/>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wipe(left)">
                                      <p:cBhvr>
                                        <p:cTn id="32" dur="500"/>
                                        <p:tgtEl>
                                          <p:spTgt spid="12">
                                            <p:txEl>
                                              <p:pRg st="8" end="8"/>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2">
                                            <p:txEl>
                                              <p:pRg st="9" end="9"/>
                                            </p:txEl>
                                          </p:spTgt>
                                        </p:tgtEl>
                                        <p:attrNameLst>
                                          <p:attrName>style.visibility</p:attrName>
                                        </p:attrNameLst>
                                      </p:cBhvr>
                                      <p:to>
                                        <p:strVal val="visible"/>
                                      </p:to>
                                    </p:set>
                                    <p:animEffect transition="in" filter="wipe(left)">
                                      <p:cBhvr>
                                        <p:cTn id="36" dur="500"/>
                                        <p:tgtEl>
                                          <p:spTgt spid="12">
                                            <p:txEl>
                                              <p:pRg st="9" end="9"/>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2">
                                            <p:txEl>
                                              <p:pRg st="10" end="10"/>
                                            </p:txEl>
                                          </p:spTgt>
                                        </p:tgtEl>
                                        <p:attrNameLst>
                                          <p:attrName>style.visibility</p:attrName>
                                        </p:attrNameLst>
                                      </p:cBhvr>
                                      <p:to>
                                        <p:strVal val="visible"/>
                                      </p:to>
                                    </p:set>
                                    <p:animEffect transition="in" filter="wipe(left)">
                                      <p:cBhvr>
                                        <p:cTn id="40" dur="500"/>
                                        <p:tgtEl>
                                          <p:spTgt spid="1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xEl>
                                              <p:pRg st="11" end="11"/>
                                            </p:txEl>
                                          </p:spTgt>
                                        </p:tgtEl>
                                        <p:attrNameLst>
                                          <p:attrName>style.visibility</p:attrName>
                                        </p:attrNameLst>
                                      </p:cBhvr>
                                      <p:to>
                                        <p:strVal val="visible"/>
                                      </p:to>
                                    </p:set>
                                    <p:animEffect transition="in" filter="wipe(left)">
                                      <p:cBhvr>
                                        <p:cTn id="45"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64320" y="613756"/>
            <a:ext cx="5790272" cy="5114356"/>
          </a:xfrm>
        </p:spPr>
        <p:txBody>
          <a:bodyPr vert="horz" lIns="91440" tIns="45720" rIns="91440" bIns="45720" rtlCol="0" anchor="ctr">
            <a:noAutofit/>
          </a:bodyPr>
          <a:lstStyle/>
          <a:p>
            <a:pPr algn="ctr">
              <a:defRPr/>
            </a:pPr>
            <a:r>
              <a:rPr lang="en-US" sz="3600" b="1" dirty="0">
                <a:solidFill>
                  <a:schemeClr val="bg1"/>
                </a:solidFill>
                <a:latin typeface="+mn-lt"/>
              </a:rPr>
              <a:t>Amen is rooted in “Truth” and is a way for hearers to express their agreement or consent to what is being taught, said, or prayed!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1905000" y="-19814"/>
            <a:ext cx="6858001" cy="629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The Meaning of Amen </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Amen</a:t>
            </a:r>
          </a:p>
        </p:txBody>
      </p:sp>
      <p:pic>
        <p:nvPicPr>
          <p:cNvPr id="3" name="Picture 2" descr="A close - up of a hand&#10;&#10;Description automatically generated with medium confidence">
            <a:extLst>
              <a:ext uri="{FF2B5EF4-FFF2-40B4-BE49-F238E27FC236}">
                <a16:creationId xmlns:a16="http://schemas.microsoft.com/office/drawing/2014/main" id="{89924CE6-F99B-4C91-95E9-2A487316D82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56421" y="1052640"/>
            <a:ext cx="2671943" cy="4002910"/>
          </a:xfrm>
          <a:prstGeom prst="rect">
            <a:avLst/>
          </a:prstGeom>
        </p:spPr>
      </p:pic>
    </p:spTree>
    <p:extLst>
      <p:ext uri="{BB962C8B-B14F-4D97-AF65-F5344CB8AC3E}">
        <p14:creationId xmlns:p14="http://schemas.microsoft.com/office/powerpoint/2010/main" val="3625215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animEffect transition="in" filter="fade">
                                      <p:cBhvr>
                                        <p:cTn id="9" dur="500"/>
                                        <p:tgtEl>
                                          <p:spTgt spid="20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797059"/>
            <a:ext cx="6078145" cy="2631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Deuteronomy 27:10-14 (15-26): God, through Moses, commanded the Israelites that when they enter Canaan they are to “Amen” the curses</a:t>
            </a:r>
            <a:endParaRPr kumimoji="0" lang="en-US" altLang="en-US" sz="24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Old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lvl="1" indent="0" defTabSz="457200" fontAlgn="auto">
              <a:spcBef>
                <a:spcPct val="0"/>
              </a:spcBef>
              <a:spcAft>
                <a:spcPts val="0"/>
              </a:spcAft>
              <a:buNone/>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1544145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196532"/>
            <a:ext cx="9144000" cy="2554545"/>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lgn="ctr"/>
            <a:r>
              <a:rPr lang="en-US" altLang="en-US" sz="8000" b="0" dirty="0">
                <a:solidFill>
                  <a:srgbClr val="002060"/>
                </a:solidFill>
                <a:latin typeface="Arial" charset="0"/>
                <a:cs typeface="Arial" charset="0"/>
              </a:rPr>
              <a:t>“…all the people shall say, 'Amen.'”</a:t>
            </a:r>
            <a:endParaRPr kumimoji="0" lang="en-US" altLang="en-US" sz="80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Deuteronomy 27:15-26</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19877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582067"/>
            <a:ext cx="6078145" cy="52091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Deuteronomy 27:15-26 </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Kings 1: David, on his death bed, is told Adonijah, his oldest living son, had declared himself King and was throwing a party.</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David gave instructions to anoint Solomon as King and solidify his throne (1:23-35)</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Old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2146203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wipe(left)">
                                      <p:cBhvr>
                                        <p:cTn id="7" dur="500"/>
                                        <p:tgtEl>
                                          <p:spTgt spid="1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left)">
                                      <p:cBhvr>
                                        <p:cTn id="11"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53943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sz="3200" b="0" dirty="0">
                <a:solidFill>
                  <a:srgbClr val="002060"/>
                </a:solidFill>
                <a:latin typeface="Arial" charset="0"/>
                <a:cs typeface="Arial" charset="0"/>
              </a:rPr>
              <a:t>36.  Benaiah the son of Jehoiada answered the king and said, "Amen! Thus may the LORD, the God of my lord the king, say.</a:t>
            </a:r>
          </a:p>
          <a:p>
            <a:pPr marL="801688" lvl="0" indent="-801688"/>
            <a:r>
              <a:rPr lang="en-US" altLang="en-US" sz="3200" b="0" dirty="0">
                <a:solidFill>
                  <a:srgbClr val="002060"/>
                </a:solidFill>
                <a:latin typeface="Arial" charset="0"/>
                <a:cs typeface="Arial" charset="0"/>
              </a:rPr>
              <a:t>37.  As the LORD has been with my lord the king, so may He be with Solomon, and make his throne greater than the throne of my lord King David!"</a:t>
            </a:r>
            <a:endParaRPr kumimoji="0" lang="en-US" altLang="en-US" sz="32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0" indent="0" algn="ctr" eaLnBrk="1" fontAlgn="auto" hangingPunct="1">
              <a:spcAft>
                <a:spcPts val="0"/>
              </a:spcAft>
              <a:buClr>
                <a:srgbClr val="F14124">
                  <a:lumMod val="75000"/>
                </a:srgbClr>
              </a:buClr>
              <a:buNone/>
              <a:defRPr/>
            </a:pPr>
            <a:r>
              <a:rPr lang="en-US" sz="3200" i="1" u="sng" dirty="0">
                <a:solidFill>
                  <a:prstClr val="black"/>
                </a:solidFill>
                <a:effectLst/>
                <a:latin typeface="Arial" pitchFamily="34" charset="0"/>
                <a:cs typeface="Arial" pitchFamily="34" charset="0"/>
              </a:rPr>
              <a:t>I Kings 1:36-37</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44184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582067"/>
            <a:ext cx="6078145" cy="52091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Deuteronomy 27:15-26 </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Kings 1:36</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Nehemiah 8: Men and women of Israel gathered for the dedication of the wall of Jerusalem and to hear Ezra the Scribe read the Law of Moses</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Old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1532957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wipe(left)">
                                      <p:cBhvr>
                                        <p:cTn id="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41632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576263" lvl="0" indent="-576263"/>
            <a:r>
              <a:rPr kumimoji="0" lang="en-US" altLang="en-US" sz="3600" b="0" i="0" u="none" strike="noStrike" kern="1200" cap="none" spc="0" normalizeH="0" baseline="0" noProof="0" dirty="0">
                <a:ln>
                  <a:noFill/>
                </a:ln>
                <a:solidFill>
                  <a:srgbClr val="002060"/>
                </a:solidFill>
                <a:effectLst/>
                <a:uLnTx/>
                <a:uFillTx/>
                <a:latin typeface="Arial" charset="0"/>
                <a:cs typeface="Arial" charset="0"/>
              </a:rPr>
              <a:t>6</a:t>
            </a:r>
            <a:r>
              <a:rPr lang="en-US" altLang="en-US" sz="3600" b="0" dirty="0">
                <a:solidFill>
                  <a:srgbClr val="002060"/>
                </a:solidFill>
                <a:latin typeface="Arial" charset="0"/>
                <a:cs typeface="Arial" charset="0"/>
              </a:rPr>
              <a:t>.  Then Ezra blessed the LORD the great God. And all the people answered, “Amen, Amen!” while lifting up their hands; then they bowed low and worshiped the LORD with their faces to the ground.</a:t>
            </a:r>
            <a:endParaRPr kumimoji="0" lang="en-US" altLang="en-US" sz="36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Nehemiah 8:6</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3935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582067"/>
            <a:ext cx="6078145" cy="52091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Deuteronomy 27:15-26 </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Kings 1:36</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Nehemiah 8:6</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Numerous Psalms praise God and end with an “Amen” – Psalm 89:52; 106:48</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Old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3645488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wipe(left)">
                                      <p:cBhvr>
                                        <p:cTn id="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797059"/>
            <a:ext cx="6078145" cy="2631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6:13: Jesus taught His disciples to close their prayers with “Amen” in His model prayer</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New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1996489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77176" y="1247254"/>
            <a:ext cx="5790272" cy="3100874"/>
          </a:xfrm>
        </p:spPr>
        <p:txBody>
          <a:bodyPr vert="horz" lIns="91440" tIns="45720" rIns="91440" bIns="45720" rtlCol="0" anchor="ctr">
            <a:noAutofit/>
          </a:bodyPr>
          <a:lstStyle/>
          <a:p>
            <a:pPr algn="ctr">
              <a:defRPr/>
            </a:pPr>
            <a:r>
              <a:rPr lang="en-US" sz="7200" b="1" dirty="0">
                <a:solidFill>
                  <a:schemeClr val="bg1"/>
                </a:solidFill>
              </a:rPr>
              <a:t>“Amen &amp;   a-woman” </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705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Amen</a:t>
            </a:r>
          </a:p>
        </p:txBody>
      </p:sp>
      <p:pic>
        <p:nvPicPr>
          <p:cNvPr id="11" name="Picture 2" descr="http://2.bp.blogspot.com/-82WJ-enhWkE/UUpppYbNmNI/AAAAAAAAHFs/T0lIHPC-Nwg/s1600/question+mark.png">
            <a:extLst>
              <a:ext uri="{FF2B5EF4-FFF2-40B4-BE49-F238E27FC236}">
                <a16:creationId xmlns:a16="http://schemas.microsoft.com/office/drawing/2014/main" id="{CF7441DC-BA70-4CC4-AC8D-1B28128D55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0160">
            <a:off x="1215885" y="4325145"/>
            <a:ext cx="1907157" cy="2034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2.bp.blogspot.com/-82WJ-enhWkE/UUpppYbNmNI/AAAAAAAAHFs/T0lIHPC-Nwg/s1600/question+mark.png">
            <a:extLst>
              <a:ext uri="{FF2B5EF4-FFF2-40B4-BE49-F238E27FC236}">
                <a16:creationId xmlns:a16="http://schemas.microsoft.com/office/drawing/2014/main" id="{4603D8CE-8C1C-4FC7-85AA-800D34B39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293" y="4309416"/>
            <a:ext cx="1907157" cy="2034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2.bp.blogspot.com/-82WJ-enhWkE/UUpppYbNmNI/AAAAAAAAHFs/T0lIHPC-Nwg/s1600/question+mark.png">
            <a:extLst>
              <a:ext uri="{FF2B5EF4-FFF2-40B4-BE49-F238E27FC236}">
                <a16:creationId xmlns:a16="http://schemas.microsoft.com/office/drawing/2014/main" id="{BD779B5A-9E7B-4E97-8F7D-59AABC6FB5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71057">
            <a:off x="6213813" y="4350584"/>
            <a:ext cx="1907157" cy="20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08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ppt_w</p:attrName>
                                        </p:attrNameLst>
                                      </p:cBhvr>
                                      <p:tavLst>
                                        <p:tav tm="0" fmla="#ppt_w*sin(2.5*pi*$)">
                                          <p:val>
                                            <p:fltVal val="0"/>
                                          </p:val>
                                        </p:tav>
                                        <p:tav tm="100000">
                                          <p:val>
                                            <p:fltVal val="1"/>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ppt_w</p:attrName>
                                        </p:attrNameLst>
                                      </p:cBhvr>
                                      <p:tavLst>
                                        <p:tav tm="0" fmla="#ppt_w*sin(2.5*pi*$)">
                                          <p:val>
                                            <p:fltVal val="0"/>
                                          </p:val>
                                        </p:tav>
                                        <p:tav tm="100000">
                                          <p:val>
                                            <p:fltVal val="1"/>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4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ppt_w</p:attrName>
                                        </p:attrNameLst>
                                      </p:cBhvr>
                                      <p:tavLst>
                                        <p:tav tm="0" fmla="#ppt_w*sin(2.5*pi*$)">
                                          <p:val>
                                            <p:fltVal val="0"/>
                                          </p:val>
                                        </p:tav>
                                        <p:tav tm="100000">
                                          <p:val>
                                            <p:fltVal val="1"/>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2554545"/>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914400" lvl="0" indent="-914400"/>
            <a:r>
              <a:rPr kumimoji="0" lang="en-US" altLang="en-US" sz="4000" b="0" i="0" u="none" strike="noStrike" kern="1200" cap="none" spc="0" normalizeH="0" baseline="0" noProof="0" dirty="0">
                <a:ln>
                  <a:noFill/>
                </a:ln>
                <a:solidFill>
                  <a:srgbClr val="002060"/>
                </a:solidFill>
                <a:effectLst/>
                <a:uLnTx/>
                <a:uFillTx/>
                <a:latin typeface="Arial" charset="0"/>
                <a:cs typeface="Arial" charset="0"/>
              </a:rPr>
              <a:t>13</a:t>
            </a:r>
            <a:r>
              <a:rPr lang="en-US" altLang="en-US" sz="4000" b="0" dirty="0">
                <a:solidFill>
                  <a:srgbClr val="002060"/>
                </a:solidFill>
                <a:latin typeface="Arial" charset="0"/>
                <a:cs typeface="Arial" charset="0"/>
              </a:rPr>
              <a:t>.  And do not lead us into temptation, but deliver us from evil. For Yours is the kingdom and the power and the glory forever. Amen.</a:t>
            </a:r>
            <a:endParaRPr kumimoji="0" lang="en-US" altLang="en-US" sz="40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Matthew 6:13</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43185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797059"/>
            <a:ext cx="6078145" cy="46131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 6:13</a:t>
            </a:r>
            <a:endPar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Paul used it numerously throughout his epistles, but a couple notable times are:</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Romans 1:25</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Timothy 1:17</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New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904560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wipe(left)">
                                      <p:cBhvr>
                                        <p:cTn id="7" dur="500"/>
                                        <p:tgtEl>
                                          <p:spTgt spid="12">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left)">
                                      <p:cBhvr>
                                        <p:cTn id="11" dur="500"/>
                                        <p:tgtEl>
                                          <p:spTgt spid="12">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animEffect transition="in" filter="wipe(left)">
                                      <p:cBhvr>
                                        <p:cTn id="1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108543"/>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914400" lvl="0" indent="-914400"/>
            <a:r>
              <a:rPr lang="en-US" altLang="en-US" sz="2800" dirty="0">
                <a:solidFill>
                  <a:srgbClr val="002060"/>
                </a:solidFill>
                <a:latin typeface="Arial" charset="0"/>
                <a:cs typeface="Arial" charset="0"/>
              </a:rPr>
              <a:t>Romans 1:25: </a:t>
            </a:r>
            <a:r>
              <a:rPr lang="en-US" altLang="en-US" sz="2800" b="0" dirty="0">
                <a:solidFill>
                  <a:srgbClr val="002060"/>
                </a:solidFill>
                <a:latin typeface="Arial" charset="0"/>
                <a:cs typeface="Arial" charset="0"/>
              </a:rPr>
              <a:t>For they exchanged the truth of God for a lie, and worshiped and served the creature rather than the Creator, who is blessed forever. Amen.</a:t>
            </a:r>
          </a:p>
          <a:p>
            <a:pPr marL="914400" lvl="0" indent="-914400"/>
            <a:r>
              <a:rPr lang="en-US" altLang="en-US" sz="2800" dirty="0">
                <a:solidFill>
                  <a:srgbClr val="002060"/>
                </a:solidFill>
                <a:latin typeface="Arial" charset="0"/>
                <a:cs typeface="Arial" charset="0"/>
              </a:rPr>
              <a:t>I Timothy 1:17: </a:t>
            </a:r>
            <a:r>
              <a:rPr lang="en-US" altLang="en-US" sz="2800" b="0" dirty="0">
                <a:solidFill>
                  <a:srgbClr val="002060"/>
                </a:solidFill>
                <a:latin typeface="Arial" charset="0"/>
                <a:cs typeface="Arial" charset="0"/>
              </a:rPr>
              <a:t>Now to the King eternal, immortal, invisible, the only God, be honor and glory forever and ever. Amen.</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n-US"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Romans 1:25; I Timothy 1:17</a:t>
            </a:r>
          </a:p>
        </p:txBody>
      </p:sp>
    </p:spTree>
    <p:extLst>
      <p:ext uri="{BB962C8B-B14F-4D97-AF65-F5344CB8AC3E}">
        <p14:creationId xmlns:p14="http://schemas.microsoft.com/office/powerpoint/2010/main" val="14918116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797059"/>
            <a:ext cx="6078145" cy="46131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 6:13</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Romans 1:25; I Timothy 1:17</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Peter used “Amen” in both his epistles:</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Peter 5:11</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Peter 3:18</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New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1283810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wipe(left)">
                                      <p:cBhvr>
                                        <p:cTn id="7" dur="500"/>
                                        <p:tgtEl>
                                          <p:spTgt spid="1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animEffect transition="in" filter="wipe(left)">
                                      <p:cBhvr>
                                        <p:cTn id="11" dur="500"/>
                                        <p:tgtEl>
                                          <p:spTgt spid="12">
                                            <p:txEl>
                                              <p:pRg st="6" end="6"/>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animEffect transition="in" filter="wipe(left)">
                                      <p:cBhvr>
                                        <p:cTn id="1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046988"/>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914400" lvl="0" indent="-914400"/>
            <a:r>
              <a:rPr lang="en-US" altLang="en-US" sz="3200" dirty="0">
                <a:solidFill>
                  <a:srgbClr val="002060"/>
                </a:solidFill>
                <a:latin typeface="Arial" charset="0"/>
                <a:cs typeface="Arial" charset="0"/>
              </a:rPr>
              <a:t>I Peter 5:11: </a:t>
            </a:r>
            <a:r>
              <a:rPr lang="en-US" altLang="en-US" sz="3200" b="0" dirty="0">
                <a:solidFill>
                  <a:srgbClr val="002060"/>
                </a:solidFill>
                <a:latin typeface="Arial" charset="0"/>
                <a:cs typeface="Arial" charset="0"/>
              </a:rPr>
              <a:t>To Him be dominion forever and ever. Amen.</a:t>
            </a:r>
          </a:p>
          <a:p>
            <a:pPr marL="914400" lvl="0" indent="-914400"/>
            <a:r>
              <a:rPr lang="en-US" altLang="en-US" sz="3200" dirty="0">
                <a:solidFill>
                  <a:srgbClr val="002060"/>
                </a:solidFill>
                <a:latin typeface="Arial" charset="0"/>
                <a:cs typeface="Arial" charset="0"/>
              </a:rPr>
              <a:t>II Peter 3:18: </a:t>
            </a:r>
            <a:r>
              <a:rPr lang="en-US" altLang="en-US" sz="3200" b="0" dirty="0">
                <a:solidFill>
                  <a:srgbClr val="002060"/>
                </a:solidFill>
                <a:latin typeface="Arial" charset="0"/>
                <a:cs typeface="Arial" charset="0"/>
              </a:rPr>
              <a:t>but grow in the grace and knowledge of our Lord and Savior Jesus Christ. To Him be the glory, both now and to the day of eternity. Amen. </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I Peter 5:11; II Peter 3:18</a:t>
            </a:r>
          </a:p>
        </p:txBody>
      </p:sp>
    </p:spTree>
    <p:extLst>
      <p:ext uri="{BB962C8B-B14F-4D97-AF65-F5344CB8AC3E}">
        <p14:creationId xmlns:p14="http://schemas.microsoft.com/office/powerpoint/2010/main" val="3636299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106979" y="797059"/>
            <a:ext cx="6078145" cy="46131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 6:13</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Romans 1:25; I Timothy 1:17</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5:11; II Peter 3:18</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Jude closes his short letter with “Amen” </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Jude 1:25</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New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3140807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wipe(left)">
                                      <p:cBhvr>
                                        <p:cTn id="7" dur="500"/>
                                        <p:tgtEl>
                                          <p:spTgt spid="12">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animEffect transition="in" filter="wipe(left)">
                                      <p:cBhvr>
                                        <p:cTn id="11"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170099"/>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688975" lvl="0" indent="-688975"/>
            <a:r>
              <a:rPr lang="en-US" altLang="en-US" sz="4000" b="0" dirty="0">
                <a:solidFill>
                  <a:srgbClr val="002060"/>
                </a:solidFill>
                <a:latin typeface="Arial" charset="0"/>
                <a:cs typeface="Arial" charset="0"/>
              </a:rPr>
              <a:t>25. to the only God our Savior, through Jesus Christ our Lord, be glory, majesty, dominion and authority, before all time and now and forever. Amen.</a:t>
            </a:r>
            <a:endParaRPr kumimoji="0" lang="en-US" altLang="en-US" sz="4000" b="0" i="0" u="none" strike="noStrike" kern="1200" cap="none" spc="0" normalizeH="0" baseline="0" noProof="0" dirty="0">
              <a:ln>
                <a:noFill/>
              </a:ln>
              <a:solidFill>
                <a:srgbClr val="002060"/>
              </a:solidFill>
              <a:effectLst/>
              <a:uLnTx/>
              <a:uFillTx/>
              <a:latin typeface="Arial" charset="0"/>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Jude 25</a:t>
            </a:r>
          </a:p>
        </p:txBody>
      </p:sp>
    </p:spTree>
    <p:extLst>
      <p:ext uri="{BB962C8B-B14F-4D97-AF65-F5344CB8AC3E}">
        <p14:creationId xmlns:p14="http://schemas.microsoft.com/office/powerpoint/2010/main" val="801488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46349" y="560552"/>
            <a:ext cx="6078145" cy="57153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 6:13</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Romans 1:25; I Timothy 1:17</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 Peter 5:11; II Peter 3:18</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Jude 1:25</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in Revelation, uses “Amen” 8 times, but a few notable times are:</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Revelation 1:7</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Revelation 3:14</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Revelation 19:4</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Revelation 22:20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New Testament:</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Examples of Amen in OT &amp; NT </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(59 times!)</a:t>
            </a:r>
            <a:r>
              <a:rPr kumimoji="0" lang="nl-NL" altLang="en-US" sz="20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0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513979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wipe(left)">
                                      <p:cBhvr>
                                        <p:cTn id="7" dur="500"/>
                                        <p:tgtEl>
                                          <p:spTgt spid="1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animEffect transition="in" filter="wipe(left)">
                                      <p:cBhvr>
                                        <p:cTn id="11" dur="500"/>
                                        <p:tgtEl>
                                          <p:spTgt spid="12">
                                            <p:txEl>
                                              <p:pRg st="6" end="6"/>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animEffect transition="in" filter="wipe(left)">
                                      <p:cBhvr>
                                        <p:cTn id="15" dur="500"/>
                                        <p:tgtEl>
                                          <p:spTgt spid="12">
                                            <p:txEl>
                                              <p:pRg st="7" end="7"/>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animEffect transition="in" filter="wipe(left)">
                                      <p:cBhvr>
                                        <p:cTn id="19" dur="500"/>
                                        <p:tgtEl>
                                          <p:spTgt spid="12">
                                            <p:txEl>
                                              <p:pRg st="8" end="8"/>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animEffect transition="in" filter="wipe(left)">
                                      <p:cBhvr>
                                        <p:cTn id="23"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108543"/>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914400" lvl="0" indent="-914400"/>
            <a:r>
              <a:rPr lang="en-US" altLang="en-US" sz="2800" dirty="0">
                <a:solidFill>
                  <a:srgbClr val="002060"/>
                </a:solidFill>
                <a:latin typeface="Arial" charset="0"/>
                <a:cs typeface="Arial" charset="0"/>
              </a:rPr>
              <a:t>Revelation 1:7: </a:t>
            </a:r>
            <a:r>
              <a:rPr lang="en-US" altLang="en-US" sz="2800" b="0" dirty="0">
                <a:solidFill>
                  <a:srgbClr val="002060"/>
                </a:solidFill>
                <a:latin typeface="Arial" charset="0"/>
                <a:cs typeface="Arial" charset="0"/>
              </a:rPr>
              <a:t>BEHOLD, HE IS COMING WITH THE CLOUDS, and every eye will see Him, even those who pierced Him; and all the tribes of the earth will mourn over Him. So it is to be. Amen.</a:t>
            </a:r>
          </a:p>
          <a:p>
            <a:pPr marL="914400" lvl="0" indent="-914400"/>
            <a:r>
              <a:rPr lang="en-US" altLang="en-US" sz="2800" dirty="0">
                <a:solidFill>
                  <a:srgbClr val="002060"/>
                </a:solidFill>
                <a:latin typeface="Arial" charset="0"/>
                <a:cs typeface="Arial" charset="0"/>
              </a:rPr>
              <a:t>Revelation 3:14: </a:t>
            </a:r>
            <a:r>
              <a:rPr lang="en-US" altLang="en-US" sz="2800" b="0" dirty="0">
                <a:solidFill>
                  <a:srgbClr val="002060"/>
                </a:solidFill>
                <a:latin typeface="Arial" charset="0"/>
                <a:cs typeface="Arial" charset="0"/>
              </a:rPr>
              <a:t>To the angel of the church in Laodicea write: The Amen, the faithful and true Witness, the Beginning of the creation of God, says this:</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Revelation</a:t>
            </a:r>
            <a:r>
              <a:rPr kumimoji="0" lang="nn-NO" sz="3200" b="1" i="1" u="sng" strike="noStrike" kern="1200" cap="none" spc="0" normalizeH="0" noProof="0" dirty="0">
                <a:ln>
                  <a:noFill/>
                </a:ln>
                <a:solidFill>
                  <a:prstClr val="black"/>
                </a:solidFill>
                <a:effectLst/>
                <a:uLnTx/>
                <a:uFillTx/>
                <a:latin typeface="Arial" pitchFamily="34" charset="0"/>
                <a:ea typeface="+mj-ea"/>
                <a:cs typeface="Arial" pitchFamily="34" charset="0"/>
              </a:rPr>
              <a:t> 1:7; 3:14</a:t>
            </a:r>
            <a:endPar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5108300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53943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914400" lvl="0" indent="-914400"/>
            <a:r>
              <a:rPr lang="en-US" altLang="en-US" sz="3200" dirty="0">
                <a:solidFill>
                  <a:srgbClr val="002060"/>
                </a:solidFill>
                <a:latin typeface="Arial" charset="0"/>
                <a:cs typeface="Arial" charset="0"/>
              </a:rPr>
              <a:t>Revelation 19:4: </a:t>
            </a:r>
            <a:r>
              <a:rPr lang="en-US" altLang="en-US" sz="3200" b="0" dirty="0">
                <a:solidFill>
                  <a:srgbClr val="002060"/>
                </a:solidFill>
                <a:latin typeface="Arial" charset="0"/>
                <a:cs typeface="Arial" charset="0"/>
              </a:rPr>
              <a:t>And the twenty-four elders and the four living creatures fell down and worshiped God who sits on the throne saying, “Amen. Hallelujah!” </a:t>
            </a:r>
          </a:p>
          <a:p>
            <a:pPr marL="914400" lvl="0" indent="-914400"/>
            <a:r>
              <a:rPr lang="en-US" altLang="en-US" sz="3200" dirty="0">
                <a:solidFill>
                  <a:srgbClr val="002060"/>
                </a:solidFill>
                <a:latin typeface="Arial" charset="0"/>
                <a:cs typeface="Arial" charset="0"/>
              </a:rPr>
              <a:t>Revelation 22:20: </a:t>
            </a:r>
            <a:r>
              <a:rPr lang="en-US" altLang="en-US" sz="3200" b="0" dirty="0">
                <a:solidFill>
                  <a:srgbClr val="002060"/>
                </a:solidFill>
                <a:latin typeface="Arial" charset="0"/>
                <a:cs typeface="Arial" charset="0"/>
              </a:rPr>
              <a:t>He who testifies to these things says, “Yes, I am coming quickly.” Amen. Come, Lord Jesus.</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Revelation 19:4; 22:20</a:t>
            </a:r>
          </a:p>
        </p:txBody>
      </p:sp>
    </p:spTree>
    <p:extLst>
      <p:ext uri="{BB962C8B-B14F-4D97-AF65-F5344CB8AC3E}">
        <p14:creationId xmlns:p14="http://schemas.microsoft.com/office/powerpoint/2010/main" val="2492909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392" y="6548438"/>
            <a:ext cx="3028336" cy="3095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charset="0"/>
                <a:ea typeface="+mn-ea"/>
                <a:cs typeface="+mn-cs"/>
              </a:rPr>
              <a:t>The Amen</a:t>
            </a:r>
          </a:p>
        </p:txBody>
      </p:sp>
      <p:sp>
        <p:nvSpPr>
          <p:cNvPr id="157698" name="Rectangle 1026"/>
          <p:cNvSpPr>
            <a:spLocks noGrp="1" noChangeArrowheads="1"/>
          </p:cNvSpPr>
          <p:nvPr>
            <p:ph type="title"/>
          </p:nvPr>
        </p:nvSpPr>
        <p:spPr>
          <a:xfrm>
            <a:off x="14748" y="-7118"/>
            <a:ext cx="9144000" cy="652462"/>
          </a:xfrm>
        </p:spPr>
        <p:txBody>
          <a:bodyPr/>
          <a:lstStyle/>
          <a:p>
            <a:pPr marL="0" indent="0" eaLnBrk="1" fontAlgn="auto" hangingPunct="1">
              <a:spcAft>
                <a:spcPts val="0"/>
              </a:spcAft>
              <a:buClr>
                <a:schemeClr val="accent6">
                  <a:lumMod val="75000"/>
                </a:schemeClr>
              </a:buClr>
              <a:buNone/>
              <a:defRPr/>
            </a:pPr>
            <a:r>
              <a:rPr lang="en-US" sz="4000" u="sng" dirty="0">
                <a:solidFill>
                  <a:schemeClr val="tx1"/>
                </a:solidFill>
                <a:effectLst/>
                <a:latin typeface="Arial" pitchFamily="34" charset="0"/>
                <a:cs typeface="Arial" pitchFamily="34" charset="0"/>
              </a:rPr>
              <a:t>Intro</a:t>
            </a:r>
          </a:p>
        </p:txBody>
      </p:sp>
      <p:sp>
        <p:nvSpPr>
          <p:cNvPr id="6" name="Text Box 5"/>
          <p:cNvSpPr txBox="1">
            <a:spLocks noChangeArrowheads="1"/>
          </p:cNvSpPr>
          <p:nvPr/>
        </p:nvSpPr>
        <p:spPr bwMode="auto">
          <a:xfrm>
            <a:off x="17206" y="3339710"/>
            <a:ext cx="9139084"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eaLnBrk="1" hangingPunct="1"/>
            <a:r>
              <a:rPr lang="en-US" dirty="0">
                <a:solidFill>
                  <a:srgbClr val="4E67C8"/>
                </a:solidFill>
                <a:latin typeface="Tahoma" pitchFamily="34" charset="0"/>
              </a:rPr>
              <a:t>Kansas City, Missouri Congressman Emanuel Cleaver II (on Monday 01/04/2021):</a:t>
            </a:r>
            <a:endParaRPr kumimoji="0" lang="en-US" sz="2400" b="1" i="0" u="none" strike="noStrike" kern="1200" cap="none" spc="0" normalizeH="0" baseline="0" noProof="0" dirty="0">
              <a:ln>
                <a:noFill/>
              </a:ln>
              <a:solidFill>
                <a:srgbClr val="4E67C8"/>
              </a:solidFill>
              <a:effectLst/>
              <a:uLnTx/>
              <a:uFillTx/>
              <a:latin typeface="Tahoma" pitchFamily="34" charset="0"/>
              <a:ea typeface="+mn-ea"/>
              <a:cs typeface="Times New Roman" pitchFamily="18" charset="0"/>
            </a:endParaRPr>
          </a:p>
          <a:p>
            <a:pPr lvl="0">
              <a:buClr>
                <a:srgbClr val="56C7AA"/>
              </a:buClr>
              <a:buSzPct val="115000"/>
              <a:buFont typeface="Wingdings" pitchFamily="2" charset="2"/>
              <a:buChar char="Ø"/>
            </a:pPr>
            <a:r>
              <a:rPr lang="en-US" sz="2000" b="0" dirty="0">
                <a:solidFill>
                  <a:srgbClr val="212745"/>
                </a:solidFill>
                <a:latin typeface="Tahoma" pitchFamily="34" charset="0"/>
              </a:rPr>
              <a:t>Ended the prayer of the opening new session of Congress with, “Amen and a-woman.” (Some sources say, “a-women”)</a:t>
            </a:r>
          </a:p>
          <a:p>
            <a:pPr lvl="0">
              <a:buClr>
                <a:srgbClr val="56C7AA"/>
              </a:buClr>
              <a:buSzPct val="115000"/>
              <a:buFont typeface="Wingdings" pitchFamily="2" charset="2"/>
              <a:buChar char="Ø"/>
            </a:pPr>
            <a:r>
              <a:rPr lang="en-US" sz="2000" b="0" dirty="0">
                <a:solidFill>
                  <a:srgbClr val="212745"/>
                </a:solidFill>
                <a:latin typeface="Tahoma" pitchFamily="34" charset="0"/>
              </a:rPr>
              <a:t>Cleaver, a former Methodist pastor of 37 years, explained to the Kansas City Star that he intended the word to be “a lighthearted pun in recognition of the record number of women who will be representing the American people in Congress during this term as well as … the first female chaplain of the House of Representatives.”</a:t>
            </a:r>
            <a:r>
              <a:rPr kumimoji="0" lang="en-US" sz="2000" b="0" i="0" u="none" strike="noStrike" kern="1200" cap="none" spc="0" normalizeH="0" baseline="0" noProof="0" dirty="0">
                <a:ln>
                  <a:noFill/>
                </a:ln>
                <a:solidFill>
                  <a:srgbClr val="212745"/>
                </a:solidFill>
                <a:effectLst/>
                <a:uLnTx/>
                <a:uFillTx/>
                <a:latin typeface="Tahoma" pitchFamily="34" charset="0"/>
                <a:ea typeface="+mn-ea"/>
                <a:cs typeface="Times New Roman" pitchFamily="18" charset="0"/>
              </a:rPr>
              <a:t> </a:t>
            </a:r>
          </a:p>
        </p:txBody>
      </p:sp>
      <p:pic>
        <p:nvPicPr>
          <p:cNvPr id="3" name="Picture 2" descr="A person in a suit&#10;&#10;Description automatically generated with low confidence">
            <a:extLst>
              <a:ext uri="{FF2B5EF4-FFF2-40B4-BE49-F238E27FC236}">
                <a16:creationId xmlns:a16="http://schemas.microsoft.com/office/drawing/2014/main" id="{037D330B-A02C-40BA-8CA9-EC31B18F9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389" y="645344"/>
            <a:ext cx="5319221" cy="2476715"/>
          </a:xfrm>
          <a:prstGeom prst="rect">
            <a:avLst/>
          </a:prstGeom>
        </p:spPr>
      </p:pic>
    </p:spTree>
    <p:extLst>
      <p:ext uri="{BB962C8B-B14F-4D97-AF65-F5344CB8AC3E}">
        <p14:creationId xmlns:p14="http://schemas.microsoft.com/office/powerpoint/2010/main" val="22707331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64320" y="613756"/>
            <a:ext cx="5790272" cy="5114356"/>
          </a:xfrm>
        </p:spPr>
        <p:txBody>
          <a:bodyPr vert="horz" lIns="91440" tIns="45720" rIns="91440" bIns="45720" rtlCol="0" anchor="ctr">
            <a:noAutofit/>
          </a:bodyPr>
          <a:lstStyle/>
          <a:p>
            <a:pPr algn="ctr">
              <a:defRPr/>
            </a:pPr>
            <a:r>
              <a:rPr lang="en-US" sz="3600" b="1" dirty="0">
                <a:solidFill>
                  <a:schemeClr val="bg1"/>
                </a:solidFill>
                <a:latin typeface="+mn-lt"/>
              </a:rPr>
              <a:t>We can see through the OT &amp; NT that “Amen” has been used to agree with the words of God, a speaker, a reader, to close out a praise of God, letters and prayers!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0" y="-19814"/>
            <a:ext cx="8762981" cy="629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0" u="sng" strike="noStrike" kern="1200" cap="all" spc="0" normalizeH="0" baseline="0" noProof="0" dirty="0">
                <a:ln>
                  <a:noFill/>
                </a:ln>
                <a:solidFill>
                  <a:prstClr val="black"/>
                </a:solidFill>
                <a:effectLst/>
                <a:uLnTx/>
                <a:uFillTx/>
                <a:latin typeface="Arial"/>
                <a:ea typeface="+mj-ea"/>
                <a:cs typeface="Times New Roman" pitchFamily="18" charset="0"/>
              </a:rPr>
              <a:t>Examples of Amen in OT &amp; NT (59 times!)</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Amen</a:t>
            </a:r>
          </a:p>
        </p:txBody>
      </p:sp>
      <p:pic>
        <p:nvPicPr>
          <p:cNvPr id="3" name="Picture 2" descr="A close - up of a hand&#10;&#10;Description automatically generated with medium confidence">
            <a:extLst>
              <a:ext uri="{FF2B5EF4-FFF2-40B4-BE49-F238E27FC236}">
                <a16:creationId xmlns:a16="http://schemas.microsoft.com/office/drawing/2014/main" id="{89924CE6-F99B-4C91-95E9-2A487316D82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56421" y="1052640"/>
            <a:ext cx="2671943" cy="4002910"/>
          </a:xfrm>
          <a:prstGeom prst="rect">
            <a:avLst/>
          </a:prstGeom>
        </p:spPr>
      </p:pic>
    </p:spTree>
    <p:extLst>
      <p:ext uri="{BB962C8B-B14F-4D97-AF65-F5344CB8AC3E}">
        <p14:creationId xmlns:p14="http://schemas.microsoft.com/office/powerpoint/2010/main" val="1749792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animEffect transition="in" filter="fade">
                                      <p:cBhvr>
                                        <p:cTn id="9" dur="500"/>
                                        <p:tgtEl>
                                          <p:spTgt spid="205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6151-B106-458C-B7AD-22091F68DA14}"/>
              </a:ext>
            </a:extLst>
          </p:cNvPr>
          <p:cNvSpPr>
            <a:spLocks noGrp="1"/>
          </p:cNvSpPr>
          <p:nvPr>
            <p:ph type="title"/>
          </p:nvPr>
        </p:nvSpPr>
        <p:spPr>
          <a:xfrm>
            <a:off x="4046220" y="0"/>
            <a:ext cx="3048329" cy="660400"/>
          </a:xfrm>
        </p:spPr>
        <p:txBody>
          <a:bodyPr>
            <a:normAutofit fontScale="90000"/>
          </a:bodyPr>
          <a:lstStyle/>
          <a:p>
            <a:r>
              <a:rPr lang="en-US" sz="4000" b="1" dirty="0">
                <a:solidFill>
                  <a:schemeClr val="tx1"/>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790EBDFB-0D03-4515-B360-CB04D2B0BAD6}"/>
              </a:ext>
            </a:extLst>
          </p:cNvPr>
          <p:cNvSpPr>
            <a:spLocks noGrp="1"/>
          </p:cNvSpPr>
          <p:nvPr>
            <p:ph idx="1"/>
          </p:nvPr>
        </p:nvSpPr>
        <p:spPr>
          <a:xfrm>
            <a:off x="3880277" y="660400"/>
            <a:ext cx="3514617" cy="6197600"/>
          </a:xfrm>
        </p:spPr>
        <p:txBody>
          <a:bodyPr>
            <a:noAutofit/>
          </a:bodyPr>
          <a:lstStyle/>
          <a:p>
            <a:pPr marL="0" indent="0" algn="ctr">
              <a:buNone/>
            </a:pP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We say “Amen” to give hearty approval to what is said in a prayer, talk, or sermon, or in what we sing in hymns!</a:t>
            </a:r>
          </a:p>
          <a:p>
            <a:pPr marL="0" indent="0" algn="ctr">
              <a:buNone/>
            </a:pPr>
            <a:endPar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When we come together to worship and to pray we need to remember what we are there for and Who we are addressing, and to do so with reverence and awe!</a:t>
            </a:r>
          </a:p>
          <a:p>
            <a:pPr marL="0" indent="0" algn="ctr">
              <a:buNone/>
            </a:pPr>
            <a:endPar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a:extLst>
              <a:ext uri="{FF2B5EF4-FFF2-40B4-BE49-F238E27FC236}">
                <a16:creationId xmlns:a16="http://schemas.microsoft.com/office/drawing/2014/main" id="{FF7D0B1F-15BC-4B10-AF78-E8888EFD880C}"/>
              </a:ext>
            </a:extLst>
          </p:cNvPr>
          <p:cNvSpPr>
            <a:spLocks noGrp="1"/>
          </p:cNvSpPr>
          <p:nvPr>
            <p:ph type="ftr" sz="quarter" idx="11"/>
          </p:nvPr>
        </p:nvSpPr>
        <p:spPr>
          <a:xfrm>
            <a:off x="7394895" y="6492875"/>
            <a:ext cx="1749105" cy="365125"/>
          </a:xfrm>
        </p:spPr>
        <p:txBody>
          <a:bodyPr>
            <a:normAutofit/>
          </a:bodyPr>
          <a:lstStyle/>
          <a:p>
            <a:pPr marL="0" marR="0" lvl="0" indent="0" algn="r"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pic>
        <p:nvPicPr>
          <p:cNvPr id="6" name="Picture 5">
            <a:extLst>
              <a:ext uri="{FF2B5EF4-FFF2-40B4-BE49-F238E27FC236}">
                <a16:creationId xmlns:a16="http://schemas.microsoft.com/office/drawing/2014/main" id="{74155398-D39B-42B9-AD20-5AFE0E26001D}"/>
              </a:ext>
            </a:extLst>
          </p:cNvPr>
          <p:cNvPicPr>
            <a:picLocks noChangeAspect="1"/>
          </p:cNvPicPr>
          <p:nvPr/>
        </p:nvPicPr>
        <p:blipFill rotWithShape="1">
          <a:blip r:embed="rId3">
            <a:extLst>
              <a:ext uri="{28A0092B-C50C-407E-A947-70E740481C1C}">
                <a14:useLocalDpi xmlns:a14="http://schemas.microsoft.com/office/drawing/2010/main" val="0"/>
              </a:ext>
            </a:extLst>
          </a:blip>
          <a:srcRect l="23098" r="1098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620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33547"/>
            <a:ext cx="9144000" cy="3170099"/>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kumimoji="0" lang="en-US" altLang="en-US" sz="4000" b="0" i="0" u="none" strike="noStrike" kern="1200" cap="none" spc="0" normalizeH="0" baseline="0" noProof="0" dirty="0">
                <a:ln>
                  <a:noFill/>
                </a:ln>
                <a:solidFill>
                  <a:srgbClr val="002060"/>
                </a:solidFill>
                <a:effectLst/>
                <a:uLnTx/>
                <a:uFillTx/>
                <a:latin typeface="Arial" charset="0"/>
                <a:ea typeface="+mn-ea"/>
                <a:cs typeface="Arial" charset="0"/>
              </a:rPr>
              <a:t>28</a:t>
            </a:r>
            <a:r>
              <a:rPr lang="en-US" altLang="en-US" sz="4000" b="0" dirty="0">
                <a:solidFill>
                  <a:srgbClr val="002060"/>
                </a:solidFill>
                <a:latin typeface="Arial" charset="0"/>
                <a:cs typeface="Arial" charset="0"/>
              </a:rPr>
              <a:t>. Therefore, since we receive a kingdom which cannot be shaken, let us show gratitude, by which we may offer to God an acceptable service with reverence and awe.</a:t>
            </a:r>
            <a:endParaRPr kumimoji="0" lang="en-US" altLang="en-US" sz="4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nn-NO" sz="3200" b="1" i="1" u="sng" strike="noStrike" kern="1200" cap="none" spc="0" normalizeH="0" baseline="0" noProof="0" dirty="0">
                <a:ln>
                  <a:noFill/>
                </a:ln>
                <a:solidFill>
                  <a:prstClr val="black"/>
                </a:solidFill>
                <a:effectLst/>
                <a:uLnTx/>
                <a:uFillTx/>
                <a:latin typeface="Arial" pitchFamily="34" charset="0"/>
                <a:ea typeface="+mj-ea"/>
                <a:cs typeface="Arial" pitchFamily="34" charset="0"/>
              </a:rPr>
              <a:t>Hebrews 12:28</a:t>
            </a:r>
          </a:p>
        </p:txBody>
      </p:sp>
    </p:spTree>
    <p:extLst>
      <p:ext uri="{BB962C8B-B14F-4D97-AF65-F5344CB8AC3E}">
        <p14:creationId xmlns:p14="http://schemas.microsoft.com/office/powerpoint/2010/main" val="7399040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EBDFB-0D03-4515-B360-CB04D2B0BAD6}"/>
              </a:ext>
            </a:extLst>
          </p:cNvPr>
          <p:cNvSpPr>
            <a:spLocks noGrp="1"/>
          </p:cNvSpPr>
          <p:nvPr>
            <p:ph idx="1"/>
          </p:nvPr>
        </p:nvSpPr>
        <p:spPr>
          <a:xfrm>
            <a:off x="3785195" y="152400"/>
            <a:ext cx="3514617" cy="6523037"/>
          </a:xfrm>
        </p:spPr>
        <p:txBody>
          <a:bodyPr>
            <a:noAutofit/>
          </a:bodyPr>
          <a:lstStyle/>
          <a:p>
            <a:pPr marL="0" indent="0" algn="ctr">
              <a:buNone/>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“Is it proper to make puns or jokes in a prayer to Almighty God?” </a:t>
            </a:r>
          </a:p>
          <a:p>
            <a:pPr marL="0" indent="0" algn="ctr">
              <a:buNone/>
            </a:pPr>
            <a:endPar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Not if we want to remain reverent!</a:t>
            </a:r>
          </a:p>
        </p:txBody>
      </p:sp>
      <p:sp>
        <p:nvSpPr>
          <p:cNvPr id="4" name="Footer Placeholder 3">
            <a:extLst>
              <a:ext uri="{FF2B5EF4-FFF2-40B4-BE49-F238E27FC236}">
                <a16:creationId xmlns:a16="http://schemas.microsoft.com/office/drawing/2014/main" id="{FF7D0B1F-15BC-4B10-AF78-E8888EFD880C}"/>
              </a:ext>
            </a:extLst>
          </p:cNvPr>
          <p:cNvSpPr>
            <a:spLocks noGrp="1"/>
          </p:cNvSpPr>
          <p:nvPr>
            <p:ph type="ftr" sz="quarter" idx="11"/>
          </p:nvPr>
        </p:nvSpPr>
        <p:spPr>
          <a:xfrm>
            <a:off x="7394895" y="6492875"/>
            <a:ext cx="174910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pic>
        <p:nvPicPr>
          <p:cNvPr id="6" name="Picture 5">
            <a:extLst>
              <a:ext uri="{FF2B5EF4-FFF2-40B4-BE49-F238E27FC236}">
                <a16:creationId xmlns:a16="http://schemas.microsoft.com/office/drawing/2014/main" id="{74155398-D39B-42B9-AD20-5AFE0E26001D}"/>
              </a:ext>
            </a:extLst>
          </p:cNvPr>
          <p:cNvPicPr>
            <a:picLocks noChangeAspect="1"/>
          </p:cNvPicPr>
          <p:nvPr/>
        </p:nvPicPr>
        <p:blipFill rotWithShape="1">
          <a:blip r:embed="rId3">
            <a:extLst>
              <a:ext uri="{28A0092B-C50C-407E-A947-70E740481C1C}">
                <a14:useLocalDpi xmlns:a14="http://schemas.microsoft.com/office/drawing/2010/main" val="0"/>
              </a:ext>
            </a:extLst>
          </a:blip>
          <a:srcRect l="23098" r="1098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A066151-B106-458C-B7AD-22091F68DA14}"/>
              </a:ext>
            </a:extLst>
          </p:cNvPr>
          <p:cNvSpPr>
            <a:spLocks noGrp="1"/>
          </p:cNvSpPr>
          <p:nvPr>
            <p:ph type="title"/>
          </p:nvPr>
        </p:nvSpPr>
        <p:spPr>
          <a:xfrm>
            <a:off x="631948" y="20936"/>
            <a:ext cx="3330452" cy="660400"/>
          </a:xfrm>
        </p:spPr>
        <p:txBody>
          <a:bodyPr>
            <a:normAutofit fontScale="90000"/>
          </a:bodyPr>
          <a:lstStyle/>
          <a:p>
            <a:pPr algn="ctr"/>
            <a:r>
              <a:rPr lang="en-US" sz="4000" b="1" dirty="0">
                <a:solidFill>
                  <a:schemeClr val="tx2"/>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6466625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erson standing on a rock&#10;&#10;Description automatically generated with low confidence">
            <a:extLst>
              <a:ext uri="{FF2B5EF4-FFF2-40B4-BE49-F238E27FC236}">
                <a16:creationId xmlns:a16="http://schemas.microsoft.com/office/drawing/2014/main" id="{802E0F9A-BD5D-4996-98A7-43BC59FFFA8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48" r="10953"/>
          <a:stretch/>
        </p:blipFill>
        <p:spPr>
          <a:xfrm>
            <a:off x="20" y="10"/>
            <a:ext cx="9143980" cy="6857990"/>
          </a:xfrm>
          <a:prstGeom prst="rect">
            <a:avLst/>
          </a:prstGeom>
        </p:spPr>
      </p:pic>
      <p:sp>
        <p:nvSpPr>
          <p:cNvPr id="4" name="Footer Placeholder 3">
            <a:extLst>
              <a:ext uri="{FF2B5EF4-FFF2-40B4-BE49-F238E27FC236}">
                <a16:creationId xmlns:a16="http://schemas.microsoft.com/office/drawing/2014/main" id="{6D9ED086-B866-4AE6-99A9-62A720857FCD}"/>
              </a:ext>
            </a:extLst>
          </p:cNvPr>
          <p:cNvSpPr>
            <a:spLocks noGrp="1"/>
          </p:cNvSpPr>
          <p:nvPr>
            <p:ph type="ftr" sz="quarter" idx="11"/>
          </p:nvPr>
        </p:nvSpPr>
        <p:spPr>
          <a:xfrm>
            <a:off x="2075" y="6492865"/>
            <a:ext cx="4723209" cy="365125"/>
          </a:xfrm>
        </p:spPr>
        <p:txBody>
          <a:bodyPr vert="horz" lIns="91440" tIns="45720" rIns="91440" bIns="45720" rtlCol="0" anchor="ctr">
            <a:normAutofit/>
          </a:bodyPr>
          <a:lstStyle/>
          <a:p>
            <a:pPr defTabSz="457200">
              <a:spcAft>
                <a:spcPts val="600"/>
              </a:spcAft>
              <a:defRPr/>
            </a:pPr>
            <a:r>
              <a:rPr lang="en-US" kern="1200" dirty="0">
                <a:solidFill>
                  <a:srgbClr val="FFFFFF"/>
                </a:solidFill>
                <a:latin typeface="+mn-lt"/>
                <a:ea typeface="+mn-ea"/>
                <a:cs typeface="+mn-cs"/>
              </a:rPr>
              <a:t>The Amen</a:t>
            </a:r>
          </a:p>
        </p:txBody>
      </p:sp>
      <p:sp>
        <p:nvSpPr>
          <p:cNvPr id="21" name="Rectangle 2">
            <a:extLst>
              <a:ext uri="{FF2B5EF4-FFF2-40B4-BE49-F238E27FC236}">
                <a16:creationId xmlns:a16="http://schemas.microsoft.com/office/drawing/2014/main" id="{D2D8B0FE-D088-4579-90C2-5BC73B723E7C}"/>
              </a:ext>
            </a:extLst>
          </p:cNvPr>
          <p:cNvSpPr>
            <a:spLocks noGrp="1" noChangeArrowheads="1"/>
          </p:cNvSpPr>
          <p:nvPr>
            <p:ph type="title"/>
          </p:nvPr>
        </p:nvSpPr>
        <p:spPr>
          <a:xfrm>
            <a:off x="-2361" y="-73343"/>
            <a:ext cx="9143980" cy="2745964"/>
          </a:xfrm>
        </p:spPr>
        <p:txBody>
          <a:bodyPr vert="horz" lIns="91440" tIns="45720" rIns="91440" bIns="45720" rtlCol="0" anchor="ctr">
            <a:noAutofit/>
          </a:bodyPr>
          <a:lstStyle/>
          <a:p>
            <a:pPr algn="ctr">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When we hear the word of God or sing praises to our God, let us shout out, “Amen!” as we agree with truth!</a:t>
            </a:r>
          </a:p>
        </p:txBody>
      </p:sp>
      <p:sp>
        <p:nvSpPr>
          <p:cNvPr id="22" name="Title 1">
            <a:extLst>
              <a:ext uri="{FF2B5EF4-FFF2-40B4-BE49-F238E27FC236}">
                <a16:creationId xmlns:a16="http://schemas.microsoft.com/office/drawing/2014/main" id="{2EBF7613-A715-4D63-8509-E740DB0850E0}"/>
              </a:ext>
            </a:extLst>
          </p:cNvPr>
          <p:cNvSpPr txBox="1">
            <a:spLocks/>
          </p:cNvSpPr>
          <p:nvPr/>
        </p:nvSpPr>
        <p:spPr>
          <a:xfrm>
            <a:off x="6254585" y="6197590"/>
            <a:ext cx="3048329" cy="6604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1" dirty="0">
                <a:solidFill>
                  <a:schemeClr val="bg1"/>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3998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64320" y="613756"/>
            <a:ext cx="5790272" cy="5114356"/>
          </a:xfrm>
        </p:spPr>
        <p:txBody>
          <a:bodyPr vert="horz" lIns="91440" tIns="45720" rIns="91440" bIns="45720" rtlCol="0" anchor="ctr">
            <a:noAutofit/>
          </a:bodyPr>
          <a:lstStyle/>
          <a:p>
            <a:pPr algn="ctr">
              <a:defRPr/>
            </a:pPr>
            <a:r>
              <a:rPr lang="en-US" sz="7200" b="1" dirty="0">
                <a:solidFill>
                  <a:schemeClr val="bg1"/>
                </a:solidFill>
              </a:rPr>
              <a:t>“Amen” is not a gendered word!</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629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Amen</a:t>
            </a:r>
          </a:p>
        </p:txBody>
      </p:sp>
    </p:spTree>
    <p:extLst>
      <p:ext uri="{BB962C8B-B14F-4D97-AF65-F5344CB8AC3E}">
        <p14:creationId xmlns:p14="http://schemas.microsoft.com/office/powerpoint/2010/main" val="1736769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6151-B106-458C-B7AD-22091F68DA14}"/>
              </a:ext>
            </a:extLst>
          </p:cNvPr>
          <p:cNvSpPr>
            <a:spLocks noGrp="1"/>
          </p:cNvSpPr>
          <p:nvPr>
            <p:ph type="title"/>
          </p:nvPr>
        </p:nvSpPr>
        <p:spPr>
          <a:xfrm>
            <a:off x="0" y="0"/>
            <a:ext cx="6347713" cy="816637"/>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Intro</a:t>
            </a:r>
          </a:p>
        </p:txBody>
      </p:sp>
      <p:sp>
        <p:nvSpPr>
          <p:cNvPr id="3" name="Content Placeholder 2">
            <a:extLst>
              <a:ext uri="{FF2B5EF4-FFF2-40B4-BE49-F238E27FC236}">
                <a16:creationId xmlns:a16="http://schemas.microsoft.com/office/drawing/2014/main" id="{790EBDFB-0D03-4515-B360-CB04D2B0BAD6}"/>
              </a:ext>
            </a:extLst>
          </p:cNvPr>
          <p:cNvSpPr>
            <a:spLocks noGrp="1"/>
          </p:cNvSpPr>
          <p:nvPr>
            <p:ph idx="1"/>
          </p:nvPr>
        </p:nvSpPr>
        <p:spPr>
          <a:xfrm>
            <a:off x="0" y="1371600"/>
            <a:ext cx="8229600" cy="4669763"/>
          </a:xfrm>
        </p:spPr>
        <p:txBody>
          <a:bodyPr>
            <a:normAutofit fontScale="92500" lnSpcReduction="10000"/>
          </a:bodyPr>
          <a:lstStyle/>
          <a:p>
            <a:pPr marL="0" indent="0" algn="ctr">
              <a:buNone/>
            </a:pPr>
            <a:r>
              <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rPr>
              <a:t>“What does Amen mean?”</a:t>
            </a:r>
          </a:p>
          <a:p>
            <a:pPr marL="0" indent="0" algn="ctr">
              <a:buNone/>
            </a:pPr>
            <a:r>
              <a:rPr lang="en-US" sz="5400"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rPr>
              <a:t>“Is it proper to make puns or jokes in a prayer to Almighty God?”</a:t>
            </a:r>
          </a:p>
        </p:txBody>
      </p:sp>
      <p:sp>
        <p:nvSpPr>
          <p:cNvPr id="4" name="Footer Placeholder 3">
            <a:extLst>
              <a:ext uri="{FF2B5EF4-FFF2-40B4-BE49-F238E27FC236}">
                <a16:creationId xmlns:a16="http://schemas.microsoft.com/office/drawing/2014/main" id="{FF7D0B1F-15BC-4B10-AF78-E8888EFD880C}"/>
              </a:ext>
            </a:extLst>
          </p:cNvPr>
          <p:cNvSpPr>
            <a:spLocks noGrp="1"/>
          </p:cNvSpPr>
          <p:nvPr>
            <p:ph type="ftr" sz="quarter" idx="11"/>
          </p:nvPr>
        </p:nvSpPr>
        <p:spPr>
          <a:xfrm>
            <a:off x="457200" y="6492875"/>
            <a:ext cx="4622973" cy="365125"/>
          </a:xfrm>
        </p:spPr>
        <p:txBody>
          <a:bodyPr/>
          <a:lstStyle/>
          <a:p>
            <a:pPr>
              <a:defRPr/>
            </a:pPr>
            <a:r>
              <a:rPr lang="en-US" dirty="0"/>
              <a:t>The Amen</a:t>
            </a:r>
          </a:p>
        </p:txBody>
      </p:sp>
    </p:spTree>
    <p:extLst>
      <p:ext uri="{BB962C8B-B14F-4D97-AF65-F5344CB8AC3E}">
        <p14:creationId xmlns:p14="http://schemas.microsoft.com/office/powerpoint/2010/main" val="3395163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81878" y="339859"/>
            <a:ext cx="6078145" cy="1031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H543 </a:t>
            </a:r>
            <a:r>
              <a:rPr lang="en-US" altLang="en-US" sz="1800"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âmên</a:t>
            </a: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[aw-mane']; from H539: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sure; abstract, faithfulness; truly:—Amen, so be it, may it be so, truth</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2800" u="sng" dirty="0">
                <a:solidFill>
                  <a:srgbClr val="0000FF"/>
                </a:solidFill>
                <a:effectLst/>
                <a:latin typeface="Arial" panose="020B0604020202020204" pitchFamily="34" charset="0"/>
                <a:cs typeface="Arial" panose="020B0604020202020204" pitchFamily="34" charset="0"/>
              </a:rPr>
              <a:t>Strong’s:</a:t>
            </a:r>
            <a:endParaRPr lang="en-US" sz="28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457200" fontAlgn="auto">
              <a:spcBef>
                <a:spcPct val="0"/>
              </a:spcBef>
              <a:spcAft>
                <a:spcPts val="0"/>
              </a:spcAft>
              <a:buClrTx/>
              <a:buFont typeface="Wingdings" panose="05000000000000000000" pitchFamily="2" charset="2"/>
              <a:buChar char="v"/>
              <a:defRPr/>
            </a:pPr>
            <a:r>
              <a:rPr lang="nl-NL" altLang="en-US" sz="2800" dirty="0">
                <a:solidFill>
                  <a:srgbClr val="FFFF00"/>
                </a:solidFill>
                <a:latin typeface="Tahoma" panose="020B0604030504040204" pitchFamily="34" charset="0"/>
              </a:rPr>
              <a:t>Amen in Hebrew </a:t>
            </a:r>
            <a:r>
              <a:rPr lang="nl-NL" altLang="en-US" sz="2000" i="1" dirty="0">
                <a:solidFill>
                  <a:srgbClr val="FFFF00"/>
                </a:solidFill>
                <a:latin typeface="Tahoma" panose="020B0604030504040204" pitchFamily="34" charset="0"/>
              </a:rPr>
              <a:t>(Strong’s H543)</a:t>
            </a:r>
            <a:endParaRPr kumimoji="0" lang="en-US" altLang="en-US" sz="2800" b="1" i="1" u="none" strike="noStrike" kern="1200" cap="none" spc="0" normalizeH="0" baseline="0" noProof="0" dirty="0">
              <a:ln>
                <a:noFill/>
              </a:ln>
              <a:solidFill>
                <a:srgbClr val="FFFF00"/>
              </a:solidFill>
              <a:effectLst/>
              <a:uLnTx/>
              <a:uFillTx/>
              <a:latin typeface="Tahoma" panose="020B0604030504040204" pitchFamily="34"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
        <p:nvSpPr>
          <p:cNvPr id="10" name="Rectangle 2">
            <a:extLst>
              <a:ext uri="{FF2B5EF4-FFF2-40B4-BE49-F238E27FC236}">
                <a16:creationId xmlns:a16="http://schemas.microsoft.com/office/drawing/2014/main" id="{863F9407-2D42-40CB-9339-F11C21F6DA78}"/>
              </a:ext>
            </a:extLst>
          </p:cNvPr>
          <p:cNvSpPr txBox="1">
            <a:spLocks noChangeArrowheads="1"/>
          </p:cNvSpPr>
          <p:nvPr/>
        </p:nvSpPr>
        <p:spPr>
          <a:xfrm>
            <a:off x="3017547" y="1747295"/>
            <a:ext cx="6097404" cy="64606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2800" u="sng" dirty="0">
                <a:solidFill>
                  <a:srgbClr val="0000FF"/>
                </a:solidFill>
                <a:effectLst/>
                <a:latin typeface="Arial" panose="020B0604020202020204" pitchFamily="34" charset="0"/>
                <a:cs typeface="Arial" panose="020B0604020202020204" pitchFamily="34" charset="0"/>
              </a:rPr>
              <a:t>Dictionary.com:</a:t>
            </a:r>
            <a:endParaRPr lang="en-US" sz="2800" b="0" u="sng" dirty="0">
              <a:solidFill>
                <a:srgbClr val="0000FF"/>
              </a:solidFill>
              <a:effectLst/>
              <a:latin typeface="Arial" panose="020B0604020202020204" pitchFamily="34" charset="0"/>
              <a:cs typeface="Arial" panose="020B0604020202020204" pitchFamily="34" charset="0"/>
            </a:endParaRPr>
          </a:p>
        </p:txBody>
      </p:sp>
      <p:sp>
        <p:nvSpPr>
          <p:cNvPr id="11" name="Text Box 8">
            <a:extLst>
              <a:ext uri="{FF2B5EF4-FFF2-40B4-BE49-F238E27FC236}">
                <a16:creationId xmlns:a16="http://schemas.microsoft.com/office/drawing/2014/main" id="{FEAEC303-6F3A-4377-AF7A-E3BF8C4E169B}"/>
              </a:ext>
            </a:extLst>
          </p:cNvPr>
          <p:cNvSpPr txBox="1">
            <a:spLocks noChangeArrowheads="1"/>
          </p:cNvSpPr>
          <p:nvPr/>
        </p:nvSpPr>
        <p:spPr bwMode="auto">
          <a:xfrm>
            <a:off x="3062619" y="2230514"/>
            <a:ext cx="6078145" cy="19101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Amen is derived from the Hebrew </a:t>
            </a:r>
            <a:r>
              <a:rPr lang="en-US" altLang="en-US" sz="18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âmên</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which means “certainty,” “truth,” and “verily.” </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English, the word has two primary pronunciations: [ah-men] or [</a:t>
            </a:r>
            <a:r>
              <a:rPr lang="en-US" altLang="en-US" sz="1800"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ey</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-men].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ectangle 2">
            <a:extLst>
              <a:ext uri="{FF2B5EF4-FFF2-40B4-BE49-F238E27FC236}">
                <a16:creationId xmlns:a16="http://schemas.microsoft.com/office/drawing/2014/main" id="{AEBFB087-3C7E-4E9B-80A0-E5322670B3A0}"/>
              </a:ext>
            </a:extLst>
          </p:cNvPr>
          <p:cNvSpPr txBox="1">
            <a:spLocks noChangeArrowheads="1"/>
          </p:cNvSpPr>
          <p:nvPr/>
        </p:nvSpPr>
        <p:spPr>
          <a:xfrm>
            <a:off x="3062619" y="4572000"/>
            <a:ext cx="6097404" cy="805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2800" u="sng" dirty="0">
                <a:solidFill>
                  <a:srgbClr val="0000FF"/>
                </a:solidFill>
                <a:effectLst/>
                <a:latin typeface="Arial" panose="020B0604020202020204" pitchFamily="34" charset="0"/>
                <a:cs typeface="Arial" panose="020B0604020202020204" pitchFamily="34" charset="0"/>
              </a:rPr>
              <a:t>Dr. John Bergsma of the Franciscan University of Steubenville:</a:t>
            </a:r>
            <a:endParaRPr lang="en-US" sz="2800" b="0" u="sng" dirty="0">
              <a:solidFill>
                <a:srgbClr val="0000FF"/>
              </a:solidFill>
              <a:effectLst/>
              <a:latin typeface="Arial" panose="020B0604020202020204" pitchFamily="34" charset="0"/>
              <a:cs typeface="Arial" panose="020B0604020202020204" pitchFamily="34" charset="0"/>
            </a:endParaRPr>
          </a:p>
        </p:txBody>
      </p:sp>
      <p:sp>
        <p:nvSpPr>
          <p:cNvPr id="15" name="Text Box 8">
            <a:extLst>
              <a:ext uri="{FF2B5EF4-FFF2-40B4-BE49-F238E27FC236}">
                <a16:creationId xmlns:a16="http://schemas.microsoft.com/office/drawing/2014/main" id="{73B5C30F-8956-467E-8689-04B90825DF7C}"/>
              </a:ext>
            </a:extLst>
          </p:cNvPr>
          <p:cNvSpPr txBox="1">
            <a:spLocks noChangeArrowheads="1"/>
          </p:cNvSpPr>
          <p:nvPr/>
        </p:nvSpPr>
        <p:spPr bwMode="auto">
          <a:xfrm>
            <a:off x="3054120" y="5683145"/>
            <a:ext cx="6078145" cy="8055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word “amen” is not a gendered word and the term “a-women” is entirely made up.”</a:t>
            </a: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0690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arn(inVertical)">
                                      <p:cBhvr>
                                        <p:cTn id="7" dur="500"/>
                                        <p:tgtEl>
                                          <p:spTgt spid="2027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wipe(left)">
                                      <p:cBhvr>
                                        <p:cTn id="11" dur="500"/>
                                        <p:tgtEl>
                                          <p:spTgt spid="1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wipe(left)">
                                      <p:cBhvr>
                                        <p:cTn id="24" dur="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left)">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81878" y="339859"/>
            <a:ext cx="6078145" cy="3012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G281 </a:t>
            </a:r>
            <a:r>
              <a:rPr lang="en-US" altLang="en-US" sz="2400"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amén</a:t>
            </a: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[am-</a:t>
            </a:r>
            <a:r>
              <a:rPr lang="en-US" altLang="en-US" sz="2400"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ane</a:t>
            </a: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truly</a:t>
            </a: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Usage: verily, truly, assuredly, amen; at the end of sentences may be paraphrased by: “So let it be.”</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Strong’s:</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nl-NL"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Amen in Greek</a:t>
            </a:r>
          </a:p>
          <a:p>
            <a:pPr marL="285750" lvl="1" indent="0" defTabSz="457200" fontAlgn="auto">
              <a:spcBef>
                <a:spcPct val="0"/>
              </a:spcBef>
              <a:spcAft>
                <a:spcPts val="0"/>
              </a:spcAft>
              <a:buNone/>
              <a:defRPr/>
            </a:pPr>
            <a:r>
              <a:rPr kumimoji="0" lang="nl-NL"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r>
              <a:rPr kumimoji="0" lang="nl-NL" altLang="en-US" sz="2000" b="1" i="1" u="none" strike="noStrike" kern="1200" cap="none" spc="0" normalizeH="0" baseline="0" noProof="0" dirty="0">
                <a:ln>
                  <a:noFill/>
                </a:ln>
                <a:solidFill>
                  <a:srgbClr val="FFFF00"/>
                </a:solidFill>
                <a:effectLst/>
                <a:uLnTx/>
                <a:uFillTx/>
                <a:latin typeface="Tahoma" panose="020B0604030504040204" pitchFamily="34" charset="0"/>
              </a:rPr>
              <a:t>(Strong’s </a:t>
            </a:r>
            <a:r>
              <a:rPr lang="nl-NL" altLang="en-US" sz="2000" i="1" dirty="0">
                <a:solidFill>
                  <a:srgbClr val="FFFF00"/>
                </a:solidFill>
                <a:latin typeface="Tahoma" panose="020B0604030504040204" pitchFamily="34" charset="0"/>
              </a:rPr>
              <a:t>G281)</a:t>
            </a:r>
            <a:endParaRPr kumimoji="0" lang="en-US" altLang="en-US" sz="24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3267823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arn(inVertical)">
                                      <p:cBhvr>
                                        <p:cTn id="7" dur="500"/>
                                        <p:tgtEl>
                                          <p:spTgt spid="2027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wipe(left)">
                                      <p:cBhvr>
                                        <p:cTn id="11" dur="500"/>
                                        <p:tgtEl>
                                          <p:spTgt spid="12">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wipe(left)">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842-E64A-475C-B540-0F50403E7E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5B1E81-4937-4FE6-90D6-286F163BE48A}"/>
              </a:ext>
            </a:extLst>
          </p:cNvPr>
          <p:cNvSpPr>
            <a:spLocks noGrp="1"/>
          </p:cNvSpPr>
          <p:nvPr>
            <p:ph sz="quarter" idx="13"/>
          </p:nvPr>
        </p:nvSpPr>
        <p:spPr/>
        <p:txBody>
          <a:bodyPr/>
          <a:lstStyle/>
          <a:p>
            <a:endParaRPr lang="en-US"/>
          </a:p>
        </p:txBody>
      </p:sp>
      <p:sp>
        <p:nvSpPr>
          <p:cNvPr id="4" name="Footer Placeholder 3">
            <a:extLst>
              <a:ext uri="{FF2B5EF4-FFF2-40B4-BE49-F238E27FC236}">
                <a16:creationId xmlns:a16="http://schemas.microsoft.com/office/drawing/2014/main" id="{B0021228-4036-4846-B6B1-4699692EF0F5}"/>
              </a:ext>
            </a:extLst>
          </p:cNvPr>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lumMod val="50000"/>
                    <a:lumOff val="50000"/>
                  </a:prstClr>
                </a:solidFill>
                <a:effectLst/>
                <a:uLnTx/>
                <a:uFillTx/>
                <a:latin typeface="Arial" charset="0"/>
                <a:ea typeface="+mn-ea"/>
                <a:cs typeface="+mn-cs"/>
              </a:rPr>
              <a:t>The Amen</a:t>
            </a:r>
          </a:p>
        </p:txBody>
      </p:sp>
      <p:pic>
        <p:nvPicPr>
          <p:cNvPr id="5" name="Picture 4">
            <a:extLst>
              <a:ext uri="{FF2B5EF4-FFF2-40B4-BE49-F238E27FC236}">
                <a16:creationId xmlns:a16="http://schemas.microsoft.com/office/drawing/2014/main" id="{63668802-8900-4A6E-BD95-51234680F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681" y="0"/>
            <a:ext cx="11511362" cy="7482384"/>
          </a:xfrm>
          <a:prstGeom prst="rect">
            <a:avLst/>
          </a:prstGeom>
        </p:spPr>
      </p:pic>
      <p:sp>
        <p:nvSpPr>
          <p:cNvPr id="6" name="Rectangular Callout 5">
            <a:extLst>
              <a:ext uri="{FF2B5EF4-FFF2-40B4-BE49-F238E27FC236}">
                <a16:creationId xmlns:a16="http://schemas.microsoft.com/office/drawing/2014/main" id="{D6E36DA5-D8F7-4568-8EC3-16FB7E77A534}"/>
              </a:ext>
            </a:extLst>
          </p:cNvPr>
          <p:cNvSpPr/>
          <p:nvPr/>
        </p:nvSpPr>
        <p:spPr bwMode="auto">
          <a:xfrm>
            <a:off x="5024" y="196532"/>
            <a:ext cx="9144000" cy="3416320"/>
          </a:xfrm>
          <a:prstGeom prst="wedgeRectCallout">
            <a:avLst/>
          </a:prstGeom>
          <a:no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801688" lvl="0" indent="-801688"/>
            <a:r>
              <a:rPr lang="en-US" altLang="en-US" dirty="0">
                <a:solidFill>
                  <a:srgbClr val="002060"/>
                </a:solidFill>
                <a:latin typeface="Arial" charset="0"/>
                <a:cs typeface="Arial" charset="0"/>
              </a:rPr>
              <a:t>KJV:</a:t>
            </a:r>
            <a:r>
              <a:rPr lang="en-US" altLang="en-US" b="0" dirty="0">
                <a:solidFill>
                  <a:srgbClr val="002060"/>
                </a:solidFill>
                <a:latin typeface="Arial" charset="0"/>
                <a:cs typeface="Arial" charset="0"/>
              </a:rPr>
              <a:t> For </a:t>
            </a:r>
            <a:r>
              <a:rPr lang="en-US" altLang="en-US" i="1" dirty="0">
                <a:solidFill>
                  <a:srgbClr val="002060"/>
                </a:solidFill>
                <a:latin typeface="Arial" charset="0"/>
                <a:cs typeface="Arial" charset="0"/>
              </a:rPr>
              <a:t>verily</a:t>
            </a:r>
            <a:r>
              <a:rPr lang="en-US" altLang="en-US" b="0" dirty="0">
                <a:solidFill>
                  <a:srgbClr val="002060"/>
                </a:solidFill>
                <a:latin typeface="Arial" charset="0"/>
                <a:cs typeface="Arial" charset="0"/>
              </a:rPr>
              <a:t> I say unto you, Till heaven and earth pass, one jot or one tittle shall in no wise pass from the law, till all be fulfilled.</a:t>
            </a:r>
          </a:p>
          <a:p>
            <a:pPr marL="801688" lvl="0" indent="-801688"/>
            <a:r>
              <a:rPr lang="en-US" altLang="en-US" dirty="0">
                <a:solidFill>
                  <a:srgbClr val="002060"/>
                </a:solidFill>
                <a:latin typeface="Arial" charset="0"/>
                <a:cs typeface="Arial" charset="0"/>
              </a:rPr>
              <a:t>NKJ:</a:t>
            </a:r>
            <a:r>
              <a:rPr lang="en-US" altLang="en-US" b="0" dirty="0">
                <a:solidFill>
                  <a:srgbClr val="002060"/>
                </a:solidFill>
                <a:latin typeface="Arial" charset="0"/>
                <a:cs typeface="Arial" charset="0"/>
              </a:rPr>
              <a:t> For </a:t>
            </a:r>
            <a:r>
              <a:rPr lang="en-US" altLang="en-US" i="1" dirty="0">
                <a:solidFill>
                  <a:srgbClr val="002060"/>
                </a:solidFill>
                <a:latin typeface="Arial" charset="0"/>
                <a:cs typeface="Arial" charset="0"/>
              </a:rPr>
              <a:t>assuredly,</a:t>
            </a:r>
            <a:r>
              <a:rPr lang="en-US" altLang="en-US" b="0" dirty="0">
                <a:solidFill>
                  <a:srgbClr val="002060"/>
                </a:solidFill>
                <a:latin typeface="Arial" charset="0"/>
                <a:cs typeface="Arial" charset="0"/>
              </a:rPr>
              <a:t> I say to you, till heaven and earth pass away, one jot or one tittle will by no means pass from the law till all is fulfilled.</a:t>
            </a:r>
          </a:p>
          <a:p>
            <a:pPr marL="801688" lvl="0" indent="-801688"/>
            <a:r>
              <a:rPr lang="en-US" altLang="en-US" dirty="0">
                <a:solidFill>
                  <a:srgbClr val="002060"/>
                </a:solidFill>
                <a:latin typeface="Arial" charset="0"/>
                <a:cs typeface="Arial" charset="0"/>
              </a:rPr>
              <a:t>NAS:</a:t>
            </a:r>
            <a:r>
              <a:rPr lang="en-US" altLang="en-US" b="0" dirty="0">
                <a:solidFill>
                  <a:srgbClr val="002060"/>
                </a:solidFill>
                <a:latin typeface="Arial" charset="0"/>
                <a:cs typeface="Arial" charset="0"/>
              </a:rPr>
              <a:t> For </a:t>
            </a:r>
            <a:r>
              <a:rPr lang="en-US" altLang="en-US" i="1" dirty="0">
                <a:solidFill>
                  <a:srgbClr val="002060"/>
                </a:solidFill>
                <a:latin typeface="Arial" charset="0"/>
                <a:cs typeface="Arial" charset="0"/>
              </a:rPr>
              <a:t>truly</a:t>
            </a:r>
            <a:r>
              <a:rPr lang="en-US" altLang="en-US" b="0" dirty="0">
                <a:solidFill>
                  <a:srgbClr val="002060"/>
                </a:solidFill>
                <a:latin typeface="Arial" charset="0"/>
                <a:cs typeface="Arial" charset="0"/>
              </a:rPr>
              <a:t> I say to you, until heaven and earth pass away, not the smallest letter or stroke shall pass from the Law until all is accomplished.</a:t>
            </a:r>
          </a:p>
        </p:txBody>
      </p:sp>
      <p:sp>
        <p:nvSpPr>
          <p:cNvPr id="7" name="Rectangle 2">
            <a:extLst>
              <a:ext uri="{FF2B5EF4-FFF2-40B4-BE49-F238E27FC236}">
                <a16:creationId xmlns:a16="http://schemas.microsoft.com/office/drawing/2014/main" id="{6FA2A478-2A64-4994-B051-177D75088602}"/>
              </a:ext>
            </a:extLst>
          </p:cNvPr>
          <p:cNvSpPr txBox="1">
            <a:spLocks noChangeArrowheads="1"/>
          </p:cNvSpPr>
          <p:nvPr/>
        </p:nvSpPr>
        <p:spPr>
          <a:xfrm>
            <a:off x="0" y="6007418"/>
            <a:ext cx="9144000" cy="654050"/>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0" indent="0" algn="ctr" eaLnBrk="1" fontAlgn="auto" hangingPunct="1">
              <a:spcAft>
                <a:spcPts val="0"/>
              </a:spcAft>
              <a:buClr>
                <a:srgbClr val="F14124">
                  <a:lumMod val="75000"/>
                </a:srgbClr>
              </a:buClr>
              <a:buNone/>
              <a:defRPr/>
            </a:pPr>
            <a:r>
              <a:rPr lang="en-US" sz="3200" i="1" u="sng" dirty="0">
                <a:solidFill>
                  <a:prstClr val="black"/>
                </a:solidFill>
                <a:effectLst/>
                <a:latin typeface="Arial" pitchFamily="34" charset="0"/>
                <a:cs typeface="Arial" pitchFamily="34" charset="0"/>
              </a:rPr>
              <a:t>Example of usage in NT: </a:t>
            </a:r>
            <a:r>
              <a:rPr lang="en-US" sz="3200" u="sng" dirty="0">
                <a:solidFill>
                  <a:prstClr val="black"/>
                </a:solidFill>
                <a:effectLst/>
                <a:latin typeface="Arial" pitchFamily="34" charset="0"/>
                <a:cs typeface="Arial" pitchFamily="34" charset="0"/>
              </a:rPr>
              <a:t>Matthew 5:18 </a:t>
            </a:r>
            <a:endParaRPr kumimoji="0" lang="en-US" sz="3200" b="1" i="1" u="sng" strike="noStrike" kern="1200" cap="none" spc="0" normalizeH="0" baseline="0" noProof="0" dirty="0">
              <a:ln>
                <a:noFill/>
              </a:ln>
              <a:solidFill>
                <a:prstClr val="black"/>
              </a:solidFill>
              <a:effectLst>
                <a:reflection blurRad="6350" stA="55000" endA="300" endPos="45500" dir="5400000" sy="-100000" algn="bl" rotWithShape="0"/>
              </a:effectLst>
              <a:uLnTx/>
              <a:uFillTx/>
              <a:latin typeface="Arial" pitchFamily="34" charset="0"/>
              <a:cs typeface="Arial" pitchFamily="34" charset="0"/>
            </a:endParaRPr>
          </a:p>
        </p:txBody>
      </p:sp>
    </p:spTree>
    <p:extLst>
      <p:ext uri="{BB962C8B-B14F-4D97-AF65-F5344CB8AC3E}">
        <p14:creationId xmlns:p14="http://schemas.microsoft.com/office/powerpoint/2010/main" val="3600830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81878" y="339859"/>
            <a:ext cx="6078145" cy="2631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amen [aw-men] (adverb): (from Hebrew amen):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“so be it;” true/faithful; truly/verily/; truth/faithfulness</a:t>
            </a:r>
            <a:endParaRPr kumimoji="0" lang="en-US" altLang="en-US" sz="24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549410"/>
          </a:xfrm>
        </p:spPr>
        <p:txBody>
          <a:bodyPr vert="horz" lIns="91440" tIns="45720" rIns="91440" bIns="45720" rtlCol="0" anchor="ctr">
            <a:noAutofit/>
          </a:bodyPr>
          <a:lstStyle/>
          <a:p>
            <a:pPr>
              <a:defRPr/>
            </a:pPr>
            <a:r>
              <a:rPr lang="en-US" sz="3200" u="sng" dirty="0">
                <a:solidFill>
                  <a:srgbClr val="0000FF"/>
                </a:solidFill>
                <a:effectLst/>
                <a:latin typeface="Arial" panose="020B0604020202020204" pitchFamily="34" charset="0"/>
                <a:cs typeface="Arial" panose="020B0604020202020204" pitchFamily="34" charset="0"/>
              </a:rPr>
              <a:t>Latin:</a:t>
            </a:r>
            <a:endParaRPr lang="en-US" sz="3200" b="0" u="sng" dirty="0">
              <a:solidFill>
                <a:srgbClr val="0000FF"/>
              </a:solidFill>
              <a:effectLst/>
              <a:latin typeface="Arial" panose="020B0604020202020204" pitchFamily="34" charset="0"/>
              <a:cs typeface="Arial" panose="020B0604020202020204" pitchFamily="34" charset="0"/>
            </a:endParaRP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nl-NL"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Amen in Latin</a:t>
            </a:r>
          </a:p>
          <a:p>
            <a:pPr marL="285750" marR="0" lvl="1" indent="0" algn="l" defTabSz="457200" rtl="0" eaLnBrk="1" fontAlgn="auto" latinLnBrk="0" hangingPunct="1">
              <a:lnSpc>
                <a:spcPct val="100000"/>
              </a:lnSpc>
              <a:spcBef>
                <a:spcPct val="0"/>
              </a:spcBef>
              <a:spcAft>
                <a:spcPts val="0"/>
              </a:spcAft>
              <a:buClrTx/>
              <a:buSzTx/>
              <a:buFontTx/>
              <a:buNone/>
              <a:tabLst/>
              <a:defRPr/>
            </a:pPr>
            <a:r>
              <a:rPr kumimoji="0" lang="nl-NL" altLang="en-US" sz="24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 </a:t>
            </a:r>
            <a:endParaRPr kumimoji="0" lang="en-US" altLang="en-US" sz="2400" b="1" i="1"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1" y="6488689"/>
            <a:ext cx="3046596"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The Amen</a:t>
            </a:r>
          </a:p>
        </p:txBody>
      </p:sp>
    </p:spTree>
    <p:extLst>
      <p:ext uri="{BB962C8B-B14F-4D97-AF65-F5344CB8AC3E}">
        <p14:creationId xmlns:p14="http://schemas.microsoft.com/office/powerpoint/2010/main" val="3682482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barn(inVertical)">
                                      <p:cBhvr>
                                        <p:cTn id="7" dur="500"/>
                                        <p:tgtEl>
                                          <p:spTgt spid="2027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wipe(left)">
                                      <p:cBhvr>
                                        <p:cTn id="1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2085</Words>
  <Application>Microsoft Office PowerPoint</Application>
  <PresentationFormat>On-screen Show (4:3)</PresentationFormat>
  <Paragraphs>314</Paragraphs>
  <Slides>35</Slides>
  <Notes>23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35</vt:i4>
      </vt:variant>
    </vt:vector>
  </HeadingPairs>
  <TitlesOfParts>
    <vt:vector size="52" baseType="lpstr">
      <vt:lpstr>Ameretto</vt:lpstr>
      <vt:lpstr>Arial</vt:lpstr>
      <vt:lpstr>Bookman Old Style</vt:lpstr>
      <vt:lpstr>Calisto MT</vt:lpstr>
      <vt:lpstr>Georgia</vt:lpstr>
      <vt:lpstr>Rockwell</vt:lpstr>
      <vt:lpstr>Tahoma</vt:lpstr>
      <vt:lpstr>Times New Roman</vt:lpstr>
      <vt:lpstr>Trebuchet MS</vt:lpstr>
      <vt:lpstr>Wingdings</vt:lpstr>
      <vt:lpstr>Wingdings 3</vt:lpstr>
      <vt:lpstr>1_eye</vt:lpstr>
      <vt:lpstr>Facet</vt:lpstr>
      <vt:lpstr>1_Main Event</vt:lpstr>
      <vt:lpstr>Slipstream</vt:lpstr>
      <vt:lpstr>1_Facet</vt:lpstr>
      <vt:lpstr>3_Damask</vt:lpstr>
      <vt:lpstr>The Amen</vt:lpstr>
      <vt:lpstr>“Amen &amp;   a-woman” </vt:lpstr>
      <vt:lpstr>Intro</vt:lpstr>
      <vt:lpstr>“Amen” is not a gendered word!</vt:lpstr>
      <vt:lpstr>Intro</vt:lpstr>
      <vt:lpstr>Strong’s:</vt:lpstr>
      <vt:lpstr>Strong’s:</vt:lpstr>
      <vt:lpstr>PowerPoint Presentation</vt:lpstr>
      <vt:lpstr>Latin:</vt:lpstr>
      <vt:lpstr>“amen” (ey-men; aw-men):</vt:lpstr>
      <vt:lpstr>Amen is rooted in “Truth” and is a way for hearers to express their agreement or consent to what is being taught, said, or prayed!</vt:lpstr>
      <vt:lpstr>Old Testament:</vt:lpstr>
      <vt:lpstr>PowerPoint Presentation</vt:lpstr>
      <vt:lpstr>Old Testament:</vt:lpstr>
      <vt:lpstr>PowerPoint Presentation</vt:lpstr>
      <vt:lpstr>Old Testament:</vt:lpstr>
      <vt:lpstr>PowerPoint Presentation</vt:lpstr>
      <vt:lpstr>Old Testament:</vt:lpstr>
      <vt:lpstr>New Testament:</vt:lpstr>
      <vt:lpstr>PowerPoint Presentation</vt:lpstr>
      <vt:lpstr>New Testament:</vt:lpstr>
      <vt:lpstr>PowerPoint Presentation</vt:lpstr>
      <vt:lpstr>New Testament:</vt:lpstr>
      <vt:lpstr>PowerPoint Presentation</vt:lpstr>
      <vt:lpstr>New Testament:</vt:lpstr>
      <vt:lpstr>PowerPoint Presentation</vt:lpstr>
      <vt:lpstr>New Testament:</vt:lpstr>
      <vt:lpstr>PowerPoint Presentation</vt:lpstr>
      <vt:lpstr>PowerPoint Presentation</vt:lpstr>
      <vt:lpstr>We can see through the OT &amp; NT that “Amen” has been used to agree with the words of God, a speaker, a reader, to close out a praise of God, letters and prayers!</vt:lpstr>
      <vt:lpstr>Conclusion</vt:lpstr>
      <vt:lpstr>PowerPoint Presentation</vt:lpstr>
      <vt:lpstr>Conclusion</vt:lpstr>
      <vt:lpstr>When we hear the word of God or sing praises to our God, let us shout out, “Amen!” as we agree with truth!</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Amen</dc:title>
  <dc:subject>01/10/2021</dc:subject>
  <dc:creator>DarkWolf</dc:creator>
  <cp:lastModifiedBy>DarkWolf</cp:lastModifiedBy>
  <cp:revision>11</cp:revision>
  <dcterms:created xsi:type="dcterms:W3CDTF">2021-01-08T03:06:03Z</dcterms:created>
  <dcterms:modified xsi:type="dcterms:W3CDTF">2021-01-08T19:28:48Z</dcterms:modified>
</cp:coreProperties>
</file>