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8" r:id="rId1"/>
    <p:sldMasterId id="2147483800" r:id="rId2"/>
    <p:sldMasterId id="2147483813" r:id="rId3"/>
    <p:sldMasterId id="2147483825" r:id="rId4"/>
  </p:sldMasterIdLst>
  <p:notesMasterIdLst>
    <p:notesMasterId r:id="rId15"/>
  </p:notesMasterIdLst>
  <p:handoutMasterIdLst>
    <p:handoutMasterId r:id="rId16"/>
  </p:handoutMasterIdLst>
  <p:sldIdLst>
    <p:sldId id="770" r:id="rId5"/>
    <p:sldId id="811" r:id="rId6"/>
    <p:sldId id="743" r:id="rId7"/>
    <p:sldId id="781" r:id="rId8"/>
    <p:sldId id="817" r:id="rId9"/>
    <p:sldId id="819" r:id="rId10"/>
    <p:sldId id="821" r:id="rId11"/>
    <p:sldId id="823" r:id="rId12"/>
    <p:sldId id="825" r:id="rId13"/>
    <p:sldId id="64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FF33"/>
    <a:srgbClr val="FFFFFF"/>
    <a:srgbClr val="66FFFF"/>
    <a:srgbClr val="080808"/>
    <a:srgbClr val="1C1C1C"/>
    <a:srgbClr val="FFCCFF"/>
    <a:srgbClr val="00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354E7-34B1-4D25-ABA8-F056C79E0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90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1637C1C-2639-487A-AF64-849776CC1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1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r>
              <a:rPr lang="en-US" dirty="0"/>
              <a:t>For further study, or if questions, please Call: 804-277-1983 or Visit www.courthousechurchofchrist.com</a:t>
            </a:r>
          </a:p>
          <a:p>
            <a:endParaRPr lang="en-US" dirty="0"/>
          </a:p>
          <a:p>
            <a:r>
              <a:rPr lang="en-US" dirty="0"/>
              <a:t>Some points based on lessons by Keith Sharp and Richard Thetford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6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17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3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0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37C1C-2639-487A-AF64-849776CC1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5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37C1C-2639-487A-AF64-849776CC1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6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37C1C-2639-487A-AF64-849776CC1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4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37C1C-2639-487A-AF64-849776CC1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7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37C1C-2639-487A-AF64-849776CC1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1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6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4BE3B61B-E305-4083-9D1B-EE42DDFF1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AE78-E2B9-407C-9477-DF077842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94FD5-8E25-4768-824A-A965A319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E4C9-4DA4-49E1-A6A5-BBAC2A7CA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DD05D21-89DB-4D27-80C2-661FD7176B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049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8B5AE-1CE2-4399-95B7-3C2EED01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1DB74-E0EB-4178-B635-4D62CDEF9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A5894-B39E-4F95-8158-EB79AB524C5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7E6FB-1355-4C5D-8C70-9F92487433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1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3DC5B-E70F-4D17-9E3D-B610CCB46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E8992-17C1-423A-A6C2-A6A4BE2BF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2169-70E6-49DA-8466-957632B45E4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FEF78-5ED2-40FF-A450-F60BC810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1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3391C-E171-405C-AC7D-4C64832EC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62E03-3257-4F30-8E79-833042CDA4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50BFC-327B-4859-BCEF-DD69F0369BD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D7043-D2A7-49AD-B15A-4202D2A1EE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9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8792B-5B5B-4661-8828-F97A761A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28F56B-EEC6-4447-9121-79340FB84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C584-922F-4F3D-BA52-797FDD26BF0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44187E4-F187-440F-9528-18071325BC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7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3DDF6-F476-4E65-A1A0-3458490926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8B5A0-6300-4D73-B900-7CA76FD10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23D4-D446-42F0-B051-91ABE8FF164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0D87D-E804-48D3-9937-584A2B82D5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4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57D1BC-30B7-45C7-8577-2676B2F29F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0A355B-7E0A-4226-8985-843DEB136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37F0-9523-4C25-A023-568D09DF87F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39FC-12A4-40A2-975E-F52220B7D0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7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DDC0-9D2B-49F5-9A5E-0619BD69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5C5B5-E672-4FBF-B7D3-F7E607084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9793-BE6C-410B-9647-F90D286D293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4B35B-1D85-4254-9E49-9E3F695B4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1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08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C483-00E1-41BF-B1BC-B9FD808DE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73924-84A9-4B2B-9173-73BFA4C790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7AA6-EC7A-4FDE-A676-7C4ACD8CDE2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1D10-0920-4FDD-8ADF-0113998228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31BF55-78F0-4741-A070-6A2D256EF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A0E2C-8D2E-488F-B1B7-3DF71DB0D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59056-8CFA-4078-A3BD-5F7D8BA3EDB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2CF75F-2AF8-4276-AD15-F66FD84AEC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5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300FA-ED24-4E3E-A34F-260AC863B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4439A9-5FF7-4857-90DD-BE7D1AA17D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230E-FE4B-4F72-A242-A9BBFA05F90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150171-9808-4F3D-82C7-78081BF75B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56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C4C69-F1E8-45C0-B24C-308E8288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BD694E-D862-4481-B4F6-59414F8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4D50-C472-4BF7-8EB4-B5A8FDF007F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30AF8A-FC71-4A33-B79F-C1D575159C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82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24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88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38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18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4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42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72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71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7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07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75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0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63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17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C8994-46C1-46C4-BBC7-F13DDF24D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94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43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69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26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38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019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16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101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47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3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83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3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2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5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53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>
            <a:extLst>
              <a:ext uri="{FF2B5EF4-FFF2-40B4-BE49-F238E27FC236}">
                <a16:creationId xmlns:a16="http://schemas.microsoft.com/office/drawing/2014/main" id="{888F486B-A22F-4513-8873-54EBE3D3E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33" name="AutoShape 109">
            <a:extLst>
              <a:ext uri="{FF2B5EF4-FFF2-40B4-BE49-F238E27FC236}">
                <a16:creationId xmlns:a16="http://schemas.microsoft.com/office/drawing/2014/main" id="{B29BF76F-DE8B-402C-967B-5AAB9B70D7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32" name="AutoShape 108">
            <a:extLst>
              <a:ext uri="{FF2B5EF4-FFF2-40B4-BE49-F238E27FC236}">
                <a16:creationId xmlns:a16="http://schemas.microsoft.com/office/drawing/2014/main" id="{06A66B8F-D04E-4B0C-859E-586077D101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E86E14C-229A-4316-A326-7462CCBE3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00AD8-7D48-4F11-A4F6-7C392732E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B11FD-B2BD-4533-8FE5-1008D0ED0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184AEC-35CB-4654-8739-2C0AB52223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40A165-1E15-4600-8634-F413B856F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6385259-2E87-466A-9813-BB45CB6F1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96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3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"Where Are The Nine?"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B6C0-E4B0-4B79-980A-F20C0F3F9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67201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“Where Are The Nine?”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439C7-5AE2-4AB1-82B2-4E92E2130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188" y="5336782"/>
            <a:ext cx="8077199" cy="128812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Text: </a:t>
            </a: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17:11-19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E02E0-7BB1-4813-BA6A-511CD9263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1382"/>
          <a:stretch/>
        </p:blipFill>
        <p:spPr>
          <a:xfrm>
            <a:off x="508000" y="468621"/>
            <a:ext cx="6206002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912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Luke 17:11-19 (NKJV)</a:t>
            </a:r>
          </a:p>
        </p:txBody>
      </p:sp>
      <p:sp>
        <p:nvSpPr>
          <p:cNvPr id="8195" name="Footer Placeholder 4">
            <a:extLst>
              <a:ext uri="{FF2B5EF4-FFF2-40B4-BE49-F238E27FC236}">
                <a16:creationId xmlns:a16="http://schemas.microsoft.com/office/drawing/2014/main" id="{9CF8BAA6-01E3-4C1F-8348-C079F0114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05200" y="6613525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"Where Are The Nine?"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7946"/>
            <a:ext cx="9144000" cy="501675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11.  Now it happened as He went to Jerusalem that He passed through the midst of Samaria and Galilee. 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12.  Then as He entered a certain village, there met Him ten men who were lepers, who stood afar off. 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13.  And they lifted up their voices and said, "Jesus, Master, have mercy on us!" 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14.  So when He saw them, He said to them, "Go, show yourselves to the priests." And so it was that as they went, they were cleansed. 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15.  And one of them, when he saw that he was healed, returned, and with a loud voice glorified God, 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16.  and fell down on his face at His feet, giving Him thanks. And he was a Samaritan. 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17.  So Jesus answered and said, "Were there not ten cleansed? But where are the nine? 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18.  Were there not any found who returned to give glory to God except this foreigner?" </a:t>
            </a:r>
          </a:p>
          <a:p>
            <a:pPr marL="512763" marR="0" lvl="0" indent="-512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19.  And He said to him, "Arise, go your way. Your faith has made you well."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306C08-BFBC-487E-B51E-44A8908EF4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4545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5E5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B722F-ADE6-4C30-9E24-9C1255B7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39907"/>
            <a:ext cx="3476986" cy="533389"/>
          </a:xfrm>
        </p:spPr>
        <p:txBody>
          <a:bodyPr anchor="b">
            <a:noAutofit/>
          </a:bodyPr>
          <a:lstStyle/>
          <a:p>
            <a:pPr algn="r"/>
            <a:r>
              <a:rPr lang="en-US" sz="4000" b="1" dirty="0">
                <a:solidFill>
                  <a:srgbClr val="CCFF33"/>
                </a:solidFill>
              </a:rPr>
              <a:t>Intro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14AD64E-21C7-4F6B-B8D2-6FA8D25D1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5" b="5"/>
          <a:stretch/>
        </p:blipFill>
        <p:spPr bwMode="auto">
          <a:xfrm>
            <a:off x="20" y="10"/>
            <a:ext cx="56669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60CB3A-4192-4415-8A18-BBBED9F6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994" y="533401"/>
            <a:ext cx="3477006" cy="55662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Clr>
                <a:srgbClr val="CCFF33"/>
              </a:buClr>
              <a:buNone/>
            </a:pPr>
            <a:r>
              <a:rPr lang="en-US" sz="3600" b="1" dirty="0">
                <a:solidFill>
                  <a:srgbClr val="0000FF"/>
                </a:solidFill>
              </a:rPr>
              <a:t>Note that they ALL:</a:t>
            </a:r>
          </a:p>
          <a:p>
            <a:pPr marL="341313" indent="-341313"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bg1"/>
                </a:solidFill>
              </a:rPr>
              <a:t>Had the same disease – leprosy (sin)</a:t>
            </a:r>
          </a:p>
          <a:p>
            <a:pPr marL="341313" indent="-341313"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bg1"/>
                </a:solidFill>
              </a:rPr>
              <a:t>Had the same condition –  afar off (unclean)</a:t>
            </a:r>
          </a:p>
          <a:p>
            <a:pPr marL="341313" indent="-341313"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bg1"/>
                </a:solidFill>
              </a:rPr>
              <a:t>Came to the same person – Jesus (Physician)</a:t>
            </a:r>
          </a:p>
          <a:p>
            <a:pPr marL="341313" indent="-341313"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bg1"/>
                </a:solidFill>
              </a:rPr>
              <a:t>Cried for the same thing – mercy (helpless)</a:t>
            </a:r>
          </a:p>
          <a:p>
            <a:pPr marL="341313" indent="-341313"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bg1"/>
                </a:solidFill>
              </a:rPr>
              <a:t>All told to do the same thing – go (obey)</a:t>
            </a:r>
          </a:p>
          <a:p>
            <a:pPr marL="341313" indent="-341313"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solidFill>
                  <a:schemeClr val="bg1"/>
                </a:solidFill>
              </a:rPr>
              <a:t>All received the same blessing – healed (made clean)</a:t>
            </a:r>
          </a:p>
          <a:p>
            <a:pPr marL="0" indent="0" algn="ctr">
              <a:buClr>
                <a:srgbClr val="008000"/>
              </a:buClr>
              <a:buNone/>
            </a:pPr>
            <a:r>
              <a:rPr lang="en-US" sz="3100" b="1" i="1" dirty="0">
                <a:solidFill>
                  <a:schemeClr val="bg1"/>
                </a:solidFill>
              </a:rPr>
              <a:t>Only ONE returned, the least one expected – a Samaritan (foreigner)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57395-60CB-4021-BB70-7E1F891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0"/>
            <a:ext cx="3771900" cy="228600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"Where Are The Nine?"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E7E1C561-4352-489B-89CC-6CA9FD7FD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66" y="6028765"/>
            <a:ext cx="9159531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Ten were healed; one showed gratitude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– – let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us not </a:t>
            </a: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be like “the nine” but be like the “one!”</a:t>
            </a:r>
            <a:endParaRPr lang="en-US" sz="2400" b="1" i="1" dirty="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1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50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438DB-9C18-4B8E-9656-C8E1DE6E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27" y="6629390"/>
            <a:ext cx="2292927" cy="22861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"Where Are The Nine?"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BD3A35-8238-4BF8-920F-B942E31C24AC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5666974" cy="4783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Ingratitude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5646307" y="478371"/>
            <a:ext cx="3497694" cy="60056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Characterized by:</a:t>
            </a:r>
          </a:p>
          <a:p>
            <a:pPr marL="341313" indent="-341313"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ysClr val="windowText" lastClr="000000"/>
                </a:solidFill>
              </a:rPr>
              <a:t>The wicked, or evil persons – II Tim. 3:1-5 (vs. 2)</a:t>
            </a:r>
          </a:p>
          <a:p>
            <a:pPr marL="341313" indent="-341313"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ysClr val="windowText" lastClr="000000"/>
                </a:solidFill>
              </a:rPr>
              <a:t>The Gentiles as a whole – Rom. 1:21-22: Failed to thank God – Lk. 17:17</a:t>
            </a:r>
          </a:p>
          <a:p>
            <a:pPr marL="341313" indent="-341313"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ysClr val="windowText" lastClr="000000"/>
                </a:solidFill>
              </a:rPr>
              <a:t>Selfishness – II Tim. 3:2; Phil. 2:3-4: Looking out only for self!</a:t>
            </a:r>
          </a:p>
          <a:p>
            <a:pPr marL="341313" indent="-341313"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ysClr val="windowText" lastClr="000000"/>
                </a:solidFill>
              </a:rPr>
              <a:t>A Complaining spirit – I Cor. 10:10; </a:t>
            </a:r>
            <a:r>
              <a:rPr lang="en-US" b="0" i="1" dirty="0">
                <a:solidFill>
                  <a:sysClr val="windowText" lastClr="000000"/>
                </a:solidFill>
              </a:rPr>
              <a:t>Num. 16 (Korah’s Rebellion)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A64D03D-7285-45BD-AA5E-99503A4D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40" y="5022123"/>
            <a:ext cx="5655747" cy="14619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Ingratitude: </a:t>
            </a:r>
          </a:p>
          <a:p>
            <a:pPr marL="0" lvl="0" indent="0" algn="ctr" eaLnBrk="1" hangingPunct="1">
              <a:spcAft>
                <a:spcPts val="6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Being unthankful, unappreciative, ungrateful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438869F-E911-49EA-BBB4-AFC2DC934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0" y="478371"/>
            <a:ext cx="5655745" cy="43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67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50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438DB-9C18-4B8E-9656-C8E1DE6E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27" y="6629390"/>
            <a:ext cx="2292927" cy="22861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"Where Are The Nine?"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BD3A35-8238-4BF8-920F-B942E31C24AC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5666974" cy="4783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Ingratitude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5635962" y="478371"/>
            <a:ext cx="3508039" cy="60056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lang="en-US" sz="3600" dirty="0">
                <a:solidFill>
                  <a:srgbClr val="C00000"/>
                </a:solidFill>
              </a:rPr>
              <a:t>Manifested towards: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/>
            </a:endParaRPr>
          </a:p>
          <a:p>
            <a:pPr marL="341313" lvl="0" indent="-341313"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0" dirty="0">
                <a:solidFill>
                  <a:sysClr val="windowText" lastClr="000000"/>
                </a:solidFill>
              </a:rPr>
              <a:t>Parents – Mt. 15:1-6</a:t>
            </a:r>
          </a:p>
          <a:p>
            <a:pPr marL="341313" lvl="0" indent="-341313"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0" dirty="0">
                <a:solidFill>
                  <a:sysClr val="windowText" lastClr="000000"/>
                </a:solidFill>
              </a:rPr>
              <a:t>Others – Gen. 40:9-15, 20-23; 41:9</a:t>
            </a:r>
          </a:p>
          <a:p>
            <a:pPr marL="341313" lvl="0" indent="-341313"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0" dirty="0">
                <a:solidFill>
                  <a:sysClr val="windowText" lastClr="000000"/>
                </a:solidFill>
              </a:rPr>
              <a:t>Brethren –        I Cor. 6:8</a:t>
            </a:r>
          </a:p>
          <a:p>
            <a:pPr marL="341313" lvl="0" indent="-341313" fontAlgn="auto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0" dirty="0">
                <a:solidFill>
                  <a:sysClr val="windowText" lastClr="000000"/>
                </a:solidFill>
              </a:rPr>
              <a:t>God – Rom. 1:21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438869F-E911-49EA-BBB4-AFC2DC934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0" y="478371"/>
            <a:ext cx="5655745" cy="4350574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C35889D-3522-4ACC-B4D1-40A8A31A6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25" y="5099068"/>
            <a:ext cx="5646287" cy="13849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Ingratitude is a trait of the wicked – not to be in the hearts of the children of God!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2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5C3FE1E-0A7F-41BE-A568-1BF85E2E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630" y="0"/>
            <a:ext cx="410337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BD3A35-8238-4BF8-920F-B942E31C24AC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040630" cy="645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ctr" fontAlgn="base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200" b="1" i="0" u="none" strike="noStrike" cap="all" spc="-12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gratitude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8869F-E911-49EA-BBB4-AFC2DC934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9751" y="645106"/>
            <a:ext cx="3754006" cy="5247747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5036442" y="2908486"/>
            <a:ext cx="4107557" cy="3949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600" dirty="0">
                <a:solidFill>
                  <a:srgbClr val="008000"/>
                </a:solidFill>
              </a:rPr>
              <a:t>Characterized by:</a:t>
            </a:r>
          </a:p>
          <a:p>
            <a:pPr marL="341313" indent="-341313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b="0" dirty="0">
                <a:solidFill>
                  <a:sysClr val="windowText" lastClr="000000"/>
                </a:solidFill>
              </a:rPr>
              <a:t>Humility – Luke 17:15-16</a:t>
            </a:r>
          </a:p>
          <a:p>
            <a:pPr marL="341313" indent="-341313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b="0" dirty="0">
                <a:solidFill>
                  <a:sysClr val="windowText" lastClr="000000"/>
                </a:solidFill>
              </a:rPr>
              <a:t>Praising God and giving thanks – Luke 17:16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438DB-9C18-4B8E-9656-C8E1DE6E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771900" cy="2286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"Where Are The Nine?"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A64D03D-7285-45BD-AA5E-99503A4D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443" y="0"/>
            <a:ext cx="4103370" cy="290848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Tahoma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Gratitude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Being thankful, appreciative, grateful!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5C3FE1E-0A7F-41BE-A568-1BF85E2E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630" y="0"/>
            <a:ext cx="410337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BD3A35-8238-4BF8-920F-B942E31C24AC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040630" cy="645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all" spc="-12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gratitude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8869F-E911-49EA-BBB4-AFC2DC934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9751" y="645106"/>
            <a:ext cx="3754006" cy="5247747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5053508" y="0"/>
            <a:ext cx="4090492" cy="6857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3600" dirty="0">
                <a:solidFill>
                  <a:srgbClr val="008000"/>
                </a:solidFill>
              </a:rPr>
              <a:t>Manifested towards: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1313" lvl="0" indent="-341313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b="0" dirty="0">
                <a:solidFill>
                  <a:sysClr val="windowText" lastClr="000000"/>
                </a:solidFill>
              </a:rPr>
              <a:t>Parents – Eph. 6:2-3</a:t>
            </a:r>
          </a:p>
          <a:p>
            <a:pPr marL="341313" lvl="0" indent="-341313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b="0" dirty="0">
                <a:solidFill>
                  <a:sysClr val="windowText" lastClr="000000"/>
                </a:solidFill>
              </a:rPr>
              <a:t>Others – I Tim. 2:1-2</a:t>
            </a:r>
          </a:p>
          <a:p>
            <a:pPr marL="341313" lvl="0" indent="-341313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b="0" dirty="0">
                <a:solidFill>
                  <a:sysClr val="windowText" lastClr="000000"/>
                </a:solidFill>
              </a:rPr>
              <a:t>Brethren – Phil. 1:3-6; II Thess. 1:3</a:t>
            </a:r>
          </a:p>
          <a:p>
            <a:pPr marL="341313" lvl="0" indent="-341313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b="0" dirty="0">
                <a:solidFill>
                  <a:sysClr val="windowText" lastClr="000000"/>
                </a:solidFill>
              </a:rPr>
              <a:t>God – I Thess. 5:17-18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438DB-9C18-4B8E-9656-C8E1DE6E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771900" cy="2286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"Where Are The Nine?"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B40A3EC-9F69-46FC-BE34-E63C32540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75292"/>
            <a:ext cx="5040630" cy="9541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A thankful heart will keep us from becoming “ungrateful!”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393C60"/>
          </a:solidFill>
          <a:ln>
            <a:solidFill>
              <a:srgbClr val="39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BD3A35-8238-4BF8-920F-B942E31C24AC}"/>
              </a:ext>
            </a:extLst>
          </p:cNvPr>
          <p:cNvSpPr txBox="1">
            <a:spLocks/>
          </p:cNvSpPr>
          <p:nvPr/>
        </p:nvSpPr>
        <p:spPr>
          <a:xfrm>
            <a:off x="0" y="-211602"/>
            <a:ext cx="5666994" cy="1404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fontAlgn="base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1" i="0" u="none" strike="noStrike" cap="all" spc="-12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Christians Should Be Grateful To God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8869F-E911-49EA-BBB4-AFC2DC934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5499" y="1862536"/>
            <a:ext cx="4708897" cy="3143188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5666994" y="0"/>
            <a:ext cx="3477006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ts val="1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1313" lvl="0" indent="-341313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6400" b="0" dirty="0">
                <a:solidFill>
                  <a:sysClr val="windowText" lastClr="000000"/>
                </a:solidFill>
              </a:rPr>
              <a:t>He is the Creator – Acts 17:28: In Him we live, move, and have our very being!	</a:t>
            </a:r>
          </a:p>
          <a:p>
            <a:pPr marL="341313" lvl="0" indent="-341313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6400" b="0" dirty="0">
                <a:solidFill>
                  <a:sysClr val="windowText" lastClr="000000"/>
                </a:solidFill>
              </a:rPr>
              <a:t>Be thankful that God sent His Son to die for us – Rom. 5:8; Heb. 2:9</a:t>
            </a:r>
          </a:p>
          <a:p>
            <a:pPr marL="341313" lvl="0" indent="-341313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6400" b="0" dirty="0">
                <a:solidFill>
                  <a:sysClr val="windowText" lastClr="000000"/>
                </a:solidFill>
              </a:rPr>
              <a:t>Be thankful for God’s word inspired by the Holy Spirit – Jn. 16:13-15; II Tim. 3:16-17</a:t>
            </a:r>
          </a:p>
          <a:p>
            <a:pPr marL="341313" lvl="0" indent="-341313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6400" b="0" dirty="0">
                <a:solidFill>
                  <a:sysClr val="windowText" lastClr="000000"/>
                </a:solidFill>
              </a:rPr>
              <a:t>Be thankful for all the physical things we have – Js. 1:17; Eph. 5:20</a:t>
            </a:r>
          </a:p>
          <a:p>
            <a:pPr marL="341313" lvl="0" indent="-341313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6400" b="0" dirty="0">
                <a:solidFill>
                  <a:sysClr val="windowText" lastClr="000000"/>
                </a:solidFill>
              </a:rPr>
              <a:t>Be thankful for our Christian fellowship – II Thess. 1:3</a:t>
            </a:r>
          </a:p>
          <a:p>
            <a:pPr marL="341313" lvl="0" indent="-341313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6400" b="0" dirty="0">
                <a:solidFill>
                  <a:sysClr val="windowText" lastClr="000000"/>
                </a:solidFill>
              </a:rPr>
              <a:t>All of our thanksgiving should go to God through Jesus Christ – Col. 3:17</a:t>
            </a:r>
          </a:p>
          <a:p>
            <a:pPr marL="341313" lvl="0" indent="-341313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6400" b="0" dirty="0">
                <a:solidFill>
                  <a:sysClr val="windowText" lastClr="000000"/>
                </a:solidFill>
              </a:rPr>
              <a:t>Be thankful that our names are written in Heaven – Lk. 10:20; Rev. 21:27</a:t>
            </a:r>
          </a:p>
          <a:p>
            <a:pPr marL="341313" indent="-341313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6400" b="0" dirty="0">
                <a:solidFill>
                  <a:sysClr val="windowText" lastClr="000000"/>
                </a:solidFill>
              </a:rPr>
              <a:t>Be thankful for salvation – that we have been cleansed from sin – Rom. 6:17-23</a:t>
            </a:r>
          </a:p>
          <a:p>
            <a:pPr marL="341313" lvl="0" indent="-341313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en-US" sz="2900" b="0" dirty="0">
              <a:solidFill>
                <a:sysClr val="windowText" lastClr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438DB-9C18-4B8E-9656-C8E1DE6E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771900" cy="2286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"Where Are The Nine?"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D68D70E-7B9D-47FA-B470-0A7A406C6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50" y="5214814"/>
            <a:ext cx="5666994" cy="13849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0" kern="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Let us be like the “one leper” and thank God for all He has done for us!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393C60"/>
          </a:solidFill>
          <a:ln>
            <a:solidFill>
              <a:srgbClr val="393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BD3A35-8238-4BF8-920F-B942E31C24AC}"/>
              </a:ext>
            </a:extLst>
          </p:cNvPr>
          <p:cNvSpPr txBox="1">
            <a:spLocks/>
          </p:cNvSpPr>
          <p:nvPr/>
        </p:nvSpPr>
        <p:spPr>
          <a:xfrm>
            <a:off x="0" y="-211602"/>
            <a:ext cx="5666994" cy="897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-12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8869F-E911-49EA-BBB4-AFC2DC934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920" y="741294"/>
            <a:ext cx="5684363" cy="4264430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5666994" y="0"/>
            <a:ext cx="3477006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lvl="0" indent="0" algn="ctr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None/>
            </a:pPr>
            <a:r>
              <a:rPr lang="en-US" sz="9600" b="0" dirty="0">
                <a:solidFill>
                  <a:sysClr val="windowText" lastClr="000000"/>
                </a:solidFill>
              </a:rPr>
              <a:t>The account of the Ten Lepers is a reminder to us of the kind of hearts we are to have!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</a:rPr>
              <a:t>	</a:t>
            </a:r>
          </a:p>
          <a:p>
            <a:pPr marL="0" lvl="0" indent="0" algn="ctr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None/>
            </a:pPr>
            <a:endParaRPr lang="en-US" sz="6400" b="0" dirty="0">
              <a:solidFill>
                <a:sysClr val="windowText" lastClr="000000"/>
              </a:solidFill>
              <a:latin typeface="Tahoma"/>
            </a:endParaRPr>
          </a:p>
          <a:p>
            <a:pPr marL="0" lvl="0" indent="0" algn="ctr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None/>
            </a:pPr>
            <a:r>
              <a:rPr lang="en-US" sz="9600" dirty="0">
                <a:solidFill>
                  <a:sysClr val="windowText" lastClr="000000"/>
                </a:solidFill>
              </a:rPr>
              <a:t>Which characterizes your heart?</a:t>
            </a:r>
            <a:endParaRPr kumimoji="0" lang="en-US" sz="9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</a:endParaRPr>
          </a:p>
          <a:p>
            <a:pPr marL="341313" lvl="0" indent="-341313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7200" b="0" dirty="0">
                <a:solidFill>
                  <a:sysClr val="windowText" lastClr="000000"/>
                </a:solidFill>
              </a:rPr>
              <a:t>Ingratitude is a primary characteristic of the wicked (Rom. 1:21; II Tim. 3:2)</a:t>
            </a:r>
          </a:p>
          <a:p>
            <a:pPr marL="341313" lvl="0" indent="-341313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7200" b="0" dirty="0">
                <a:solidFill>
                  <a:sysClr val="windowText" lastClr="000000"/>
                </a:solidFill>
              </a:rPr>
              <a:t>Gratitude is commanded by and expected of us to God (Col. 3:15-17; Eph. 5:4)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</a:endParaRPr>
          </a:p>
          <a:p>
            <a:pPr marL="0" lvl="0" indent="0" algn="ctr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None/>
            </a:pPr>
            <a:endParaRPr lang="en-US" sz="6400" b="0" dirty="0">
              <a:solidFill>
                <a:sysClr val="windowText" lastClr="000000"/>
              </a:solidFill>
            </a:endParaRPr>
          </a:p>
          <a:p>
            <a:pPr marL="0" lvl="0" indent="0" algn="ctr"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None/>
            </a:pPr>
            <a:r>
              <a:rPr lang="en-US" sz="11200" dirty="0">
                <a:solidFill>
                  <a:sysClr val="windowText" lastClr="000000"/>
                </a:solidFill>
              </a:rPr>
              <a:t>Are you like the nine? (Lk. 17:17)</a:t>
            </a:r>
            <a:endParaRPr kumimoji="0" lang="en-US" sz="11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438DB-9C18-4B8E-9656-C8E1DE6E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771900" cy="2286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"Where Are The Nine?"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D479669-F0D0-43DB-AE52-BCA017A0E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50" y="5214814"/>
            <a:ext cx="5666994" cy="13849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0" kern="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Let us have the heart of the one leper and give thanks all year round! </a:t>
            </a:r>
            <a:r>
              <a:rPr lang="en-US" sz="2800" b="0" i="1" kern="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(Lk. 17:18)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985</Words>
  <Application>Microsoft Office PowerPoint</Application>
  <PresentationFormat>On-screen Show (4:3)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Ameretto</vt:lpstr>
      <vt:lpstr>Arial</vt:lpstr>
      <vt:lpstr>Calisto MT</vt:lpstr>
      <vt:lpstr>Tahoma</vt:lpstr>
      <vt:lpstr>Times New Roman</vt:lpstr>
      <vt:lpstr>Trebuchet MS</vt:lpstr>
      <vt:lpstr>Wingdings</vt:lpstr>
      <vt:lpstr>Wingdings 3</vt:lpstr>
      <vt:lpstr>1_eye</vt:lpstr>
      <vt:lpstr>Theme1</vt:lpstr>
      <vt:lpstr>Metropolitan</vt:lpstr>
      <vt:lpstr>Facet</vt:lpstr>
      <vt:lpstr>“Where Are The Nine?”</vt:lpstr>
      <vt:lpstr>Luke 17:11-19 (NKJV)</vt:lpstr>
      <vt:lpstr>Intro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“Where Are The Nine?”</dc:title>
  <dc:subject>12/20/2020</dc:subject>
  <dc:creator>DarkWolf</dc:creator>
  <dc:description>Some points taken from lessons by Keith Sharp and Richard Thetford</dc:description>
  <cp:lastModifiedBy>Nathan Morrison</cp:lastModifiedBy>
  <cp:revision>8</cp:revision>
  <dcterms:created xsi:type="dcterms:W3CDTF">2020-12-15T21:48:57Z</dcterms:created>
  <dcterms:modified xsi:type="dcterms:W3CDTF">2020-12-17T20:11:30Z</dcterms:modified>
</cp:coreProperties>
</file>