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 id="2147483695" r:id="rId2"/>
  </p:sldMasterIdLst>
  <p:notesMasterIdLst>
    <p:notesMasterId r:id="rId26"/>
  </p:notesMasterIdLst>
  <p:handoutMasterIdLst>
    <p:handoutMasterId r:id="rId27"/>
  </p:handoutMasterIdLst>
  <p:sldIdLst>
    <p:sldId id="256" r:id="rId3"/>
    <p:sldId id="263" r:id="rId4"/>
    <p:sldId id="656" r:id="rId5"/>
    <p:sldId id="293" r:id="rId6"/>
    <p:sldId id="652" r:id="rId7"/>
    <p:sldId id="658" r:id="rId8"/>
    <p:sldId id="654" r:id="rId9"/>
    <p:sldId id="660" r:id="rId10"/>
    <p:sldId id="340" r:id="rId11"/>
    <p:sldId id="662" r:id="rId12"/>
    <p:sldId id="664" r:id="rId13"/>
    <p:sldId id="322" r:id="rId14"/>
    <p:sldId id="344" r:id="rId15"/>
    <p:sldId id="666" r:id="rId16"/>
    <p:sldId id="350" r:id="rId17"/>
    <p:sldId id="668" r:id="rId18"/>
    <p:sldId id="351" r:id="rId19"/>
    <p:sldId id="671" r:id="rId20"/>
    <p:sldId id="676" r:id="rId21"/>
    <p:sldId id="299" r:id="rId22"/>
    <p:sldId id="678" r:id="rId23"/>
    <p:sldId id="353" r:id="rId24"/>
    <p:sldId id="649" r:id="rId25"/>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66"/>
    <a:srgbClr val="FFFFFF"/>
    <a:srgbClr val="FFCC00"/>
    <a:srgbClr val="66FFFF"/>
    <a:srgbClr val="CCFF33"/>
    <a:srgbClr val="FFFF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24"/>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4AC5910-5B5F-4A67-93AC-2B8CE21D26F8}" type="slidenum">
              <a:rPr lang="en-US"/>
              <a:pPr/>
              <a:t>‹#›</a:t>
            </a:fld>
            <a:endParaRPr lang="en-US"/>
          </a:p>
        </p:txBody>
      </p:sp>
    </p:spTree>
    <p:extLst>
      <p:ext uri="{BB962C8B-B14F-4D97-AF65-F5344CB8AC3E}">
        <p14:creationId xmlns:p14="http://schemas.microsoft.com/office/powerpoint/2010/main" val="388319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1AA054F7-B219-4772-9F21-EDB1F54E211B}" type="slidenum">
              <a:rPr lang="en-US"/>
              <a:pPr/>
              <a:t>‹#›</a:t>
            </a:fld>
            <a:endParaRPr lang="en-US"/>
          </a:p>
        </p:txBody>
      </p:sp>
    </p:spTree>
    <p:extLst>
      <p:ext uri="{BB962C8B-B14F-4D97-AF65-F5344CB8AC3E}">
        <p14:creationId xmlns:p14="http://schemas.microsoft.com/office/powerpoint/2010/main" val="9346787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dirty="0"/>
              <a:t>By Nathan L Morrison</a:t>
            </a:r>
          </a:p>
          <a:p>
            <a:r>
              <a:rPr lang="en-US" dirty="0"/>
              <a:t>All Scripture given is from NASB unless otherwise stated</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further study, or if questions, please Call: 804-277-1983 or Visit www.courthousechurchofchrist.com</a:t>
            </a:r>
          </a:p>
          <a:p>
            <a:endParaRPr lang="en-US" dirty="0"/>
          </a:p>
          <a:p>
            <a:r>
              <a:rPr lang="en-US"/>
              <a:t>Based on a lesson by Richie Thetford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Alexander the Great died (356 B.C.–323 B.C.), he said: “When I am dead, carry me forth on my bier, with my hands not wrapped in cloth, but laid outside, so that all may see that they are empty.” (Believer’s Bible Commentary on I Timothy 6:7)</a:t>
            </a:r>
          </a:p>
          <a:p>
            <a:endParaRPr lang="en-US" dirty="0"/>
          </a:p>
          <a:p>
            <a:endParaRPr lang="en-US" dirty="0"/>
          </a:p>
        </p:txBody>
      </p:sp>
      <p:sp>
        <p:nvSpPr>
          <p:cNvPr id="4" name="Slide Number Placeholder 3"/>
          <p:cNvSpPr>
            <a:spLocks noGrp="1"/>
          </p:cNvSpPr>
          <p:nvPr>
            <p:ph type="sldNum" sz="quarter" idx="5"/>
          </p:nvPr>
        </p:nvSpPr>
        <p:spPr/>
        <p:txBody>
          <a:bodyPr/>
          <a:lstStyle/>
          <a:p>
            <a:fld id="{1AA054F7-B219-4772-9F21-EDB1F54E211B}" type="slidenum">
              <a:rPr lang="en-US" smtClean="0"/>
              <a:pPr/>
              <a:t>5</a:t>
            </a:fld>
            <a:endParaRPr lang="en-US"/>
          </a:p>
        </p:txBody>
      </p:sp>
    </p:spTree>
    <p:extLst>
      <p:ext uri="{BB962C8B-B14F-4D97-AF65-F5344CB8AC3E}">
        <p14:creationId xmlns:p14="http://schemas.microsoft.com/office/powerpoint/2010/main" val="88540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Edward Herbert Bates comments on this: “Yes, those hands which once wielded the proudest scepter in the world; which once held the most victorious sword; which once were filled with silver and gold; which once had power to save or to sign away life, were now EMPTY.” (Spiritual Thoughts from the Scriptures of Truth, p. 160)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A054F7-B219-4772-9F21-EDB1F54E211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0832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A054F7-B219-4772-9F21-EDB1F54E211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50938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fld id="{1AA054F7-B219-4772-9F21-EDB1F54E211B}" type="slidenum">
              <a:rPr lang="en-US" smtClean="0"/>
              <a:pPr/>
              <a:t>17</a:t>
            </a:fld>
            <a:endParaRPr lang="en-US"/>
          </a:p>
        </p:txBody>
      </p:sp>
    </p:spTree>
    <p:extLst>
      <p:ext uri="{BB962C8B-B14F-4D97-AF65-F5344CB8AC3E}">
        <p14:creationId xmlns:p14="http://schemas.microsoft.com/office/powerpoint/2010/main" val="290355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A054F7-B219-4772-9F21-EDB1F54E211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1582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in Scripture mine!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A054F7-B219-4772-9F21-EDB1F54E211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81860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7458" name="Group 1026"/>
          <p:cNvGrpSpPr>
            <a:grpSpLocks/>
          </p:cNvGrpSpPr>
          <p:nvPr/>
        </p:nvGrpSpPr>
        <p:grpSpPr bwMode="auto">
          <a:xfrm>
            <a:off x="0" y="3902075"/>
            <a:ext cx="3400425" cy="2949575"/>
            <a:chOff x="0" y="2458"/>
            <a:chExt cx="2142" cy="1858"/>
          </a:xfrm>
        </p:grpSpPr>
        <p:sp>
          <p:nvSpPr>
            <p:cNvPr id="147459" name="Freeform 1027"/>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460" name="Freeform 1028"/>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461" name="Freeform 1029"/>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462" name="Freeform 1030"/>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463"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464"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465"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7466" name="Rectangle 1034"/>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a:t>Click to edit Master title style</a:t>
            </a:r>
          </a:p>
        </p:txBody>
      </p:sp>
      <p:sp>
        <p:nvSpPr>
          <p:cNvPr id="147467" name="Rectangle 103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47468" name="Rectangle 1036"/>
          <p:cNvSpPr>
            <a:spLocks noGrp="1" noChangeArrowheads="1"/>
          </p:cNvSpPr>
          <p:nvPr>
            <p:ph type="dt" sz="quarter" idx="2"/>
          </p:nvPr>
        </p:nvSpPr>
        <p:spPr/>
        <p:txBody>
          <a:bodyPr/>
          <a:lstStyle>
            <a:lvl1pPr>
              <a:defRPr/>
            </a:lvl1pPr>
          </a:lstStyle>
          <a:p>
            <a:endParaRPr lang="en-US"/>
          </a:p>
        </p:txBody>
      </p:sp>
      <p:sp>
        <p:nvSpPr>
          <p:cNvPr id="147469" name="Rectangle 1037"/>
          <p:cNvSpPr>
            <a:spLocks noGrp="1" noChangeArrowheads="1"/>
          </p:cNvSpPr>
          <p:nvPr>
            <p:ph type="ftr" sz="quarter" idx="3"/>
          </p:nvPr>
        </p:nvSpPr>
        <p:spPr/>
        <p:txBody>
          <a:bodyPr/>
          <a:lstStyle>
            <a:lvl1pPr>
              <a:defRPr/>
            </a:lvl1pPr>
          </a:lstStyle>
          <a:p>
            <a:r>
              <a:rPr lang="en-US"/>
              <a:t>Lessons From NOTHING!</a:t>
            </a:r>
          </a:p>
        </p:txBody>
      </p:sp>
      <p:sp>
        <p:nvSpPr>
          <p:cNvPr id="147470" name="Rectangle 1038"/>
          <p:cNvSpPr>
            <a:spLocks noGrp="1" noChangeArrowheads="1"/>
          </p:cNvSpPr>
          <p:nvPr>
            <p:ph type="sldNum" sz="quarter" idx="4"/>
          </p:nvPr>
        </p:nvSpPr>
        <p:spPr/>
        <p:txBody>
          <a:bodyPr/>
          <a:lstStyle>
            <a:lvl1pPr>
              <a:defRPr/>
            </a:lvl1pPr>
          </a:lstStyle>
          <a:p>
            <a:fld id="{7F0347C0-3F03-49A8-B5B6-C8E7393C71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Lessons From NOTHING!</a:t>
            </a:r>
          </a:p>
        </p:txBody>
      </p:sp>
      <p:sp>
        <p:nvSpPr>
          <p:cNvPr id="6" name="Slide Number Placeholder 5"/>
          <p:cNvSpPr>
            <a:spLocks noGrp="1"/>
          </p:cNvSpPr>
          <p:nvPr>
            <p:ph type="sldNum" sz="quarter" idx="12"/>
          </p:nvPr>
        </p:nvSpPr>
        <p:spPr/>
        <p:txBody>
          <a:bodyPr/>
          <a:lstStyle>
            <a:lvl1pPr>
              <a:defRPr/>
            </a:lvl1pPr>
          </a:lstStyle>
          <a:p>
            <a:fld id="{0E4C9946-1F2F-4C24-81A0-82DEC52B2566}" type="slidenum">
              <a:rPr lang="en-US"/>
              <a:pPr/>
              <a:t>‹#›</a:t>
            </a:fld>
            <a:endParaRPr lang="en-US"/>
          </a:p>
        </p:txBody>
      </p:sp>
    </p:spTree>
    <p:extLst>
      <p:ext uri="{BB962C8B-B14F-4D97-AF65-F5344CB8AC3E}">
        <p14:creationId xmlns:p14="http://schemas.microsoft.com/office/powerpoint/2010/main" val="93952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Lessons From NOTHING!</a:t>
            </a:r>
          </a:p>
        </p:txBody>
      </p:sp>
      <p:sp>
        <p:nvSpPr>
          <p:cNvPr id="6" name="Slide Number Placeholder 5"/>
          <p:cNvSpPr>
            <a:spLocks noGrp="1"/>
          </p:cNvSpPr>
          <p:nvPr>
            <p:ph type="sldNum" sz="quarter" idx="12"/>
          </p:nvPr>
        </p:nvSpPr>
        <p:spPr/>
        <p:txBody>
          <a:bodyPr/>
          <a:lstStyle>
            <a:lvl1pPr>
              <a:defRPr/>
            </a:lvl1pPr>
          </a:lstStyle>
          <a:p>
            <a:fld id="{E4CE91F4-B906-4740-8D60-993AC6971693}" type="slidenum">
              <a:rPr lang="en-US"/>
              <a:pPr/>
              <a:t>‹#›</a:t>
            </a:fld>
            <a:endParaRPr lang="en-US"/>
          </a:p>
        </p:txBody>
      </p:sp>
    </p:spTree>
    <p:extLst>
      <p:ext uri="{BB962C8B-B14F-4D97-AF65-F5344CB8AC3E}">
        <p14:creationId xmlns:p14="http://schemas.microsoft.com/office/powerpoint/2010/main" val="3039640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Saints In Caesar’s Household</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2221623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Saints In Caesar’s Household</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64274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Saints In Caesar’s Household</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3005268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Saints In Caesar’s Household</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376896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a:t>Saints In Caesar’s Household</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1954791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a:t>Saints In Caesar’s Household</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274436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a:t>Saints In Caesar’s Household</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2929272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Saints In Caesar’s Household</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289899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Lessons From NOTHING!</a:t>
            </a:r>
          </a:p>
        </p:txBody>
      </p:sp>
      <p:sp>
        <p:nvSpPr>
          <p:cNvPr id="6" name="Slide Number Placeholder 5"/>
          <p:cNvSpPr>
            <a:spLocks noGrp="1"/>
          </p:cNvSpPr>
          <p:nvPr>
            <p:ph type="sldNum" sz="quarter" idx="12"/>
          </p:nvPr>
        </p:nvSpPr>
        <p:spPr/>
        <p:txBody>
          <a:bodyPr/>
          <a:lstStyle>
            <a:lvl1pPr>
              <a:defRPr/>
            </a:lvl1pPr>
          </a:lstStyle>
          <a:p>
            <a:fld id="{AA2C799C-315F-4E69-A889-45B9BAE65AD1}" type="slidenum">
              <a:rPr lang="en-US"/>
              <a:pPr/>
              <a:t>‹#›</a:t>
            </a:fld>
            <a:endParaRPr lang="en-US"/>
          </a:p>
        </p:txBody>
      </p:sp>
    </p:spTree>
    <p:extLst>
      <p:ext uri="{BB962C8B-B14F-4D97-AF65-F5344CB8AC3E}">
        <p14:creationId xmlns:p14="http://schemas.microsoft.com/office/powerpoint/2010/main" val="405041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a:t>Saints In Caesar’s Household</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2954566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Saints In Caesar’s Household</a:t>
            </a:r>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756528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Saints In Caesar’s Household</a:t>
            </a:r>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1952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Saints In Caesar’s Household</a:t>
            </a:r>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104844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Saints In Caesar’s Household</a:t>
            </a:r>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0565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Saints In Caesar’s Household</a:t>
            </a:r>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321650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Saints In Caesar’s Household</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3814004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a:t>Saints In Caesar’s Household</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4073043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Lessons From NOTHING!</a:t>
            </a:r>
          </a:p>
        </p:txBody>
      </p:sp>
      <p:sp>
        <p:nvSpPr>
          <p:cNvPr id="6" name="Slide Number Placeholder 5"/>
          <p:cNvSpPr>
            <a:spLocks noGrp="1"/>
          </p:cNvSpPr>
          <p:nvPr>
            <p:ph type="sldNum" sz="quarter" idx="12"/>
          </p:nvPr>
        </p:nvSpPr>
        <p:spPr/>
        <p:txBody>
          <a:bodyPr/>
          <a:lstStyle>
            <a:lvl1pPr>
              <a:defRPr/>
            </a:lvl1pPr>
          </a:lstStyle>
          <a:p>
            <a:fld id="{747FB03D-39A5-4C94-BEDA-4C628C17C1A1}" type="slidenum">
              <a:rPr lang="en-US"/>
              <a:pPr/>
              <a:t>‹#›</a:t>
            </a:fld>
            <a:endParaRPr lang="en-US"/>
          </a:p>
        </p:txBody>
      </p:sp>
    </p:spTree>
    <p:extLst>
      <p:ext uri="{BB962C8B-B14F-4D97-AF65-F5344CB8AC3E}">
        <p14:creationId xmlns:p14="http://schemas.microsoft.com/office/powerpoint/2010/main" val="1356080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Lessons From NOTHING!</a:t>
            </a:r>
          </a:p>
        </p:txBody>
      </p:sp>
      <p:sp>
        <p:nvSpPr>
          <p:cNvPr id="7" name="Slide Number Placeholder 6"/>
          <p:cNvSpPr>
            <a:spLocks noGrp="1"/>
          </p:cNvSpPr>
          <p:nvPr>
            <p:ph type="sldNum" sz="quarter" idx="12"/>
          </p:nvPr>
        </p:nvSpPr>
        <p:spPr/>
        <p:txBody>
          <a:bodyPr/>
          <a:lstStyle>
            <a:lvl1pPr>
              <a:defRPr/>
            </a:lvl1pPr>
          </a:lstStyle>
          <a:p>
            <a:fld id="{512C7F4F-2E26-4CA7-9F68-5EB3C9994304}" type="slidenum">
              <a:rPr lang="en-US"/>
              <a:pPr/>
              <a:t>‹#›</a:t>
            </a:fld>
            <a:endParaRPr lang="en-US"/>
          </a:p>
        </p:txBody>
      </p:sp>
    </p:spTree>
    <p:extLst>
      <p:ext uri="{BB962C8B-B14F-4D97-AF65-F5344CB8AC3E}">
        <p14:creationId xmlns:p14="http://schemas.microsoft.com/office/powerpoint/2010/main" val="2560458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Lessons From NOTHING!</a:t>
            </a:r>
          </a:p>
        </p:txBody>
      </p:sp>
      <p:sp>
        <p:nvSpPr>
          <p:cNvPr id="9" name="Slide Number Placeholder 8"/>
          <p:cNvSpPr>
            <a:spLocks noGrp="1"/>
          </p:cNvSpPr>
          <p:nvPr>
            <p:ph type="sldNum" sz="quarter" idx="12"/>
          </p:nvPr>
        </p:nvSpPr>
        <p:spPr/>
        <p:txBody>
          <a:bodyPr/>
          <a:lstStyle>
            <a:lvl1pPr>
              <a:defRPr/>
            </a:lvl1pPr>
          </a:lstStyle>
          <a:p>
            <a:fld id="{9AA91F42-EDD8-4500-BFC4-E63C047AAC49}" type="slidenum">
              <a:rPr lang="en-US"/>
              <a:pPr/>
              <a:t>‹#›</a:t>
            </a:fld>
            <a:endParaRPr lang="en-US"/>
          </a:p>
        </p:txBody>
      </p:sp>
    </p:spTree>
    <p:extLst>
      <p:ext uri="{BB962C8B-B14F-4D97-AF65-F5344CB8AC3E}">
        <p14:creationId xmlns:p14="http://schemas.microsoft.com/office/powerpoint/2010/main" val="182049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Lessons From NOTHING!</a:t>
            </a:r>
          </a:p>
        </p:txBody>
      </p:sp>
      <p:sp>
        <p:nvSpPr>
          <p:cNvPr id="5" name="Slide Number Placeholder 4"/>
          <p:cNvSpPr>
            <a:spLocks noGrp="1"/>
          </p:cNvSpPr>
          <p:nvPr>
            <p:ph type="sldNum" sz="quarter" idx="12"/>
          </p:nvPr>
        </p:nvSpPr>
        <p:spPr/>
        <p:txBody>
          <a:bodyPr/>
          <a:lstStyle>
            <a:lvl1pPr>
              <a:defRPr/>
            </a:lvl1pPr>
          </a:lstStyle>
          <a:p>
            <a:fld id="{3C6A592B-214F-43BA-9C7C-2EF707F58D94}" type="slidenum">
              <a:rPr lang="en-US"/>
              <a:pPr/>
              <a:t>‹#›</a:t>
            </a:fld>
            <a:endParaRPr lang="en-US"/>
          </a:p>
        </p:txBody>
      </p:sp>
    </p:spTree>
    <p:extLst>
      <p:ext uri="{BB962C8B-B14F-4D97-AF65-F5344CB8AC3E}">
        <p14:creationId xmlns:p14="http://schemas.microsoft.com/office/powerpoint/2010/main" val="163113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Lessons From NOTHING!</a:t>
            </a:r>
          </a:p>
        </p:txBody>
      </p:sp>
      <p:sp>
        <p:nvSpPr>
          <p:cNvPr id="4" name="Slide Number Placeholder 3"/>
          <p:cNvSpPr>
            <a:spLocks noGrp="1"/>
          </p:cNvSpPr>
          <p:nvPr>
            <p:ph type="sldNum" sz="quarter" idx="12"/>
          </p:nvPr>
        </p:nvSpPr>
        <p:spPr/>
        <p:txBody>
          <a:bodyPr/>
          <a:lstStyle>
            <a:lvl1pPr>
              <a:defRPr/>
            </a:lvl1pPr>
          </a:lstStyle>
          <a:p>
            <a:fld id="{B6089B6C-BE5B-45A7-907B-471076234F64}" type="slidenum">
              <a:rPr lang="en-US"/>
              <a:pPr/>
              <a:t>‹#›</a:t>
            </a:fld>
            <a:endParaRPr lang="en-US"/>
          </a:p>
        </p:txBody>
      </p:sp>
    </p:spTree>
    <p:extLst>
      <p:ext uri="{BB962C8B-B14F-4D97-AF65-F5344CB8AC3E}">
        <p14:creationId xmlns:p14="http://schemas.microsoft.com/office/powerpoint/2010/main" val="351050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Lessons From NOTHING!</a:t>
            </a:r>
          </a:p>
        </p:txBody>
      </p:sp>
      <p:sp>
        <p:nvSpPr>
          <p:cNvPr id="7" name="Slide Number Placeholder 6"/>
          <p:cNvSpPr>
            <a:spLocks noGrp="1"/>
          </p:cNvSpPr>
          <p:nvPr>
            <p:ph type="sldNum" sz="quarter" idx="12"/>
          </p:nvPr>
        </p:nvSpPr>
        <p:spPr/>
        <p:txBody>
          <a:bodyPr/>
          <a:lstStyle>
            <a:lvl1pPr>
              <a:defRPr/>
            </a:lvl1pPr>
          </a:lstStyle>
          <a:p>
            <a:fld id="{A75897B4-D1EB-4F9C-B6A7-9FEE0C92D520}" type="slidenum">
              <a:rPr lang="en-US"/>
              <a:pPr/>
              <a:t>‹#›</a:t>
            </a:fld>
            <a:endParaRPr lang="en-US"/>
          </a:p>
        </p:txBody>
      </p:sp>
    </p:spTree>
    <p:extLst>
      <p:ext uri="{BB962C8B-B14F-4D97-AF65-F5344CB8AC3E}">
        <p14:creationId xmlns:p14="http://schemas.microsoft.com/office/powerpoint/2010/main" val="408645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Lessons From NOTHING!</a:t>
            </a:r>
          </a:p>
        </p:txBody>
      </p:sp>
      <p:sp>
        <p:nvSpPr>
          <p:cNvPr id="7" name="Slide Number Placeholder 6"/>
          <p:cNvSpPr>
            <a:spLocks noGrp="1"/>
          </p:cNvSpPr>
          <p:nvPr>
            <p:ph type="sldNum" sz="quarter" idx="12"/>
          </p:nvPr>
        </p:nvSpPr>
        <p:spPr/>
        <p:txBody>
          <a:bodyPr/>
          <a:lstStyle>
            <a:lvl1pPr>
              <a:defRPr/>
            </a:lvl1pPr>
          </a:lstStyle>
          <a:p>
            <a:fld id="{C6A85FE3-7273-4C58-9DA6-E368D7D6DE09}" type="slidenum">
              <a:rPr lang="en-US"/>
              <a:pPr/>
              <a:t>‹#›</a:t>
            </a:fld>
            <a:endParaRPr lang="en-US"/>
          </a:p>
        </p:txBody>
      </p:sp>
    </p:spTree>
    <p:extLst>
      <p:ext uri="{BB962C8B-B14F-4D97-AF65-F5344CB8AC3E}">
        <p14:creationId xmlns:p14="http://schemas.microsoft.com/office/powerpoint/2010/main" val="3817910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6434" name="Group 2"/>
          <p:cNvGrpSpPr>
            <a:grpSpLocks/>
          </p:cNvGrpSpPr>
          <p:nvPr/>
        </p:nvGrpSpPr>
        <p:grpSpPr bwMode="auto">
          <a:xfrm>
            <a:off x="0" y="3902075"/>
            <a:ext cx="3400425" cy="2949575"/>
            <a:chOff x="0" y="2458"/>
            <a:chExt cx="2142" cy="1858"/>
          </a:xfrm>
        </p:grpSpPr>
        <p:sp>
          <p:nvSpPr>
            <p:cNvPr id="14643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3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3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3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4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4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46442"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6443"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6444"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a:solidFill>
                  <a:schemeClr val="tx1"/>
                </a:solidFill>
                <a:effectLst>
                  <a:outerShdw blurRad="38100" dist="38100" dir="2700000" algn="tl">
                    <a:srgbClr val="010199"/>
                  </a:outerShdw>
                </a:effectLst>
                <a:latin typeface="+mn-lt"/>
              </a:defRPr>
            </a:lvl1pPr>
          </a:lstStyle>
          <a:p>
            <a:endParaRPr lang="en-US"/>
          </a:p>
        </p:txBody>
      </p:sp>
      <p:sp>
        <p:nvSpPr>
          <p:cNvPr id="146445"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solidFill>
                  <a:schemeClr val="tx1"/>
                </a:solidFill>
                <a:effectLst>
                  <a:outerShdw blurRad="38100" dist="38100" dir="2700000" algn="tl">
                    <a:srgbClr val="010199"/>
                  </a:outerShdw>
                </a:effectLst>
                <a:latin typeface="+mn-lt"/>
              </a:defRPr>
            </a:lvl1pPr>
          </a:lstStyle>
          <a:p>
            <a:r>
              <a:rPr lang="en-US"/>
              <a:t>Lessons From NOTHING!</a:t>
            </a:r>
          </a:p>
        </p:txBody>
      </p:sp>
      <p:sp>
        <p:nvSpPr>
          <p:cNvPr id="146446"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10199"/>
                  </a:outerShdw>
                </a:effectLst>
                <a:latin typeface="+mn-lt"/>
              </a:defRPr>
            </a:lvl1pPr>
          </a:lstStyle>
          <a:p>
            <a:fld id="{774316A7-74B5-4D7F-A392-698FA6BF34A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dirty="0"/>
              <a:t>Saints In Caesar’s Household</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5174222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914400"/>
            <a:ext cx="9144000" cy="2971800"/>
          </a:xfrm>
        </p:spPr>
        <p:txBody>
          <a:bodyPr/>
          <a:lstStyle/>
          <a:p>
            <a:r>
              <a:rPr lang="en-US" sz="3600" b="1" u="sng" dirty="0">
                <a:solidFill>
                  <a:schemeClr val="tx1">
                    <a:lumMod val="75000"/>
                  </a:schemeClr>
                </a:solidFill>
                <a:cs typeface="Times New Roman" pitchFamily="18" charset="0"/>
              </a:rPr>
              <a:t>Lessons From…</a:t>
            </a:r>
            <a:br>
              <a:rPr lang="en-US" sz="3600" b="1" u="sng" dirty="0">
                <a:solidFill>
                  <a:schemeClr val="tx1">
                    <a:lumMod val="75000"/>
                  </a:schemeClr>
                </a:solidFill>
                <a:cs typeface="Times New Roman" pitchFamily="18" charset="0"/>
              </a:rPr>
            </a:br>
            <a:br>
              <a:rPr lang="en-US" sz="3600" b="1" u="sng" dirty="0">
                <a:solidFill>
                  <a:schemeClr val="tx1">
                    <a:lumMod val="75000"/>
                  </a:schemeClr>
                </a:solidFill>
                <a:cs typeface="Times New Roman" pitchFamily="18" charset="0"/>
              </a:rPr>
            </a:br>
            <a:r>
              <a:rPr lang="en-US" sz="9600" b="1" u="sng" dirty="0">
                <a:solidFill>
                  <a:schemeClr val="tx1">
                    <a:lumMod val="75000"/>
                  </a:schemeClr>
                </a:solidFill>
                <a:cs typeface="Times New Roman" pitchFamily="18" charset="0"/>
              </a:rPr>
              <a:t>NOTHING! </a:t>
            </a:r>
            <a:br>
              <a:rPr lang="en-US" sz="2800" dirty="0"/>
            </a:br>
            <a:br>
              <a:rPr lang="en-US" sz="2800" dirty="0"/>
            </a:br>
            <a:br>
              <a:rPr lang="en-US" sz="2800" b="1" dirty="0">
                <a:solidFill>
                  <a:schemeClr val="tx1"/>
                </a:solidFill>
                <a:effectLst>
                  <a:outerShdw blurRad="38100" dist="38100" dir="2700000" algn="tl">
                    <a:srgbClr val="010199"/>
                  </a:outerShdw>
                </a:effectLst>
                <a:cs typeface="Times New Roman" pitchFamily="18" charset="0"/>
              </a:rPr>
            </a:br>
            <a:br>
              <a:rPr lang="en-US" sz="2800" b="1" dirty="0">
                <a:solidFill>
                  <a:schemeClr val="tx1"/>
                </a:solidFill>
                <a:effectLst>
                  <a:outerShdw blurRad="38100" dist="38100" dir="2700000" algn="tl">
                    <a:srgbClr val="010199"/>
                  </a:outerShdw>
                </a:effectLst>
                <a:cs typeface="Times New Roman" pitchFamily="18" charset="0"/>
              </a:rPr>
            </a:br>
            <a:br>
              <a:rPr lang="en-US" sz="2800" b="1" dirty="0">
                <a:solidFill>
                  <a:schemeClr val="tx1"/>
                </a:solidFill>
                <a:effectLst>
                  <a:outerShdw blurRad="38100" dist="38100" dir="2700000" algn="tl">
                    <a:srgbClr val="010199"/>
                  </a:outerShdw>
                </a:effectLst>
                <a:cs typeface="Times New Roman" pitchFamily="18" charset="0"/>
              </a:rPr>
            </a:br>
            <a:endParaRPr lang="en-US" sz="2800" b="1" dirty="0">
              <a:solidFill>
                <a:schemeClr val="tx1"/>
              </a:solidFill>
              <a:effectLst>
                <a:outerShdw blurRad="38100" dist="38100" dir="2700000" algn="tl">
                  <a:srgbClr val="010199"/>
                </a:outerShdw>
              </a:effectLst>
            </a:endParaRPr>
          </a:p>
        </p:txBody>
      </p:sp>
      <p:sp>
        <p:nvSpPr>
          <p:cNvPr id="3" name="Rectangle 12"/>
          <p:cNvSpPr txBox="1">
            <a:spLocks noChangeArrowheads="1"/>
          </p:cNvSpPr>
          <p:nvPr/>
        </p:nvSpPr>
        <p:spPr bwMode="auto">
          <a:xfrm>
            <a:off x="0" y="4356798"/>
            <a:ext cx="9144000" cy="251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fontAlgn="base">
              <a:spcBef>
                <a:spcPct val="0"/>
              </a:spcBef>
              <a:spcAft>
                <a:spcPct val="0"/>
              </a:spcAft>
              <a:defRPr sz="48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a:lstStyle>
          <a:p>
            <a:r>
              <a:rPr lang="en-US" sz="2800" b="1" dirty="0">
                <a:solidFill>
                  <a:schemeClr val="tx1"/>
                </a:solidFill>
                <a:effectLst>
                  <a:outerShdw blurRad="38100" dist="38100" dir="2700000" algn="tl">
                    <a:srgbClr val="010199"/>
                  </a:outerShdw>
                </a:effectLst>
              </a:rPr>
              <a:t>Text: </a:t>
            </a:r>
          </a:p>
          <a:p>
            <a:r>
              <a:rPr lang="en-US" sz="4400" b="1" dirty="0">
                <a:solidFill>
                  <a:schemeClr val="tx1"/>
                </a:solidFill>
                <a:effectLst>
                  <a:outerShdw blurRad="38100" dist="38100" dir="2700000" algn="tl">
                    <a:srgbClr val="010199"/>
                  </a:outerShdw>
                </a:effectLst>
              </a:rPr>
              <a:t>I Timothy 6:6-8 </a:t>
            </a:r>
            <a:br>
              <a:rPr lang="en-US" sz="2800" b="1" dirty="0">
                <a:solidFill>
                  <a:schemeClr val="tx1"/>
                </a:solidFill>
                <a:effectLst>
                  <a:outerShdw blurRad="38100" dist="38100" dir="2700000" algn="tl">
                    <a:srgbClr val="010199"/>
                  </a:outerShdw>
                </a:effectLst>
                <a:cs typeface="Times New Roman" pitchFamily="18" charset="0"/>
              </a:rPr>
            </a:br>
            <a:br>
              <a:rPr lang="en-US" sz="2800" b="1" dirty="0">
                <a:solidFill>
                  <a:schemeClr val="tx1"/>
                </a:solidFill>
                <a:effectLst>
                  <a:outerShdw blurRad="38100" dist="38100" dir="2700000" algn="tl">
                    <a:srgbClr val="010199"/>
                  </a:outerShdw>
                </a:effectLst>
                <a:cs typeface="Times New Roman" pitchFamily="18" charset="0"/>
              </a:rPr>
            </a:br>
            <a:br>
              <a:rPr lang="en-US" sz="2800" b="1" dirty="0">
                <a:solidFill>
                  <a:schemeClr val="tx1"/>
                </a:solidFill>
                <a:effectLst>
                  <a:outerShdw blurRad="38100" dist="38100" dir="2700000" algn="tl">
                    <a:srgbClr val="010199"/>
                  </a:outerShdw>
                </a:effectLst>
                <a:cs typeface="Times New Roman" pitchFamily="18" charset="0"/>
              </a:rPr>
            </a:br>
            <a:endParaRPr lang="en-US" sz="2800" b="1" dirty="0">
              <a:solidFill>
                <a:schemeClr val="tx1"/>
              </a:solidFill>
              <a:effectLst>
                <a:outerShdw blurRad="38100" dist="38100" dir="2700000" algn="tl">
                  <a:srgbClr val="010199"/>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 calcmode="lin" valueType="num">
                                      <p:cBhvr>
                                        <p:cTn id="7" dur="500" fill="hold"/>
                                        <p:tgtEl>
                                          <p:spTgt spid="2060"/>
                                        </p:tgtEl>
                                        <p:attrNameLst>
                                          <p:attrName>ppt_w</p:attrName>
                                        </p:attrNameLst>
                                      </p:cBhvr>
                                      <p:tavLst>
                                        <p:tav tm="0">
                                          <p:val>
                                            <p:fltVal val="0"/>
                                          </p:val>
                                        </p:tav>
                                        <p:tav tm="100000">
                                          <p:val>
                                            <p:strVal val="#ppt_w"/>
                                          </p:val>
                                        </p:tav>
                                      </p:tavLst>
                                    </p:anim>
                                    <p:anim calcmode="lin" valueType="num">
                                      <p:cBhvr>
                                        <p:cTn id="8" dur="500" fill="hold"/>
                                        <p:tgtEl>
                                          <p:spTgt spid="2060"/>
                                        </p:tgtEl>
                                        <p:attrNameLst>
                                          <p:attrName>ppt_h</p:attrName>
                                        </p:attrNameLst>
                                      </p:cBhvr>
                                      <p:tavLst>
                                        <p:tav tm="0">
                                          <p:val>
                                            <p:fltVal val="0"/>
                                          </p:val>
                                        </p:tav>
                                        <p:tav tm="100000">
                                          <p:val>
                                            <p:strVal val="#ppt_h"/>
                                          </p:val>
                                        </p:tav>
                                      </p:tavLst>
                                    </p:anim>
                                    <p:anim calcmode="lin" valueType="num">
                                      <p:cBhvr>
                                        <p:cTn id="9" dur="500" fill="hold"/>
                                        <p:tgtEl>
                                          <p:spTgt spid="2060"/>
                                        </p:tgtEl>
                                        <p:attrNameLst>
                                          <p:attrName>ppt_x</p:attrName>
                                        </p:attrNameLst>
                                      </p:cBhvr>
                                      <p:tavLst>
                                        <p:tav tm="0">
                                          <p:val>
                                            <p:fltVal val="0.5"/>
                                          </p:val>
                                        </p:tav>
                                        <p:tav tm="100000">
                                          <p:val>
                                            <p:strVal val="#ppt_x"/>
                                          </p:val>
                                        </p:tav>
                                      </p:tavLst>
                                    </p:anim>
                                    <p:anim calcmode="lin" valueType="num">
                                      <p:cBhvr>
                                        <p:cTn id="10" dur="500" fill="hold"/>
                                        <p:tgtEl>
                                          <p:spTgt spid="206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629400"/>
            <a:ext cx="24384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Times New Roman" pitchFamily="18" charset="0"/>
              </a:rPr>
              <a:t>Lessons From NOTHING!</a:t>
            </a:r>
          </a:p>
        </p:txBody>
      </p:sp>
      <p:sp>
        <p:nvSpPr>
          <p:cNvPr id="186370" name="Rectangle 2"/>
          <p:cNvSpPr>
            <a:spLocks noGrp="1" noChangeArrowheads="1"/>
          </p:cNvSpPr>
          <p:nvPr>
            <p:ph type="title"/>
          </p:nvPr>
        </p:nvSpPr>
        <p:spPr>
          <a:xfrm>
            <a:off x="0" y="0"/>
            <a:ext cx="9144000" cy="609600"/>
          </a:xfrm>
        </p:spPr>
        <p:txBody>
          <a:bodyPr/>
          <a:lstStyle/>
          <a:p>
            <a:r>
              <a:rPr lang="en-US" sz="4000" b="1" u="sng" dirty="0">
                <a:solidFill>
                  <a:schemeClr val="hlink"/>
                </a:solidFill>
                <a:effectLst/>
                <a:cs typeface="Times New Roman" pitchFamily="18" charset="0"/>
              </a:rPr>
              <a:t>Morality Minus Christ = Nothing </a:t>
            </a:r>
          </a:p>
        </p:txBody>
      </p:sp>
      <p:sp>
        <p:nvSpPr>
          <p:cNvPr id="6" name="Text Box 4"/>
          <p:cNvSpPr txBox="1">
            <a:spLocks noChangeArrowheads="1"/>
          </p:cNvSpPr>
          <p:nvPr/>
        </p:nvSpPr>
        <p:spPr bwMode="auto">
          <a:xfrm>
            <a:off x="0" y="874711"/>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Not enough to be moral, must be under Christ’s authority </a:t>
            </a:r>
            <a:endParaRPr kumimoji="0" lang="en-US" sz="28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FF0066"/>
              </a:buClr>
              <a:buSzPct val="115000"/>
              <a:buFont typeface="Wingdings" pitchFamily="2" charset="2"/>
              <a:buChar char="Ø"/>
              <a:tabLst/>
              <a:defRPr/>
            </a:pPr>
            <a:r>
              <a:rPr kumimoji="0" lang="en-US" sz="2000" b="1" i="0"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rPr>
              <a:t>Mt. 7:21-23:</a:t>
            </a:r>
            <a:r>
              <a:rPr kumimoji="0" lang="en-US" sz="2000" b="0" i="0"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rPr>
              <a:t> These are people who did things they thought were “right” but were apart from Christ and so all their “good” amounted to nothing!</a:t>
            </a:r>
          </a:p>
          <a:p>
            <a:pPr marL="457200" marR="0" lvl="0" indent="-457200" algn="l" defTabSz="914400" rtl="0" eaLnBrk="0" fontAlgn="base" latinLnBrk="0" hangingPunct="0">
              <a:lnSpc>
                <a:spcPct val="100000"/>
              </a:lnSpc>
              <a:spcBef>
                <a:spcPct val="0"/>
              </a:spcBef>
              <a:spcAft>
                <a:spcPct val="0"/>
              </a:spcAft>
              <a:buClr>
                <a:srgbClr val="FF0066"/>
              </a:buClr>
              <a:buSzPct val="115000"/>
              <a:buFont typeface="Wingdings" pitchFamily="2" charset="2"/>
              <a:buChar char="Ø"/>
              <a:tabLst/>
              <a:defRPr/>
            </a:pPr>
            <a:r>
              <a:rPr kumimoji="0" lang="en-US" sz="2000" b="1" i="0"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rPr>
              <a:t>Col. 3:17: </a:t>
            </a:r>
            <a:r>
              <a:rPr kumimoji="0" lang="en-US" sz="2000" b="0" i="0"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rPr>
              <a:t>All that we do must be in His authority! </a:t>
            </a:r>
          </a:p>
        </p:txBody>
      </p:sp>
      <p:sp>
        <p:nvSpPr>
          <p:cNvPr id="7" name="Text Box 8"/>
          <p:cNvSpPr txBox="1">
            <a:spLocks noChangeArrowheads="1"/>
          </p:cNvSpPr>
          <p:nvPr/>
        </p:nvSpPr>
        <p:spPr bwMode="auto">
          <a:xfrm>
            <a:off x="0" y="2605444"/>
            <a:ext cx="9144000" cy="1323439"/>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mn-cs"/>
              </a:rPr>
              <a:t>The lesson: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mn-cs"/>
              </a:rPr>
              <a:t>Cannot seek righteousness &amp; leave Christ out of our lives! </a:t>
            </a:r>
          </a:p>
        </p:txBody>
      </p:sp>
      <p:pic>
        <p:nvPicPr>
          <p:cNvPr id="3" name="Picture 2" descr="A picture containing computer&#10;&#10;Description automatically generated">
            <a:extLst>
              <a:ext uri="{FF2B5EF4-FFF2-40B4-BE49-F238E27FC236}">
                <a16:creationId xmlns:a16="http://schemas.microsoft.com/office/drawing/2014/main" id="{4C4BFC1D-99E0-43BA-821F-B5E7C99C4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4033576"/>
            <a:ext cx="4265524" cy="2843682"/>
          </a:xfrm>
          <a:prstGeom prst="rect">
            <a:avLst/>
          </a:prstGeom>
        </p:spPr>
      </p:pic>
    </p:spTree>
    <p:extLst>
      <p:ext uri="{BB962C8B-B14F-4D97-AF65-F5344CB8AC3E}">
        <p14:creationId xmlns:p14="http://schemas.microsoft.com/office/powerpoint/2010/main" val="816076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left)">
                                      <p:cBhvr>
                                        <p:cTn id="13" dur="500"/>
                                        <p:tgtEl>
                                          <p:spTgt spid="6">
                                            <p:txEl>
                                              <p:pRg st="1" end="1"/>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DB0C-3854-408E-9496-B4BC00A593C9}"/>
              </a:ext>
            </a:extLst>
          </p:cNvPr>
          <p:cNvSpPr>
            <a:spLocks noGrp="1"/>
          </p:cNvSpPr>
          <p:nvPr>
            <p:ph type="title"/>
          </p:nvPr>
        </p:nvSpPr>
        <p:spPr>
          <a:xfrm>
            <a:off x="453851" y="21983"/>
            <a:ext cx="8229600" cy="892417"/>
          </a:xfrm>
        </p:spPr>
        <p:txBody>
          <a:bodyPr/>
          <a:lstStyle/>
          <a:p>
            <a:r>
              <a:rPr lang="en-US" dirty="0"/>
              <a:t>Lessons From NOTHING! </a:t>
            </a:r>
          </a:p>
        </p:txBody>
      </p:sp>
      <p:sp>
        <p:nvSpPr>
          <p:cNvPr id="3" name="Content Placeholder 2">
            <a:extLst>
              <a:ext uri="{FF2B5EF4-FFF2-40B4-BE49-F238E27FC236}">
                <a16:creationId xmlns:a16="http://schemas.microsoft.com/office/drawing/2014/main" id="{0754818F-3BA9-41AD-A3A6-17D1877A2471}"/>
              </a:ext>
            </a:extLst>
          </p:cNvPr>
          <p:cNvSpPr>
            <a:spLocks noGrp="1"/>
          </p:cNvSpPr>
          <p:nvPr>
            <p:ph idx="1"/>
          </p:nvPr>
        </p:nvSpPr>
        <p:spPr>
          <a:xfrm>
            <a:off x="0" y="990600"/>
            <a:ext cx="9144000" cy="4876800"/>
          </a:xfrm>
        </p:spPr>
        <p:txBody>
          <a:bodyPr/>
          <a:lstStyle/>
          <a:p>
            <a:pPr>
              <a:buFont typeface="Wingdings" panose="05000000000000000000" pitchFamily="2" charset="2"/>
              <a:buChar char="v"/>
            </a:pPr>
            <a:r>
              <a:rPr lang="en-US" sz="3600" b="1" dirty="0">
                <a:solidFill>
                  <a:schemeClr val="hlink"/>
                </a:solidFill>
                <a:cs typeface="Times New Roman" pitchFamily="18" charset="0"/>
              </a:rPr>
              <a:t>We Brought Nothing Into the World</a:t>
            </a:r>
          </a:p>
          <a:p>
            <a:pPr>
              <a:buFont typeface="Wingdings" panose="05000000000000000000" pitchFamily="2" charset="2"/>
              <a:buChar char="v"/>
            </a:pPr>
            <a:endParaRPr lang="en-US" sz="3600" b="1" dirty="0">
              <a:solidFill>
                <a:schemeClr val="hlink"/>
              </a:solidFill>
              <a:cs typeface="Times New Roman" pitchFamily="18" charset="0"/>
            </a:endParaRPr>
          </a:p>
          <a:p>
            <a:pPr>
              <a:buFont typeface="Wingdings" panose="05000000000000000000" pitchFamily="2" charset="2"/>
              <a:buChar char="v"/>
            </a:pPr>
            <a:r>
              <a:rPr lang="en-US" sz="3600" b="1" dirty="0">
                <a:solidFill>
                  <a:schemeClr val="hlink"/>
                </a:solidFill>
                <a:cs typeface="Times New Roman" pitchFamily="18" charset="0"/>
              </a:rPr>
              <a:t>Morality Minus Christ = Nothing</a:t>
            </a:r>
          </a:p>
          <a:p>
            <a:pPr>
              <a:buFont typeface="Wingdings" panose="05000000000000000000" pitchFamily="2" charset="2"/>
              <a:buChar char="v"/>
            </a:pPr>
            <a:endParaRPr lang="en-US" sz="3600" b="1" dirty="0">
              <a:solidFill>
                <a:schemeClr val="hlink"/>
              </a:solidFill>
              <a:cs typeface="Times New Roman" pitchFamily="18" charset="0"/>
            </a:endParaRPr>
          </a:p>
          <a:p>
            <a:pPr>
              <a:buFont typeface="Wingdings" panose="05000000000000000000" pitchFamily="2" charset="2"/>
              <a:buChar char="v"/>
            </a:pPr>
            <a:r>
              <a:rPr lang="en-US" sz="3600" b="1" dirty="0">
                <a:solidFill>
                  <a:schemeClr val="hlink"/>
                </a:solidFill>
                <a:cs typeface="Times New Roman" pitchFamily="18" charset="0"/>
              </a:rPr>
              <a:t>Subtraction from God’s Word = Nothing  </a:t>
            </a:r>
            <a:endParaRPr lang="en-US" sz="3600" dirty="0"/>
          </a:p>
        </p:txBody>
      </p:sp>
    </p:spTree>
    <p:extLst>
      <p:ext uri="{BB962C8B-B14F-4D97-AF65-F5344CB8AC3E}">
        <p14:creationId xmlns:p14="http://schemas.microsoft.com/office/powerpoint/2010/main" val="28869670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629400"/>
            <a:ext cx="2895600" cy="228600"/>
          </a:xfrm>
        </p:spPr>
        <p:txBody>
          <a:bodyPr/>
          <a:lstStyle/>
          <a:p>
            <a:r>
              <a:rPr lang="en-US"/>
              <a:t>Lessons From NOTHING!</a:t>
            </a:r>
            <a:endParaRPr lang="en-US" dirty="0"/>
          </a:p>
        </p:txBody>
      </p:sp>
      <p:sp>
        <p:nvSpPr>
          <p:cNvPr id="167938" name="Rectangle 2"/>
          <p:cNvSpPr>
            <a:spLocks noGrp="1" noChangeArrowheads="1"/>
          </p:cNvSpPr>
          <p:nvPr>
            <p:ph type="title"/>
          </p:nvPr>
        </p:nvSpPr>
        <p:spPr>
          <a:xfrm>
            <a:off x="0" y="0"/>
            <a:ext cx="9144000" cy="609600"/>
          </a:xfrm>
        </p:spPr>
        <p:txBody>
          <a:bodyPr/>
          <a:lstStyle/>
          <a:p>
            <a:r>
              <a:rPr lang="en-US" sz="3600" b="1" u="sng" dirty="0">
                <a:solidFill>
                  <a:schemeClr val="hlink"/>
                </a:solidFill>
                <a:effectLst/>
                <a:cs typeface="Times New Roman" pitchFamily="18" charset="0"/>
              </a:rPr>
              <a:t>Subtraction from God’s Word = Nothing </a:t>
            </a:r>
          </a:p>
        </p:txBody>
      </p:sp>
      <p:sp>
        <p:nvSpPr>
          <p:cNvPr id="167939" name="Text Box 3"/>
          <p:cNvSpPr txBox="1">
            <a:spLocks noChangeArrowheads="1"/>
          </p:cNvSpPr>
          <p:nvPr/>
        </p:nvSpPr>
        <p:spPr bwMode="auto">
          <a:xfrm>
            <a:off x="0" y="7620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Belief minus Baptism = Nothing </a:t>
            </a:r>
            <a:endParaRPr lang="en-US" sz="2800" dirty="0">
              <a:latin typeface="Tahoma" pitchFamily="34" charset="0"/>
            </a:endParaRPr>
          </a:p>
          <a:p>
            <a:pPr eaLnBrk="0" hangingPunct="0">
              <a:buClr>
                <a:srgbClr val="FF0066"/>
              </a:buClr>
              <a:buSzPct val="115000"/>
              <a:buFont typeface="Wingdings" pitchFamily="2" charset="2"/>
              <a:buChar char="Ø"/>
            </a:pPr>
            <a:r>
              <a:rPr lang="en-US" sz="2000" dirty="0">
                <a:solidFill>
                  <a:schemeClr val="accent1">
                    <a:lumMod val="20000"/>
                    <a:lumOff val="80000"/>
                  </a:schemeClr>
                </a:solidFill>
                <a:latin typeface="Tahoma" pitchFamily="34" charset="0"/>
              </a:rPr>
              <a:t>Mark 16:16</a:t>
            </a:r>
            <a:r>
              <a:rPr lang="en-US" sz="2000" b="0" dirty="0">
                <a:solidFill>
                  <a:schemeClr val="accent1">
                    <a:lumMod val="20000"/>
                    <a:lumOff val="80000"/>
                  </a:schemeClr>
                </a:solidFill>
                <a:latin typeface="Tahoma" pitchFamily="34" charset="0"/>
              </a:rPr>
              <a:t> </a:t>
            </a: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Belief (faith) + Baptism = Salvation </a:t>
            </a:r>
          </a:p>
        </p:txBody>
      </p:sp>
      <p:sp>
        <p:nvSpPr>
          <p:cNvPr id="167940" name="Text Box 4"/>
          <p:cNvSpPr txBox="1">
            <a:spLocks noChangeArrowheads="1"/>
          </p:cNvSpPr>
          <p:nvPr/>
        </p:nvSpPr>
        <p:spPr bwMode="auto">
          <a:xfrm>
            <a:off x="-6220" y="28956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Repentance minus Baptism = Nothing </a:t>
            </a:r>
            <a:endParaRPr lang="en-US" sz="2800" dirty="0">
              <a:latin typeface="Tahoma" pitchFamily="34" charset="0"/>
            </a:endParaRPr>
          </a:p>
          <a:p>
            <a:pPr eaLnBrk="0" hangingPunct="0">
              <a:buClr>
                <a:srgbClr val="FF0066"/>
              </a:buClr>
              <a:buSzPct val="115000"/>
              <a:buFont typeface="Wingdings" pitchFamily="2" charset="2"/>
              <a:buChar char="Ø"/>
            </a:pPr>
            <a:r>
              <a:rPr lang="en-US" sz="2000" dirty="0">
                <a:solidFill>
                  <a:schemeClr val="accent1">
                    <a:lumMod val="20000"/>
                    <a:lumOff val="80000"/>
                  </a:schemeClr>
                </a:solidFill>
                <a:latin typeface="Tahoma" pitchFamily="34" charset="0"/>
              </a:rPr>
              <a:t>Acts 2:38</a:t>
            </a:r>
            <a:r>
              <a:rPr lang="en-US" sz="2000" b="0" dirty="0">
                <a:solidFill>
                  <a:schemeClr val="accent1">
                    <a:lumMod val="20000"/>
                    <a:lumOff val="80000"/>
                  </a:schemeClr>
                </a:solidFill>
                <a:latin typeface="Tahoma" pitchFamily="34" charset="0"/>
              </a:rPr>
              <a:t> </a:t>
            </a: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Repentance + Baptism = forgiveness of sins!</a:t>
            </a:r>
          </a:p>
          <a:p>
            <a:pPr eaLnBrk="0" hangingPunct="0">
              <a:buClr>
                <a:srgbClr val="FF0066"/>
              </a:buClr>
              <a:buSzPct val="115000"/>
              <a:buFont typeface="Wingdings" pitchFamily="2" charset="2"/>
              <a:buChar char="Ø"/>
            </a:pPr>
            <a:r>
              <a:rPr lang="en-US" sz="2000" dirty="0">
                <a:solidFill>
                  <a:schemeClr val="accent1">
                    <a:lumMod val="20000"/>
                    <a:lumOff val="80000"/>
                  </a:schemeClr>
                </a:solidFill>
                <a:latin typeface="Tahoma" pitchFamily="34" charset="0"/>
              </a:rPr>
              <a:t>Acts 22:16: </a:t>
            </a:r>
            <a:r>
              <a:rPr lang="en-US" sz="2000" b="0" dirty="0">
                <a:solidFill>
                  <a:schemeClr val="accent1">
                    <a:lumMod val="20000"/>
                    <a:lumOff val="80000"/>
                  </a:schemeClr>
                </a:solidFill>
                <a:latin typeface="Tahoma" pitchFamily="34" charset="0"/>
              </a:rPr>
              <a:t>Paul an example of Acts 2:38</a:t>
            </a:r>
          </a:p>
        </p:txBody>
      </p:sp>
      <p:sp>
        <p:nvSpPr>
          <p:cNvPr id="7" name="Text Box 3"/>
          <p:cNvSpPr txBox="1">
            <a:spLocks noChangeArrowheads="1"/>
          </p:cNvSpPr>
          <p:nvPr/>
        </p:nvSpPr>
        <p:spPr bwMode="auto">
          <a:xfrm>
            <a:off x="4572000" y="1202829"/>
            <a:ext cx="4585996" cy="169277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Mark 16:16</a:t>
            </a:r>
          </a:p>
          <a:p>
            <a:pPr eaLnBrk="0" hangingPunct="0">
              <a:buClr>
                <a:schemeClr val="accent1"/>
              </a:buClr>
              <a:buSzPct val="115000"/>
              <a:buFont typeface="Wingdings" pitchFamily="2" charset="2"/>
              <a:buNone/>
            </a:pPr>
            <a:r>
              <a:rPr lang="en-US" sz="2000" b="0" dirty="0">
                <a:solidFill>
                  <a:schemeClr val="bg2">
                    <a:lumMod val="60000"/>
                    <a:lumOff val="40000"/>
                  </a:schemeClr>
                </a:solidFill>
                <a:latin typeface="Tahoma" pitchFamily="34" charset="0"/>
              </a:rPr>
              <a:t>16.  "He who has believed and has been baptized shall be saved; but he who has disbelieved shall be condemned.</a:t>
            </a:r>
          </a:p>
        </p:txBody>
      </p:sp>
      <p:sp>
        <p:nvSpPr>
          <p:cNvPr id="8" name="Text Box 3"/>
          <p:cNvSpPr txBox="1">
            <a:spLocks noChangeArrowheads="1"/>
          </p:cNvSpPr>
          <p:nvPr/>
        </p:nvSpPr>
        <p:spPr bwMode="auto">
          <a:xfrm>
            <a:off x="5701004" y="3403432"/>
            <a:ext cx="3436776" cy="2923877"/>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Acts 2:38</a:t>
            </a:r>
          </a:p>
          <a:p>
            <a:pPr eaLnBrk="0" hangingPunct="0">
              <a:buClr>
                <a:schemeClr val="accent1"/>
              </a:buClr>
              <a:buSzPct val="115000"/>
              <a:buFont typeface="Wingdings" pitchFamily="2" charset="2"/>
              <a:buNone/>
            </a:pPr>
            <a:r>
              <a:rPr lang="en-US" sz="2000" b="0" dirty="0">
                <a:solidFill>
                  <a:schemeClr val="bg2">
                    <a:lumMod val="60000"/>
                    <a:lumOff val="40000"/>
                  </a:schemeClr>
                </a:solidFill>
                <a:latin typeface="Tahoma" pitchFamily="34" charset="0"/>
              </a:rPr>
              <a:t>38.  Peter said to them, "Repent, and each of you be baptized in the name of Jesus Christ for the forgiveness of your sins; and you will receive the gift of the Holy Spirit.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p:cTn id="7" dur="500" fill="hold"/>
                                        <p:tgtEl>
                                          <p:spTgt spid="167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79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7939">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Effect transition="in" filter="wipe(left)">
                                      <p:cBhvr>
                                        <p:cTn id="13" dur="500"/>
                                        <p:tgtEl>
                                          <p:spTgt spid="167939">
                                            <p:txEl>
                                              <p:pRg st="1" end="1"/>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67939">
                                            <p:txEl>
                                              <p:pRg st="2" end="2"/>
                                            </p:txEl>
                                          </p:spTgt>
                                        </p:tgtEl>
                                        <p:attrNameLst>
                                          <p:attrName>style.visibility</p:attrName>
                                        </p:attrNameLst>
                                      </p:cBhvr>
                                      <p:to>
                                        <p:strVal val="visible"/>
                                      </p:to>
                                    </p:set>
                                    <p:animEffect transition="in" filter="wipe(left)">
                                      <p:cBhvr>
                                        <p:cTn id="21" dur="500"/>
                                        <p:tgtEl>
                                          <p:spTgt spid="16793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7940">
                                            <p:txEl>
                                              <p:pRg st="0" end="0"/>
                                            </p:txEl>
                                          </p:spTgt>
                                        </p:tgtEl>
                                        <p:attrNameLst>
                                          <p:attrName>style.visibility</p:attrName>
                                        </p:attrNameLst>
                                      </p:cBhvr>
                                      <p:to>
                                        <p:strVal val="visible"/>
                                      </p:to>
                                    </p:set>
                                    <p:anim calcmode="lin" valueType="num">
                                      <p:cBhvr>
                                        <p:cTn id="26" dur="500" fill="hold"/>
                                        <p:tgtEl>
                                          <p:spTgt spid="167940">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67940">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67940">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67940">
                                            <p:txEl>
                                              <p:pRg st="1" end="1"/>
                                            </p:txEl>
                                          </p:spTgt>
                                        </p:tgtEl>
                                        <p:attrNameLst>
                                          <p:attrName>style.visibility</p:attrName>
                                        </p:attrNameLst>
                                      </p:cBhvr>
                                      <p:to>
                                        <p:strVal val="visible"/>
                                      </p:to>
                                    </p:set>
                                    <p:animEffect transition="in" filter="wipe(left)">
                                      <p:cBhvr>
                                        <p:cTn id="32" dur="500"/>
                                        <p:tgtEl>
                                          <p:spTgt spid="167940">
                                            <p:txEl>
                                              <p:pRg st="1" end="1"/>
                                            </p:txEl>
                                          </p:spTgt>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67940">
                                            <p:txEl>
                                              <p:pRg st="2" end="2"/>
                                            </p:txEl>
                                          </p:spTgt>
                                        </p:tgtEl>
                                        <p:attrNameLst>
                                          <p:attrName>style.visibility</p:attrName>
                                        </p:attrNameLst>
                                      </p:cBhvr>
                                      <p:to>
                                        <p:strVal val="visible"/>
                                      </p:to>
                                    </p:set>
                                    <p:animEffect transition="in" filter="wipe(left)">
                                      <p:cBhvr>
                                        <p:cTn id="39" dur="500"/>
                                        <p:tgtEl>
                                          <p:spTgt spid="167940">
                                            <p:txEl>
                                              <p:pRg st="2" end="2"/>
                                            </p:txEl>
                                          </p:spTgt>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167940">
                                            <p:txEl>
                                              <p:pRg st="3" end="3"/>
                                            </p:txEl>
                                          </p:spTgt>
                                        </p:tgtEl>
                                        <p:attrNameLst>
                                          <p:attrName>style.visibility</p:attrName>
                                        </p:attrNameLst>
                                      </p:cBhvr>
                                      <p:to>
                                        <p:strVal val="visible"/>
                                      </p:to>
                                    </p:set>
                                    <p:animEffect transition="in" filter="wipe(left)">
                                      <p:cBhvr>
                                        <p:cTn id="43" dur="500"/>
                                        <p:tgtEl>
                                          <p:spTgt spid="1679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629400"/>
            <a:ext cx="2895600" cy="228600"/>
          </a:xfrm>
        </p:spPr>
        <p:txBody>
          <a:bodyPr/>
          <a:lstStyle/>
          <a:p>
            <a:r>
              <a:rPr lang="en-US"/>
              <a:t>Lessons From NOTHING!</a:t>
            </a:r>
            <a:endParaRPr lang="en-US" dirty="0"/>
          </a:p>
        </p:txBody>
      </p:sp>
      <p:sp>
        <p:nvSpPr>
          <p:cNvPr id="190466" name="Rectangle 2"/>
          <p:cNvSpPr>
            <a:spLocks noGrp="1" noChangeArrowheads="1"/>
          </p:cNvSpPr>
          <p:nvPr>
            <p:ph type="title"/>
          </p:nvPr>
        </p:nvSpPr>
        <p:spPr>
          <a:xfrm>
            <a:off x="0" y="0"/>
            <a:ext cx="9144000" cy="609600"/>
          </a:xfrm>
        </p:spPr>
        <p:txBody>
          <a:bodyPr/>
          <a:lstStyle/>
          <a:p>
            <a:r>
              <a:rPr lang="en-US" sz="3600" b="1" u="sng" dirty="0">
                <a:solidFill>
                  <a:schemeClr val="hlink"/>
                </a:solidFill>
                <a:effectLst/>
                <a:cs typeface="Times New Roman" pitchFamily="18" charset="0"/>
              </a:rPr>
              <a:t>Subtraction from God’s Word = Nothing </a:t>
            </a:r>
          </a:p>
        </p:txBody>
      </p:sp>
      <p:sp>
        <p:nvSpPr>
          <p:cNvPr id="190467" name="Text Box 3"/>
          <p:cNvSpPr txBox="1">
            <a:spLocks noChangeArrowheads="1"/>
          </p:cNvSpPr>
          <p:nvPr/>
        </p:nvSpPr>
        <p:spPr bwMode="auto">
          <a:xfrm>
            <a:off x="0" y="7620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Religious Acts minus Love = Nothing </a:t>
            </a:r>
            <a:endParaRPr lang="en-US" sz="2800" dirty="0">
              <a:latin typeface="Tahoma" pitchFamily="34" charset="0"/>
            </a:endParaRPr>
          </a:p>
          <a:p>
            <a:pPr eaLnBrk="0" hangingPunct="0">
              <a:buClr>
                <a:srgbClr val="FF0066"/>
              </a:buClr>
              <a:buSzPct val="115000"/>
              <a:buFont typeface="Wingdings" pitchFamily="2" charset="2"/>
              <a:buChar char="Ø"/>
            </a:pPr>
            <a:r>
              <a:rPr lang="en-US" sz="2000" dirty="0">
                <a:solidFill>
                  <a:schemeClr val="accent1">
                    <a:lumMod val="20000"/>
                    <a:lumOff val="80000"/>
                  </a:schemeClr>
                </a:solidFill>
                <a:latin typeface="Tahoma" pitchFamily="34" charset="0"/>
              </a:rPr>
              <a:t>I Cor. 13:1-3:</a:t>
            </a:r>
            <a:r>
              <a:rPr lang="en-US" sz="2000" b="0" dirty="0">
                <a:solidFill>
                  <a:schemeClr val="accent1">
                    <a:lumMod val="20000"/>
                    <a:lumOff val="80000"/>
                  </a:schemeClr>
                </a:solidFill>
                <a:latin typeface="Tahoma" pitchFamily="34" charset="0"/>
              </a:rPr>
              <a:t> </a:t>
            </a: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Faith – Love = Nothing </a:t>
            </a: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Benevolence – Love = Nothing</a:t>
            </a:r>
          </a:p>
        </p:txBody>
      </p:sp>
      <p:sp>
        <p:nvSpPr>
          <p:cNvPr id="6" name="Text Box 3"/>
          <p:cNvSpPr txBox="1">
            <a:spLocks noChangeArrowheads="1"/>
          </p:cNvSpPr>
          <p:nvPr/>
        </p:nvSpPr>
        <p:spPr bwMode="auto">
          <a:xfrm>
            <a:off x="4114800" y="1295400"/>
            <a:ext cx="5029200" cy="4462760"/>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I Cor. 13:1-3</a:t>
            </a:r>
          </a:p>
          <a:p>
            <a:pPr eaLnBrk="0" hangingPunct="0">
              <a:buClr>
                <a:schemeClr val="accent1"/>
              </a:buClr>
              <a:buSzPct val="115000"/>
              <a:buFont typeface="Wingdings" pitchFamily="2" charset="2"/>
              <a:buNone/>
            </a:pPr>
            <a:r>
              <a:rPr lang="en-US" sz="2000" b="0" dirty="0">
                <a:solidFill>
                  <a:schemeClr val="bg2">
                    <a:lumMod val="60000"/>
                    <a:lumOff val="40000"/>
                  </a:schemeClr>
                </a:solidFill>
                <a:latin typeface="Tahoma" pitchFamily="34" charset="0"/>
              </a:rPr>
              <a:t>1.  If I speak with the tongues of men and of angels, but do not have love, I have become a noisy gong or a clanging cymbal.</a:t>
            </a:r>
          </a:p>
          <a:p>
            <a:pPr eaLnBrk="0" hangingPunct="0">
              <a:buClr>
                <a:schemeClr val="accent1"/>
              </a:buClr>
              <a:buSzPct val="115000"/>
              <a:buFont typeface="Wingdings" pitchFamily="2" charset="2"/>
              <a:buNone/>
            </a:pPr>
            <a:r>
              <a:rPr lang="en-US" sz="2000" b="0" dirty="0">
                <a:solidFill>
                  <a:schemeClr val="bg2">
                    <a:lumMod val="60000"/>
                    <a:lumOff val="40000"/>
                  </a:schemeClr>
                </a:solidFill>
                <a:latin typeface="Tahoma" pitchFamily="34" charset="0"/>
              </a:rPr>
              <a:t>2.  If I have the gift of prophecy, and know all mysteries and all knowledge; and if I have all faith, so as to remove mountains, but do not have love, I am nothing.</a:t>
            </a:r>
          </a:p>
          <a:p>
            <a:pPr eaLnBrk="0" hangingPunct="0">
              <a:buClr>
                <a:schemeClr val="accent1"/>
              </a:buClr>
              <a:buSzPct val="115000"/>
              <a:buFont typeface="Wingdings" pitchFamily="2" charset="2"/>
              <a:buNone/>
            </a:pPr>
            <a:r>
              <a:rPr lang="en-US" sz="2000" b="0" dirty="0">
                <a:solidFill>
                  <a:schemeClr val="bg2">
                    <a:lumMod val="60000"/>
                    <a:lumOff val="40000"/>
                  </a:schemeClr>
                </a:solidFill>
                <a:latin typeface="Tahoma" pitchFamily="34" charset="0"/>
              </a:rPr>
              <a:t>3.  And if I give all my possessions to feed the poor, and if I surrender my body to be burned, but do not have love, it profits me nothing.</a:t>
            </a:r>
          </a:p>
        </p:txBody>
      </p:sp>
      <p:pic>
        <p:nvPicPr>
          <p:cNvPr id="10" name="Picture 9">
            <a:extLst>
              <a:ext uri="{FF2B5EF4-FFF2-40B4-BE49-F238E27FC236}">
                <a16:creationId xmlns:a16="http://schemas.microsoft.com/office/drawing/2014/main" id="{3EDB3F28-A59B-491F-A3D1-A32142232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03" y="2299395"/>
            <a:ext cx="2667000" cy="24536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p:cTn id="7" dur="500" fill="hold"/>
                                        <p:tgtEl>
                                          <p:spTgt spid="190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04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0467">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90467">
                                            <p:txEl>
                                              <p:pRg st="1" end="1"/>
                                            </p:txEl>
                                          </p:spTgt>
                                        </p:tgtEl>
                                        <p:attrNameLst>
                                          <p:attrName>style.visibility</p:attrName>
                                        </p:attrNameLst>
                                      </p:cBhvr>
                                      <p:to>
                                        <p:strVal val="visible"/>
                                      </p:to>
                                    </p:set>
                                    <p:animEffect transition="in" filter="wipe(left)">
                                      <p:cBhvr>
                                        <p:cTn id="19" dur="500"/>
                                        <p:tgtEl>
                                          <p:spTgt spid="190467">
                                            <p:txEl>
                                              <p:pRg st="1" end="1"/>
                                            </p:txEl>
                                          </p:spTgt>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90467">
                                            <p:txEl>
                                              <p:pRg st="2" end="2"/>
                                            </p:txEl>
                                          </p:spTgt>
                                        </p:tgtEl>
                                        <p:attrNameLst>
                                          <p:attrName>style.visibility</p:attrName>
                                        </p:attrNameLst>
                                      </p:cBhvr>
                                      <p:to>
                                        <p:strVal val="visible"/>
                                      </p:to>
                                    </p:set>
                                    <p:animEffect transition="in" filter="wipe(left)">
                                      <p:cBhvr>
                                        <p:cTn id="27" dur="500"/>
                                        <p:tgtEl>
                                          <p:spTgt spid="190467">
                                            <p:txEl>
                                              <p:pRg st="2" end="2"/>
                                            </p:txEl>
                                          </p:spTgt>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90467">
                                            <p:txEl>
                                              <p:pRg st="3" end="3"/>
                                            </p:txEl>
                                          </p:spTgt>
                                        </p:tgtEl>
                                        <p:attrNameLst>
                                          <p:attrName>style.visibility</p:attrName>
                                        </p:attrNameLst>
                                      </p:cBhvr>
                                      <p:to>
                                        <p:strVal val="visible"/>
                                      </p:to>
                                    </p:set>
                                    <p:animEffect transition="in" filter="wipe(left)">
                                      <p:cBhvr>
                                        <p:cTn id="31" dur="500"/>
                                        <p:tgtEl>
                                          <p:spTgt spid="190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629400"/>
            <a:ext cx="28956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Times New Roman" pitchFamily="18" charset="0"/>
              </a:rPr>
              <a:t>Lessons From NOTHING!</a:t>
            </a:r>
            <a:endParaRPr kumimoji="0" lang="en-US" sz="1000" b="0"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Times New Roman" pitchFamily="18" charset="0"/>
            </a:endParaRPr>
          </a:p>
        </p:txBody>
      </p:sp>
      <p:sp>
        <p:nvSpPr>
          <p:cNvPr id="190466" name="Rectangle 2"/>
          <p:cNvSpPr>
            <a:spLocks noGrp="1" noChangeArrowheads="1"/>
          </p:cNvSpPr>
          <p:nvPr>
            <p:ph type="title"/>
          </p:nvPr>
        </p:nvSpPr>
        <p:spPr>
          <a:xfrm>
            <a:off x="0" y="0"/>
            <a:ext cx="9144000" cy="609600"/>
          </a:xfrm>
        </p:spPr>
        <p:txBody>
          <a:bodyPr/>
          <a:lstStyle/>
          <a:p>
            <a:r>
              <a:rPr lang="en-US" sz="3600" b="1" u="sng" dirty="0">
                <a:solidFill>
                  <a:schemeClr val="hlink"/>
                </a:solidFill>
                <a:effectLst/>
                <a:cs typeface="Times New Roman" pitchFamily="18" charset="0"/>
              </a:rPr>
              <a:t>Subtraction from God’s Word = Nothing </a:t>
            </a:r>
          </a:p>
        </p:txBody>
      </p:sp>
      <p:sp>
        <p:nvSpPr>
          <p:cNvPr id="190468" name="Text Box 4"/>
          <p:cNvSpPr txBox="1">
            <a:spLocks noChangeArrowheads="1"/>
          </p:cNvSpPr>
          <p:nvPr/>
        </p:nvSpPr>
        <p:spPr bwMode="auto">
          <a:xfrm>
            <a:off x="12800" y="85566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Salt minus Flavor = Nothing </a:t>
            </a:r>
            <a:endParaRPr kumimoji="0" lang="en-US" sz="28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FF0066"/>
              </a:buClr>
              <a:buSzPct val="115000"/>
              <a:buFont typeface="Wingdings" pitchFamily="2" charset="2"/>
              <a:buChar char="Ø"/>
              <a:tabLst/>
              <a:defRPr/>
            </a:pPr>
            <a:r>
              <a:rPr kumimoji="0" lang="en-US" sz="2000" b="1" i="0" u="none" strike="noStrike" kern="1200" cap="none" spc="0" normalizeH="0" baseline="0" noProof="0" dirty="0">
                <a:ln>
                  <a:noFill/>
                </a:ln>
                <a:solidFill>
                  <a:srgbClr val="3399FF">
                    <a:lumMod val="20000"/>
                    <a:lumOff val="80000"/>
                  </a:srgbClr>
                </a:solidFill>
                <a:effectLst/>
                <a:uLnTx/>
                <a:uFillTx/>
                <a:latin typeface="Tahoma" pitchFamily="34" charset="0"/>
                <a:ea typeface="+mn-ea"/>
                <a:cs typeface="Times New Roman" pitchFamily="18" charset="0"/>
              </a:rPr>
              <a:t>Mt. 5:13: </a:t>
            </a:r>
            <a:r>
              <a:rPr kumimoji="0" lang="en-US" sz="2000" b="0" i="0" u="none" strike="noStrike" kern="1200" cap="none" spc="0" normalizeH="0" baseline="0" noProof="0" dirty="0">
                <a:ln>
                  <a:noFill/>
                </a:ln>
                <a:solidFill>
                  <a:srgbClr val="3399FF">
                    <a:lumMod val="20000"/>
                    <a:lumOff val="80000"/>
                  </a:srgbClr>
                </a:solidFill>
                <a:effectLst/>
                <a:uLnTx/>
                <a:uFillTx/>
                <a:latin typeface="Tahoma" pitchFamily="34" charset="0"/>
                <a:ea typeface="+mn-ea"/>
                <a:cs typeface="Times New Roman" pitchFamily="18" charset="0"/>
              </a:rPr>
              <a:t>Salt seasons, saves, and preserves!</a:t>
            </a:r>
          </a:p>
          <a:p>
            <a:pPr marL="457200" marR="0" lvl="0" indent="-457200" algn="l" defTabSz="914400" rtl="0" eaLnBrk="0" fontAlgn="base" latinLnBrk="0" hangingPunct="0">
              <a:lnSpc>
                <a:spcPct val="100000"/>
              </a:lnSpc>
              <a:spcBef>
                <a:spcPct val="0"/>
              </a:spcBef>
              <a:spcAft>
                <a:spcPct val="0"/>
              </a:spcAft>
              <a:buClr>
                <a:srgbClr val="FF0066"/>
              </a:buClr>
              <a:buSzPct val="115000"/>
              <a:buFont typeface="Wingdings" pitchFamily="2" charset="2"/>
              <a:buChar char="Ø"/>
              <a:tabLst/>
              <a:defRPr/>
            </a:pPr>
            <a:r>
              <a:rPr kumimoji="0" lang="en-US" sz="2000" b="0" i="0" u="none" strike="noStrike" kern="1200" cap="none" spc="0" normalizeH="0" baseline="0" noProof="0" dirty="0">
                <a:ln>
                  <a:noFill/>
                </a:ln>
                <a:solidFill>
                  <a:srgbClr val="3399FF">
                    <a:lumMod val="20000"/>
                    <a:lumOff val="80000"/>
                  </a:srgbClr>
                </a:solidFill>
                <a:effectLst/>
                <a:uLnTx/>
                <a:uFillTx/>
                <a:latin typeface="Tahoma" pitchFamily="34" charset="0"/>
                <a:ea typeface="+mn-ea"/>
                <a:cs typeface="Times New Roman" pitchFamily="18" charset="0"/>
              </a:rPr>
              <a:t>A child of God that loses these qualities is “</a:t>
            </a:r>
            <a:r>
              <a:rPr kumimoji="0" lang="en-US" sz="2000" b="1" i="0" u="none" strike="noStrike" kern="1200" cap="none" spc="0" normalizeH="0" baseline="0" noProof="0" dirty="0">
                <a:ln>
                  <a:noFill/>
                </a:ln>
                <a:solidFill>
                  <a:srgbClr val="3399FF">
                    <a:lumMod val="20000"/>
                    <a:lumOff val="80000"/>
                  </a:srgbClr>
                </a:solidFill>
                <a:effectLst/>
                <a:uLnTx/>
                <a:uFillTx/>
                <a:latin typeface="Tahoma" pitchFamily="34" charset="0"/>
                <a:ea typeface="+mn-ea"/>
                <a:cs typeface="Times New Roman" pitchFamily="18" charset="0"/>
              </a:rPr>
              <a:t>good for Nothing!”</a:t>
            </a:r>
          </a:p>
          <a:p>
            <a:pPr marL="457200" marR="0" lvl="0" indent="-457200" algn="l" defTabSz="914400" rtl="0" eaLnBrk="0" fontAlgn="base" latinLnBrk="0" hangingPunct="0">
              <a:lnSpc>
                <a:spcPct val="100000"/>
              </a:lnSpc>
              <a:spcBef>
                <a:spcPct val="0"/>
              </a:spcBef>
              <a:spcAft>
                <a:spcPct val="0"/>
              </a:spcAft>
              <a:buClr>
                <a:srgbClr val="FF0066"/>
              </a:buClr>
              <a:buSzPct val="115000"/>
              <a:buFont typeface="Wingdings" pitchFamily="2" charset="2"/>
              <a:buChar char="Ø"/>
              <a:tabLst/>
              <a:defRPr/>
            </a:pPr>
            <a:r>
              <a:rPr kumimoji="0" lang="en-US" sz="2000" b="1" i="0" u="none" strike="noStrike" kern="1200" cap="none" spc="0" normalizeH="0" baseline="0" noProof="0" dirty="0">
                <a:ln>
                  <a:noFill/>
                </a:ln>
                <a:solidFill>
                  <a:srgbClr val="3399FF">
                    <a:lumMod val="20000"/>
                    <a:lumOff val="80000"/>
                  </a:srgbClr>
                </a:solidFill>
                <a:effectLst/>
                <a:uLnTx/>
                <a:uFillTx/>
                <a:latin typeface="Tahoma" pitchFamily="34" charset="0"/>
                <a:ea typeface="+mn-ea"/>
                <a:cs typeface="Times New Roman" pitchFamily="18" charset="0"/>
              </a:rPr>
              <a:t>Col. 4:6:</a:t>
            </a:r>
            <a:r>
              <a:rPr kumimoji="0" lang="en-US" sz="2000" b="0" i="0" u="none" strike="noStrike" kern="1200" cap="none" spc="0" normalizeH="0" baseline="0" noProof="0" dirty="0">
                <a:ln>
                  <a:noFill/>
                </a:ln>
                <a:solidFill>
                  <a:srgbClr val="3399FF">
                    <a:lumMod val="20000"/>
                    <a:lumOff val="80000"/>
                  </a:srgbClr>
                </a:solidFill>
                <a:effectLst/>
                <a:uLnTx/>
                <a:uFillTx/>
                <a:latin typeface="Tahoma" pitchFamily="34" charset="0"/>
                <a:ea typeface="+mn-ea"/>
                <a:cs typeface="Times New Roman" pitchFamily="18" charset="0"/>
              </a:rPr>
              <a:t> Our speech must even be seasoned with “salt.” </a:t>
            </a:r>
          </a:p>
        </p:txBody>
      </p:sp>
      <p:sp>
        <p:nvSpPr>
          <p:cNvPr id="7" name="Text Box 3"/>
          <p:cNvSpPr txBox="1">
            <a:spLocks noChangeArrowheads="1"/>
          </p:cNvSpPr>
          <p:nvPr/>
        </p:nvSpPr>
        <p:spPr bwMode="auto">
          <a:xfrm>
            <a:off x="5194400" y="2400258"/>
            <a:ext cx="3962400" cy="261610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mn-cs"/>
              </a:rPr>
              <a:t>Matthew 5:13 (NKJ)</a:t>
            </a:r>
          </a:p>
          <a:p>
            <a:pPr marL="457200" marR="0" lvl="0" indent="-457200" algn="l" defTabSz="914400" rtl="0" eaLnBrk="0" fontAlgn="base" latinLnBrk="0" hangingPunct="0">
              <a:lnSpc>
                <a:spcPct val="100000"/>
              </a:lnSpc>
              <a:spcBef>
                <a:spcPct val="0"/>
              </a:spcBef>
              <a:spcAft>
                <a:spcPct val="0"/>
              </a:spcAft>
              <a:buClr>
                <a:srgbClr val="3399FF"/>
              </a:buClr>
              <a:buSzPct val="115000"/>
              <a:buFont typeface="Wingdings" pitchFamily="2" charset="2"/>
              <a:buNone/>
              <a:tabLst/>
              <a:defRPr/>
            </a:pPr>
            <a:r>
              <a:rPr kumimoji="0" lang="en-US" sz="2000" b="0" i="0" u="none" strike="noStrike" kern="1200" cap="none" spc="0" normalizeH="0" baseline="0" noProof="0" dirty="0">
                <a:ln>
                  <a:noFill/>
                </a:ln>
                <a:solidFill>
                  <a:srgbClr val="010199">
                    <a:lumMod val="60000"/>
                    <a:lumOff val="40000"/>
                  </a:srgbClr>
                </a:solidFill>
                <a:effectLst/>
                <a:uLnTx/>
                <a:uFillTx/>
                <a:latin typeface="Tahoma" pitchFamily="34" charset="0"/>
                <a:ea typeface="+mn-ea"/>
                <a:cs typeface="+mn-cs"/>
              </a:rPr>
              <a:t>13.  "You are the salt of the earth; but if the salt loses its flavor, how shall it be seasoned? It is then good for nothing but to be thrown out and trampled underfoot by men.</a:t>
            </a:r>
          </a:p>
        </p:txBody>
      </p:sp>
      <p:sp>
        <p:nvSpPr>
          <p:cNvPr id="9" name="Text Box 7">
            <a:extLst>
              <a:ext uri="{FF2B5EF4-FFF2-40B4-BE49-F238E27FC236}">
                <a16:creationId xmlns:a16="http://schemas.microsoft.com/office/drawing/2014/main" id="{21D4FBDD-F0CF-4983-BAB4-DC33A5E4523D}"/>
              </a:ext>
            </a:extLst>
          </p:cNvPr>
          <p:cNvSpPr txBox="1">
            <a:spLocks noChangeArrowheads="1"/>
          </p:cNvSpPr>
          <p:nvPr/>
        </p:nvSpPr>
        <p:spPr bwMode="auto">
          <a:xfrm>
            <a:off x="34571" y="2923478"/>
            <a:ext cx="5038530" cy="1569660"/>
          </a:xfrm>
          <a:prstGeom prst="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mn-cs"/>
              </a:rPr>
              <a:t>Compromising with the world causes one’s “salt”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mn-cs"/>
              </a:rPr>
              <a:t>to become flavorless!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ahoma" pitchFamily="34" charset="0"/>
                <a:ea typeface="+mn-ea"/>
                <a:cs typeface="+mn-cs"/>
              </a:rPr>
              <a:t>(Revelation 2:12-29)</a:t>
            </a:r>
            <a:endParaRPr kumimoji="0" lang="en-US" sz="2800" b="1" i="1" u="none" strike="noStrike" kern="1200" cap="none" spc="0" normalizeH="0" baseline="0" noProof="0" dirty="0">
              <a:ln>
                <a:noFill/>
              </a:ln>
              <a:solidFill>
                <a:srgbClr val="FF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8212582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0468">
                                            <p:txEl>
                                              <p:pRg st="0" end="0"/>
                                            </p:txEl>
                                          </p:spTgt>
                                        </p:tgtEl>
                                        <p:attrNameLst>
                                          <p:attrName>style.visibility</p:attrName>
                                        </p:attrNameLst>
                                      </p:cBhvr>
                                      <p:to>
                                        <p:strVal val="visible"/>
                                      </p:to>
                                    </p:set>
                                    <p:anim calcmode="lin" valueType="num">
                                      <p:cBhvr>
                                        <p:cTn id="7" dur="500" fill="hold"/>
                                        <p:tgtEl>
                                          <p:spTgt spid="1904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046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0468">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90468">
                                            <p:txEl>
                                              <p:pRg st="1" end="1"/>
                                            </p:txEl>
                                          </p:spTgt>
                                        </p:tgtEl>
                                        <p:attrNameLst>
                                          <p:attrName>style.visibility</p:attrName>
                                        </p:attrNameLst>
                                      </p:cBhvr>
                                      <p:to>
                                        <p:strVal val="visible"/>
                                      </p:to>
                                    </p:set>
                                    <p:animEffect transition="in" filter="wipe(left)">
                                      <p:cBhvr>
                                        <p:cTn id="13" dur="500"/>
                                        <p:tgtEl>
                                          <p:spTgt spid="190468">
                                            <p:txEl>
                                              <p:pRg st="1" end="1"/>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90468">
                                            <p:txEl>
                                              <p:pRg st="2" end="2"/>
                                            </p:txEl>
                                          </p:spTgt>
                                        </p:tgtEl>
                                        <p:attrNameLst>
                                          <p:attrName>style.visibility</p:attrName>
                                        </p:attrNameLst>
                                      </p:cBhvr>
                                      <p:to>
                                        <p:strVal val="visible"/>
                                      </p:to>
                                    </p:set>
                                    <p:animEffect transition="in" filter="wipe(left)">
                                      <p:cBhvr>
                                        <p:cTn id="21" dur="500"/>
                                        <p:tgtEl>
                                          <p:spTgt spid="190468">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90468">
                                            <p:txEl>
                                              <p:pRg st="3" end="3"/>
                                            </p:txEl>
                                          </p:spTgt>
                                        </p:tgtEl>
                                        <p:attrNameLst>
                                          <p:attrName>style.visibility</p:attrName>
                                        </p:attrNameLst>
                                      </p:cBhvr>
                                      <p:to>
                                        <p:strVal val="visible"/>
                                      </p:to>
                                    </p:set>
                                    <p:animEffect transition="in" filter="wipe(left)">
                                      <p:cBhvr>
                                        <p:cTn id="25" dur="500"/>
                                        <p:tgtEl>
                                          <p:spTgt spid="19046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629400"/>
            <a:ext cx="2231571" cy="228600"/>
          </a:xfrm>
        </p:spPr>
        <p:txBody>
          <a:bodyPr/>
          <a:lstStyle/>
          <a:p>
            <a:r>
              <a:rPr lang="en-US" dirty="0"/>
              <a:t>Lessons From NOTHING!</a:t>
            </a:r>
          </a:p>
        </p:txBody>
      </p:sp>
      <p:sp>
        <p:nvSpPr>
          <p:cNvPr id="196610" name="Rectangle 2"/>
          <p:cNvSpPr>
            <a:spLocks noGrp="1" noChangeArrowheads="1"/>
          </p:cNvSpPr>
          <p:nvPr>
            <p:ph type="title"/>
          </p:nvPr>
        </p:nvSpPr>
        <p:spPr>
          <a:xfrm>
            <a:off x="0" y="0"/>
            <a:ext cx="9144000" cy="609600"/>
          </a:xfrm>
        </p:spPr>
        <p:txBody>
          <a:bodyPr/>
          <a:lstStyle/>
          <a:p>
            <a:r>
              <a:rPr lang="en-US" sz="3600" b="1" u="sng" dirty="0">
                <a:solidFill>
                  <a:schemeClr val="hlink"/>
                </a:solidFill>
                <a:effectLst/>
                <a:cs typeface="Times New Roman" pitchFamily="18" charset="0"/>
              </a:rPr>
              <a:t>Subtraction from God’s Word = Nothing </a:t>
            </a:r>
          </a:p>
        </p:txBody>
      </p:sp>
      <p:sp>
        <p:nvSpPr>
          <p:cNvPr id="196612" name="Text Box 4"/>
          <p:cNvSpPr txBox="1">
            <a:spLocks noChangeArrowheads="1"/>
          </p:cNvSpPr>
          <p:nvPr/>
        </p:nvSpPr>
        <p:spPr bwMode="auto">
          <a:xfrm>
            <a:off x="0" y="885732"/>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The seriousness of subtraction from God’s word: </a:t>
            </a:r>
            <a:endParaRPr lang="en-US" sz="2800" dirty="0">
              <a:latin typeface="Tahoma" pitchFamily="34" charset="0"/>
            </a:endParaRPr>
          </a:p>
          <a:p>
            <a:pPr eaLnBrk="0" hangingPunct="0">
              <a:buClr>
                <a:srgbClr val="FF0066"/>
              </a:buClr>
              <a:buSzPct val="115000"/>
              <a:buFont typeface="Wingdings" pitchFamily="2" charset="2"/>
              <a:buChar char="Ø"/>
            </a:pPr>
            <a:r>
              <a:rPr lang="en-US" sz="2000" dirty="0">
                <a:solidFill>
                  <a:schemeClr val="accent1">
                    <a:lumMod val="20000"/>
                    <a:lumOff val="80000"/>
                  </a:schemeClr>
                </a:solidFill>
                <a:latin typeface="Tahoma" pitchFamily="34" charset="0"/>
              </a:rPr>
              <a:t>Rev. 22:18-19</a:t>
            </a:r>
            <a:endParaRPr lang="en-US" sz="2000" b="0" dirty="0">
              <a:solidFill>
                <a:schemeClr val="accent1">
                  <a:lumMod val="20000"/>
                  <a:lumOff val="80000"/>
                </a:schemeClr>
              </a:solidFill>
              <a:latin typeface="Tahoma" pitchFamily="34" charset="0"/>
            </a:endParaRPr>
          </a:p>
          <a:p>
            <a:pPr eaLnBrk="0" hangingPunct="0">
              <a:buClr>
                <a:srgbClr val="FF0066"/>
              </a:buClr>
              <a:buSzPct val="115000"/>
              <a:buFont typeface="Wingdings" pitchFamily="2" charset="2"/>
              <a:buChar char="Ø"/>
            </a:pPr>
            <a:r>
              <a:rPr lang="en-US" sz="2000" dirty="0">
                <a:solidFill>
                  <a:schemeClr val="accent1">
                    <a:lumMod val="20000"/>
                    <a:lumOff val="80000"/>
                  </a:schemeClr>
                </a:solidFill>
                <a:latin typeface="Tahoma" pitchFamily="34" charset="0"/>
              </a:rPr>
              <a:t>Subtraction from God’s word = Subtraction from eternal life! </a:t>
            </a:r>
          </a:p>
        </p:txBody>
      </p:sp>
      <p:sp>
        <p:nvSpPr>
          <p:cNvPr id="196613" name="Text Box 5"/>
          <p:cNvSpPr txBox="1">
            <a:spLocks noChangeArrowheads="1"/>
          </p:cNvSpPr>
          <p:nvPr/>
        </p:nvSpPr>
        <p:spPr bwMode="auto">
          <a:xfrm>
            <a:off x="0" y="4597826"/>
            <a:ext cx="4800600" cy="1754326"/>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FF00"/>
                </a:solidFill>
                <a:latin typeface="Tahoma" pitchFamily="34" charset="0"/>
              </a:rPr>
              <a:t>The lesson: </a:t>
            </a:r>
          </a:p>
          <a:p>
            <a:pPr algn="ctr"/>
            <a:r>
              <a:rPr lang="en-US" sz="2800" dirty="0">
                <a:solidFill>
                  <a:srgbClr val="FFFF00"/>
                </a:solidFill>
                <a:latin typeface="Tahoma" pitchFamily="34" charset="0"/>
              </a:rPr>
              <a:t>Subtracting from God’s word will amount to Nothing! </a:t>
            </a:r>
          </a:p>
        </p:txBody>
      </p:sp>
      <p:pic>
        <p:nvPicPr>
          <p:cNvPr id="3" name="Picture 2" descr="Logo&#10;&#10;Description automatically generated">
            <a:extLst>
              <a:ext uri="{FF2B5EF4-FFF2-40B4-BE49-F238E27FC236}">
                <a16:creationId xmlns:a16="http://schemas.microsoft.com/office/drawing/2014/main" id="{BD4B0359-F5A3-45EA-81E8-FB6C5E083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462692"/>
            <a:ext cx="4114800" cy="4114800"/>
          </a:xfrm>
          <a:prstGeom prst="rect">
            <a:avLst/>
          </a:prstGeom>
        </p:spPr>
      </p:pic>
      <p:sp>
        <p:nvSpPr>
          <p:cNvPr id="6" name="Text Box 3"/>
          <p:cNvSpPr txBox="1">
            <a:spLocks noChangeArrowheads="1"/>
          </p:cNvSpPr>
          <p:nvPr/>
        </p:nvSpPr>
        <p:spPr bwMode="auto">
          <a:xfrm>
            <a:off x="0" y="2057400"/>
            <a:ext cx="9144000" cy="2308324"/>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Revelation 22:18-19</a:t>
            </a:r>
          </a:p>
          <a:p>
            <a:pPr eaLnBrk="0" hangingPunct="0">
              <a:buClr>
                <a:schemeClr val="accent1"/>
              </a:buClr>
              <a:buSzPct val="115000"/>
              <a:buFont typeface="Wingdings" pitchFamily="2" charset="2"/>
              <a:buNone/>
            </a:pPr>
            <a:r>
              <a:rPr lang="en-US" sz="2000" b="0" dirty="0">
                <a:solidFill>
                  <a:schemeClr val="bg2">
                    <a:lumMod val="60000"/>
                    <a:lumOff val="40000"/>
                  </a:schemeClr>
                </a:solidFill>
                <a:latin typeface="Tahoma" pitchFamily="34" charset="0"/>
              </a:rPr>
              <a:t>18.  I testify to everyone who hears the words of the prophecy of this book: if anyone adds to them, God will add to him the plagues which are written in this book;</a:t>
            </a:r>
          </a:p>
          <a:p>
            <a:pPr eaLnBrk="0" hangingPunct="0">
              <a:buClr>
                <a:schemeClr val="accent1"/>
              </a:buClr>
              <a:buSzPct val="115000"/>
              <a:buFont typeface="Wingdings" pitchFamily="2" charset="2"/>
              <a:buNone/>
            </a:pPr>
            <a:r>
              <a:rPr lang="en-US" sz="2000" b="0" dirty="0">
                <a:solidFill>
                  <a:schemeClr val="bg2">
                    <a:lumMod val="60000"/>
                    <a:lumOff val="40000"/>
                  </a:schemeClr>
                </a:solidFill>
                <a:latin typeface="Tahoma" pitchFamily="34" charset="0"/>
              </a:rPr>
              <a:t>19.  and if anyone takes away from the words of the book of this prophecy, God will take away his part from the tree of life and from the holy city, which are written in this book.</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6612">
                                            <p:txEl>
                                              <p:pRg st="0" end="0"/>
                                            </p:txEl>
                                          </p:spTgt>
                                        </p:tgtEl>
                                        <p:attrNameLst>
                                          <p:attrName>style.visibility</p:attrName>
                                        </p:attrNameLst>
                                      </p:cBhvr>
                                      <p:to>
                                        <p:strVal val="visible"/>
                                      </p:to>
                                    </p:set>
                                    <p:anim calcmode="lin" valueType="num">
                                      <p:cBhvr>
                                        <p:cTn id="7" dur="500" fill="hold"/>
                                        <p:tgtEl>
                                          <p:spTgt spid="1966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66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6612">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96612">
                                            <p:txEl>
                                              <p:pRg st="1" end="1"/>
                                            </p:txEl>
                                          </p:spTgt>
                                        </p:tgtEl>
                                        <p:attrNameLst>
                                          <p:attrName>style.visibility</p:attrName>
                                        </p:attrNameLst>
                                      </p:cBhvr>
                                      <p:to>
                                        <p:strVal val="visible"/>
                                      </p:to>
                                    </p:set>
                                    <p:animEffect transition="in" filter="wipe(left)">
                                      <p:cBhvr>
                                        <p:cTn id="13" dur="500"/>
                                        <p:tgtEl>
                                          <p:spTgt spid="196612">
                                            <p:txEl>
                                              <p:pRg st="1" end="1"/>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96612">
                                            <p:txEl>
                                              <p:pRg st="2" end="2"/>
                                            </p:txEl>
                                          </p:spTgt>
                                        </p:tgtEl>
                                        <p:attrNameLst>
                                          <p:attrName>style.visibility</p:attrName>
                                        </p:attrNameLst>
                                      </p:cBhvr>
                                      <p:to>
                                        <p:strVal val="visible"/>
                                      </p:to>
                                    </p:set>
                                    <p:animEffect transition="in" filter="wipe(left)">
                                      <p:cBhvr>
                                        <p:cTn id="21" dur="500"/>
                                        <p:tgtEl>
                                          <p:spTgt spid="1966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6613"/>
                                        </p:tgtEl>
                                        <p:attrNameLst>
                                          <p:attrName>style.visibility</p:attrName>
                                        </p:attrNameLst>
                                      </p:cBhvr>
                                      <p:to>
                                        <p:strVal val="visible"/>
                                      </p:to>
                                    </p:set>
                                    <p:animEffect transition="in" filter="barn(inVertical)">
                                      <p:cBhvr>
                                        <p:cTn id="26" dur="500"/>
                                        <p:tgtEl>
                                          <p:spTgt spid="196613"/>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DB0C-3854-408E-9496-B4BC00A593C9}"/>
              </a:ext>
            </a:extLst>
          </p:cNvPr>
          <p:cNvSpPr>
            <a:spLocks noGrp="1"/>
          </p:cNvSpPr>
          <p:nvPr>
            <p:ph type="title"/>
          </p:nvPr>
        </p:nvSpPr>
        <p:spPr>
          <a:xfrm>
            <a:off x="453851" y="21983"/>
            <a:ext cx="8229600" cy="892417"/>
          </a:xfrm>
        </p:spPr>
        <p:txBody>
          <a:bodyPr/>
          <a:lstStyle/>
          <a:p>
            <a:r>
              <a:rPr lang="en-US" dirty="0"/>
              <a:t>Lessons From NOTHING! </a:t>
            </a:r>
          </a:p>
        </p:txBody>
      </p:sp>
      <p:sp>
        <p:nvSpPr>
          <p:cNvPr id="3" name="Content Placeholder 2">
            <a:extLst>
              <a:ext uri="{FF2B5EF4-FFF2-40B4-BE49-F238E27FC236}">
                <a16:creationId xmlns:a16="http://schemas.microsoft.com/office/drawing/2014/main" id="{0754818F-3BA9-41AD-A3A6-17D1877A2471}"/>
              </a:ext>
            </a:extLst>
          </p:cNvPr>
          <p:cNvSpPr>
            <a:spLocks noGrp="1"/>
          </p:cNvSpPr>
          <p:nvPr>
            <p:ph idx="1"/>
          </p:nvPr>
        </p:nvSpPr>
        <p:spPr>
          <a:xfrm>
            <a:off x="-3349" y="884255"/>
            <a:ext cx="9144000" cy="4876800"/>
          </a:xfrm>
        </p:spPr>
        <p:txBody>
          <a:bodyPr/>
          <a:lstStyle/>
          <a:p>
            <a:pPr>
              <a:buFont typeface="Wingdings" panose="05000000000000000000" pitchFamily="2" charset="2"/>
              <a:buChar char="v"/>
            </a:pPr>
            <a:r>
              <a:rPr lang="en-US" sz="3600" b="1" dirty="0">
                <a:solidFill>
                  <a:schemeClr val="hlink"/>
                </a:solidFill>
                <a:cs typeface="Times New Roman" pitchFamily="18" charset="0"/>
              </a:rPr>
              <a:t>We Brought Nothing Into the World</a:t>
            </a:r>
          </a:p>
          <a:p>
            <a:pPr>
              <a:buFont typeface="Wingdings" panose="05000000000000000000" pitchFamily="2" charset="2"/>
              <a:buChar char="v"/>
            </a:pPr>
            <a:endParaRPr lang="en-US" sz="3600" b="1" dirty="0">
              <a:solidFill>
                <a:schemeClr val="hlink"/>
              </a:solidFill>
              <a:cs typeface="Times New Roman" pitchFamily="18" charset="0"/>
            </a:endParaRPr>
          </a:p>
          <a:p>
            <a:pPr>
              <a:buFont typeface="Wingdings" panose="05000000000000000000" pitchFamily="2" charset="2"/>
              <a:buChar char="v"/>
            </a:pPr>
            <a:r>
              <a:rPr lang="en-US" sz="3600" b="1" dirty="0">
                <a:solidFill>
                  <a:schemeClr val="hlink"/>
                </a:solidFill>
                <a:cs typeface="Times New Roman" pitchFamily="18" charset="0"/>
              </a:rPr>
              <a:t>Morality Minus Christ = Nothing</a:t>
            </a:r>
          </a:p>
          <a:p>
            <a:pPr>
              <a:buFont typeface="Wingdings" panose="05000000000000000000" pitchFamily="2" charset="2"/>
              <a:buChar char="v"/>
            </a:pPr>
            <a:endParaRPr lang="en-US" sz="3600" b="1" dirty="0">
              <a:solidFill>
                <a:schemeClr val="hlink"/>
              </a:solidFill>
              <a:cs typeface="Times New Roman" pitchFamily="18" charset="0"/>
            </a:endParaRPr>
          </a:p>
          <a:p>
            <a:pPr>
              <a:buFont typeface="Wingdings" panose="05000000000000000000" pitchFamily="2" charset="2"/>
              <a:buChar char="v"/>
            </a:pPr>
            <a:r>
              <a:rPr lang="en-US" sz="3600" b="1" dirty="0">
                <a:solidFill>
                  <a:schemeClr val="hlink"/>
                </a:solidFill>
                <a:cs typeface="Times New Roman" pitchFamily="18" charset="0"/>
              </a:rPr>
              <a:t>Subtraction from God’s Word = Nothing</a:t>
            </a:r>
          </a:p>
          <a:p>
            <a:pPr>
              <a:buFont typeface="Wingdings" panose="05000000000000000000" pitchFamily="2" charset="2"/>
              <a:buChar char="v"/>
            </a:pPr>
            <a:endParaRPr lang="en-US" sz="3600" b="1" dirty="0">
              <a:solidFill>
                <a:schemeClr val="hlink"/>
              </a:solidFill>
              <a:cs typeface="Times New Roman" pitchFamily="18" charset="0"/>
            </a:endParaRPr>
          </a:p>
          <a:p>
            <a:pPr>
              <a:buFont typeface="Wingdings" panose="05000000000000000000" pitchFamily="2" charset="2"/>
              <a:buChar char="v"/>
            </a:pPr>
            <a:r>
              <a:rPr lang="en-US" sz="3600" b="1" dirty="0">
                <a:solidFill>
                  <a:schemeClr val="hlink"/>
                </a:solidFill>
                <a:cs typeface="Times New Roman" pitchFamily="18" charset="0"/>
              </a:rPr>
              <a:t>Having Nothing, Yet Possessing All Things </a:t>
            </a:r>
            <a:endParaRPr lang="en-US" sz="3600" dirty="0"/>
          </a:p>
        </p:txBody>
      </p:sp>
    </p:spTree>
    <p:extLst>
      <p:ext uri="{BB962C8B-B14F-4D97-AF65-F5344CB8AC3E}">
        <p14:creationId xmlns:p14="http://schemas.microsoft.com/office/powerpoint/2010/main" val="40526749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3128865" y="6629400"/>
            <a:ext cx="2895600" cy="216158"/>
          </a:xfrm>
        </p:spPr>
        <p:txBody>
          <a:bodyPr/>
          <a:lstStyle/>
          <a:p>
            <a:r>
              <a:rPr lang="en-US"/>
              <a:t>Lessons From NOTHING!</a:t>
            </a:r>
          </a:p>
        </p:txBody>
      </p:sp>
      <p:sp>
        <p:nvSpPr>
          <p:cNvPr id="197634" name="Rectangle 2"/>
          <p:cNvSpPr>
            <a:spLocks noGrp="1" noChangeArrowheads="1"/>
          </p:cNvSpPr>
          <p:nvPr>
            <p:ph type="title"/>
          </p:nvPr>
        </p:nvSpPr>
        <p:spPr>
          <a:xfrm>
            <a:off x="0" y="0"/>
            <a:ext cx="9144000" cy="609600"/>
          </a:xfrm>
        </p:spPr>
        <p:txBody>
          <a:bodyPr/>
          <a:lstStyle/>
          <a:p>
            <a:r>
              <a:rPr lang="en-US" sz="3200" b="1" u="sng" dirty="0">
                <a:solidFill>
                  <a:schemeClr val="hlink"/>
                </a:solidFill>
                <a:effectLst/>
                <a:cs typeface="Times New Roman" pitchFamily="18" charset="0"/>
              </a:rPr>
              <a:t>Having Nothing, Yet Possessing All Things </a:t>
            </a:r>
          </a:p>
        </p:txBody>
      </p:sp>
      <p:sp>
        <p:nvSpPr>
          <p:cNvPr id="197635" name="Text Box 3"/>
          <p:cNvSpPr txBox="1">
            <a:spLocks noChangeArrowheads="1"/>
          </p:cNvSpPr>
          <p:nvPr/>
        </p:nvSpPr>
        <p:spPr bwMode="auto">
          <a:xfrm>
            <a:off x="0" y="838200"/>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II Corinthians 6:10 </a:t>
            </a:r>
          </a:p>
          <a:p>
            <a:r>
              <a:rPr lang="en-US" sz="2000" b="0" dirty="0">
                <a:solidFill>
                  <a:schemeClr val="bg2">
                    <a:lumMod val="60000"/>
                    <a:lumOff val="40000"/>
                  </a:schemeClr>
                </a:solidFill>
                <a:latin typeface="Tahoma" pitchFamily="34" charset="0"/>
              </a:rPr>
              <a:t>10.  as sorrowful yet always rejoicing, as poor yet making many rich, </a:t>
            </a:r>
            <a:r>
              <a:rPr lang="en-US" sz="2000" i="1" u="sng" dirty="0">
                <a:solidFill>
                  <a:schemeClr val="bg2">
                    <a:lumMod val="60000"/>
                    <a:lumOff val="40000"/>
                  </a:schemeClr>
                </a:solidFill>
                <a:latin typeface="Tahoma" pitchFamily="34" charset="0"/>
              </a:rPr>
              <a:t>as having nothing yet possessing all things.</a:t>
            </a:r>
          </a:p>
        </p:txBody>
      </p:sp>
      <p:sp>
        <p:nvSpPr>
          <p:cNvPr id="9" name="Text Box 7"/>
          <p:cNvSpPr txBox="1">
            <a:spLocks noChangeArrowheads="1"/>
          </p:cNvSpPr>
          <p:nvPr/>
        </p:nvSpPr>
        <p:spPr bwMode="auto">
          <a:xfrm>
            <a:off x="5024" y="2380337"/>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dirty="0">
                <a:latin typeface="Tahoma" pitchFamily="34" charset="0"/>
              </a:rPr>
              <a:t>Eph. 1:3: God blessed us with every (all) spiritual blessing through Christ! </a:t>
            </a:r>
          </a:p>
        </p:txBody>
      </p:sp>
      <p:pic>
        <p:nvPicPr>
          <p:cNvPr id="3" name="Picture 2" descr="A picture containing person&#10;&#10;Description automatically generated">
            <a:extLst>
              <a:ext uri="{FF2B5EF4-FFF2-40B4-BE49-F238E27FC236}">
                <a16:creationId xmlns:a16="http://schemas.microsoft.com/office/drawing/2014/main" id="{90B9F09A-A678-4F46-8F55-35812D4D4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210430"/>
            <a:ext cx="34290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fade">
                                      <p:cBhvr>
                                        <p:cTn id="7" dur="500"/>
                                        <p:tgtEl>
                                          <p:spTgt spid="1976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3128865" y="6629400"/>
            <a:ext cx="2895600" cy="21615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Times New Roman" pitchFamily="18" charset="0"/>
              </a:rPr>
              <a:t>Lessons From NOTHING!</a:t>
            </a:r>
          </a:p>
        </p:txBody>
      </p:sp>
      <p:sp>
        <p:nvSpPr>
          <p:cNvPr id="197634" name="Rectangle 2"/>
          <p:cNvSpPr>
            <a:spLocks noGrp="1" noChangeArrowheads="1"/>
          </p:cNvSpPr>
          <p:nvPr>
            <p:ph type="title"/>
          </p:nvPr>
        </p:nvSpPr>
        <p:spPr>
          <a:xfrm>
            <a:off x="0" y="0"/>
            <a:ext cx="9144000" cy="609600"/>
          </a:xfrm>
        </p:spPr>
        <p:txBody>
          <a:bodyPr/>
          <a:lstStyle/>
          <a:p>
            <a:r>
              <a:rPr lang="en-US" sz="3200" b="1" u="sng" dirty="0">
                <a:solidFill>
                  <a:schemeClr val="hlink"/>
                </a:solidFill>
                <a:effectLst/>
                <a:cs typeface="Times New Roman" pitchFamily="18" charset="0"/>
              </a:rPr>
              <a:t>Having Nothing, Yet Possessing All Things </a:t>
            </a:r>
          </a:p>
        </p:txBody>
      </p:sp>
      <p:sp>
        <p:nvSpPr>
          <p:cNvPr id="197635" name="Text Box 3"/>
          <p:cNvSpPr txBox="1">
            <a:spLocks noChangeArrowheads="1"/>
          </p:cNvSpPr>
          <p:nvPr/>
        </p:nvSpPr>
        <p:spPr bwMode="auto">
          <a:xfrm>
            <a:off x="0" y="689670"/>
            <a:ext cx="9144000" cy="200054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r>
              <a:rPr lang="en-US" dirty="0">
                <a:solidFill>
                  <a:srgbClr val="7030A0"/>
                </a:solidFill>
                <a:latin typeface="Tahoma" pitchFamily="34" charset="0"/>
              </a:rPr>
              <a:t>I Tim. 6:6-8 </a:t>
            </a:r>
            <a:endParaRPr kumimoji="0" lang="en-US" sz="2400" b="1" i="0" u="none" strike="noStrike" kern="1200" cap="none" spc="0" normalizeH="0" baseline="0" noProof="0" dirty="0">
              <a:ln>
                <a:noFill/>
              </a:ln>
              <a:solidFill>
                <a:srgbClr val="7030A0"/>
              </a:solidFill>
              <a:effectLst/>
              <a:uLnTx/>
              <a:uFillTx/>
              <a:latin typeface="Tahoma" pitchFamily="34" charset="0"/>
              <a:ea typeface="+mn-ea"/>
              <a:cs typeface="+mn-cs"/>
            </a:endParaRPr>
          </a:p>
          <a:p>
            <a:pPr lvl="0"/>
            <a:r>
              <a:rPr lang="en-US" sz="2000" b="0" dirty="0">
                <a:solidFill>
                  <a:srgbClr val="010199">
                    <a:lumMod val="60000"/>
                    <a:lumOff val="40000"/>
                  </a:srgbClr>
                </a:solidFill>
                <a:latin typeface="Tahoma" pitchFamily="34" charset="0"/>
              </a:rPr>
              <a:t>6.  But godliness actually is a means of great gain when accompanied by contentment. </a:t>
            </a:r>
          </a:p>
          <a:p>
            <a:pPr lvl="0"/>
            <a:r>
              <a:rPr lang="en-US" sz="2000" b="0" dirty="0">
                <a:solidFill>
                  <a:srgbClr val="010199">
                    <a:lumMod val="60000"/>
                    <a:lumOff val="40000"/>
                  </a:srgbClr>
                </a:solidFill>
                <a:latin typeface="Tahoma" pitchFamily="34" charset="0"/>
              </a:rPr>
              <a:t>7.  For we have brought nothing into the world, so we cannot take anything out of it either. </a:t>
            </a:r>
          </a:p>
          <a:p>
            <a:pPr lvl="0"/>
            <a:r>
              <a:rPr lang="en-US" sz="2000" b="0" dirty="0">
                <a:solidFill>
                  <a:srgbClr val="010199">
                    <a:lumMod val="60000"/>
                    <a:lumOff val="40000"/>
                  </a:srgbClr>
                </a:solidFill>
                <a:latin typeface="Tahoma" pitchFamily="34" charset="0"/>
              </a:rPr>
              <a:t>8.  If we have food and covering, with these we shall be content. </a:t>
            </a:r>
            <a:endParaRPr kumimoji="0" lang="en-US" sz="2000" b="1" i="1" u="sng" strike="noStrike" kern="1200" cap="none" spc="0" normalizeH="0" baseline="0" noProof="0" dirty="0">
              <a:ln>
                <a:noFill/>
              </a:ln>
              <a:solidFill>
                <a:srgbClr val="010199">
                  <a:lumMod val="60000"/>
                  <a:lumOff val="40000"/>
                </a:srgbClr>
              </a:solidFill>
              <a:effectLst/>
              <a:uLnTx/>
              <a:uFillTx/>
              <a:latin typeface="Tahoma" pitchFamily="34" charset="0"/>
              <a:ea typeface="+mn-ea"/>
              <a:cs typeface="+mn-cs"/>
            </a:endParaRPr>
          </a:p>
        </p:txBody>
      </p:sp>
      <p:sp>
        <p:nvSpPr>
          <p:cNvPr id="11" name="Text Box 11">
            <a:extLst>
              <a:ext uri="{FF2B5EF4-FFF2-40B4-BE49-F238E27FC236}">
                <a16:creationId xmlns:a16="http://schemas.microsoft.com/office/drawing/2014/main" id="{38478BB5-5F1F-47E5-9AAE-EFD09DAE0B77}"/>
              </a:ext>
            </a:extLst>
          </p:cNvPr>
          <p:cNvSpPr txBox="1">
            <a:spLocks noChangeArrowheads="1"/>
          </p:cNvSpPr>
          <p:nvPr/>
        </p:nvSpPr>
        <p:spPr bwMode="auto">
          <a:xfrm>
            <a:off x="0" y="2770288"/>
            <a:ext cx="91440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I Tim. 6:6-8: Godliness + Contentment = Great Gain </a:t>
            </a:r>
            <a:endParaRPr lang="en-US" sz="2800" dirty="0">
              <a:latin typeface="Tahoma" pitchFamily="34" charset="0"/>
            </a:endParaRP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Since man will carry nothing of this world out of the world, the purpose of our stay on earth is not a quest for the material; but the spiritual!</a:t>
            </a:r>
          </a:p>
          <a:p>
            <a:pPr eaLnBrk="0" hangingPunct="0">
              <a:buClr>
                <a:srgbClr val="FF0066"/>
              </a:buClr>
              <a:buSzPct val="115000"/>
              <a:buFont typeface="Wingdings" pitchFamily="2" charset="2"/>
              <a:buChar char="Ø"/>
            </a:pPr>
            <a:r>
              <a:rPr lang="en-US" sz="2000" dirty="0">
                <a:solidFill>
                  <a:schemeClr val="accent1">
                    <a:lumMod val="20000"/>
                    <a:lumOff val="80000"/>
                  </a:schemeClr>
                </a:solidFill>
                <a:latin typeface="Tahoma" pitchFamily="34" charset="0"/>
              </a:rPr>
              <a:t>Eccl. 12:13: </a:t>
            </a:r>
            <a:r>
              <a:rPr lang="en-US" sz="2000" b="0" dirty="0">
                <a:solidFill>
                  <a:schemeClr val="accent1">
                    <a:lumMod val="20000"/>
                    <a:lumOff val="80000"/>
                  </a:schemeClr>
                </a:solidFill>
                <a:latin typeface="Tahoma" pitchFamily="34" charset="0"/>
              </a:rPr>
              <a:t>The purpose of man: to fear God and keep His commandments.</a:t>
            </a:r>
          </a:p>
          <a:p>
            <a:pPr eaLnBrk="0" hangingPunct="0">
              <a:buClr>
                <a:srgbClr val="FF0066"/>
              </a:buClr>
              <a:buSzPct val="115000"/>
              <a:buFont typeface="Wingdings" pitchFamily="2" charset="2"/>
              <a:buChar char="Ø"/>
            </a:pPr>
            <a:r>
              <a:rPr lang="en-US" sz="2000" dirty="0">
                <a:solidFill>
                  <a:schemeClr val="accent1">
                    <a:lumMod val="20000"/>
                    <a:lumOff val="80000"/>
                  </a:schemeClr>
                </a:solidFill>
                <a:latin typeface="Tahoma" pitchFamily="34" charset="0"/>
              </a:rPr>
              <a:t>Mt. 6:19-20: </a:t>
            </a:r>
            <a:r>
              <a:rPr lang="en-US" sz="2000" b="0" dirty="0">
                <a:solidFill>
                  <a:schemeClr val="accent1">
                    <a:lumMod val="20000"/>
                    <a:lumOff val="80000"/>
                  </a:schemeClr>
                </a:solidFill>
                <a:latin typeface="Tahoma" pitchFamily="34" charset="0"/>
              </a:rPr>
              <a:t>Not profitable to lay up treasures on earth (material wealth).</a:t>
            </a:r>
          </a:p>
          <a:p>
            <a:pPr eaLnBrk="0" hangingPunct="0">
              <a:buClr>
                <a:srgbClr val="FF0066"/>
              </a:buClr>
              <a:buSzPct val="115000"/>
              <a:buFont typeface="Wingdings" pitchFamily="2" charset="2"/>
              <a:buChar char="Ø"/>
            </a:pPr>
            <a:r>
              <a:rPr lang="en-US" sz="2000" b="0" i="1" dirty="0">
                <a:solidFill>
                  <a:schemeClr val="accent1">
                    <a:lumMod val="20000"/>
                    <a:lumOff val="80000"/>
                  </a:schemeClr>
                </a:solidFill>
                <a:latin typeface="Tahoma" pitchFamily="34" charset="0"/>
              </a:rPr>
              <a:t>Quote from the movie ‘Gladiator’ (2000): “Our deeds will echo in eternity!”</a:t>
            </a:r>
          </a:p>
          <a:p>
            <a:pPr eaLnBrk="0" hangingPunct="0">
              <a:buClr>
                <a:srgbClr val="FF0066"/>
              </a:buClr>
              <a:buSzPct val="115000"/>
              <a:buFont typeface="Wingdings" pitchFamily="2" charset="2"/>
              <a:buChar char="Ø"/>
            </a:pPr>
            <a:r>
              <a:rPr lang="en-US" sz="2000" dirty="0">
                <a:solidFill>
                  <a:schemeClr val="accent1">
                    <a:lumMod val="20000"/>
                    <a:lumOff val="80000"/>
                  </a:schemeClr>
                </a:solidFill>
                <a:latin typeface="Tahoma" pitchFamily="34" charset="0"/>
              </a:rPr>
              <a:t>Rev. 14:13: </a:t>
            </a:r>
            <a:r>
              <a:rPr lang="en-US" sz="2000" b="0" dirty="0">
                <a:solidFill>
                  <a:schemeClr val="accent1">
                    <a:lumMod val="20000"/>
                    <a:lumOff val="80000"/>
                  </a:schemeClr>
                </a:solidFill>
                <a:latin typeface="Tahoma" pitchFamily="34" charset="0"/>
              </a:rPr>
              <a:t>“Blessed are the dead who die in the Lord from now on…for their deeds follow with them.” </a:t>
            </a:r>
          </a:p>
        </p:txBody>
      </p:sp>
      <p:sp>
        <p:nvSpPr>
          <p:cNvPr id="12" name="Text Box 7">
            <a:extLst>
              <a:ext uri="{FF2B5EF4-FFF2-40B4-BE49-F238E27FC236}">
                <a16:creationId xmlns:a16="http://schemas.microsoft.com/office/drawing/2014/main" id="{0C8C7427-8528-4678-BDB1-89A6B714BC17}"/>
              </a:ext>
            </a:extLst>
          </p:cNvPr>
          <p:cNvSpPr txBox="1">
            <a:spLocks noChangeArrowheads="1"/>
          </p:cNvSpPr>
          <p:nvPr/>
        </p:nvSpPr>
        <p:spPr bwMode="auto">
          <a:xfrm>
            <a:off x="4665" y="5746284"/>
            <a:ext cx="9144000" cy="830997"/>
          </a:xfrm>
          <a:prstGeom prst="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mn-cs"/>
              </a:rPr>
              <a:t>Our priorities must be on the spiritual, for that is what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mn-cs"/>
              </a:rPr>
              <a:t>we will take out: our soul &amp; character! </a:t>
            </a:r>
            <a:r>
              <a:rPr kumimoji="0" lang="en-US" sz="2400" b="1" i="1" u="none" strike="noStrike" kern="1200" cap="none" spc="0" normalizeH="0" baseline="0" noProof="0" dirty="0">
                <a:ln>
                  <a:noFill/>
                </a:ln>
                <a:solidFill>
                  <a:srgbClr val="FF0000"/>
                </a:solidFill>
                <a:effectLst/>
                <a:uLnTx/>
                <a:uFillTx/>
                <a:latin typeface="Tahoma" pitchFamily="34" charset="0"/>
                <a:ea typeface="+mn-ea"/>
                <a:cs typeface="+mn-cs"/>
              </a:rPr>
              <a:t>(Rev. 20:12) </a:t>
            </a:r>
            <a:endParaRPr kumimoji="0" lang="en-US" sz="2800" b="1" i="1" u="none" strike="noStrike" kern="1200" cap="none" spc="0" normalizeH="0" baseline="0" noProof="0" dirty="0">
              <a:ln>
                <a:noFill/>
              </a:ln>
              <a:solidFill>
                <a:srgbClr val="FF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6977063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fade">
                                      <p:cBhvr>
                                        <p:cTn id="7" dur="500"/>
                                        <p:tgtEl>
                                          <p:spTgt spid="1976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1">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left)">
                                      <p:cBhvr>
                                        <p:cTn id="18" dur="500"/>
                                        <p:tgtEl>
                                          <p:spTgt spid="11">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left)">
                                      <p:cBhvr>
                                        <p:cTn id="26" dur="500"/>
                                        <p:tgtEl>
                                          <p:spTgt spid="11">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wipe(left)">
                                      <p:cBhvr>
                                        <p:cTn id="30" dur="500"/>
                                        <p:tgtEl>
                                          <p:spTgt spid="11">
                                            <p:txEl>
                                              <p:pRg st="4" end="4"/>
                                            </p:txEl>
                                          </p:spTgt>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wipe(left)">
                                      <p:cBhvr>
                                        <p:cTn id="34" dur="500"/>
                                        <p:tgtEl>
                                          <p:spTgt spid="11">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0" y="6626888"/>
            <a:ext cx="2514600" cy="216158"/>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Times New Roman" pitchFamily="18" charset="0"/>
              </a:rPr>
              <a:t>Lessons From NOTHING!</a:t>
            </a:r>
          </a:p>
        </p:txBody>
      </p:sp>
      <p:sp>
        <p:nvSpPr>
          <p:cNvPr id="197634" name="Rectangle 2"/>
          <p:cNvSpPr>
            <a:spLocks noGrp="1" noChangeArrowheads="1"/>
          </p:cNvSpPr>
          <p:nvPr>
            <p:ph type="title"/>
          </p:nvPr>
        </p:nvSpPr>
        <p:spPr>
          <a:xfrm>
            <a:off x="0" y="0"/>
            <a:ext cx="9144000" cy="609600"/>
          </a:xfrm>
        </p:spPr>
        <p:txBody>
          <a:bodyPr/>
          <a:lstStyle/>
          <a:p>
            <a:r>
              <a:rPr lang="en-US" sz="3200" b="1" u="sng" dirty="0">
                <a:solidFill>
                  <a:schemeClr val="hlink"/>
                </a:solidFill>
                <a:effectLst/>
                <a:cs typeface="Times New Roman" pitchFamily="18" charset="0"/>
              </a:rPr>
              <a:t>Having Nothing, Yet Possessing All Things </a:t>
            </a:r>
          </a:p>
        </p:txBody>
      </p:sp>
      <p:sp>
        <p:nvSpPr>
          <p:cNvPr id="197635" name="Text Box 3"/>
          <p:cNvSpPr txBox="1">
            <a:spLocks noChangeArrowheads="1"/>
          </p:cNvSpPr>
          <p:nvPr/>
        </p:nvSpPr>
        <p:spPr bwMode="auto">
          <a:xfrm>
            <a:off x="0" y="689670"/>
            <a:ext cx="9144000" cy="769441"/>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ahoma" pitchFamily="34" charset="0"/>
                <a:ea typeface="+mn-ea"/>
                <a:cs typeface="+mn-cs"/>
              </a:rPr>
              <a:t>I Tim. 6:8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10199">
                    <a:lumMod val="60000"/>
                    <a:lumOff val="40000"/>
                  </a:srgbClr>
                </a:solidFill>
                <a:effectLst/>
                <a:uLnTx/>
                <a:uFillTx/>
                <a:latin typeface="Tahoma" pitchFamily="34" charset="0"/>
                <a:ea typeface="+mn-ea"/>
                <a:cs typeface="+mn-cs"/>
              </a:rPr>
              <a:t>8.  If we have food and covering, with these we shall be content. </a:t>
            </a:r>
            <a:endParaRPr kumimoji="0" lang="en-US" sz="2000" b="1" i="1" u="sng" strike="noStrike" kern="1200" cap="none" spc="0" normalizeH="0" baseline="0" noProof="0" dirty="0">
              <a:ln>
                <a:noFill/>
              </a:ln>
              <a:solidFill>
                <a:srgbClr val="010199">
                  <a:lumMod val="60000"/>
                  <a:lumOff val="40000"/>
                </a:srgbClr>
              </a:solidFill>
              <a:effectLst/>
              <a:uLnTx/>
              <a:uFillTx/>
              <a:latin typeface="Tahoma" pitchFamily="34" charset="0"/>
              <a:ea typeface="+mn-ea"/>
              <a:cs typeface="+mn-cs"/>
            </a:endParaRPr>
          </a:p>
        </p:txBody>
      </p:sp>
      <p:sp>
        <p:nvSpPr>
          <p:cNvPr id="11" name="Text Box 11">
            <a:extLst>
              <a:ext uri="{FF2B5EF4-FFF2-40B4-BE49-F238E27FC236}">
                <a16:creationId xmlns:a16="http://schemas.microsoft.com/office/drawing/2014/main" id="{38478BB5-5F1F-47E5-9AAE-EFD09DAE0B77}"/>
              </a:ext>
            </a:extLst>
          </p:cNvPr>
          <p:cNvSpPr txBox="1">
            <a:spLocks noChangeArrowheads="1"/>
          </p:cNvSpPr>
          <p:nvPr/>
        </p:nvSpPr>
        <p:spPr bwMode="auto">
          <a:xfrm>
            <a:off x="0" y="1556221"/>
            <a:ext cx="9144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dirty="0">
                <a:solidFill>
                  <a:srgbClr val="FFFFFF"/>
                </a:solidFill>
                <a:latin typeface="Tahoma" pitchFamily="34" charset="0"/>
              </a:rPr>
              <a:t>Contentment consists of satisfaction with the basic necessities of life </a:t>
            </a:r>
            <a:endParaRPr kumimoji="0" lang="en-US" sz="28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a:p>
            <a:pPr lvl="0" eaLnBrk="0" hangingPunct="0">
              <a:buClr>
                <a:srgbClr val="FF0066"/>
              </a:buClr>
              <a:buSzPct val="115000"/>
              <a:buFont typeface="Wingdings" pitchFamily="2" charset="2"/>
              <a:buChar char="Ø"/>
            </a:pPr>
            <a:r>
              <a:rPr lang="en-US" sz="2000" dirty="0">
                <a:solidFill>
                  <a:srgbClr val="3399FF">
                    <a:lumMod val="20000"/>
                    <a:lumOff val="80000"/>
                  </a:srgbClr>
                </a:solidFill>
                <a:latin typeface="Tahoma" pitchFamily="34" charset="0"/>
              </a:rPr>
              <a:t>Matthew 6:25-34</a:t>
            </a:r>
          </a:p>
          <a:p>
            <a:pPr lvl="0" eaLnBrk="0" hangingPunct="0">
              <a:buClr>
                <a:srgbClr val="FF0066"/>
              </a:buClr>
              <a:buSzPct val="115000"/>
              <a:buFont typeface="Wingdings" pitchFamily="2" charset="2"/>
              <a:buChar char="Ø"/>
            </a:pPr>
            <a:r>
              <a:rPr lang="en-US" sz="2000" b="0" dirty="0">
                <a:solidFill>
                  <a:srgbClr val="3399FF">
                    <a:lumMod val="20000"/>
                    <a:lumOff val="80000"/>
                  </a:srgbClr>
                </a:solidFill>
                <a:latin typeface="Tahoma" pitchFamily="34" charset="0"/>
              </a:rPr>
              <a:t>The Christian should seek first the kingdom of God and His righteousness, and God will see that he does not lack the essentials of life (Mt. 6:33).</a:t>
            </a:r>
          </a:p>
          <a:p>
            <a:pPr lvl="0" eaLnBrk="0" hangingPunct="0">
              <a:buClr>
                <a:srgbClr val="FF0066"/>
              </a:buClr>
              <a:buSzPct val="115000"/>
              <a:buFont typeface="Wingdings" pitchFamily="2" charset="2"/>
              <a:buChar char="Ø"/>
            </a:pPr>
            <a:r>
              <a:rPr lang="en-US" sz="2000" b="0" dirty="0">
                <a:solidFill>
                  <a:srgbClr val="3399FF">
                    <a:lumMod val="20000"/>
                    <a:lumOff val="80000"/>
                  </a:srgbClr>
                </a:solidFill>
                <a:latin typeface="Tahoma" pitchFamily="34" charset="0"/>
              </a:rPr>
              <a:t>We should be content with food, clothing, and a place to live but focus on spiritual things! (Mt. 6:33; Col. 3:1-3)</a:t>
            </a:r>
            <a:r>
              <a:rPr kumimoji="0" lang="en-US" sz="2000" b="0" i="0" u="none" strike="noStrike" kern="1200" cap="none" spc="0" normalizeH="0" baseline="0" noProof="0" dirty="0">
                <a:ln>
                  <a:noFill/>
                </a:ln>
                <a:solidFill>
                  <a:srgbClr val="3399FF">
                    <a:lumMod val="20000"/>
                    <a:lumOff val="80000"/>
                  </a:srgbClr>
                </a:solidFill>
                <a:effectLst/>
                <a:uLnTx/>
                <a:uFillTx/>
                <a:latin typeface="Tahoma" pitchFamily="34" charset="0"/>
                <a:ea typeface="+mn-ea"/>
                <a:cs typeface="Times New Roman" pitchFamily="18" charset="0"/>
              </a:rPr>
              <a:t> </a:t>
            </a:r>
          </a:p>
        </p:txBody>
      </p:sp>
      <p:sp>
        <p:nvSpPr>
          <p:cNvPr id="7" name="Text Box 9">
            <a:extLst>
              <a:ext uri="{FF2B5EF4-FFF2-40B4-BE49-F238E27FC236}">
                <a16:creationId xmlns:a16="http://schemas.microsoft.com/office/drawing/2014/main" id="{C9C5DD21-E0A5-498B-B267-BAE9C3A69155}"/>
              </a:ext>
            </a:extLst>
          </p:cNvPr>
          <p:cNvSpPr txBox="1">
            <a:spLocks noChangeArrowheads="1"/>
          </p:cNvSpPr>
          <p:nvPr/>
        </p:nvSpPr>
        <p:spPr bwMode="auto">
          <a:xfrm>
            <a:off x="11723" y="4751722"/>
            <a:ext cx="5410200" cy="1754326"/>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mn-cs"/>
              </a:rPr>
              <a:t>The lesson: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mn-cs"/>
              </a:rPr>
              <a:t>Recognize true value of spiritual blessings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mn-cs"/>
              </a:rPr>
              <a:t>over the material! </a:t>
            </a:r>
          </a:p>
        </p:txBody>
      </p:sp>
      <p:pic>
        <p:nvPicPr>
          <p:cNvPr id="3" name="Picture 2" descr="A person sitting on a table&#10;&#10;Description automatically generated">
            <a:extLst>
              <a:ext uri="{FF2B5EF4-FFF2-40B4-BE49-F238E27FC236}">
                <a16:creationId xmlns:a16="http://schemas.microsoft.com/office/drawing/2014/main" id="{F83407E1-DB03-4449-8415-F30648C40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0" y="4399771"/>
            <a:ext cx="3683000" cy="2458229"/>
          </a:xfrm>
          <a:prstGeom prst="rect">
            <a:avLst/>
          </a:prstGeom>
        </p:spPr>
      </p:pic>
    </p:spTree>
    <p:extLst>
      <p:ext uri="{BB962C8B-B14F-4D97-AF65-F5344CB8AC3E}">
        <p14:creationId xmlns:p14="http://schemas.microsoft.com/office/powerpoint/2010/main" val="3243695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fade">
                                      <p:cBhvr>
                                        <p:cTn id="7" dur="500"/>
                                        <p:tgtEl>
                                          <p:spTgt spid="1976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p:cTn id="1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11">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500"/>
                                        <p:tgtEl>
                                          <p:spTgt spid="11">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wipe(left)">
                                      <p:cBhvr>
                                        <p:cTn id="25" dur="50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629400"/>
            <a:ext cx="2895600" cy="223684"/>
          </a:xfrm>
        </p:spPr>
        <p:txBody>
          <a:bodyPr/>
          <a:lstStyle/>
          <a:p>
            <a:r>
              <a:rPr lang="en-US"/>
              <a:t>Lessons From NOTHING!</a:t>
            </a:r>
            <a:endParaRPr lang="en-US" dirty="0"/>
          </a:p>
        </p:txBody>
      </p:sp>
      <p:sp>
        <p:nvSpPr>
          <p:cNvPr id="15362" name="Rectangle 2"/>
          <p:cNvSpPr>
            <a:spLocks noGrp="1" noChangeArrowheads="1"/>
          </p:cNvSpPr>
          <p:nvPr>
            <p:ph type="title"/>
          </p:nvPr>
        </p:nvSpPr>
        <p:spPr>
          <a:xfrm>
            <a:off x="0" y="0"/>
            <a:ext cx="9144000" cy="609600"/>
          </a:xfrm>
        </p:spPr>
        <p:txBody>
          <a:bodyPr/>
          <a:lstStyle/>
          <a:p>
            <a:r>
              <a:rPr lang="en-US" sz="4000" b="1" u="sng" dirty="0">
                <a:solidFill>
                  <a:schemeClr val="hlink"/>
                </a:solidFill>
                <a:cs typeface="Times New Roman" pitchFamily="18" charset="0"/>
              </a:rPr>
              <a:t>Intro</a:t>
            </a:r>
            <a:r>
              <a:rPr lang="en-US" sz="4000" b="1" u="sng" dirty="0">
                <a:solidFill>
                  <a:schemeClr val="tx1"/>
                </a:solidFill>
                <a:effectLst>
                  <a:outerShdw blurRad="38100" dist="38100" dir="2700000" algn="tl">
                    <a:srgbClr val="010199"/>
                  </a:outerShdw>
                </a:effectLst>
                <a:cs typeface="Times New Roman" pitchFamily="18" charset="0"/>
              </a:rPr>
              <a:t> </a:t>
            </a:r>
          </a:p>
        </p:txBody>
      </p:sp>
      <p:sp>
        <p:nvSpPr>
          <p:cNvPr id="15394" name="Text Box 34"/>
          <p:cNvSpPr txBox="1">
            <a:spLocks noChangeArrowheads="1"/>
          </p:cNvSpPr>
          <p:nvPr/>
        </p:nvSpPr>
        <p:spPr bwMode="auto">
          <a:xfrm>
            <a:off x="-2458" y="835967"/>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Out of nothing God created the world! </a:t>
            </a:r>
          </a:p>
        </p:txBody>
      </p:sp>
      <p:sp>
        <p:nvSpPr>
          <p:cNvPr id="15396" name="Text Box 36"/>
          <p:cNvSpPr txBox="1">
            <a:spLocks noChangeArrowheads="1"/>
          </p:cNvSpPr>
          <p:nvPr/>
        </p:nvSpPr>
        <p:spPr bwMode="auto">
          <a:xfrm>
            <a:off x="0" y="25146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Job recognized the power of God over nothing! </a:t>
            </a:r>
          </a:p>
        </p:txBody>
      </p:sp>
      <p:sp>
        <p:nvSpPr>
          <p:cNvPr id="15400" name="Text Box 40"/>
          <p:cNvSpPr txBox="1">
            <a:spLocks noChangeArrowheads="1"/>
          </p:cNvSpPr>
          <p:nvPr/>
        </p:nvSpPr>
        <p:spPr bwMode="auto">
          <a:xfrm>
            <a:off x="0" y="4922838"/>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3600" dirty="0">
                <a:solidFill>
                  <a:srgbClr val="FFFF00"/>
                </a:solidFill>
                <a:latin typeface="Tahoma" pitchFamily="34" charset="0"/>
              </a:rPr>
              <a:t>Let us see the many lessons we can learn from </a:t>
            </a:r>
            <a:r>
              <a:rPr lang="en-US" sz="3600" i="1" dirty="0">
                <a:solidFill>
                  <a:srgbClr val="FFFF00"/>
                </a:solidFill>
                <a:latin typeface="Tahoma" pitchFamily="34" charset="0"/>
              </a:rPr>
              <a:t>Nothing!</a:t>
            </a:r>
            <a:r>
              <a:rPr lang="en-US" sz="3600" dirty="0">
                <a:solidFill>
                  <a:srgbClr val="FFFF00"/>
                </a:solidFill>
                <a:latin typeface="Tahoma" pitchFamily="34" charset="0"/>
              </a:rPr>
              <a:t> </a:t>
            </a:r>
          </a:p>
        </p:txBody>
      </p:sp>
      <p:sp>
        <p:nvSpPr>
          <p:cNvPr id="7" name="Text Box 34"/>
          <p:cNvSpPr txBox="1">
            <a:spLocks noChangeArrowheads="1"/>
          </p:cNvSpPr>
          <p:nvPr/>
        </p:nvSpPr>
        <p:spPr bwMode="auto">
          <a:xfrm>
            <a:off x="-2458" y="1484188"/>
            <a:ext cx="9144000" cy="769441"/>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Genesis 1:1</a:t>
            </a:r>
          </a:p>
          <a:p>
            <a:r>
              <a:rPr lang="en-US" sz="2000" b="0" dirty="0">
                <a:solidFill>
                  <a:schemeClr val="bg2">
                    <a:lumMod val="60000"/>
                    <a:lumOff val="40000"/>
                  </a:schemeClr>
                </a:solidFill>
                <a:latin typeface="Tahoma" pitchFamily="34" charset="0"/>
              </a:rPr>
              <a:t>1.  In the beginning God created the heavens and the earth.</a:t>
            </a:r>
          </a:p>
        </p:txBody>
      </p:sp>
      <p:sp>
        <p:nvSpPr>
          <p:cNvPr id="8" name="Text Box 34"/>
          <p:cNvSpPr txBox="1">
            <a:spLocks noChangeArrowheads="1"/>
          </p:cNvSpPr>
          <p:nvPr/>
        </p:nvSpPr>
        <p:spPr bwMode="auto">
          <a:xfrm>
            <a:off x="-2458" y="3124200"/>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Job 26:7</a:t>
            </a:r>
          </a:p>
          <a:p>
            <a:r>
              <a:rPr lang="en-US" sz="2000" b="0" dirty="0">
                <a:solidFill>
                  <a:schemeClr val="bg2">
                    <a:lumMod val="60000"/>
                    <a:lumOff val="40000"/>
                  </a:schemeClr>
                </a:solidFill>
                <a:latin typeface="Tahoma" pitchFamily="34" charset="0"/>
              </a:rPr>
              <a:t>7.  He stretches out the north over empty space And hangs the earth on nothing.</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394"/>
                                        </p:tgtEl>
                                        <p:attrNameLst>
                                          <p:attrName>style.visibility</p:attrName>
                                        </p:attrNameLst>
                                      </p:cBhvr>
                                      <p:to>
                                        <p:strVal val="visible"/>
                                      </p:to>
                                    </p:set>
                                    <p:anim calcmode="lin" valueType="num">
                                      <p:cBhvr>
                                        <p:cTn id="7" dur="500" fill="hold"/>
                                        <p:tgtEl>
                                          <p:spTgt spid="15394"/>
                                        </p:tgtEl>
                                        <p:attrNameLst>
                                          <p:attrName>ppt_w</p:attrName>
                                        </p:attrNameLst>
                                      </p:cBhvr>
                                      <p:tavLst>
                                        <p:tav tm="0">
                                          <p:val>
                                            <p:fltVal val="0"/>
                                          </p:val>
                                        </p:tav>
                                        <p:tav tm="100000">
                                          <p:val>
                                            <p:strVal val="#ppt_w"/>
                                          </p:val>
                                        </p:tav>
                                      </p:tavLst>
                                    </p:anim>
                                    <p:anim calcmode="lin" valueType="num">
                                      <p:cBhvr>
                                        <p:cTn id="8" dur="500" fill="hold"/>
                                        <p:tgtEl>
                                          <p:spTgt spid="15394"/>
                                        </p:tgtEl>
                                        <p:attrNameLst>
                                          <p:attrName>ppt_h</p:attrName>
                                        </p:attrNameLst>
                                      </p:cBhvr>
                                      <p:tavLst>
                                        <p:tav tm="0">
                                          <p:val>
                                            <p:fltVal val="0"/>
                                          </p:val>
                                        </p:tav>
                                        <p:tav tm="100000">
                                          <p:val>
                                            <p:strVal val="#ppt_h"/>
                                          </p:val>
                                        </p:tav>
                                      </p:tavLst>
                                    </p:anim>
                                    <p:animEffect transition="in" filter="fade">
                                      <p:cBhvr>
                                        <p:cTn id="9" dur="500"/>
                                        <p:tgtEl>
                                          <p:spTgt spid="1539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396"/>
                                        </p:tgtEl>
                                        <p:attrNameLst>
                                          <p:attrName>style.visibility</p:attrName>
                                        </p:attrNameLst>
                                      </p:cBhvr>
                                      <p:to>
                                        <p:strVal val="visible"/>
                                      </p:to>
                                    </p:set>
                                    <p:anim calcmode="lin" valueType="num">
                                      <p:cBhvr>
                                        <p:cTn id="18" dur="500" fill="hold"/>
                                        <p:tgtEl>
                                          <p:spTgt spid="15396"/>
                                        </p:tgtEl>
                                        <p:attrNameLst>
                                          <p:attrName>ppt_w</p:attrName>
                                        </p:attrNameLst>
                                      </p:cBhvr>
                                      <p:tavLst>
                                        <p:tav tm="0">
                                          <p:val>
                                            <p:fltVal val="0"/>
                                          </p:val>
                                        </p:tav>
                                        <p:tav tm="100000">
                                          <p:val>
                                            <p:strVal val="#ppt_w"/>
                                          </p:val>
                                        </p:tav>
                                      </p:tavLst>
                                    </p:anim>
                                    <p:anim calcmode="lin" valueType="num">
                                      <p:cBhvr>
                                        <p:cTn id="19" dur="500" fill="hold"/>
                                        <p:tgtEl>
                                          <p:spTgt spid="15396"/>
                                        </p:tgtEl>
                                        <p:attrNameLst>
                                          <p:attrName>ppt_h</p:attrName>
                                        </p:attrNameLst>
                                      </p:cBhvr>
                                      <p:tavLst>
                                        <p:tav tm="0">
                                          <p:val>
                                            <p:fltVal val="0"/>
                                          </p:val>
                                        </p:tav>
                                        <p:tav tm="100000">
                                          <p:val>
                                            <p:strVal val="#ppt_h"/>
                                          </p:val>
                                        </p:tav>
                                      </p:tavLst>
                                    </p:anim>
                                    <p:animEffect transition="in" filter="fade">
                                      <p:cBhvr>
                                        <p:cTn id="20" dur="500"/>
                                        <p:tgtEl>
                                          <p:spTgt spid="1539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400"/>
                                        </p:tgtEl>
                                        <p:attrNameLst>
                                          <p:attrName>style.visibility</p:attrName>
                                        </p:attrNameLst>
                                      </p:cBhvr>
                                      <p:to>
                                        <p:strVal val="visible"/>
                                      </p:to>
                                    </p:set>
                                    <p:animEffect transition="in" filter="barn(inVertical)">
                                      <p:cBhvr>
                                        <p:cTn id="29" dur="500"/>
                                        <p:tgtEl>
                                          <p:spTgt spid="15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4" grpId="0"/>
      <p:bldP spid="15396" grpId="0"/>
      <p:bldP spid="15400"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8865" y="6629400"/>
            <a:ext cx="2895600" cy="228600"/>
          </a:xfrm>
        </p:spPr>
        <p:txBody>
          <a:bodyPr/>
          <a:lstStyle/>
          <a:p>
            <a:r>
              <a:rPr lang="en-US"/>
              <a:t>Lessons From NOTHING!</a:t>
            </a:r>
          </a:p>
        </p:txBody>
      </p:sp>
      <p:sp>
        <p:nvSpPr>
          <p:cNvPr id="142338" name="Rectangle 2"/>
          <p:cNvSpPr>
            <a:spLocks noGrp="1" noChangeArrowheads="1"/>
          </p:cNvSpPr>
          <p:nvPr>
            <p:ph type="title"/>
          </p:nvPr>
        </p:nvSpPr>
        <p:spPr>
          <a:xfrm>
            <a:off x="0" y="0"/>
            <a:ext cx="9144000" cy="609600"/>
          </a:xfrm>
        </p:spPr>
        <p:txBody>
          <a:bodyPr/>
          <a:lstStyle/>
          <a:p>
            <a:r>
              <a:rPr lang="en-US" sz="4000" b="1" u="sng" dirty="0">
                <a:solidFill>
                  <a:schemeClr val="hlink"/>
                </a:solidFill>
                <a:effectLst/>
                <a:cs typeface="Times New Roman" pitchFamily="18" charset="0"/>
              </a:rPr>
              <a:t>Conclusion</a:t>
            </a:r>
            <a:r>
              <a:rPr lang="en-US" sz="3600" b="1" u="sng" dirty="0">
                <a:solidFill>
                  <a:schemeClr val="hlink"/>
                </a:solidFill>
                <a:cs typeface="Times New Roman" pitchFamily="18" charset="0"/>
              </a:rPr>
              <a:t> </a:t>
            </a:r>
          </a:p>
        </p:txBody>
      </p:sp>
      <p:sp>
        <p:nvSpPr>
          <p:cNvPr id="142339" name="Text Box 3"/>
          <p:cNvSpPr txBox="1">
            <a:spLocks noChangeArrowheads="1"/>
          </p:cNvSpPr>
          <p:nvPr/>
        </p:nvSpPr>
        <p:spPr bwMode="auto">
          <a:xfrm>
            <a:off x="0" y="2369403"/>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If we lose our souls, we have gained absolutely Nothing (wasted a preparatory life)!</a:t>
            </a: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To gain the whole world is also to gain absolutely Nothing!</a:t>
            </a:r>
            <a:r>
              <a:rPr lang="en-US" sz="2000" dirty="0">
                <a:solidFill>
                  <a:schemeClr val="accent1">
                    <a:lumMod val="20000"/>
                    <a:lumOff val="80000"/>
                  </a:schemeClr>
                </a:solidFill>
                <a:latin typeface="Tahoma" pitchFamily="34" charset="0"/>
              </a:rPr>
              <a:t> </a:t>
            </a:r>
          </a:p>
        </p:txBody>
      </p:sp>
      <p:sp>
        <p:nvSpPr>
          <p:cNvPr id="142341" name="Text Box 5"/>
          <p:cNvSpPr txBox="1">
            <a:spLocks noChangeArrowheads="1"/>
          </p:cNvSpPr>
          <p:nvPr/>
        </p:nvSpPr>
        <p:spPr bwMode="auto">
          <a:xfrm>
            <a:off x="0" y="359360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dirty="0">
                <a:latin typeface="Tahoma" pitchFamily="34" charset="0"/>
              </a:rPr>
              <a:t>We must ensure we are studying God’s word to know His </a:t>
            </a:r>
          </a:p>
          <a:p>
            <a:pPr marL="0" indent="0" algn="ctr"/>
            <a:r>
              <a:rPr lang="en-US" dirty="0">
                <a:latin typeface="Tahoma" pitchFamily="34" charset="0"/>
              </a:rPr>
              <a:t>will, and be prepared to obey it! </a:t>
            </a:r>
            <a:endParaRPr lang="en-US" sz="2800" dirty="0">
              <a:latin typeface="Tahoma" pitchFamily="34" charset="0"/>
            </a:endParaRPr>
          </a:p>
        </p:txBody>
      </p:sp>
      <p:sp>
        <p:nvSpPr>
          <p:cNvPr id="8" name="Text Box 3"/>
          <p:cNvSpPr txBox="1">
            <a:spLocks noChangeArrowheads="1"/>
          </p:cNvSpPr>
          <p:nvPr/>
        </p:nvSpPr>
        <p:spPr bwMode="auto">
          <a:xfrm>
            <a:off x="0" y="838200"/>
            <a:ext cx="9144000" cy="1384995"/>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Mark 8:36-37 </a:t>
            </a:r>
          </a:p>
          <a:p>
            <a:r>
              <a:rPr lang="en-US" sz="2000" b="0" dirty="0">
                <a:solidFill>
                  <a:schemeClr val="bg2">
                    <a:lumMod val="60000"/>
                    <a:lumOff val="40000"/>
                  </a:schemeClr>
                </a:solidFill>
                <a:latin typeface="Tahoma" pitchFamily="34" charset="0"/>
              </a:rPr>
              <a:t>36.  "For what does it profit a man to gain the whole world, and forfeit his soul?</a:t>
            </a:r>
          </a:p>
          <a:p>
            <a:r>
              <a:rPr lang="en-US" sz="2000" b="0" dirty="0">
                <a:solidFill>
                  <a:schemeClr val="bg2">
                    <a:lumMod val="60000"/>
                    <a:lumOff val="40000"/>
                  </a:schemeClr>
                </a:solidFill>
                <a:latin typeface="Tahoma" pitchFamily="34" charset="0"/>
              </a:rPr>
              <a:t>37.  "For what will a man give in exchange for his soul? </a:t>
            </a:r>
          </a:p>
        </p:txBody>
      </p:sp>
      <p:pic>
        <p:nvPicPr>
          <p:cNvPr id="4" name="Picture 3" descr="A group of people sitting at a table&#10;&#10;Description automatically generated">
            <a:extLst>
              <a:ext uri="{FF2B5EF4-FFF2-40B4-BE49-F238E27FC236}">
                <a16:creationId xmlns:a16="http://schemas.microsoft.com/office/drawing/2014/main" id="{7C3FAD2B-E64D-4009-837F-CB2F577724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0393" y="4444396"/>
            <a:ext cx="3623607" cy="24136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2339">
                                            <p:txEl>
                                              <p:pRg st="0" end="0"/>
                                            </p:txEl>
                                          </p:spTgt>
                                        </p:tgtEl>
                                        <p:attrNameLst>
                                          <p:attrName>style.visibility</p:attrName>
                                        </p:attrNameLst>
                                      </p:cBhvr>
                                      <p:to>
                                        <p:strVal val="visible"/>
                                      </p:to>
                                    </p:set>
                                    <p:animEffect transition="in" filter="wipe(left)">
                                      <p:cBhvr>
                                        <p:cTn id="11" dur="500"/>
                                        <p:tgtEl>
                                          <p:spTgt spid="142339">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2339">
                                            <p:txEl>
                                              <p:pRg st="1" end="1"/>
                                            </p:txEl>
                                          </p:spTgt>
                                        </p:tgtEl>
                                        <p:attrNameLst>
                                          <p:attrName>style.visibility</p:attrName>
                                        </p:attrNameLst>
                                      </p:cBhvr>
                                      <p:to>
                                        <p:strVal val="visible"/>
                                      </p:to>
                                    </p:set>
                                    <p:animEffect transition="in" filter="wipe(left)">
                                      <p:cBhvr>
                                        <p:cTn id="15" dur="500"/>
                                        <p:tgtEl>
                                          <p:spTgt spid="14233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2341"/>
                                        </p:tgtEl>
                                        <p:attrNameLst>
                                          <p:attrName>style.visibility</p:attrName>
                                        </p:attrNameLst>
                                      </p:cBhvr>
                                      <p:to>
                                        <p:strVal val="visible"/>
                                      </p:to>
                                    </p:set>
                                    <p:anim calcmode="lin" valueType="num">
                                      <p:cBhvr>
                                        <p:cTn id="20" dur="500" fill="hold"/>
                                        <p:tgtEl>
                                          <p:spTgt spid="142341"/>
                                        </p:tgtEl>
                                        <p:attrNameLst>
                                          <p:attrName>ppt_w</p:attrName>
                                        </p:attrNameLst>
                                      </p:cBhvr>
                                      <p:tavLst>
                                        <p:tav tm="0">
                                          <p:val>
                                            <p:fltVal val="0"/>
                                          </p:val>
                                        </p:tav>
                                        <p:tav tm="100000">
                                          <p:val>
                                            <p:strVal val="#ppt_w"/>
                                          </p:val>
                                        </p:tav>
                                      </p:tavLst>
                                    </p:anim>
                                    <p:anim calcmode="lin" valueType="num">
                                      <p:cBhvr>
                                        <p:cTn id="21" dur="500" fill="hold"/>
                                        <p:tgtEl>
                                          <p:spTgt spid="142341"/>
                                        </p:tgtEl>
                                        <p:attrNameLst>
                                          <p:attrName>ppt_h</p:attrName>
                                        </p:attrNameLst>
                                      </p:cBhvr>
                                      <p:tavLst>
                                        <p:tav tm="0">
                                          <p:val>
                                            <p:fltVal val="0"/>
                                          </p:val>
                                        </p:tav>
                                        <p:tav tm="100000">
                                          <p:val>
                                            <p:strVal val="#ppt_h"/>
                                          </p:val>
                                        </p:tav>
                                      </p:tavLst>
                                    </p:anim>
                                    <p:animEffect transition="in" filter="fade">
                                      <p:cBhvr>
                                        <p:cTn id="22" dur="500"/>
                                        <p:tgtEl>
                                          <p:spTgt spid="142341"/>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17585" y="6629400"/>
            <a:ext cx="2420815"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FFFFFF"/>
                </a:solidFill>
                <a:effectLst>
                  <a:outerShdw blurRad="38100" dist="38100" dir="2700000" algn="tl">
                    <a:srgbClr val="010199"/>
                  </a:outerShdw>
                </a:effectLst>
                <a:uLnTx/>
                <a:uFillTx/>
                <a:latin typeface="Arial"/>
                <a:ea typeface="+mn-ea"/>
                <a:cs typeface="Times New Roman" pitchFamily="18" charset="0"/>
              </a:rPr>
              <a:t>Lessons From NOTHING!</a:t>
            </a:r>
          </a:p>
        </p:txBody>
      </p:sp>
      <p:sp>
        <p:nvSpPr>
          <p:cNvPr id="142338" name="Rectangle 2"/>
          <p:cNvSpPr>
            <a:spLocks noGrp="1" noChangeArrowheads="1"/>
          </p:cNvSpPr>
          <p:nvPr>
            <p:ph type="title"/>
          </p:nvPr>
        </p:nvSpPr>
        <p:spPr>
          <a:xfrm>
            <a:off x="0" y="0"/>
            <a:ext cx="9144000" cy="609600"/>
          </a:xfrm>
        </p:spPr>
        <p:txBody>
          <a:bodyPr/>
          <a:lstStyle/>
          <a:p>
            <a:r>
              <a:rPr lang="en-US" sz="4000" b="1" u="sng" dirty="0">
                <a:solidFill>
                  <a:schemeClr val="hlink"/>
                </a:solidFill>
                <a:effectLst/>
                <a:cs typeface="Times New Roman" pitchFamily="18" charset="0"/>
              </a:rPr>
              <a:t>Conclusion</a:t>
            </a:r>
            <a:r>
              <a:rPr lang="en-US" sz="3600" b="1" u="sng" dirty="0">
                <a:solidFill>
                  <a:schemeClr val="hlink"/>
                </a:solidFill>
                <a:cs typeface="Times New Roman" pitchFamily="18" charset="0"/>
              </a:rPr>
              <a:t> </a:t>
            </a:r>
          </a:p>
        </p:txBody>
      </p:sp>
      <p:sp>
        <p:nvSpPr>
          <p:cNvPr id="142343" name="Text Box 7"/>
          <p:cNvSpPr txBox="1">
            <a:spLocks noChangeArrowheads="1"/>
          </p:cNvSpPr>
          <p:nvPr/>
        </p:nvSpPr>
        <p:spPr bwMode="auto">
          <a:xfrm>
            <a:off x="14235" y="838200"/>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For our soul to gain Nothing really is Something…          </a:t>
            </a:r>
            <a:r>
              <a:rPr kumimoji="0" lang="en-US" sz="2400" b="1" i="1"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(an unpleasant something!)</a:t>
            </a:r>
            <a:endParaRPr kumimoji="0" lang="en-US" sz="2800" b="1" i="1"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FF0066"/>
              </a:buClr>
              <a:buSzPct val="115000"/>
              <a:buFont typeface="Wingdings" pitchFamily="2" charset="2"/>
              <a:buChar char="Ø"/>
              <a:tabLst/>
              <a:defRPr/>
            </a:pPr>
            <a:r>
              <a:rPr kumimoji="0" lang="en-US" sz="2000" b="1" i="0"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rPr>
              <a:t>Rev. 20:14-15:</a:t>
            </a:r>
            <a:r>
              <a:rPr kumimoji="0" lang="en-US" sz="2000" b="0" i="0"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rPr>
              <a:t> 2</a:t>
            </a:r>
            <a:r>
              <a:rPr kumimoji="0" lang="en-US" sz="2000" b="0" i="0" u="none" strike="noStrike" kern="1200" cap="none" spc="0" normalizeH="0" baseline="30000" noProof="0" dirty="0">
                <a:ln>
                  <a:noFill/>
                </a:ln>
                <a:solidFill>
                  <a:schemeClr val="accent1">
                    <a:lumMod val="20000"/>
                    <a:lumOff val="80000"/>
                  </a:schemeClr>
                </a:solidFill>
                <a:effectLst/>
                <a:uLnTx/>
                <a:uFillTx/>
                <a:latin typeface="Tahoma" pitchFamily="34" charset="0"/>
                <a:ea typeface="+mn-ea"/>
                <a:cs typeface="Times New Roman" pitchFamily="18" charset="0"/>
              </a:rPr>
              <a:t>nd</a:t>
            </a:r>
            <a:r>
              <a:rPr kumimoji="0" lang="en-US" sz="2000" b="0" i="0"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rPr>
              <a:t> Death = Lake of Fire!</a:t>
            </a:r>
            <a:endParaRPr kumimoji="0" lang="en-US" sz="2000" b="0" i="1"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
                <a:srgbClr val="FF0066"/>
              </a:buClr>
              <a:buSzPct val="115000"/>
              <a:buFont typeface="Wingdings" pitchFamily="2" charset="2"/>
              <a:buChar char="Ø"/>
              <a:tabLst/>
              <a:defRPr/>
            </a:pPr>
            <a:r>
              <a:rPr kumimoji="0" lang="en-US" sz="2000" b="1" i="1"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rPr>
              <a:t>II Thess. 1:7-9:</a:t>
            </a:r>
            <a:r>
              <a:rPr kumimoji="0" lang="en-US" sz="2000" b="0" i="0"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rPr>
              <a:t> Those who do not know God and who have not obeyed the gospel will all suffer an eternal “penalty!”</a:t>
            </a:r>
            <a:endParaRPr kumimoji="0" lang="en-US" sz="2000" b="1" i="0" u="none" strike="noStrike" kern="1200" cap="none" spc="0" normalizeH="0" baseline="0" noProof="0" dirty="0">
              <a:ln>
                <a:noFill/>
              </a:ln>
              <a:solidFill>
                <a:schemeClr val="accent1">
                  <a:lumMod val="20000"/>
                  <a:lumOff val="80000"/>
                </a:schemeClr>
              </a:solidFill>
              <a:effectLst/>
              <a:uLnTx/>
              <a:uFillTx/>
              <a:latin typeface="Tahoma" pitchFamily="34" charset="0"/>
              <a:ea typeface="+mn-ea"/>
              <a:cs typeface="Times New Roman" pitchFamily="18" charset="0"/>
            </a:endParaRPr>
          </a:p>
        </p:txBody>
      </p:sp>
      <p:sp>
        <p:nvSpPr>
          <p:cNvPr id="9" name="Text Box 4">
            <a:extLst>
              <a:ext uri="{FF2B5EF4-FFF2-40B4-BE49-F238E27FC236}">
                <a16:creationId xmlns:a16="http://schemas.microsoft.com/office/drawing/2014/main" id="{E887927A-E6B8-489E-BE9C-FEEBB1CEF281}"/>
              </a:ext>
            </a:extLst>
          </p:cNvPr>
          <p:cNvSpPr txBox="1">
            <a:spLocks noChangeArrowheads="1"/>
          </p:cNvSpPr>
          <p:nvPr/>
        </p:nvSpPr>
        <p:spPr bwMode="auto">
          <a:xfrm>
            <a:off x="-9211" y="271618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latin typeface="Tahoma" pitchFamily="34" charset="0"/>
              </a:rPr>
              <a:t>Our lives are to be spent in preparation for eternity!</a:t>
            </a:r>
          </a:p>
          <a:p>
            <a:pPr algn="ctr"/>
            <a:r>
              <a:rPr lang="en-US" i="1" dirty="0">
                <a:latin typeface="Tahoma" pitchFamily="34" charset="0"/>
              </a:rPr>
              <a:t>Eternal life or eternal punishment? </a:t>
            </a:r>
          </a:p>
        </p:txBody>
      </p:sp>
      <p:pic>
        <p:nvPicPr>
          <p:cNvPr id="4" name="Picture 3" descr="A room with a wooden door&#10;&#10;Description automatically generated">
            <a:extLst>
              <a:ext uri="{FF2B5EF4-FFF2-40B4-BE49-F238E27FC236}">
                <a16:creationId xmlns:a16="http://schemas.microsoft.com/office/drawing/2014/main" id="{C7A514F5-B970-41B3-9639-AF1F095CA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670840"/>
            <a:ext cx="4343400" cy="3257550"/>
          </a:xfrm>
          <a:prstGeom prst="rect">
            <a:avLst/>
          </a:prstGeom>
        </p:spPr>
      </p:pic>
      <p:sp>
        <p:nvSpPr>
          <p:cNvPr id="13" name="Text Box 6">
            <a:extLst>
              <a:ext uri="{FF2B5EF4-FFF2-40B4-BE49-F238E27FC236}">
                <a16:creationId xmlns:a16="http://schemas.microsoft.com/office/drawing/2014/main" id="{E16E8D68-A31E-4E23-910D-530603362F56}"/>
              </a:ext>
            </a:extLst>
          </p:cNvPr>
          <p:cNvSpPr txBox="1">
            <a:spLocks noChangeArrowheads="1"/>
          </p:cNvSpPr>
          <p:nvPr/>
        </p:nvSpPr>
        <p:spPr bwMode="auto">
          <a:xfrm>
            <a:off x="44380" y="4884116"/>
            <a:ext cx="4724400" cy="830997"/>
          </a:xfrm>
          <a:prstGeom prst="rect">
            <a:avLst/>
          </a:prstGeom>
          <a:solidFill>
            <a:srgbClr val="FFCCFF"/>
          </a:solidFill>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dirty="0">
                <a:solidFill>
                  <a:srgbClr val="FF0000"/>
                </a:solidFill>
                <a:latin typeface="Tahoma" pitchFamily="34" charset="0"/>
              </a:rPr>
              <a:t>How have you prepared? </a:t>
            </a:r>
          </a:p>
          <a:p>
            <a:pPr algn="ctr"/>
            <a:r>
              <a:rPr lang="en-US" i="1" dirty="0">
                <a:solidFill>
                  <a:srgbClr val="FF0000"/>
                </a:solidFill>
                <a:latin typeface="Tahoma" pitchFamily="34" charset="0"/>
              </a:rPr>
              <a:t>(II Peter 3:10-12) </a:t>
            </a:r>
          </a:p>
        </p:txBody>
      </p:sp>
    </p:spTree>
    <p:extLst>
      <p:ext uri="{BB962C8B-B14F-4D97-AF65-F5344CB8AC3E}">
        <p14:creationId xmlns:p14="http://schemas.microsoft.com/office/powerpoint/2010/main" val="26763190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2343">
                                            <p:txEl>
                                              <p:pRg st="0" end="0"/>
                                            </p:txEl>
                                          </p:spTgt>
                                        </p:tgtEl>
                                        <p:attrNameLst>
                                          <p:attrName>style.visibility</p:attrName>
                                        </p:attrNameLst>
                                      </p:cBhvr>
                                      <p:to>
                                        <p:strVal val="visible"/>
                                      </p:to>
                                    </p:set>
                                    <p:anim calcmode="lin" valueType="num">
                                      <p:cBhvr>
                                        <p:cTn id="7" dur="500" fill="hold"/>
                                        <p:tgtEl>
                                          <p:spTgt spid="1423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23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2343">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2343">
                                            <p:txEl>
                                              <p:pRg st="1" end="1"/>
                                            </p:txEl>
                                          </p:spTgt>
                                        </p:tgtEl>
                                        <p:attrNameLst>
                                          <p:attrName>style.visibility</p:attrName>
                                        </p:attrNameLst>
                                      </p:cBhvr>
                                      <p:to>
                                        <p:strVal val="visible"/>
                                      </p:to>
                                    </p:set>
                                    <p:animEffect transition="in" filter="wipe(left)">
                                      <p:cBhvr>
                                        <p:cTn id="13" dur="500"/>
                                        <p:tgtEl>
                                          <p:spTgt spid="142343">
                                            <p:txEl>
                                              <p:pRg st="1" end="1"/>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2343">
                                            <p:txEl>
                                              <p:pRg st="2" end="2"/>
                                            </p:txEl>
                                          </p:spTgt>
                                        </p:tgtEl>
                                        <p:attrNameLst>
                                          <p:attrName>style.visibility</p:attrName>
                                        </p:attrNameLst>
                                      </p:cBhvr>
                                      <p:to>
                                        <p:strVal val="visible"/>
                                      </p:to>
                                    </p:set>
                                    <p:animEffect transition="in" filter="wipe(left)">
                                      <p:cBhvr>
                                        <p:cTn id="17" dur="500"/>
                                        <p:tgtEl>
                                          <p:spTgt spid="1423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119535" y="6629400"/>
            <a:ext cx="2895600" cy="228600"/>
          </a:xfrm>
        </p:spPr>
        <p:txBody>
          <a:bodyPr/>
          <a:lstStyle/>
          <a:p>
            <a:r>
              <a:rPr lang="en-US"/>
              <a:t>Lessons From NOTHING!</a:t>
            </a:r>
            <a:endParaRPr lang="en-US" dirty="0"/>
          </a:p>
        </p:txBody>
      </p:sp>
      <p:sp>
        <p:nvSpPr>
          <p:cNvPr id="199682" name="Rectangle 2"/>
          <p:cNvSpPr>
            <a:spLocks noGrp="1" noChangeArrowheads="1"/>
          </p:cNvSpPr>
          <p:nvPr>
            <p:ph type="title"/>
          </p:nvPr>
        </p:nvSpPr>
        <p:spPr>
          <a:xfrm>
            <a:off x="0" y="0"/>
            <a:ext cx="9144000" cy="609600"/>
          </a:xfrm>
        </p:spPr>
        <p:txBody>
          <a:bodyPr/>
          <a:lstStyle/>
          <a:p>
            <a:r>
              <a:rPr lang="en-US" sz="4000" b="1" u="sng" dirty="0">
                <a:solidFill>
                  <a:schemeClr val="hlink"/>
                </a:solidFill>
                <a:effectLst/>
                <a:cs typeface="Times New Roman" pitchFamily="18" charset="0"/>
              </a:rPr>
              <a:t>Conclusion</a:t>
            </a:r>
            <a:r>
              <a:rPr lang="en-US" sz="3600" b="1" u="sng" dirty="0">
                <a:solidFill>
                  <a:schemeClr val="hlink"/>
                </a:solidFill>
                <a:cs typeface="Times New Roman" pitchFamily="18" charset="0"/>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79" y="1641163"/>
            <a:ext cx="6502521" cy="3105056"/>
          </a:xfrm>
          <a:prstGeom prst="rect">
            <a:avLst/>
          </a:prstGeom>
        </p:spPr>
      </p:pic>
      <p:sp>
        <p:nvSpPr>
          <p:cNvPr id="199688" name="Text Box 8"/>
          <p:cNvSpPr txBox="1">
            <a:spLocks noChangeArrowheads="1"/>
          </p:cNvSpPr>
          <p:nvPr/>
        </p:nvSpPr>
        <p:spPr bwMode="auto">
          <a:xfrm>
            <a:off x="0" y="935446"/>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3600" dirty="0">
                <a:solidFill>
                  <a:srgbClr val="66FFFF"/>
                </a:solidFill>
                <a:latin typeface="Tahoma" pitchFamily="34" charset="0"/>
              </a:rPr>
              <a:t>Learn the lessons from “Nothing”:</a:t>
            </a:r>
          </a:p>
        </p:txBody>
      </p:sp>
      <p:sp>
        <p:nvSpPr>
          <p:cNvPr id="9" name="Text Box 8"/>
          <p:cNvSpPr txBox="1">
            <a:spLocks noChangeArrowheads="1"/>
          </p:cNvSpPr>
          <p:nvPr/>
        </p:nvSpPr>
        <p:spPr bwMode="auto">
          <a:xfrm>
            <a:off x="1052805" y="1752600"/>
            <a:ext cx="20667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3600" dirty="0">
                <a:solidFill>
                  <a:srgbClr val="66FFFF"/>
                </a:solidFill>
                <a:latin typeface="Tahoma" pitchFamily="34" charset="0"/>
              </a:rPr>
              <a:t>There is</a:t>
            </a:r>
          </a:p>
        </p:txBody>
      </p:sp>
      <p:sp>
        <p:nvSpPr>
          <p:cNvPr id="10" name="Text Box 8"/>
          <p:cNvSpPr txBox="1">
            <a:spLocks noChangeArrowheads="1"/>
          </p:cNvSpPr>
          <p:nvPr/>
        </p:nvSpPr>
        <p:spPr bwMode="auto">
          <a:xfrm>
            <a:off x="1862235" y="3997405"/>
            <a:ext cx="54101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4400" dirty="0">
                <a:solidFill>
                  <a:srgbClr val="66FFFF"/>
                </a:solidFill>
                <a:latin typeface="Tahoma" pitchFamily="34" charset="0"/>
              </a:rPr>
              <a:t>worth losing your soul to </a:t>
            </a:r>
            <a:r>
              <a:rPr lang="en-US" sz="4400" i="1" u="sng" dirty="0">
                <a:ln w="28575">
                  <a:solidFill>
                    <a:srgbClr val="FFFF00"/>
                  </a:solidFill>
                </a:ln>
                <a:solidFill>
                  <a:srgbClr val="FF0000"/>
                </a:solidFill>
                <a:latin typeface="Tahoma" pitchFamily="34" charset="0"/>
              </a:rPr>
              <a:t>Hell</a:t>
            </a:r>
            <a:r>
              <a:rPr lang="en-US" sz="4400" dirty="0">
                <a:solidFill>
                  <a:srgbClr val="66FFFF"/>
                </a:solidFill>
                <a:latin typeface="Tahoma" pitchFamily="34" charset="0"/>
              </a:rPr>
              <a:t> for!</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9688"/>
                                        </p:tgtEl>
                                        <p:attrNameLst>
                                          <p:attrName>style.visibility</p:attrName>
                                        </p:attrNameLst>
                                      </p:cBhvr>
                                      <p:to>
                                        <p:strVal val="visible"/>
                                      </p:to>
                                    </p:set>
                                    <p:anim calcmode="lin" valueType="num">
                                      <p:cBhvr>
                                        <p:cTn id="7" dur="1000" fill="hold"/>
                                        <p:tgtEl>
                                          <p:spTgt spid="199688"/>
                                        </p:tgtEl>
                                        <p:attrNameLst>
                                          <p:attrName>ppt_w</p:attrName>
                                        </p:attrNameLst>
                                      </p:cBhvr>
                                      <p:tavLst>
                                        <p:tav tm="0">
                                          <p:val>
                                            <p:fltVal val="0"/>
                                          </p:val>
                                        </p:tav>
                                        <p:tav tm="100000">
                                          <p:val>
                                            <p:strVal val="#ppt_w"/>
                                          </p:val>
                                        </p:tav>
                                      </p:tavLst>
                                    </p:anim>
                                    <p:anim calcmode="lin" valueType="num">
                                      <p:cBhvr>
                                        <p:cTn id="8" dur="1000" fill="hold"/>
                                        <p:tgtEl>
                                          <p:spTgt spid="199688"/>
                                        </p:tgtEl>
                                        <p:attrNameLst>
                                          <p:attrName>ppt_h</p:attrName>
                                        </p:attrNameLst>
                                      </p:cBhvr>
                                      <p:tavLst>
                                        <p:tav tm="0">
                                          <p:val>
                                            <p:fltVal val="0"/>
                                          </p:val>
                                        </p:tav>
                                        <p:tav tm="100000">
                                          <p:val>
                                            <p:strVal val="#ppt_h"/>
                                          </p:val>
                                        </p:tav>
                                      </p:tavLst>
                                    </p:anim>
                                    <p:anim calcmode="lin" valueType="num">
                                      <p:cBhvr>
                                        <p:cTn id="9" dur="1000" fill="hold"/>
                                        <p:tgtEl>
                                          <p:spTgt spid="199688"/>
                                        </p:tgtEl>
                                        <p:attrNameLst>
                                          <p:attrName>style.rotation</p:attrName>
                                        </p:attrNameLst>
                                      </p:cBhvr>
                                      <p:tavLst>
                                        <p:tav tm="0">
                                          <p:val>
                                            <p:fltVal val="90"/>
                                          </p:val>
                                        </p:tav>
                                        <p:tav tm="100000">
                                          <p:val>
                                            <p:fltVal val="0"/>
                                          </p:val>
                                        </p:tav>
                                      </p:tavLst>
                                    </p:anim>
                                    <p:animEffect transition="in" filter="fade">
                                      <p:cBhvr>
                                        <p:cTn id="10" dur="1000"/>
                                        <p:tgtEl>
                                          <p:spTgt spid="199688"/>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1500"/>
                            </p:stCondLst>
                            <p:childTnLst>
                              <p:par>
                                <p:cTn id="18" presetID="23" presetClass="entr" presetSubtype="52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ppt_x</p:attrName>
                                        </p:attrNameLst>
                                      </p:cBhvr>
                                      <p:tavLst>
                                        <p:tav tm="0">
                                          <p:val>
                                            <p:fltVal val="0.5"/>
                                          </p:val>
                                        </p:tav>
                                        <p:tav tm="100000">
                                          <p:val>
                                            <p:strVal val="#ppt_x"/>
                                          </p:val>
                                        </p:tav>
                                      </p:tavLst>
                                    </p:anim>
                                    <p:anim calcmode="lin" valueType="num">
                                      <p:cBhvr>
                                        <p:cTn id="23" dur="500" fill="hold"/>
                                        <p:tgtEl>
                                          <p:spTgt spid="8"/>
                                        </p:tgtEl>
                                        <p:attrNameLst>
                                          <p:attrName>ppt_y</p:attrName>
                                        </p:attrNameLst>
                                      </p:cBhvr>
                                      <p:tavLst>
                                        <p:tav tm="0">
                                          <p:val>
                                            <p:fltVal val="0.5"/>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algn="ctr"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r>
              <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DB0C-3854-408E-9496-B4BC00A593C9}"/>
              </a:ext>
            </a:extLst>
          </p:cNvPr>
          <p:cNvSpPr>
            <a:spLocks noGrp="1"/>
          </p:cNvSpPr>
          <p:nvPr>
            <p:ph type="title"/>
          </p:nvPr>
        </p:nvSpPr>
        <p:spPr>
          <a:xfrm>
            <a:off x="453851" y="21983"/>
            <a:ext cx="8229600" cy="892417"/>
          </a:xfrm>
        </p:spPr>
        <p:txBody>
          <a:bodyPr/>
          <a:lstStyle/>
          <a:p>
            <a:r>
              <a:rPr lang="en-US" dirty="0"/>
              <a:t>Lessons From NOTHING! </a:t>
            </a:r>
          </a:p>
        </p:txBody>
      </p:sp>
      <p:sp>
        <p:nvSpPr>
          <p:cNvPr id="3" name="Content Placeholder 2">
            <a:extLst>
              <a:ext uri="{FF2B5EF4-FFF2-40B4-BE49-F238E27FC236}">
                <a16:creationId xmlns:a16="http://schemas.microsoft.com/office/drawing/2014/main" id="{0754818F-3BA9-41AD-A3A6-17D1877A2471}"/>
              </a:ext>
            </a:extLst>
          </p:cNvPr>
          <p:cNvSpPr>
            <a:spLocks noGrp="1"/>
          </p:cNvSpPr>
          <p:nvPr>
            <p:ph idx="1"/>
          </p:nvPr>
        </p:nvSpPr>
        <p:spPr>
          <a:xfrm>
            <a:off x="0" y="1600200"/>
            <a:ext cx="9144000" cy="4876800"/>
          </a:xfrm>
        </p:spPr>
        <p:txBody>
          <a:bodyPr/>
          <a:lstStyle/>
          <a:p>
            <a:pPr>
              <a:buFont typeface="Wingdings" panose="05000000000000000000" pitchFamily="2" charset="2"/>
              <a:buChar char="v"/>
            </a:pPr>
            <a:r>
              <a:rPr lang="en-US" sz="3600" b="1" dirty="0">
                <a:solidFill>
                  <a:schemeClr val="hlink"/>
                </a:solidFill>
                <a:cs typeface="Times New Roman" pitchFamily="18" charset="0"/>
              </a:rPr>
              <a:t>We Brought Nothing Into the World </a:t>
            </a:r>
            <a:endParaRPr lang="en-US" sz="3600" dirty="0"/>
          </a:p>
        </p:txBody>
      </p:sp>
    </p:spTree>
    <p:extLst>
      <p:ext uri="{BB962C8B-B14F-4D97-AF65-F5344CB8AC3E}">
        <p14:creationId xmlns:p14="http://schemas.microsoft.com/office/powerpoint/2010/main" val="22403605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124200" y="6629399"/>
            <a:ext cx="2895600" cy="216159"/>
          </a:xfrm>
        </p:spPr>
        <p:txBody>
          <a:bodyPr/>
          <a:lstStyle/>
          <a:p>
            <a:r>
              <a:rPr lang="en-US"/>
              <a:t>Lessons From NOTHING!</a:t>
            </a:r>
            <a:endParaRPr lang="en-US" dirty="0"/>
          </a:p>
        </p:txBody>
      </p:sp>
      <p:sp>
        <p:nvSpPr>
          <p:cNvPr id="134146" name="Rectangle 2"/>
          <p:cNvSpPr>
            <a:spLocks noGrp="1" noChangeArrowheads="1"/>
          </p:cNvSpPr>
          <p:nvPr>
            <p:ph type="title"/>
          </p:nvPr>
        </p:nvSpPr>
        <p:spPr>
          <a:xfrm>
            <a:off x="0" y="0"/>
            <a:ext cx="9144000" cy="609600"/>
          </a:xfrm>
        </p:spPr>
        <p:txBody>
          <a:bodyPr/>
          <a:lstStyle/>
          <a:p>
            <a:r>
              <a:rPr lang="en-US" sz="4000" b="1" u="sng" dirty="0">
                <a:solidFill>
                  <a:schemeClr val="hlink"/>
                </a:solidFill>
                <a:effectLst/>
                <a:cs typeface="Times New Roman" pitchFamily="18" charset="0"/>
              </a:rPr>
              <a:t>We Brought Nothing Into the World </a:t>
            </a:r>
          </a:p>
        </p:txBody>
      </p:sp>
      <p:sp>
        <p:nvSpPr>
          <p:cNvPr id="134147" name="Text Box 3"/>
          <p:cNvSpPr txBox="1">
            <a:spLocks noChangeArrowheads="1"/>
          </p:cNvSpPr>
          <p:nvPr/>
        </p:nvSpPr>
        <p:spPr bwMode="auto">
          <a:xfrm>
            <a:off x="0" y="838200"/>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I Timothy 6:7 </a:t>
            </a:r>
            <a:r>
              <a:rPr lang="en-US" i="1" dirty="0">
                <a:solidFill>
                  <a:srgbClr val="7030A0"/>
                </a:solidFill>
                <a:latin typeface="Tahoma" pitchFamily="34" charset="0"/>
              </a:rPr>
              <a:t>(IE: Luke 12:20)</a:t>
            </a:r>
          </a:p>
          <a:p>
            <a:r>
              <a:rPr lang="en-US" sz="2000" b="0" dirty="0">
                <a:solidFill>
                  <a:schemeClr val="bg2">
                    <a:lumMod val="60000"/>
                    <a:lumOff val="40000"/>
                  </a:schemeClr>
                </a:solidFill>
                <a:latin typeface="Tahoma" pitchFamily="34" charset="0"/>
              </a:rPr>
              <a:t>7.  For we have brought nothing into the world, so we cannot take anything out of it either.</a:t>
            </a:r>
          </a:p>
        </p:txBody>
      </p:sp>
      <p:pic>
        <p:nvPicPr>
          <p:cNvPr id="3" name="Picture 2" descr="A picture containing tattoo&#10;&#10;Description automatically generated">
            <a:extLst>
              <a:ext uri="{FF2B5EF4-FFF2-40B4-BE49-F238E27FC236}">
                <a16:creationId xmlns:a16="http://schemas.microsoft.com/office/drawing/2014/main" id="{9A40B6B8-6D06-4666-9AC2-B8EB16309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343133"/>
            <a:ext cx="4738368" cy="3169709"/>
          </a:xfrm>
          <a:prstGeom prst="rect">
            <a:avLst/>
          </a:prstGeom>
        </p:spPr>
      </p:pic>
      <p:sp>
        <p:nvSpPr>
          <p:cNvPr id="134155" name="Text Box 11"/>
          <p:cNvSpPr txBox="1">
            <a:spLocks noChangeArrowheads="1"/>
          </p:cNvSpPr>
          <p:nvPr/>
        </p:nvSpPr>
        <p:spPr bwMode="auto">
          <a:xfrm>
            <a:off x="0" y="2238264"/>
            <a:ext cx="914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There are three times in life when we have empty hands: </a:t>
            </a:r>
            <a:endParaRPr lang="en-US" sz="2800" dirty="0">
              <a:latin typeface="Tahoma" pitchFamily="34" charset="0"/>
            </a:endParaRP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At birth, at the time we come to Jesus, and at death. </a:t>
            </a: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This verse reminds us of the first and the last. </a:t>
            </a: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We brought nothing into the world, and it is certain that we can carry nothing out! </a:t>
            </a:r>
            <a:r>
              <a:rPr lang="en-US" sz="2000" b="0" i="1" dirty="0">
                <a:solidFill>
                  <a:schemeClr val="accent1">
                    <a:lumMod val="20000"/>
                    <a:lumOff val="80000"/>
                  </a:schemeClr>
                </a:solidFill>
                <a:latin typeface="Tahoma" pitchFamily="34" charset="0"/>
              </a:rPr>
              <a:t>(Luke 12:20: The Rich Fool)</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fade">
                                      <p:cBhvr>
                                        <p:cTn id="7" dur="500"/>
                                        <p:tgtEl>
                                          <p:spTgt spid="1341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4155">
                                            <p:txEl>
                                              <p:pRg st="0" end="0"/>
                                            </p:txEl>
                                          </p:spTgt>
                                        </p:tgtEl>
                                        <p:attrNameLst>
                                          <p:attrName>style.visibility</p:attrName>
                                        </p:attrNameLst>
                                      </p:cBhvr>
                                      <p:to>
                                        <p:strVal val="visible"/>
                                      </p:to>
                                    </p:set>
                                    <p:anim calcmode="lin" valueType="num">
                                      <p:cBhvr>
                                        <p:cTn id="12" dur="500" fill="hold"/>
                                        <p:tgtEl>
                                          <p:spTgt spid="13415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415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34155">
                                            <p:txEl>
                                              <p:pRg st="0" end="0"/>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34155">
                                            <p:txEl>
                                              <p:pRg st="1" end="1"/>
                                            </p:txEl>
                                          </p:spTgt>
                                        </p:tgtEl>
                                        <p:attrNameLst>
                                          <p:attrName>style.visibility</p:attrName>
                                        </p:attrNameLst>
                                      </p:cBhvr>
                                      <p:to>
                                        <p:strVal val="visible"/>
                                      </p:to>
                                    </p:set>
                                    <p:animEffect transition="in" filter="wipe(left)">
                                      <p:cBhvr>
                                        <p:cTn id="24" dur="500"/>
                                        <p:tgtEl>
                                          <p:spTgt spid="134155">
                                            <p:txEl>
                                              <p:pRg st="1" end="1"/>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34155">
                                            <p:txEl>
                                              <p:pRg st="2" end="2"/>
                                            </p:txEl>
                                          </p:spTgt>
                                        </p:tgtEl>
                                        <p:attrNameLst>
                                          <p:attrName>style.visibility</p:attrName>
                                        </p:attrNameLst>
                                      </p:cBhvr>
                                      <p:to>
                                        <p:strVal val="visible"/>
                                      </p:to>
                                    </p:set>
                                    <p:animEffect transition="in" filter="wipe(left)">
                                      <p:cBhvr>
                                        <p:cTn id="28" dur="500"/>
                                        <p:tgtEl>
                                          <p:spTgt spid="134155">
                                            <p:txEl>
                                              <p:pRg st="2" end="2"/>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34155">
                                            <p:txEl>
                                              <p:pRg st="3" end="3"/>
                                            </p:txEl>
                                          </p:spTgt>
                                        </p:tgtEl>
                                        <p:attrNameLst>
                                          <p:attrName>style.visibility</p:attrName>
                                        </p:attrNameLst>
                                      </p:cBhvr>
                                      <p:to>
                                        <p:strVal val="visible"/>
                                      </p:to>
                                    </p:set>
                                    <p:animEffect transition="in" filter="wipe(left)">
                                      <p:cBhvr>
                                        <p:cTn id="32" dur="500"/>
                                        <p:tgtEl>
                                          <p:spTgt spid="134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1111"/>
            <a:ext cx="9144000" cy="903289"/>
          </a:xfrm>
        </p:spPr>
        <p:txBody>
          <a:bodyPr vert="horz" wrap="square" lIns="91440" tIns="45720" rIns="91440" bIns="45720" numCol="1" anchor="ctr" anchorCtr="1" compatLnSpc="1">
            <a:prstTxWarp prst="textNoShape">
              <a:avLst/>
            </a:prstTxWarp>
            <a:normAutofit/>
          </a:bodyPr>
          <a:lstStyle/>
          <a:p>
            <a:pPr>
              <a:lnSpc>
                <a:spcPct val="90000"/>
              </a:lnSpc>
            </a:pPr>
            <a:r>
              <a:rPr lang="en-US" sz="4000" b="1" u="sng" dirty="0">
                <a:solidFill>
                  <a:schemeClr val="hlink"/>
                </a:solidFill>
                <a:effectLst/>
                <a:cs typeface="Times New Roman" pitchFamily="18" charset="0"/>
              </a:rPr>
              <a:t>We Brought Nothing Into the World </a:t>
            </a:r>
            <a:endParaRPr lang="en-US" sz="4000" b="1" u="sng" dirty="0">
              <a:effectLst/>
            </a:endParaRPr>
          </a:p>
        </p:txBody>
      </p:sp>
      <p:sp>
        <p:nvSpPr>
          <p:cNvPr id="134155" name="Text Box 11"/>
          <p:cNvSpPr txBox="1">
            <a:spLocks noChangeArrowheads="1"/>
          </p:cNvSpPr>
          <p:nvPr/>
        </p:nvSpPr>
        <p:spPr bwMode="auto">
          <a:xfrm>
            <a:off x="76200" y="1600200"/>
            <a:ext cx="4950488"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spcBef>
                <a:spcPct val="20000"/>
              </a:spcBef>
              <a:buSzPct val="75000"/>
            </a:pPr>
            <a:r>
              <a:rPr lang="en-US" sz="2800" dirty="0">
                <a:effectLst>
                  <a:outerShdw blurRad="38100" dist="38100" dir="2700000" algn="tl">
                    <a:srgbClr val="010199"/>
                  </a:outerShdw>
                </a:effectLst>
                <a:latin typeface="+mn-lt"/>
              </a:rPr>
              <a:t>Alexander the Great (356–323 B.C.), before his death said: </a:t>
            </a:r>
            <a:endParaRPr kumimoji="0" lang="en-US" sz="2800" b="1" i="0" u="none" strike="noStrike" kern="1200" cap="none" spc="0" normalizeH="0" baseline="0" noProof="0" dirty="0">
              <a:ln>
                <a:noFill/>
              </a:ln>
              <a:effectLst>
                <a:outerShdw blurRad="38100" dist="38100" dir="2700000" algn="tl">
                  <a:srgbClr val="010199"/>
                </a:outerShdw>
              </a:effectLst>
              <a:uLnTx/>
              <a:uFillTx/>
              <a:latin typeface="+mn-lt"/>
            </a:endParaRPr>
          </a:p>
          <a:p>
            <a:pPr marL="0" lvl="0" indent="0" algn="ctr" eaLnBrk="0" hangingPunct="0">
              <a:spcBef>
                <a:spcPct val="20000"/>
              </a:spcBef>
              <a:buClr>
                <a:srgbClr val="FF0066"/>
              </a:buClr>
              <a:buSzPct val="75000"/>
            </a:pPr>
            <a:r>
              <a:rPr lang="en-US" sz="2800" dirty="0">
                <a:solidFill>
                  <a:schemeClr val="accent1">
                    <a:lumMod val="20000"/>
                    <a:lumOff val="80000"/>
                  </a:schemeClr>
                </a:solidFill>
                <a:effectLst>
                  <a:outerShdw blurRad="38100" dist="38100" dir="2700000" algn="tl">
                    <a:srgbClr val="010199"/>
                  </a:outerShdw>
                </a:effectLst>
                <a:latin typeface="+mn-lt"/>
              </a:rPr>
              <a:t>“When I am dead, carry me forth on my bier, with my hands not wrapped in cloth, but laid outside, so that all may see that they are empty.”</a:t>
            </a:r>
            <a:endParaRPr kumimoji="0" lang="en-US" sz="2800" i="0" u="none" strike="noStrike" kern="1200" cap="none" spc="0" normalizeH="0" baseline="0" noProof="0" dirty="0">
              <a:ln>
                <a:noFill/>
              </a:ln>
              <a:solidFill>
                <a:schemeClr val="accent1">
                  <a:lumMod val="20000"/>
                  <a:lumOff val="80000"/>
                </a:schemeClr>
              </a:solidFill>
              <a:effectLst>
                <a:outerShdw blurRad="38100" dist="38100" dir="2700000" algn="tl">
                  <a:srgbClr val="010199"/>
                </a:outerShdw>
              </a:effectLst>
              <a:uLnTx/>
              <a:uFillTx/>
              <a:latin typeface="+mn-lt"/>
            </a:endParaRPr>
          </a:p>
        </p:txBody>
      </p:sp>
      <p:pic>
        <p:nvPicPr>
          <p:cNvPr id="5" name="Picture 4" descr="A person looking at the camera&#10;&#10;Description automatically generated">
            <a:extLst>
              <a:ext uri="{FF2B5EF4-FFF2-40B4-BE49-F238E27FC236}">
                <a16:creationId xmlns:a16="http://schemas.microsoft.com/office/drawing/2014/main" id="{20A3F8DF-AF05-4ABE-8CA6-5FADDFA51000}"/>
              </a:ext>
            </a:extLst>
          </p:cNvPr>
          <p:cNvPicPr>
            <a:picLocks noChangeAspect="1"/>
          </p:cNvPicPr>
          <p:nvPr/>
        </p:nvPicPr>
        <p:blipFill rotWithShape="1">
          <a:blip r:embed="rId3">
            <a:extLst>
              <a:ext uri="{28A0092B-C50C-407E-A947-70E740481C1C}">
                <a14:useLocalDpi xmlns:a14="http://schemas.microsoft.com/office/drawing/2010/main" val="0"/>
              </a:ext>
            </a:extLst>
          </a:blip>
          <a:srcRect t="1019" b="18769"/>
          <a:stretch/>
        </p:blipFill>
        <p:spPr>
          <a:xfrm>
            <a:off x="5029200" y="1600199"/>
            <a:ext cx="4038600" cy="4530725"/>
          </a:xfrm>
          <a:prstGeom prst="rect">
            <a:avLst/>
          </a:prstGeom>
          <a:noFill/>
        </p:spPr>
      </p:pic>
      <p:sp>
        <p:nvSpPr>
          <p:cNvPr id="7" name="Footer Placeholder 4"/>
          <p:cNvSpPr>
            <a:spLocks noGrp="1"/>
          </p:cNvSpPr>
          <p:nvPr>
            <p:ph type="ftr" sz="quarter" idx="11"/>
          </p:nvPr>
        </p:nvSpPr>
        <p:spPr>
          <a:xfrm>
            <a:off x="3124200" y="6580187"/>
            <a:ext cx="2895600" cy="282760"/>
          </a:xfrm>
        </p:spPr>
        <p:txBody>
          <a:bodyPr vert="horz" wrap="square" lIns="91440" tIns="45720" rIns="91440" bIns="45720" numCol="1" anchor="t" anchorCtr="0" compatLnSpc="1">
            <a:prstTxWarp prst="textNoShape">
              <a:avLst/>
            </a:prstTxWarp>
            <a:normAutofit/>
          </a:bodyPr>
          <a:lstStyle/>
          <a:p>
            <a:pPr marL="0" marR="0" lvl="0" indent="0" defTabSz="914400" eaLnBrk="1" latinLnBrk="0" hangingPunct="1">
              <a:spcAft>
                <a:spcPts val="600"/>
              </a:spcAft>
              <a:buClrTx/>
              <a:buSzTx/>
              <a:buFontTx/>
              <a:buNone/>
              <a:tabLst/>
              <a:defRPr/>
            </a:pPr>
            <a:r>
              <a:rPr kumimoji="0" lang="en-US" b="0" i="0" u="none" strike="noStrike" kern="1200" cap="none" spc="0" normalizeH="0" baseline="0" noProof="0" dirty="0">
                <a:ln>
                  <a:noFill/>
                </a:ln>
                <a:effectLst>
                  <a:outerShdw blurRad="38100" dist="38100" dir="2700000" algn="tl">
                    <a:srgbClr val="010199"/>
                  </a:outerShdw>
                </a:effectLst>
                <a:uLnTx/>
                <a:uFillTx/>
                <a:latin typeface="+mn-lt"/>
                <a:ea typeface="+mn-ea"/>
                <a:cs typeface="Times New Roman" pitchFamily="18" charset="0"/>
              </a:rPr>
              <a:t>Lessons From NOTHING!</a:t>
            </a:r>
          </a:p>
        </p:txBody>
      </p:sp>
    </p:spTree>
    <p:extLst>
      <p:ext uri="{BB962C8B-B14F-4D97-AF65-F5344CB8AC3E}">
        <p14:creationId xmlns:p14="http://schemas.microsoft.com/office/powerpoint/2010/main" val="24225624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5"/>
                                        </p:tgtEl>
                                        <p:attrNameLst>
                                          <p:attrName>style.visibility</p:attrName>
                                        </p:attrNameLst>
                                      </p:cBhvr>
                                      <p:to>
                                        <p:strVal val="visible"/>
                                      </p:to>
                                    </p:set>
                                    <p:anim calcmode="lin" valueType="num">
                                      <p:cBhvr>
                                        <p:cTn id="7" dur="500" fill="hold"/>
                                        <p:tgtEl>
                                          <p:spTgt spid="134155"/>
                                        </p:tgtEl>
                                        <p:attrNameLst>
                                          <p:attrName>ppt_w</p:attrName>
                                        </p:attrNameLst>
                                      </p:cBhvr>
                                      <p:tavLst>
                                        <p:tav tm="0">
                                          <p:val>
                                            <p:fltVal val="0"/>
                                          </p:val>
                                        </p:tav>
                                        <p:tav tm="100000">
                                          <p:val>
                                            <p:strVal val="#ppt_w"/>
                                          </p:val>
                                        </p:tav>
                                      </p:tavLst>
                                    </p:anim>
                                    <p:anim calcmode="lin" valueType="num">
                                      <p:cBhvr>
                                        <p:cTn id="8" dur="500" fill="hold"/>
                                        <p:tgtEl>
                                          <p:spTgt spid="134155"/>
                                        </p:tgtEl>
                                        <p:attrNameLst>
                                          <p:attrName>ppt_h</p:attrName>
                                        </p:attrNameLst>
                                      </p:cBhvr>
                                      <p:tavLst>
                                        <p:tav tm="0">
                                          <p:val>
                                            <p:fltVal val="0"/>
                                          </p:val>
                                        </p:tav>
                                        <p:tav tm="100000">
                                          <p:val>
                                            <p:strVal val="#ppt_h"/>
                                          </p:val>
                                        </p:tav>
                                      </p:tavLst>
                                    </p:anim>
                                    <p:animEffect transition="in" filter="fade">
                                      <p:cBhvr>
                                        <p:cTn id="9" dur="500"/>
                                        <p:tgtEl>
                                          <p:spTgt spid="1341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1111"/>
            <a:ext cx="9144000" cy="903289"/>
          </a:xfrm>
        </p:spPr>
        <p:txBody>
          <a:bodyPr vert="horz" wrap="square" lIns="91440" tIns="45720" rIns="91440" bIns="45720" numCol="1" anchor="ctr" anchorCtr="1" compatLnSpc="1">
            <a:prstTxWarp prst="textNoShape">
              <a:avLst/>
            </a:prstTxWarp>
            <a:normAutofit/>
          </a:bodyPr>
          <a:lstStyle/>
          <a:p>
            <a:pPr>
              <a:lnSpc>
                <a:spcPct val="90000"/>
              </a:lnSpc>
            </a:pPr>
            <a:r>
              <a:rPr lang="en-US" sz="4000" b="1" u="sng" dirty="0">
                <a:solidFill>
                  <a:schemeClr val="hlink"/>
                </a:solidFill>
                <a:effectLst/>
                <a:cs typeface="Times New Roman" pitchFamily="18" charset="0"/>
              </a:rPr>
              <a:t>We Brought Nothing Into the World </a:t>
            </a:r>
            <a:endParaRPr lang="en-US" sz="4000" b="1" u="sng" dirty="0">
              <a:effectLst/>
            </a:endParaRPr>
          </a:p>
        </p:txBody>
      </p:sp>
      <p:sp>
        <p:nvSpPr>
          <p:cNvPr id="134155" name="Text Box 11"/>
          <p:cNvSpPr txBox="1">
            <a:spLocks noChangeArrowheads="1"/>
          </p:cNvSpPr>
          <p:nvPr/>
        </p:nvSpPr>
        <p:spPr bwMode="auto">
          <a:xfrm>
            <a:off x="76200" y="1600200"/>
            <a:ext cx="4950488"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spcBef>
                <a:spcPct val="20000"/>
              </a:spcBef>
              <a:buSzPct val="75000"/>
            </a:pPr>
            <a:r>
              <a:rPr lang="en-US" sz="2800" dirty="0">
                <a:solidFill>
                  <a:srgbClr val="FFFFFF"/>
                </a:solidFill>
                <a:effectLst>
                  <a:outerShdw blurRad="38100" dist="38100" dir="2700000" algn="tl">
                    <a:srgbClr val="010199"/>
                  </a:outerShdw>
                </a:effectLst>
                <a:latin typeface="Arial"/>
              </a:rPr>
              <a:t>Edward Herbert Bates comments on this: </a:t>
            </a:r>
            <a:endParaRPr kumimoji="0" lang="en-US" sz="28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Times New Roman" pitchFamily="18" charset="0"/>
            </a:endParaRPr>
          </a:p>
          <a:p>
            <a:pPr marL="0" lvl="0" indent="0" algn="ctr" eaLnBrk="0" hangingPunct="0">
              <a:spcBef>
                <a:spcPct val="20000"/>
              </a:spcBef>
              <a:buClr>
                <a:srgbClr val="FF0066"/>
              </a:buClr>
              <a:buSzPct val="75000"/>
            </a:pPr>
            <a:r>
              <a:rPr lang="en-US" sz="2800" dirty="0">
                <a:solidFill>
                  <a:srgbClr val="3399FF">
                    <a:lumMod val="20000"/>
                    <a:lumOff val="80000"/>
                  </a:srgbClr>
                </a:solidFill>
                <a:effectLst>
                  <a:outerShdw blurRad="38100" dist="38100" dir="2700000" algn="tl">
                    <a:srgbClr val="010199"/>
                  </a:outerShdw>
                </a:effectLst>
                <a:latin typeface="Arial"/>
              </a:rPr>
              <a:t>“Yes, those hands which once wielded the proudest scepter in the world; which once held the most victorious sword; which once were filled with silver and gold; which once had power to save or to sign away life, were now EMPTY.”</a:t>
            </a:r>
            <a:endParaRPr kumimoji="0" lang="en-US" sz="2800" b="1" i="0" u="none" strike="noStrike" kern="1200" cap="none" spc="0" normalizeH="0" baseline="0" noProof="0" dirty="0">
              <a:ln>
                <a:noFill/>
              </a:ln>
              <a:solidFill>
                <a:srgbClr val="3399FF">
                  <a:lumMod val="20000"/>
                  <a:lumOff val="80000"/>
                </a:srgbClr>
              </a:solidFill>
              <a:effectLst>
                <a:outerShdw blurRad="38100" dist="38100" dir="2700000" algn="tl">
                  <a:srgbClr val="010199"/>
                </a:outerShdw>
              </a:effectLst>
              <a:uLnTx/>
              <a:uFillTx/>
              <a:latin typeface="Arial"/>
              <a:ea typeface="+mn-ea"/>
              <a:cs typeface="Times New Roman" pitchFamily="18" charset="0"/>
            </a:endParaRPr>
          </a:p>
        </p:txBody>
      </p:sp>
      <p:pic>
        <p:nvPicPr>
          <p:cNvPr id="5" name="Picture 4">
            <a:extLst>
              <a:ext uri="{FF2B5EF4-FFF2-40B4-BE49-F238E27FC236}">
                <a16:creationId xmlns:a16="http://schemas.microsoft.com/office/drawing/2014/main" id="{20A3F8DF-AF05-4ABE-8CA6-5FADDFA51000}"/>
              </a:ext>
            </a:extLst>
          </p:cNvPr>
          <p:cNvPicPr>
            <a:picLocks noChangeAspect="1"/>
          </p:cNvPicPr>
          <p:nvPr/>
        </p:nvPicPr>
        <p:blipFill>
          <a:blip r:embed="rId3">
            <a:extLst>
              <a:ext uri="{28A0092B-C50C-407E-A947-70E740481C1C}">
                <a14:useLocalDpi xmlns:a14="http://schemas.microsoft.com/office/drawing/2010/main" val="0"/>
              </a:ext>
            </a:extLst>
          </a:blip>
          <a:srcRect l="26676" r="26676"/>
          <a:stretch/>
        </p:blipFill>
        <p:spPr>
          <a:xfrm>
            <a:off x="5029200" y="1600199"/>
            <a:ext cx="4038600" cy="4530725"/>
          </a:xfrm>
          <a:prstGeom prst="rect">
            <a:avLst/>
          </a:prstGeom>
          <a:noFill/>
        </p:spPr>
      </p:pic>
      <p:sp>
        <p:nvSpPr>
          <p:cNvPr id="7" name="Footer Placeholder 4"/>
          <p:cNvSpPr>
            <a:spLocks noGrp="1"/>
          </p:cNvSpPr>
          <p:nvPr>
            <p:ph type="ftr" sz="quarter" idx="11"/>
          </p:nvPr>
        </p:nvSpPr>
        <p:spPr>
          <a:xfrm>
            <a:off x="3124200" y="6580187"/>
            <a:ext cx="2895600" cy="282760"/>
          </a:xfrm>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Times New Roman" pitchFamily="18" charset="0"/>
              </a:rPr>
              <a:t>Lessons From NOTHING!</a:t>
            </a:r>
          </a:p>
        </p:txBody>
      </p:sp>
    </p:spTree>
    <p:extLst>
      <p:ext uri="{BB962C8B-B14F-4D97-AF65-F5344CB8AC3E}">
        <p14:creationId xmlns:p14="http://schemas.microsoft.com/office/powerpoint/2010/main" val="12052985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5"/>
                                        </p:tgtEl>
                                        <p:attrNameLst>
                                          <p:attrName>style.visibility</p:attrName>
                                        </p:attrNameLst>
                                      </p:cBhvr>
                                      <p:to>
                                        <p:strVal val="visible"/>
                                      </p:to>
                                    </p:set>
                                    <p:anim calcmode="lin" valueType="num">
                                      <p:cBhvr>
                                        <p:cTn id="7" dur="500" fill="hold"/>
                                        <p:tgtEl>
                                          <p:spTgt spid="134155"/>
                                        </p:tgtEl>
                                        <p:attrNameLst>
                                          <p:attrName>ppt_w</p:attrName>
                                        </p:attrNameLst>
                                      </p:cBhvr>
                                      <p:tavLst>
                                        <p:tav tm="0">
                                          <p:val>
                                            <p:fltVal val="0"/>
                                          </p:val>
                                        </p:tav>
                                        <p:tav tm="100000">
                                          <p:val>
                                            <p:strVal val="#ppt_w"/>
                                          </p:val>
                                        </p:tav>
                                      </p:tavLst>
                                    </p:anim>
                                    <p:anim calcmode="lin" valueType="num">
                                      <p:cBhvr>
                                        <p:cTn id="8" dur="500" fill="hold"/>
                                        <p:tgtEl>
                                          <p:spTgt spid="134155"/>
                                        </p:tgtEl>
                                        <p:attrNameLst>
                                          <p:attrName>ppt_h</p:attrName>
                                        </p:attrNameLst>
                                      </p:cBhvr>
                                      <p:tavLst>
                                        <p:tav tm="0">
                                          <p:val>
                                            <p:fltVal val="0"/>
                                          </p:val>
                                        </p:tav>
                                        <p:tav tm="100000">
                                          <p:val>
                                            <p:strVal val="#ppt_h"/>
                                          </p:val>
                                        </p:tav>
                                      </p:tavLst>
                                    </p:anim>
                                    <p:animEffect transition="in" filter="fade">
                                      <p:cBhvr>
                                        <p:cTn id="9" dur="500"/>
                                        <p:tgtEl>
                                          <p:spTgt spid="1341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629399"/>
            <a:ext cx="2362200" cy="216159"/>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mn-ea"/>
                <a:cs typeface="Times New Roman" pitchFamily="18" charset="0"/>
              </a:rPr>
              <a:t>Lessons From NOTHING!</a:t>
            </a:r>
          </a:p>
        </p:txBody>
      </p:sp>
      <p:sp>
        <p:nvSpPr>
          <p:cNvPr id="134146" name="Rectangle 2"/>
          <p:cNvSpPr>
            <a:spLocks noGrp="1" noChangeArrowheads="1"/>
          </p:cNvSpPr>
          <p:nvPr>
            <p:ph type="title"/>
          </p:nvPr>
        </p:nvSpPr>
        <p:spPr>
          <a:xfrm>
            <a:off x="0" y="0"/>
            <a:ext cx="9144000" cy="609600"/>
          </a:xfrm>
        </p:spPr>
        <p:txBody>
          <a:bodyPr/>
          <a:lstStyle/>
          <a:p>
            <a:r>
              <a:rPr lang="en-US" sz="4000" b="1" u="sng" dirty="0">
                <a:solidFill>
                  <a:schemeClr val="hlink"/>
                </a:solidFill>
                <a:effectLst/>
                <a:cs typeface="Times New Roman" pitchFamily="18" charset="0"/>
              </a:rPr>
              <a:t>We Brought Nothing Into the World </a:t>
            </a:r>
          </a:p>
        </p:txBody>
      </p:sp>
      <p:sp>
        <p:nvSpPr>
          <p:cNvPr id="134157" name="Text Box 13"/>
          <p:cNvSpPr txBox="1">
            <a:spLocks noChangeArrowheads="1"/>
          </p:cNvSpPr>
          <p:nvPr/>
        </p:nvSpPr>
        <p:spPr bwMode="auto">
          <a:xfrm>
            <a:off x="0" y="1295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Remember the warning to Israel – Amos 4:12: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“Prepare to meet your God!” </a:t>
            </a:r>
          </a:p>
        </p:txBody>
      </p:sp>
      <p:sp>
        <p:nvSpPr>
          <p:cNvPr id="134158" name="Text Box 14"/>
          <p:cNvSpPr txBox="1">
            <a:spLocks noChangeArrowheads="1"/>
          </p:cNvSpPr>
          <p:nvPr/>
        </p:nvSpPr>
        <p:spPr bwMode="auto">
          <a:xfrm>
            <a:off x="0" y="2667000"/>
            <a:ext cx="9144000" cy="892552"/>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FF00"/>
                </a:solidFill>
                <a:effectLst/>
                <a:uLnTx/>
                <a:uFillTx/>
                <a:latin typeface="Tahoma" pitchFamily="34" charset="0"/>
                <a:ea typeface="+mn-ea"/>
                <a:cs typeface="+mn-cs"/>
              </a:rPr>
              <a:t>The lesson: </a:t>
            </a:r>
          </a:p>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Tahoma" pitchFamily="34" charset="0"/>
                <a:ea typeface="+mn-ea"/>
                <a:cs typeface="+mn-cs"/>
              </a:rPr>
              <a:t>This life is to be spent preparing for the eternal! </a:t>
            </a:r>
          </a:p>
        </p:txBody>
      </p:sp>
      <p:pic>
        <p:nvPicPr>
          <p:cNvPr id="3" name="Picture 2" descr="A person lying on a bed&#10;&#10;Description automatically generated">
            <a:extLst>
              <a:ext uri="{FF2B5EF4-FFF2-40B4-BE49-F238E27FC236}">
                <a16:creationId xmlns:a16="http://schemas.microsoft.com/office/drawing/2014/main" id="{A567D266-AAFC-4C0D-BB04-C4D7604DD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0" y="3878363"/>
            <a:ext cx="4514850" cy="3009900"/>
          </a:xfrm>
          <a:prstGeom prst="rect">
            <a:avLst/>
          </a:prstGeom>
        </p:spPr>
      </p:pic>
    </p:spTree>
    <p:extLst>
      <p:ext uri="{BB962C8B-B14F-4D97-AF65-F5344CB8AC3E}">
        <p14:creationId xmlns:p14="http://schemas.microsoft.com/office/powerpoint/2010/main" val="22975448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4157"/>
                                        </p:tgtEl>
                                        <p:attrNameLst>
                                          <p:attrName>style.visibility</p:attrName>
                                        </p:attrNameLst>
                                      </p:cBhvr>
                                      <p:to>
                                        <p:strVal val="visible"/>
                                      </p:to>
                                    </p:set>
                                    <p:anim calcmode="lin" valueType="num">
                                      <p:cBhvr>
                                        <p:cTn id="7" dur="500" fill="hold"/>
                                        <p:tgtEl>
                                          <p:spTgt spid="134157"/>
                                        </p:tgtEl>
                                        <p:attrNameLst>
                                          <p:attrName>ppt_w</p:attrName>
                                        </p:attrNameLst>
                                      </p:cBhvr>
                                      <p:tavLst>
                                        <p:tav tm="0">
                                          <p:val>
                                            <p:fltVal val="0"/>
                                          </p:val>
                                        </p:tav>
                                        <p:tav tm="100000">
                                          <p:val>
                                            <p:strVal val="#ppt_w"/>
                                          </p:val>
                                        </p:tav>
                                      </p:tavLst>
                                    </p:anim>
                                    <p:anim calcmode="lin" valueType="num">
                                      <p:cBhvr>
                                        <p:cTn id="8" dur="500" fill="hold"/>
                                        <p:tgtEl>
                                          <p:spTgt spid="134157"/>
                                        </p:tgtEl>
                                        <p:attrNameLst>
                                          <p:attrName>ppt_h</p:attrName>
                                        </p:attrNameLst>
                                      </p:cBhvr>
                                      <p:tavLst>
                                        <p:tav tm="0">
                                          <p:val>
                                            <p:fltVal val="0"/>
                                          </p:val>
                                        </p:tav>
                                        <p:tav tm="100000">
                                          <p:val>
                                            <p:strVal val="#ppt_h"/>
                                          </p:val>
                                        </p:tav>
                                      </p:tavLst>
                                    </p:anim>
                                    <p:animEffect transition="in" filter="fade">
                                      <p:cBhvr>
                                        <p:cTn id="9" dur="500"/>
                                        <p:tgtEl>
                                          <p:spTgt spid="13415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4158"/>
                                        </p:tgtEl>
                                        <p:attrNameLst>
                                          <p:attrName>style.visibility</p:attrName>
                                        </p:attrNameLst>
                                      </p:cBhvr>
                                      <p:to>
                                        <p:strVal val="visible"/>
                                      </p:to>
                                    </p:set>
                                    <p:animEffect transition="in" filter="barn(inVertical)">
                                      <p:cBhvr>
                                        <p:cTn id="14" dur="500"/>
                                        <p:tgtEl>
                                          <p:spTgt spid="134158"/>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7" grpId="0"/>
      <p:bldP spid="1341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DB0C-3854-408E-9496-B4BC00A593C9}"/>
              </a:ext>
            </a:extLst>
          </p:cNvPr>
          <p:cNvSpPr>
            <a:spLocks noGrp="1"/>
          </p:cNvSpPr>
          <p:nvPr>
            <p:ph type="title"/>
          </p:nvPr>
        </p:nvSpPr>
        <p:spPr>
          <a:xfrm>
            <a:off x="453851" y="21983"/>
            <a:ext cx="8229600" cy="892417"/>
          </a:xfrm>
        </p:spPr>
        <p:txBody>
          <a:bodyPr/>
          <a:lstStyle/>
          <a:p>
            <a:r>
              <a:rPr lang="en-US" dirty="0"/>
              <a:t>Lessons From NOTHING! </a:t>
            </a:r>
          </a:p>
        </p:txBody>
      </p:sp>
      <p:sp>
        <p:nvSpPr>
          <p:cNvPr id="3" name="Content Placeholder 2">
            <a:extLst>
              <a:ext uri="{FF2B5EF4-FFF2-40B4-BE49-F238E27FC236}">
                <a16:creationId xmlns:a16="http://schemas.microsoft.com/office/drawing/2014/main" id="{0754818F-3BA9-41AD-A3A6-17D1877A2471}"/>
              </a:ext>
            </a:extLst>
          </p:cNvPr>
          <p:cNvSpPr>
            <a:spLocks noGrp="1"/>
          </p:cNvSpPr>
          <p:nvPr>
            <p:ph idx="1"/>
          </p:nvPr>
        </p:nvSpPr>
        <p:spPr>
          <a:xfrm>
            <a:off x="0" y="1600200"/>
            <a:ext cx="9144000" cy="4876800"/>
          </a:xfrm>
        </p:spPr>
        <p:txBody>
          <a:bodyPr/>
          <a:lstStyle/>
          <a:p>
            <a:pPr>
              <a:buFont typeface="Wingdings" panose="05000000000000000000" pitchFamily="2" charset="2"/>
              <a:buChar char="v"/>
            </a:pPr>
            <a:r>
              <a:rPr lang="en-US" sz="3600" b="1" dirty="0">
                <a:solidFill>
                  <a:schemeClr val="hlink"/>
                </a:solidFill>
                <a:cs typeface="Times New Roman" pitchFamily="18" charset="0"/>
              </a:rPr>
              <a:t>We Brought Nothing Into the World</a:t>
            </a:r>
          </a:p>
          <a:p>
            <a:pPr>
              <a:buFont typeface="Wingdings" panose="05000000000000000000" pitchFamily="2" charset="2"/>
              <a:buChar char="v"/>
            </a:pPr>
            <a:endParaRPr lang="en-US" sz="3600" b="1" dirty="0">
              <a:solidFill>
                <a:schemeClr val="hlink"/>
              </a:solidFill>
              <a:cs typeface="Times New Roman" pitchFamily="18" charset="0"/>
            </a:endParaRPr>
          </a:p>
          <a:p>
            <a:pPr>
              <a:buFont typeface="Wingdings" panose="05000000000000000000" pitchFamily="2" charset="2"/>
              <a:buChar char="v"/>
            </a:pPr>
            <a:r>
              <a:rPr lang="en-US" sz="3600" b="1" dirty="0">
                <a:solidFill>
                  <a:schemeClr val="hlink"/>
                </a:solidFill>
                <a:cs typeface="Times New Roman" pitchFamily="18" charset="0"/>
              </a:rPr>
              <a:t>Morality Minus Christ = Nothing </a:t>
            </a:r>
            <a:endParaRPr lang="en-US" sz="3600" dirty="0"/>
          </a:p>
        </p:txBody>
      </p:sp>
    </p:spTree>
    <p:extLst>
      <p:ext uri="{BB962C8B-B14F-4D97-AF65-F5344CB8AC3E}">
        <p14:creationId xmlns:p14="http://schemas.microsoft.com/office/powerpoint/2010/main" val="14619862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629400"/>
            <a:ext cx="2895600" cy="228600"/>
          </a:xfrm>
        </p:spPr>
        <p:txBody>
          <a:bodyPr/>
          <a:lstStyle/>
          <a:p>
            <a:r>
              <a:rPr lang="en-US"/>
              <a:t>Lessons From NOTHING!</a:t>
            </a:r>
            <a:endParaRPr lang="en-US" dirty="0"/>
          </a:p>
        </p:txBody>
      </p:sp>
      <p:sp>
        <p:nvSpPr>
          <p:cNvPr id="186370" name="Rectangle 2"/>
          <p:cNvSpPr>
            <a:spLocks noGrp="1" noChangeArrowheads="1"/>
          </p:cNvSpPr>
          <p:nvPr>
            <p:ph type="title"/>
          </p:nvPr>
        </p:nvSpPr>
        <p:spPr>
          <a:xfrm>
            <a:off x="0" y="0"/>
            <a:ext cx="9144000" cy="609600"/>
          </a:xfrm>
        </p:spPr>
        <p:txBody>
          <a:bodyPr/>
          <a:lstStyle/>
          <a:p>
            <a:r>
              <a:rPr lang="en-US" sz="4000" b="1" u="sng" dirty="0">
                <a:solidFill>
                  <a:schemeClr val="hlink"/>
                </a:solidFill>
                <a:effectLst/>
                <a:cs typeface="Times New Roman" pitchFamily="18" charset="0"/>
              </a:rPr>
              <a:t>Morality Minus Christ = Nothing </a:t>
            </a:r>
          </a:p>
        </p:txBody>
      </p:sp>
      <p:sp>
        <p:nvSpPr>
          <p:cNvPr id="186371" name="Text Box 3"/>
          <p:cNvSpPr txBox="1">
            <a:spLocks noChangeArrowheads="1"/>
          </p:cNvSpPr>
          <p:nvPr/>
        </p:nvSpPr>
        <p:spPr bwMode="auto">
          <a:xfrm>
            <a:off x="0" y="838200"/>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solidFill>
                  <a:srgbClr val="7030A0"/>
                </a:solidFill>
                <a:latin typeface="Tahoma" pitchFamily="34" charset="0"/>
              </a:rPr>
              <a:t>John 15:5 </a:t>
            </a:r>
          </a:p>
          <a:p>
            <a:r>
              <a:rPr lang="en-US" sz="2000" b="0" dirty="0">
                <a:solidFill>
                  <a:schemeClr val="bg2">
                    <a:lumMod val="60000"/>
                    <a:lumOff val="40000"/>
                  </a:schemeClr>
                </a:solidFill>
                <a:latin typeface="Tahoma" pitchFamily="34" charset="0"/>
              </a:rPr>
              <a:t>5.  "I am the vine, you are the branches; he who abides in Me and I in him, he bears much fruit, for apart from Me you can do nothing.</a:t>
            </a:r>
          </a:p>
        </p:txBody>
      </p:sp>
      <p:sp>
        <p:nvSpPr>
          <p:cNvPr id="186372" name="Text Box 4"/>
          <p:cNvSpPr txBox="1">
            <a:spLocks noChangeArrowheads="1"/>
          </p:cNvSpPr>
          <p:nvPr/>
        </p:nvSpPr>
        <p:spPr bwMode="auto">
          <a:xfrm>
            <a:off x="0" y="2133600"/>
            <a:ext cx="9144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dirty="0">
                <a:latin typeface="Tahoma" pitchFamily="34" charset="0"/>
              </a:rPr>
              <a:t>Morality minus Christ equals Nothing! </a:t>
            </a:r>
            <a:endParaRPr lang="en-US" sz="2800" dirty="0">
              <a:latin typeface="Tahoma" pitchFamily="34" charset="0"/>
            </a:endParaRP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Christ is Savior – </a:t>
            </a:r>
            <a:r>
              <a:rPr lang="en-US" sz="2000" b="0" i="1" dirty="0">
                <a:solidFill>
                  <a:schemeClr val="accent1">
                    <a:lumMod val="20000"/>
                    <a:lumOff val="80000"/>
                  </a:schemeClr>
                </a:solidFill>
                <a:latin typeface="Tahoma" pitchFamily="34" charset="0"/>
              </a:rPr>
              <a:t>Matthew 1:21</a:t>
            </a:r>
            <a:endParaRPr lang="en-US" sz="2000" b="0" dirty="0">
              <a:solidFill>
                <a:schemeClr val="accent1">
                  <a:lumMod val="20000"/>
                  <a:lumOff val="80000"/>
                </a:schemeClr>
              </a:solidFill>
              <a:latin typeface="Tahoma" pitchFamily="34" charset="0"/>
            </a:endParaRP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Christ is the Way – </a:t>
            </a:r>
            <a:r>
              <a:rPr lang="en-US" sz="2000" b="0" i="1" dirty="0">
                <a:solidFill>
                  <a:schemeClr val="accent1">
                    <a:lumMod val="20000"/>
                    <a:lumOff val="80000"/>
                  </a:schemeClr>
                </a:solidFill>
                <a:latin typeface="Tahoma" pitchFamily="34" charset="0"/>
              </a:rPr>
              <a:t>John 14:6</a:t>
            </a:r>
            <a:endParaRPr lang="en-US" sz="2000" b="0" dirty="0">
              <a:solidFill>
                <a:schemeClr val="accent1">
                  <a:lumMod val="20000"/>
                  <a:lumOff val="80000"/>
                </a:schemeClr>
              </a:solidFill>
              <a:latin typeface="Tahoma" pitchFamily="34" charset="0"/>
            </a:endParaRP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His gospel is the power to save – </a:t>
            </a:r>
            <a:r>
              <a:rPr lang="en-US" sz="2000" b="0" i="1" dirty="0">
                <a:solidFill>
                  <a:schemeClr val="accent1">
                    <a:lumMod val="20000"/>
                    <a:lumOff val="80000"/>
                  </a:schemeClr>
                </a:solidFill>
                <a:latin typeface="Tahoma" pitchFamily="34" charset="0"/>
              </a:rPr>
              <a:t>Romans 1:16</a:t>
            </a:r>
            <a:endParaRPr lang="en-US" sz="2000" b="0" dirty="0">
              <a:solidFill>
                <a:schemeClr val="accent1">
                  <a:lumMod val="20000"/>
                  <a:lumOff val="80000"/>
                </a:schemeClr>
              </a:solidFill>
              <a:latin typeface="Tahoma" pitchFamily="34" charset="0"/>
            </a:endParaRPr>
          </a:p>
          <a:p>
            <a:pPr eaLnBrk="0" hangingPunct="0">
              <a:buClr>
                <a:srgbClr val="FF0066"/>
              </a:buClr>
              <a:buSzPct val="115000"/>
              <a:buFont typeface="Wingdings" pitchFamily="2" charset="2"/>
              <a:buChar char="Ø"/>
            </a:pPr>
            <a:r>
              <a:rPr lang="en-US" sz="2000" b="0" dirty="0">
                <a:solidFill>
                  <a:schemeClr val="accent1">
                    <a:lumMod val="20000"/>
                    <a:lumOff val="80000"/>
                  </a:schemeClr>
                </a:solidFill>
                <a:latin typeface="Tahoma" pitchFamily="34" charset="0"/>
              </a:rPr>
              <a:t>He will save His church – </a:t>
            </a:r>
            <a:r>
              <a:rPr lang="en-US" sz="2000" b="0" i="1" dirty="0">
                <a:solidFill>
                  <a:schemeClr val="accent1">
                    <a:lumMod val="20000"/>
                    <a:lumOff val="80000"/>
                  </a:schemeClr>
                </a:solidFill>
                <a:latin typeface="Tahoma" pitchFamily="34" charset="0"/>
              </a:rPr>
              <a:t>Ephesians 5:23, 27</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6371"/>
                                        </p:tgtEl>
                                        <p:attrNameLst>
                                          <p:attrName>style.visibility</p:attrName>
                                        </p:attrNameLst>
                                      </p:cBhvr>
                                      <p:to>
                                        <p:strVal val="visible"/>
                                      </p:to>
                                    </p:set>
                                    <p:animEffect transition="in" filter="fade">
                                      <p:cBhvr>
                                        <p:cTn id="7" dur="500"/>
                                        <p:tgtEl>
                                          <p:spTgt spid="1863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6372">
                                            <p:txEl>
                                              <p:pRg st="0" end="0"/>
                                            </p:txEl>
                                          </p:spTgt>
                                        </p:tgtEl>
                                        <p:attrNameLst>
                                          <p:attrName>style.visibility</p:attrName>
                                        </p:attrNameLst>
                                      </p:cBhvr>
                                      <p:to>
                                        <p:strVal val="visible"/>
                                      </p:to>
                                    </p:set>
                                    <p:anim calcmode="lin" valueType="num">
                                      <p:cBhvr>
                                        <p:cTn id="11" dur="500" fill="hold"/>
                                        <p:tgtEl>
                                          <p:spTgt spid="18637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86372">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186372">
                                            <p:txEl>
                                              <p:pRg st="0" end="0"/>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86372">
                                            <p:txEl>
                                              <p:pRg st="1" end="1"/>
                                            </p:txEl>
                                          </p:spTgt>
                                        </p:tgtEl>
                                        <p:attrNameLst>
                                          <p:attrName>style.visibility</p:attrName>
                                        </p:attrNameLst>
                                      </p:cBhvr>
                                      <p:to>
                                        <p:strVal val="visible"/>
                                      </p:to>
                                    </p:set>
                                    <p:animEffect transition="in" filter="wipe(left)">
                                      <p:cBhvr>
                                        <p:cTn id="17" dur="500"/>
                                        <p:tgtEl>
                                          <p:spTgt spid="186372">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86372">
                                            <p:txEl>
                                              <p:pRg st="2" end="2"/>
                                            </p:txEl>
                                          </p:spTgt>
                                        </p:tgtEl>
                                        <p:attrNameLst>
                                          <p:attrName>style.visibility</p:attrName>
                                        </p:attrNameLst>
                                      </p:cBhvr>
                                      <p:to>
                                        <p:strVal val="visible"/>
                                      </p:to>
                                    </p:set>
                                    <p:animEffect transition="in" filter="wipe(left)">
                                      <p:cBhvr>
                                        <p:cTn id="21" dur="500"/>
                                        <p:tgtEl>
                                          <p:spTgt spid="186372">
                                            <p:txEl>
                                              <p:pRg st="2" end="2"/>
                                            </p:txEl>
                                          </p:spTgt>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86372">
                                            <p:txEl>
                                              <p:pRg st="3" end="3"/>
                                            </p:txEl>
                                          </p:spTgt>
                                        </p:tgtEl>
                                        <p:attrNameLst>
                                          <p:attrName>style.visibility</p:attrName>
                                        </p:attrNameLst>
                                      </p:cBhvr>
                                      <p:to>
                                        <p:strVal val="visible"/>
                                      </p:to>
                                    </p:set>
                                    <p:animEffect transition="in" filter="wipe(left)">
                                      <p:cBhvr>
                                        <p:cTn id="25" dur="500"/>
                                        <p:tgtEl>
                                          <p:spTgt spid="186372">
                                            <p:txEl>
                                              <p:pRg st="3" end="3"/>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86372">
                                            <p:txEl>
                                              <p:pRg st="4" end="4"/>
                                            </p:txEl>
                                          </p:spTgt>
                                        </p:tgtEl>
                                        <p:attrNameLst>
                                          <p:attrName>style.visibility</p:attrName>
                                        </p:attrNameLst>
                                      </p:cBhvr>
                                      <p:to>
                                        <p:strVal val="visible"/>
                                      </p:to>
                                    </p:set>
                                    <p:animEffect transition="in" filter="wipe(left)">
                                      <p:cBhvr>
                                        <p:cTn id="29" dur="500"/>
                                        <p:tgtEl>
                                          <p:spTgt spid="186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nimBg="1"/>
    </p:bld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1970</Words>
  <Application>Microsoft Office PowerPoint</Application>
  <PresentationFormat>On-screen Show (4:3)</PresentationFormat>
  <Paragraphs>195</Paragraphs>
  <Slides>23</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Ameretto</vt:lpstr>
      <vt:lpstr>Arial</vt:lpstr>
      <vt:lpstr>Calisto MT</vt:lpstr>
      <vt:lpstr>Tahoma</vt:lpstr>
      <vt:lpstr>Times New Roman</vt:lpstr>
      <vt:lpstr>Trebuchet MS</vt:lpstr>
      <vt:lpstr>Wingdings</vt:lpstr>
      <vt:lpstr>Wingdings 3</vt:lpstr>
      <vt:lpstr>Orbit</vt:lpstr>
      <vt:lpstr>Facet</vt:lpstr>
      <vt:lpstr>Lessons From…  NOTHING!      </vt:lpstr>
      <vt:lpstr>Intro </vt:lpstr>
      <vt:lpstr>Lessons From NOTHING! </vt:lpstr>
      <vt:lpstr>We Brought Nothing Into the World </vt:lpstr>
      <vt:lpstr>We Brought Nothing Into the World </vt:lpstr>
      <vt:lpstr>We Brought Nothing Into the World </vt:lpstr>
      <vt:lpstr>We Brought Nothing Into the World </vt:lpstr>
      <vt:lpstr>Lessons From NOTHING! </vt:lpstr>
      <vt:lpstr>Morality Minus Christ = Nothing </vt:lpstr>
      <vt:lpstr>Morality Minus Christ = Nothing </vt:lpstr>
      <vt:lpstr>Lessons From NOTHING! </vt:lpstr>
      <vt:lpstr>Subtraction from God’s Word = Nothing </vt:lpstr>
      <vt:lpstr>Subtraction from God’s Word = Nothing </vt:lpstr>
      <vt:lpstr>Subtraction from God’s Word = Nothing </vt:lpstr>
      <vt:lpstr>Subtraction from God’s Word = Nothing </vt:lpstr>
      <vt:lpstr>Lessons From NOTHING! </vt:lpstr>
      <vt:lpstr>Having Nothing, Yet Possessing All Things </vt:lpstr>
      <vt:lpstr>Having Nothing, Yet Possessing All Things </vt:lpstr>
      <vt:lpstr>Having Nothing, Yet Possessing All Things </vt:lpstr>
      <vt:lpstr>Conclusion </vt:lpstr>
      <vt:lpstr>Conclusion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NOTHING!</dc:title>
  <dc:subject>12/06/2020</dc:subject>
  <dc:creator>DarkWolf</dc:creator>
  <dc:description>Based on a lesson by Richie Thetford</dc:description>
  <cp:lastModifiedBy>Nathan Morrison</cp:lastModifiedBy>
  <cp:revision>26</cp:revision>
  <dcterms:created xsi:type="dcterms:W3CDTF">2020-12-03T20:50:38Z</dcterms:created>
  <dcterms:modified xsi:type="dcterms:W3CDTF">2020-12-04T20:53:27Z</dcterms:modified>
</cp:coreProperties>
</file>