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792" r:id="rId4"/>
    <p:sldMasterId id="2147483810" r:id="rId5"/>
  </p:sldMasterIdLst>
  <p:notesMasterIdLst>
    <p:notesMasterId r:id="rId28"/>
  </p:notesMasterIdLst>
  <p:handoutMasterIdLst>
    <p:handoutMasterId r:id="rId29"/>
  </p:handoutMasterIdLst>
  <p:sldIdLst>
    <p:sldId id="521" r:id="rId6"/>
    <p:sldId id="289" r:id="rId7"/>
    <p:sldId id="525" r:id="rId8"/>
    <p:sldId id="527" r:id="rId9"/>
    <p:sldId id="529" r:id="rId10"/>
    <p:sldId id="682" r:id="rId11"/>
    <p:sldId id="684" r:id="rId12"/>
    <p:sldId id="687" r:id="rId13"/>
    <p:sldId id="534" r:id="rId14"/>
    <p:sldId id="690" r:id="rId15"/>
    <p:sldId id="692" r:id="rId16"/>
    <p:sldId id="694" r:id="rId17"/>
    <p:sldId id="695" r:id="rId18"/>
    <p:sldId id="697" r:id="rId19"/>
    <p:sldId id="699" r:id="rId20"/>
    <p:sldId id="701" r:id="rId21"/>
    <p:sldId id="546" r:id="rId22"/>
    <p:sldId id="703" r:id="rId23"/>
    <p:sldId id="707" r:id="rId24"/>
    <p:sldId id="708" r:id="rId25"/>
    <p:sldId id="706" r:id="rId26"/>
    <p:sldId id="70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6600"/>
    <a:srgbClr val="0000FF"/>
    <a:srgbClr val="66FFFF"/>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5076" autoAdjust="0"/>
  </p:normalViewPr>
  <p:slideViewPr>
    <p:cSldViewPr snapToObjects="1">
      <p:cViewPr varScale="1">
        <p:scale>
          <a:sx n="93" d="100"/>
          <a:sy n="93" d="100"/>
        </p:scale>
        <p:origin x="16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0A090-B1D9-493C-AE37-1CF018206E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22531" name="Rectangle 3">
            <a:extLst>
              <a:ext uri="{FF2B5EF4-FFF2-40B4-BE49-F238E27FC236}">
                <a16:creationId xmlns:a16="http://schemas.microsoft.com/office/drawing/2014/main" id="{8D6A0E70-E04B-4A9F-AB4B-95ACE5D2F53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2532" name="Rectangle 4">
            <a:extLst>
              <a:ext uri="{FF2B5EF4-FFF2-40B4-BE49-F238E27FC236}">
                <a16:creationId xmlns:a16="http://schemas.microsoft.com/office/drawing/2014/main" id="{1B925750-979D-4CA6-B23D-834D8B9CA293}"/>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22533" name="Rectangle 5">
            <a:extLst>
              <a:ext uri="{FF2B5EF4-FFF2-40B4-BE49-F238E27FC236}">
                <a16:creationId xmlns:a16="http://schemas.microsoft.com/office/drawing/2014/main" id="{2364DF44-B8FA-418F-800A-D17679620DAE}"/>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1D29B5F-8A5C-4C57-8B57-252C324534A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12A1E5F-623C-461C-B77D-546487C4FD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r>
              <a:rPr lang="en-US"/>
              <a:t>A Specific Request</a:t>
            </a:r>
          </a:p>
        </p:txBody>
      </p:sp>
      <p:sp>
        <p:nvSpPr>
          <p:cNvPr id="3075" name="Rectangle 3">
            <a:extLst>
              <a:ext uri="{FF2B5EF4-FFF2-40B4-BE49-F238E27FC236}">
                <a16:creationId xmlns:a16="http://schemas.microsoft.com/office/drawing/2014/main" id="{14058D2F-4AC3-4DA6-BC56-C596C5181A7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1F6850C-C330-4D03-8C10-A2C137F56AC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r>
              <a:rPr lang="en-US"/>
              <a:t>Prepared by Nathan L Morrison / 05-14-06</a:t>
            </a:r>
          </a:p>
        </p:txBody>
      </p:sp>
      <p:sp>
        <p:nvSpPr>
          <p:cNvPr id="3079" name="Rectangle 7">
            <a:extLst>
              <a:ext uri="{FF2B5EF4-FFF2-40B4-BE49-F238E27FC236}">
                <a16:creationId xmlns:a16="http://schemas.microsoft.com/office/drawing/2014/main" id="{4A1D4A18-2F7D-4AA5-A6D0-E62BE4CC4E0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791EA81A-27FE-46E0-8EDF-3CFF116ECE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a:p>
            <a:pPr eaLnBrk="1" hangingPunct="1"/>
            <a:r>
              <a:rPr lang="en-US" altLang="en-US" dirty="0"/>
              <a:t>Adapted from a lesson by David Padfield</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393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2069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6022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2720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0967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19792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0916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3805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052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 Specific Request</a:t>
            </a:r>
          </a:p>
        </p:txBody>
      </p:sp>
      <p:sp>
        <p:nvSpPr>
          <p:cNvPr id="5" name="Footer Placeholder 4"/>
          <p:cNvSpPr>
            <a:spLocks noGrp="1"/>
          </p:cNvSpPr>
          <p:nvPr>
            <p:ph type="ftr" sz="quarter" idx="4"/>
          </p:nvPr>
        </p:nvSpPr>
        <p:spPr/>
        <p:txBody>
          <a:bodyPr/>
          <a:lstStyle/>
          <a:p>
            <a:pPr>
              <a:defRPr/>
            </a:pPr>
            <a:r>
              <a:rPr lang="en-US"/>
              <a:t>Prepared by Nathan L Morrison / 05-14-06</a:t>
            </a:r>
          </a:p>
        </p:txBody>
      </p:sp>
      <p:sp>
        <p:nvSpPr>
          <p:cNvPr id="6" name="Slide Number Placeholder 5"/>
          <p:cNvSpPr>
            <a:spLocks noGrp="1"/>
          </p:cNvSpPr>
          <p:nvPr>
            <p:ph type="sldNum" sz="quarter" idx="5"/>
          </p:nvPr>
        </p:nvSpPr>
        <p:spPr/>
        <p:txBody>
          <a:bodyPr/>
          <a:lstStyle/>
          <a:p>
            <a:pPr>
              <a:defRPr/>
            </a:pPr>
            <a:fld id="{791EA81A-27FE-46E0-8EDF-3CFF116ECEB4}" type="slidenum">
              <a:rPr lang="en-US" altLang="en-US" smtClean="0"/>
              <a:pPr>
                <a:defRPr/>
              </a:pPr>
              <a:t>19</a:t>
            </a:fld>
            <a:endParaRPr lang="en-US" altLang="en-US"/>
          </a:p>
        </p:txBody>
      </p:sp>
    </p:spTree>
    <p:extLst>
      <p:ext uri="{BB962C8B-B14F-4D97-AF65-F5344CB8AC3E}">
        <p14:creationId xmlns:p14="http://schemas.microsoft.com/office/powerpoint/2010/main" val="142184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91515E-F14B-4F01-B418-EB874F32AAF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Source:</a:t>
            </a:r>
          </a:p>
          <a:p>
            <a:pPr eaLnBrk="1" hangingPunct="1"/>
            <a:r>
              <a:rPr lang="en-US" altLang="en-US" dirty="0"/>
              <a:t>Thomas Jenner once said, “Compassion is so congenial with us, so ingrafted into our very nature.” (Charity and Compassion Towards Men the Occasion of Thanksgivings to God, Aug. 23, 1751)</a:t>
            </a:r>
          </a:p>
          <a:p>
            <a:pPr eaLnBrk="1" hangingPunct="1"/>
            <a:r>
              <a:rPr lang="en-US" altLang="en-US" dirty="0"/>
              <a:t>https://books.google.com/books/about/Charity_and_Compassion_Towards_Men_the_O.html?id=gO1bAAAAQAAJ</a:t>
            </a:r>
          </a:p>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36899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4609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435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2736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4726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9986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4029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18635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Compassion Of The Pharisees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Compassion Of The Pharisees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Compassion Of The Pharisees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Compassion Of The Pharisees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Compassion Of The Pharisees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Compassion Of The Pharisees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Compassion Of The Pharisees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Compassion Of The Pharisees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Compassion Of The Pharisees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Compassion Of The Pharisees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Compassion Of The Pharisees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Compassion Of The Pharisees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Compassion Of The Pharisees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Compassion Of The Pharisees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Compassion Of The Pharisees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Compassion Of The Pharisees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Compassion Of The Pharisees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Compassion Of The Pharisees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Compassion Of The Pharisees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1316321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5479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3918741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99010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Noble Bereans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53836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380403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Compassion Of The Pharisees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Noble Bereans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47427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49405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5330352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3991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80540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53306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Noble Bereans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707922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882694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Noble Bereans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28407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8046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Compassion Of The Pharisees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Noble Bereans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265909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09414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498051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503954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700572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1202384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185809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60582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4684755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82526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985370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Forged In Fire</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48523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Compassion Of The Pharisees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4.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3.jp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5.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6.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Compassion Of The Pharisees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Compassion Of The Pharisees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Compassion Of The Pharisees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The Noble Bereans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5868346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Forged In Fire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663213186"/>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53.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60" name="Rectangle 12">
            <a:extLst>
              <a:ext uri="{FF2B5EF4-FFF2-40B4-BE49-F238E27FC236}">
                <a16:creationId xmlns:a16="http://schemas.microsoft.com/office/drawing/2014/main" id="{35903586-D5D4-4DDA-A504-25FC7DDC99E4}"/>
              </a:ext>
            </a:extLst>
          </p:cNvPr>
          <p:cNvSpPr>
            <a:spLocks noGrp="1" noChangeArrowheads="1"/>
          </p:cNvSpPr>
          <p:nvPr>
            <p:ph type="ctrTitle"/>
          </p:nvPr>
        </p:nvSpPr>
        <p:spPr>
          <a:xfrm>
            <a:off x="0" y="457234"/>
            <a:ext cx="3840087" cy="5934639"/>
          </a:xfrm>
        </p:spPr>
        <p:txBody>
          <a:bodyPr>
            <a:normAutofit fontScale="90000"/>
          </a:bodyPr>
          <a:lstStyle/>
          <a:p>
            <a:pPr algn="ctr">
              <a:lnSpc>
                <a:spcPct val="90000"/>
              </a:lnSpc>
              <a:defRPr/>
            </a:pPr>
            <a:r>
              <a:rPr lang="en-US" altLang="en-US" sz="4400" b="1" u="sng" dirty="0">
                <a:solidFill>
                  <a:srgbClr val="0000FF"/>
                </a:solidFill>
                <a:latin typeface="Arial" panose="020B0604020202020204" pitchFamily="34" charset="0"/>
                <a:cs typeface="Arial" panose="020B0604020202020204" pitchFamily="34" charset="0"/>
              </a:rPr>
              <a:t>Compassion Of The Pharisees</a:t>
            </a:r>
            <a:br>
              <a:rPr lang="en-US" altLang="en-US" sz="1100" b="1" u="sng" dirty="0">
                <a:solidFill>
                  <a:srgbClr val="0000FF"/>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b="1" u="sng"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br>
              <a:rPr lang="en-US" altLang="en-US" sz="1100" dirty="0">
                <a:solidFill>
                  <a:schemeClr val="tx2"/>
                </a:solidFill>
                <a:latin typeface="Arial" panose="020B0604020202020204" pitchFamily="34" charset="0"/>
                <a:cs typeface="Arial" panose="020B0604020202020204" pitchFamily="34" charset="0"/>
              </a:rPr>
            </a:br>
            <a:r>
              <a:rPr lang="en-US" altLang="en-US" sz="4000" b="1" dirty="0">
                <a:solidFill>
                  <a:schemeClr val="tx1"/>
                </a:solidFill>
                <a:latin typeface="Arial" panose="020B0604020202020204" pitchFamily="34" charset="0"/>
                <a:cs typeface="Arial" panose="020B0604020202020204" pitchFamily="34" charset="0"/>
              </a:rPr>
              <a:t>Text: </a:t>
            </a:r>
            <a:br>
              <a:rPr lang="en-US" altLang="en-US" sz="4000" b="1" dirty="0">
                <a:solidFill>
                  <a:schemeClr val="tx1"/>
                </a:solidFill>
                <a:latin typeface="Arial" panose="020B0604020202020204" pitchFamily="34" charset="0"/>
                <a:cs typeface="Arial" panose="020B0604020202020204" pitchFamily="34" charset="0"/>
              </a:rPr>
            </a:br>
            <a:r>
              <a:rPr lang="en-US" altLang="en-US" sz="4000" b="1" dirty="0">
                <a:solidFill>
                  <a:schemeClr val="tx1"/>
                </a:solidFill>
                <a:latin typeface="Arial" panose="020B0604020202020204" pitchFamily="34" charset="0"/>
                <a:cs typeface="Arial" panose="020B0604020202020204" pitchFamily="34" charset="0"/>
              </a:rPr>
              <a:t>Matthew 23:2-3</a:t>
            </a:r>
            <a:endParaRPr lang="en-US" altLang="en-US" sz="4000" b="1"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rotWithShape="1">
          <a:blip r:embed="rId3">
            <a:extLst>
              <a:ext uri="{28A0092B-C50C-407E-A947-70E740481C1C}">
                <a14:useLocalDpi xmlns:a14="http://schemas.microsoft.com/office/drawing/2010/main" val="0"/>
              </a:ext>
            </a:extLst>
          </a:blip>
          <a:srcRect l="25593" r="27592" b="-1"/>
          <a:stretch/>
        </p:blipFill>
        <p:spPr>
          <a:xfrm>
            <a:off x="3840087" y="461681"/>
            <a:ext cx="4939162"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49"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The Pharisees and the Adulteress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John 8:1-11: The Pharisees brought to Jesus a woman caught in adultery</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Pharisees thought they had Jesus between the Law and the law of the land.</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Jewish Law: Adultery was punishable by death </a:t>
            </a:r>
            <a:r>
              <a:rPr lang="en-US" sz="1800" b="1" i="1" dirty="0">
                <a:solidFill>
                  <a:prstClr val="black"/>
                </a:solidFill>
                <a:latin typeface="Tahoma" pitchFamily="34" charset="0"/>
                <a:cs typeface="Times New Roman" pitchFamily="18" charset="0"/>
              </a:rPr>
              <a:t>(Lev. 20:10: Both parties put to death).</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Purely legal point of view: they were perfectly correct—</a:t>
            </a:r>
            <a:r>
              <a:rPr lang="en-US" sz="1800" b="1" i="1" u="sng" dirty="0">
                <a:solidFill>
                  <a:prstClr val="black"/>
                </a:solidFill>
                <a:latin typeface="Tahoma" pitchFamily="34" charset="0"/>
                <a:cs typeface="Times New Roman" pitchFamily="18" charset="0"/>
              </a:rPr>
              <a:t>but…where was the man??? </a:t>
            </a:r>
            <a:endParaRPr kumimoji="0" lang="en-US" sz="1800" b="1" i="1" u="sng" strike="noStrike" kern="1200" cap="none" spc="0" normalizeH="0" baseline="0" noProof="0" dirty="0">
              <a:ln>
                <a:noFill/>
              </a:ln>
              <a:solidFill>
                <a:prstClr val="black"/>
              </a:solidFill>
              <a:effectLst/>
              <a:uLnTx/>
              <a:uFillTx/>
              <a:latin typeface="Tahoma" pitchFamily="34" charset="0"/>
              <a:cs typeface="Times New Roman" pitchFamily="18"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They asked Jesus what He said they should do to her (Trying to trap Him)!</a:t>
            </a:r>
            <a:endParaRPr kumimoji="0" lang="en-US" sz="1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8" y="3962400"/>
            <a:ext cx="3441264" cy="2607832"/>
          </a:xfrm>
          <a:prstGeom prst="rect">
            <a:avLst/>
          </a:prstGeom>
        </p:spPr>
      </p:pic>
    </p:spTree>
    <p:extLst>
      <p:ext uri="{BB962C8B-B14F-4D97-AF65-F5344CB8AC3E}">
        <p14:creationId xmlns:p14="http://schemas.microsoft.com/office/powerpoint/2010/main" val="1935191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The Pharisees and the Adulteress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John 8:1-11: The Pharisees brought to Jesus a woman caught in adultery</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If He said that the woman ought to be stoned to death, then: He would come into collision with Roman law, for the Jews had no power to pass or carry out the death sentence on anyone.</a:t>
            </a:r>
            <a:endParaRPr kumimoji="0" lang="en-US" sz="1800" b="1" i="1" u="none" strike="noStrike" kern="1200" cap="none" spc="0" normalizeH="0" baseline="0" noProof="0" dirty="0">
              <a:ln>
                <a:noFill/>
              </a:ln>
              <a:solidFill>
                <a:prstClr val="black"/>
              </a:solidFill>
              <a:effectLst/>
              <a:uLnTx/>
              <a:uFillTx/>
              <a:latin typeface="Tahoma" pitchFamily="34" charset="0"/>
              <a:cs typeface="Times New Roman" pitchFamily="18"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If He said that the woman should be pardoned then: It could be said that He was teaching men to break the Law of Moses!</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Their trap backfired!</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John 8:7: Jesus said, “Stone her! But let the man that is without sin be the first to cast a stone.”</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dirty="0">
                <a:solidFill>
                  <a:prstClr val="black"/>
                </a:solidFill>
                <a:latin typeface="Tahoma" pitchFamily="34" charset="0"/>
                <a:cs typeface="Times New Roman" pitchFamily="18" charset="0"/>
              </a:rPr>
              <a:t>There was a silence—and then slowly the accusers drifted away.</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dirty="0">
                <a:solidFill>
                  <a:prstClr val="black"/>
                </a:solidFill>
                <a:latin typeface="Tahoma" pitchFamily="34" charset="0"/>
                <a:cs typeface="Times New Roman" pitchFamily="18" charset="0"/>
              </a:rPr>
              <a:t>Jesus and the woman were left alone.</a:t>
            </a:r>
            <a:endParaRPr kumimoji="0" lang="en-US" sz="1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2" name="Picture 1">
            <a:extLst>
              <a:ext uri="{FF2B5EF4-FFF2-40B4-BE49-F238E27FC236}">
                <a16:creationId xmlns:a16="http://schemas.microsoft.com/office/drawing/2014/main" id="{71272EC4-0D6A-4A1B-8839-8547815A71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8" y="3962400"/>
            <a:ext cx="3441264" cy="2607832"/>
          </a:xfrm>
          <a:prstGeom prst="rect">
            <a:avLst/>
          </a:prstGeom>
        </p:spPr>
      </p:pic>
    </p:spTree>
    <p:extLst>
      <p:ext uri="{BB962C8B-B14F-4D97-AF65-F5344CB8AC3E}">
        <p14:creationId xmlns:p14="http://schemas.microsoft.com/office/powerpoint/2010/main" val="4280426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wipe(left)">
                                      <p:cBhvr>
                                        <p:cTn id="31" dur="500"/>
                                        <p:tgtEl>
                                          <p:spTgt spid="13">
                                            <p:txEl>
                                              <p:pRg st="5" end="5"/>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Effect transition="in" filter="wipe(left)">
                                      <p:cBhvr>
                                        <p:cTn id="35"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The Pharisees and the Adulteress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Pharisees: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They were condemnatory. They only looked on the woman as a tool to trap Jesus, not as a person.</a:t>
            </a: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endParaRPr kumimoji="0" lang="en-US" altLang="en-US" sz="200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Compassion &amp; Forgiveness. He challenged her to “Go and sin no more.”</a:t>
            </a: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kumimoji="0" lang="en-US" altLang="en-US" sz="20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Saints Today</a:t>
            </a: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 you have compassion towards your brethren when they sin? (Gal. 6:1-2)</a:t>
            </a:r>
            <a:endParaRPr kumimoji="0" lang="en-US" altLang="en-US" sz="200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156800B1-83D7-421F-8E6C-DC449D86A2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8" y="3962400"/>
            <a:ext cx="3441264" cy="2607832"/>
          </a:xfrm>
          <a:prstGeom prst="rect">
            <a:avLst/>
          </a:prstGeom>
        </p:spPr>
      </p:pic>
    </p:spTree>
    <p:extLst>
      <p:ext uri="{BB962C8B-B14F-4D97-AF65-F5344CB8AC3E}">
        <p14:creationId xmlns:p14="http://schemas.microsoft.com/office/powerpoint/2010/main" val="3544858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359" y="-27835"/>
            <a:ext cx="9210772" cy="6885835"/>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80868" y="439420"/>
            <a:ext cx="5138391" cy="977804"/>
          </a:xfrm>
        </p:spPr>
        <p:txBody>
          <a:bodyPr vert="horz" lIns="91440" tIns="45720" rIns="91440" bIns="45720" rtlCol="0" anchor="ctr">
            <a:normAutofit/>
          </a:bodyPr>
          <a:lstStyle/>
          <a:p>
            <a:pPr algn="ctr">
              <a:defRPr/>
            </a:pPr>
            <a:r>
              <a:rPr lang="en-US" sz="5400" b="1" u="sng" dirty="0">
                <a:solidFill>
                  <a:schemeClr val="bg1"/>
                </a:solidFill>
              </a:rPr>
              <a:t>Challenge!</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2371" y="1442742"/>
            <a:ext cx="5811248" cy="4741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b="1" cap="all" dirty="0">
                <a:solidFill>
                  <a:srgbClr val="FFFF00"/>
                </a:solidFill>
                <a:latin typeface="Impact" panose="020B0806030902050204"/>
              </a:rPr>
              <a:t>The next time someone confesses a sin, either to you in private or in public, let them know you forgive them (from your heart) and that you love them (say the words), and if you are both huggers, give them a hug! (James 5:16)</a:t>
            </a:r>
            <a:endParaRPr kumimoji="0" lang="en-US" altLang="en-US" sz="2400" b="1" i="0" u="none" strike="noStrike" kern="1200" cap="all" spc="0" normalizeH="0" baseline="0" noProof="0" dirty="0">
              <a:ln>
                <a:noFill/>
              </a:ln>
              <a:solidFill>
                <a:srgbClr val="FFFF00"/>
              </a:solidFill>
              <a:effectLst/>
              <a:uLnTx/>
              <a:uFillTx/>
              <a:latin typeface="Impact" panose="020B0806030902050204"/>
            </a:endParaRPr>
          </a:p>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b="1" cap="all" dirty="0">
                <a:solidFill>
                  <a:srgbClr val="FFFF00"/>
                </a:solidFill>
                <a:latin typeface="Impact" panose="020B0806030902050204"/>
              </a:rPr>
              <a:t>Don’t allow them to be swallowed up with sorrow (II Cor. 2:1-7) by continually bringing it up or holding it over their head, but “reaffirm” your love towards them! (II Cor. 2:8)</a:t>
            </a:r>
            <a:endParaRPr kumimoji="0" lang="en-US" altLang="en-US" sz="2400" b="1" i="0" u="none" strike="noStrike" kern="1200" cap="all" spc="0" normalizeH="0" baseline="0" noProof="0" dirty="0">
              <a:ln>
                <a:noFill/>
              </a:ln>
              <a:solidFill>
                <a:srgbClr val="FFFF00"/>
              </a:solidFill>
              <a:effectLst/>
              <a:uLnTx/>
              <a:uFillTx/>
              <a:latin typeface="Impact" panose="020B0806030902050204"/>
              <a:ea typeface="+mn-ea"/>
              <a:cs typeface="+mn-cs"/>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Compassion Of The Pharisees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362200" y="-19815"/>
            <a:ext cx="6778467" cy="946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The Pharisees and the </a:t>
            </a:r>
            <a:r>
              <a:rPr kumimoji="0" lang="en-US" sz="3200" b="1" i="0" u="sng" strike="noStrike" kern="1200" cap="all" spc="0" normalizeH="0" baseline="0" noProof="0" dirty="0" err="1">
                <a:ln>
                  <a:noFill/>
                </a:ln>
                <a:solidFill>
                  <a:prstClr val="black"/>
                </a:solidFill>
                <a:effectLst/>
                <a:uLnTx/>
                <a:uFillTx/>
                <a:latin typeface="Arial"/>
                <a:ea typeface="+mj-ea"/>
                <a:cs typeface="Times New Roman" pitchFamily="18" charset="0"/>
              </a:rPr>
              <a:t>Adultress</a:t>
            </a:r>
            <a:endPar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endParaRPr>
          </a:p>
        </p:txBody>
      </p:sp>
      <p:sp>
        <p:nvSpPr>
          <p:cNvPr id="12" name="Text Box 4">
            <a:extLst>
              <a:ext uri="{FF2B5EF4-FFF2-40B4-BE49-F238E27FC236}">
                <a16:creationId xmlns:a16="http://schemas.microsoft.com/office/drawing/2014/main" id="{33B5843F-75E4-4F51-B7B4-3C1F08118353}"/>
              </a:ext>
            </a:extLst>
          </p:cNvPr>
          <p:cNvSpPr txBox="1">
            <a:spLocks noChangeArrowheads="1"/>
          </p:cNvSpPr>
          <p:nvPr/>
        </p:nvSpPr>
        <p:spPr bwMode="auto">
          <a:xfrm>
            <a:off x="5897794" y="3813249"/>
            <a:ext cx="329397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buClrTx/>
              <a:buNone/>
            </a:pPr>
            <a:r>
              <a:rPr kumimoji="0" lang="en-US" altLang="en-US" sz="2800" b="1" i="0" u="none" strike="noStrike" kern="1200" cap="none" spc="0" normalizeH="0" baseline="0" noProof="0" dirty="0">
                <a:ln w="19050">
                  <a:solidFill>
                    <a:srgbClr val="C00000"/>
                  </a:solidFill>
                </a:ln>
                <a:solidFill>
                  <a:srgbClr val="FFFF00"/>
                </a:solidFill>
                <a:effectLst/>
                <a:uLnTx/>
                <a:uFillTx/>
                <a:latin typeface="Tahoma" panose="020B0604030504040204" pitchFamily="34" charset="0"/>
                <a:ea typeface="+mn-ea"/>
                <a:cs typeface="Times New Roman" panose="02020603050405020304" pitchFamily="18" charset="0"/>
              </a:rPr>
              <a:t>Having the compassion of Jesus moves saints </a:t>
            </a:r>
            <a:r>
              <a:rPr lang="en-US" altLang="en-US" sz="2800" b="1" dirty="0">
                <a:ln w="19050">
                  <a:solidFill>
                    <a:srgbClr val="C00000"/>
                  </a:solidFill>
                </a:ln>
                <a:solidFill>
                  <a:srgbClr val="FFFF00"/>
                </a:solidFill>
                <a:latin typeface="Tahoma" panose="020B0604030504040204" pitchFamily="34" charset="0"/>
                <a:cs typeface="Times New Roman" panose="02020603050405020304" pitchFamily="18" charset="0"/>
              </a:rPr>
              <a:t>to forgive and reclaim!</a:t>
            </a:r>
            <a:endParaRPr kumimoji="0" lang="en-US" altLang="en-US" sz="3200" b="1" i="0" u="none" strike="noStrike" kern="1200" cap="none" spc="0" normalizeH="0" baseline="0" noProof="0" dirty="0">
              <a:ln w="19050">
                <a:solidFill>
                  <a:srgbClr val="C00000"/>
                </a:solidFill>
              </a:ln>
              <a:solidFill>
                <a:srgbClr val="FFFF00"/>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95258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The Pharisees and the Sinful Woman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7:36-50: Jesus invited to the house of Simon the Pharisee and has His feet anointed by a sinful woman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When a guest entered such a house three things were customarily done (Lk. 7:44-46):</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dirty="0">
                <a:solidFill>
                  <a:prstClr val="black"/>
                </a:solidFill>
                <a:latin typeface="Tahoma" pitchFamily="34" charset="0"/>
                <a:cs typeface="Times New Roman" pitchFamily="18" charset="0"/>
              </a:rPr>
              <a:t>The host placed his hand on the guest's shoulder and gave him the kiss of peace.</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dirty="0">
                <a:solidFill>
                  <a:prstClr val="black"/>
                </a:solidFill>
                <a:latin typeface="Tahoma" pitchFamily="34" charset="0"/>
                <a:cs typeface="Times New Roman" pitchFamily="18" charset="0"/>
              </a:rPr>
              <a:t>Cool water was poured over the guest's feet to cleanse and comfort them.</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dirty="0">
                <a:solidFill>
                  <a:prstClr val="black"/>
                </a:solidFill>
                <a:latin typeface="Tahoma" pitchFamily="34" charset="0"/>
                <a:cs typeface="Times New Roman" pitchFamily="18" charset="0"/>
              </a:rPr>
              <a:t>Either a pinch of sweet-smelling incense was burned or a drop of rose oil was placed on the guest's head</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kumimoji="0" lang="en-US" sz="1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None of these things were done for Jesus!</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woman was a sinful woman—a notoriously sinful woman (reputation)</a:t>
            </a:r>
          </a:p>
          <a:p>
            <a:pPr lvl="2" defTabSz="914400">
              <a:lnSpc>
                <a:spcPct val="120000"/>
              </a:lnSpc>
              <a:spcBef>
                <a:spcPct val="0"/>
              </a:spcBef>
              <a:spcAft>
                <a:spcPts val="600"/>
              </a:spcAft>
              <a:buClr>
                <a:srgbClr val="006600"/>
              </a:buClr>
              <a:buSzPct val="160000"/>
              <a:buFont typeface="Courier New" panose="02070309020205020404" pitchFamily="49" charset="0"/>
              <a:buChar char="o"/>
              <a:defRPr/>
            </a:pPr>
            <a:r>
              <a:rPr lang="en-US" sz="1400" b="1" i="1" dirty="0">
                <a:solidFill>
                  <a:prstClr val="black"/>
                </a:solidFill>
                <a:latin typeface="Tahoma" pitchFamily="34" charset="0"/>
                <a:cs typeface="Times New Roman" pitchFamily="18" charset="0"/>
              </a:rPr>
              <a:t>“Weeping, she began to wet His feet with her tears, and kept wiping them with the hair of her head, and kissing His feet and anointing them with the perfume” (Luke 7:38)</a:t>
            </a:r>
            <a:endParaRPr kumimoji="0" lang="en-US" sz="1400" b="1" i="1"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8" y="4046415"/>
            <a:ext cx="3441264" cy="2439802"/>
          </a:xfrm>
          <a:prstGeom prst="rect">
            <a:avLst/>
          </a:prstGeom>
        </p:spPr>
      </p:pic>
    </p:spTree>
    <p:extLst>
      <p:ext uri="{BB962C8B-B14F-4D97-AF65-F5344CB8AC3E}">
        <p14:creationId xmlns:p14="http://schemas.microsoft.com/office/powerpoint/2010/main" val="3024309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wipe(left)">
                                      <p:cBhvr>
                                        <p:cTn id="34" dur="500"/>
                                        <p:tgtEl>
                                          <p:spTgt spid="13">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
                                            <p:txEl>
                                              <p:pRg st="7" end="7"/>
                                            </p:txEl>
                                          </p:spTgt>
                                        </p:tgtEl>
                                        <p:attrNameLst>
                                          <p:attrName>style.visibility</p:attrName>
                                        </p:attrNameLst>
                                      </p:cBhvr>
                                      <p:to>
                                        <p:strVal val="visible"/>
                                      </p:to>
                                    </p:set>
                                    <p:animEffect transition="in" filter="wipe(left)">
                                      <p:cBhvr>
                                        <p:cTn id="38"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The Pharisees and the Sinful Woman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Simon the Pharisee: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Felt no love, and so received no forgiveness. He felt that prophets, like Pharisees, should be separate from sinners.</a:t>
            </a: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Recognized her faith and forgave her sins, though they were many.</a:t>
            </a: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Today: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 you have compassion to teach the lost? (Jude 22-23)</a:t>
            </a:r>
            <a:endParaRPr kumimoji="0" lang="en-US" altLang="en-US" sz="20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08" y="4046415"/>
            <a:ext cx="3441264" cy="2439802"/>
          </a:xfrm>
          <a:prstGeom prst="rect">
            <a:avLst/>
          </a:prstGeom>
        </p:spPr>
      </p:pic>
    </p:spTree>
    <p:extLst>
      <p:ext uri="{BB962C8B-B14F-4D97-AF65-F5344CB8AC3E}">
        <p14:creationId xmlns:p14="http://schemas.microsoft.com/office/powerpoint/2010/main" val="1964715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404" y="-27835"/>
            <a:ext cx="9210772" cy="6885835"/>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80868" y="439420"/>
            <a:ext cx="5138391" cy="977804"/>
          </a:xfrm>
        </p:spPr>
        <p:txBody>
          <a:bodyPr vert="horz" lIns="91440" tIns="45720" rIns="91440" bIns="45720" rtlCol="0" anchor="ctr">
            <a:normAutofit/>
          </a:bodyPr>
          <a:lstStyle/>
          <a:p>
            <a:pPr algn="ctr">
              <a:defRPr/>
            </a:pPr>
            <a:r>
              <a:rPr lang="en-US" sz="5400" b="1" u="sng" dirty="0">
                <a:solidFill>
                  <a:schemeClr val="bg1"/>
                </a:solidFill>
              </a:rPr>
              <a:t>Challenge!</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2371" y="1442742"/>
            <a:ext cx="5811248" cy="4741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b="1" cap="all" dirty="0">
                <a:solidFill>
                  <a:srgbClr val="FFFF00"/>
                </a:solidFill>
                <a:latin typeface="Impact" panose="020B0806030902050204"/>
              </a:rPr>
              <a:t>The next time you encounter someone (brother or unbeliever) you believe to be a lost cause due to their reputation, don’t write them off but give them a chance! (II Tim. 2:24-26)</a:t>
            </a:r>
            <a:endParaRPr kumimoji="0" lang="en-US" altLang="en-US" sz="2400" b="1" i="0" u="none" strike="noStrike" kern="1200" cap="all" spc="0" normalizeH="0" baseline="0" noProof="0" dirty="0">
              <a:ln>
                <a:noFill/>
              </a:ln>
              <a:solidFill>
                <a:srgbClr val="FFFF00"/>
              </a:solidFill>
              <a:effectLst/>
              <a:uLnTx/>
              <a:uFillTx/>
              <a:latin typeface="Impact" panose="020B0806030902050204"/>
              <a:ea typeface="+mn-ea"/>
              <a:cs typeface="+mn-cs"/>
            </a:endParaRPr>
          </a:p>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sz="2400" b="1" cap="all" dirty="0">
                <a:solidFill>
                  <a:srgbClr val="FFFF00"/>
                </a:solidFill>
                <a:latin typeface="Impact" panose="020B0806030902050204"/>
              </a:rPr>
              <a:t>Our goal in teaching the gospel is not to judge a book by its cover but to snatch souls from the snare of the devil! (Ananias with Saul of Tarsus! – Acts 9:10-16)</a:t>
            </a:r>
            <a:endParaRPr kumimoji="0" lang="en-US" altLang="en-US" sz="2400" b="1" i="0" u="none" strike="noStrike" kern="1200" cap="all" spc="0" normalizeH="0" baseline="0" noProof="0" dirty="0">
              <a:ln>
                <a:noFill/>
              </a:ln>
              <a:solidFill>
                <a:srgbClr val="FFFF00"/>
              </a:solidFill>
              <a:effectLst/>
              <a:uLnTx/>
              <a:uFillTx/>
              <a:latin typeface="Impact" panose="020B0806030902050204"/>
              <a:ea typeface="+mn-ea"/>
              <a:cs typeface="+mn-cs"/>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Compassion Of The Pharisees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362200" y="-19815"/>
            <a:ext cx="6778467" cy="9466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200" b="1" i="0" u="sng" strike="noStrike" kern="1200" cap="all" spc="0" normalizeH="0" baseline="0" noProof="0" dirty="0">
                <a:ln>
                  <a:noFill/>
                </a:ln>
                <a:solidFill>
                  <a:prstClr val="black"/>
                </a:solidFill>
                <a:effectLst/>
                <a:uLnTx/>
                <a:uFillTx/>
                <a:latin typeface="Arial"/>
                <a:ea typeface="+mj-ea"/>
                <a:cs typeface="Times New Roman" pitchFamily="18" charset="0"/>
              </a:rPr>
              <a:t>The Pharisees and the Sinful Woman</a:t>
            </a:r>
          </a:p>
        </p:txBody>
      </p:sp>
      <p:sp>
        <p:nvSpPr>
          <p:cNvPr id="12" name="Text Box 4">
            <a:extLst>
              <a:ext uri="{FF2B5EF4-FFF2-40B4-BE49-F238E27FC236}">
                <a16:creationId xmlns:a16="http://schemas.microsoft.com/office/drawing/2014/main" id="{33B5843F-75E4-4F51-B7B4-3C1F08118353}"/>
              </a:ext>
            </a:extLst>
          </p:cNvPr>
          <p:cNvSpPr txBox="1">
            <a:spLocks noChangeArrowheads="1"/>
          </p:cNvSpPr>
          <p:nvPr/>
        </p:nvSpPr>
        <p:spPr bwMode="auto">
          <a:xfrm>
            <a:off x="5893609" y="3439427"/>
            <a:ext cx="329397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a:spcBef>
                <a:spcPct val="0"/>
              </a:spcBef>
              <a:buClrTx/>
              <a:buNone/>
            </a:pPr>
            <a:r>
              <a:rPr kumimoji="0" lang="en-US" altLang="en-US" sz="2800" b="1" i="0" u="none" strike="noStrike" kern="1200" cap="none" spc="0" normalizeH="0" baseline="0" noProof="0" dirty="0">
                <a:ln w="19050">
                  <a:solidFill>
                    <a:srgbClr val="C00000"/>
                  </a:solidFill>
                </a:ln>
                <a:solidFill>
                  <a:srgbClr val="FFFF00"/>
                </a:solidFill>
                <a:effectLst/>
                <a:uLnTx/>
                <a:uFillTx/>
                <a:latin typeface="Tahoma" panose="020B0604030504040204" pitchFamily="34" charset="0"/>
                <a:ea typeface="+mn-ea"/>
                <a:cs typeface="Times New Roman" panose="02020603050405020304" pitchFamily="18" charset="0"/>
              </a:rPr>
              <a:t>Having the compassion of Jesus moves saints to </a:t>
            </a:r>
            <a:r>
              <a:rPr lang="en-US" altLang="en-US" sz="2800" b="1" dirty="0">
                <a:ln w="19050">
                  <a:solidFill>
                    <a:srgbClr val="C00000"/>
                  </a:solidFill>
                </a:ln>
                <a:solidFill>
                  <a:srgbClr val="FFFF00"/>
                </a:solidFill>
                <a:latin typeface="Tahoma" panose="020B0604030504040204" pitchFamily="34" charset="0"/>
                <a:cs typeface="Times New Roman" panose="02020603050405020304" pitchFamily="18" charset="0"/>
              </a:rPr>
              <a:t>teach and redeem sinners!</a:t>
            </a:r>
            <a:endParaRPr kumimoji="0" lang="en-US" altLang="en-US" sz="3200" b="1" i="0" u="none" strike="noStrike" kern="1200" cap="none" spc="0" normalizeH="0" baseline="0" noProof="0" dirty="0">
              <a:ln w="19050">
                <a:solidFill>
                  <a:srgbClr val="C00000"/>
                </a:solidFill>
              </a:ln>
              <a:solidFill>
                <a:srgbClr val="FFFF00"/>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83472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554188"/>
          </a:xfrm>
        </p:spPr>
        <p:txBody>
          <a:bodyPr vert="horz" lIns="91440" tIns="45720" rIns="91440" bIns="45720" rtlCol="0" anchor="b">
            <a:noAutofit/>
          </a:bodyPr>
          <a:lstStyle/>
          <a:p>
            <a:pPr algn="ctr">
              <a:defRPr/>
            </a:pPr>
            <a:r>
              <a:rPr lang="en-US" sz="3200" b="1" u="sng" dirty="0">
                <a:solidFill>
                  <a:srgbClr val="0000FF"/>
                </a:solidFill>
              </a:rPr>
              <a:t>Conclusion</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294" y="1008061"/>
            <a:ext cx="3169848" cy="29503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b="1" cap="all" dirty="0">
                <a:solidFill>
                  <a:prstClr val="black"/>
                </a:solidFill>
                <a:latin typeface="Tahoma"/>
              </a:rPr>
              <a:t>We are to be Christ-like and not like the Pharisees!</a:t>
            </a:r>
            <a:endParaRPr kumimoji="0" lang="en-US" altLang="en-US"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all" spc="0" normalizeH="0" baseline="0" noProof="0">
                <a:ln>
                  <a:noFill/>
                </a:ln>
                <a:solidFill>
                  <a:srgbClr val="FFC000"/>
                </a:solidFill>
                <a:effectLst/>
                <a:uLnTx/>
                <a:uFillTx/>
                <a:latin typeface="Tahoma"/>
                <a:ea typeface="+mn-ea"/>
                <a:cs typeface="+mn-cs"/>
              </a:rPr>
              <a:t>Compassion Of The Pharisees</a:t>
            </a:r>
            <a:endParaRPr kumimoji="0" lang="en-US" sz="18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0" name="Text Box 13">
            <a:extLst>
              <a:ext uri="{FF2B5EF4-FFF2-40B4-BE49-F238E27FC236}">
                <a16:creationId xmlns:a16="http://schemas.microsoft.com/office/drawing/2014/main" id="{0B86A3A8-99D6-4753-A840-DAE4AB0AD569}"/>
              </a:ext>
            </a:extLst>
          </p:cNvPr>
          <p:cNvSpPr txBox="1">
            <a:spLocks noChangeArrowheads="1"/>
          </p:cNvSpPr>
          <p:nvPr/>
        </p:nvSpPr>
        <p:spPr bwMode="auto">
          <a:xfrm>
            <a:off x="3816600" y="-62362"/>
            <a:ext cx="496981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eaLnBrk="1" hangingPunct="1">
              <a:spcBef>
                <a:spcPct val="0"/>
              </a:spcBef>
              <a:spcAft>
                <a:spcPts val="600"/>
              </a:spcAft>
              <a:buClr>
                <a:schemeClr val="hlink"/>
              </a:buClr>
              <a:buSzPct val="115000"/>
              <a:buNone/>
            </a:pPr>
            <a:r>
              <a:rPr lang="en-US" altLang="en-US" dirty="0">
                <a:solidFill>
                  <a:schemeClr val="tx2"/>
                </a:solidFill>
                <a:latin typeface="Tahoma" panose="020B0604030504040204" pitchFamily="34" charset="0"/>
                <a:cs typeface="Times New Roman" panose="02020603050405020304" pitchFamily="18" charset="0"/>
              </a:rPr>
              <a:t>  </a:t>
            </a:r>
            <a:endParaRPr lang="en-US" altLang="en-US" b="1" dirty="0">
              <a:solidFill>
                <a:schemeClr val="tx2"/>
              </a:solidFill>
              <a:latin typeface="Tahoma" panose="020B0604030504040204" pitchFamily="34" charset="0"/>
              <a:cs typeface="Times New Roman" panose="02020603050405020304" pitchFamily="18" charset="0"/>
            </a:endParaRPr>
          </a:p>
          <a:p>
            <a:pPr>
              <a:spcBef>
                <a:spcPct val="0"/>
              </a:spcBef>
              <a:spcAft>
                <a:spcPts val="600"/>
              </a:spcAft>
              <a:buClr>
                <a:srgbClr val="002060"/>
              </a:buClr>
              <a:buSzPct val="115000"/>
              <a:buFont typeface="Wingdings" panose="05000000000000000000" pitchFamily="2" charset="2"/>
              <a:buChar char="ü"/>
            </a:pPr>
            <a:r>
              <a:rPr lang="en-US" altLang="en-US" sz="2400" b="1" i="1" dirty="0">
                <a:solidFill>
                  <a:schemeClr val="tx2"/>
                </a:solidFill>
                <a:latin typeface="Tahoma" panose="020B0604030504040204" pitchFamily="34" charset="0"/>
                <a:cs typeface="Times New Roman" panose="02020603050405020304" pitchFamily="18" charset="0"/>
              </a:rPr>
              <a:t>Matthew 23:2-3: </a:t>
            </a:r>
            <a:r>
              <a:rPr lang="en-US" altLang="en-US" sz="1800" b="1" dirty="0">
                <a:solidFill>
                  <a:schemeClr val="tx2"/>
                </a:solidFill>
                <a:latin typeface="Tahoma" panose="020B0604030504040204" pitchFamily="34" charset="0"/>
                <a:cs typeface="Times New Roman" panose="02020603050405020304" pitchFamily="18" charset="0"/>
              </a:rPr>
              <a:t>"They do not practice what they preach, “Do as they say; not what they do.”</a:t>
            </a:r>
          </a:p>
          <a:p>
            <a:pPr>
              <a:spcBef>
                <a:spcPct val="0"/>
              </a:spcBef>
              <a:spcAft>
                <a:spcPts val="600"/>
              </a:spcAft>
              <a:buClr>
                <a:srgbClr val="002060"/>
              </a:buClr>
              <a:buSzPct val="115000"/>
              <a:buFont typeface="Wingdings" panose="05000000000000000000" pitchFamily="2" charset="2"/>
              <a:buChar char="ü"/>
            </a:pPr>
            <a:r>
              <a:rPr lang="en-US" altLang="en-US" sz="2400" b="1" dirty="0">
                <a:solidFill>
                  <a:schemeClr val="tx2"/>
                </a:solidFill>
                <a:latin typeface="Tahoma" panose="020B0604030504040204" pitchFamily="34" charset="0"/>
                <a:cs typeface="Times New Roman" panose="02020603050405020304" pitchFamily="18" charset="0"/>
              </a:rPr>
              <a:t>John 13:34-35: </a:t>
            </a:r>
            <a:r>
              <a:rPr lang="en-US" altLang="en-US" sz="1800" b="1" dirty="0">
                <a:solidFill>
                  <a:schemeClr val="tx2"/>
                </a:solidFill>
                <a:latin typeface="Tahoma" panose="020B0604030504040204" pitchFamily="34" charset="0"/>
                <a:cs typeface="Times New Roman" panose="02020603050405020304" pitchFamily="18" charset="0"/>
              </a:rPr>
              <a:t>Jesus was an example in all that He said and did.</a:t>
            </a:r>
          </a:p>
          <a:p>
            <a:pPr eaLnBrk="1" hangingPunct="1">
              <a:spcBef>
                <a:spcPct val="0"/>
              </a:spcBef>
              <a:spcAft>
                <a:spcPts val="600"/>
              </a:spcAft>
              <a:buClr>
                <a:srgbClr val="002060"/>
              </a:buClr>
              <a:buSzPct val="115000"/>
              <a:buFont typeface="Wingdings" panose="05000000000000000000" pitchFamily="2" charset="2"/>
              <a:buChar char="ü"/>
            </a:pPr>
            <a:endParaRPr lang="en-US" altLang="en-US" sz="2000" b="1" dirty="0">
              <a:solidFill>
                <a:schemeClr val="tx2"/>
              </a:solidFill>
              <a:latin typeface="Tahoma" panose="020B0604030504040204" pitchFamily="34" charset="0"/>
              <a:cs typeface="Times New Roman" panose="02020603050405020304" pitchFamily="18" charset="0"/>
            </a:endParaRPr>
          </a:p>
        </p:txBody>
      </p:sp>
      <p:sp>
        <p:nvSpPr>
          <p:cNvPr id="21" name="Text Box 8">
            <a:extLst>
              <a:ext uri="{FF2B5EF4-FFF2-40B4-BE49-F238E27FC236}">
                <a16:creationId xmlns:a16="http://schemas.microsoft.com/office/drawing/2014/main" id="{76F43168-D990-4D24-A6D8-483F37021553}"/>
              </a:ext>
            </a:extLst>
          </p:cNvPr>
          <p:cNvSpPr txBox="1">
            <a:spLocks noChangeArrowheads="1"/>
          </p:cNvSpPr>
          <p:nvPr/>
        </p:nvSpPr>
        <p:spPr bwMode="auto">
          <a:xfrm>
            <a:off x="3515297" y="2285999"/>
            <a:ext cx="5292804" cy="41212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Christ-like compassion will move us to help people in need, even when we see someone in sin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To offer them the physical help as we are able – James 2:13-17; I John 3:17-18</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To offer spiritual help when needed: to seek to correct and forgive, not to humiliate and condemn – Col. 3:12-14; II Tim. 2:24-26</a:t>
            </a:r>
          </a:p>
        </p:txBody>
      </p:sp>
    </p:spTree>
    <p:extLst>
      <p:ext uri="{BB962C8B-B14F-4D97-AF65-F5344CB8AC3E}">
        <p14:creationId xmlns:p14="http://schemas.microsoft.com/office/powerpoint/2010/main" val="2974510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 calcmode="lin" valueType="num">
                                      <p:cBhvr>
                                        <p:cTn id="7"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0">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p:cTn id="13" dur="5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0">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 calcmode="lin" valueType="num">
                                      <p:cBhvr additive="base">
                                        <p:cTn id="20"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Effect transition="in" filter="wipe(left)">
                                      <p:cBhvr>
                                        <p:cTn id="25" dur="500"/>
                                        <p:tgtEl>
                                          <p:spTgt spid="21">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wipe(left)">
                                      <p:cBhvr>
                                        <p:cTn id="29"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0" y="1"/>
            <a:ext cx="8686800" cy="762000"/>
          </a:xfrm>
        </p:spPr>
        <p:txBody>
          <a:bodyPr vert="horz" lIns="91440" tIns="45720" rIns="91440" bIns="45720" rtlCol="0" anchor="ctr">
            <a:normAutofit fontScale="90000"/>
          </a:bodyPr>
          <a:lstStyle/>
          <a:p>
            <a:pPr algn="ctr">
              <a:defRPr/>
            </a:pPr>
            <a:r>
              <a:rPr lang="en-US" sz="5400" b="1" u="sng" dirty="0"/>
              <a:t>Conclusion</a:t>
            </a:r>
          </a:p>
        </p:txBody>
      </p:sp>
      <p:sp>
        <p:nvSpPr>
          <p:cNvPr id="21" name="Text Box 8">
            <a:extLst>
              <a:ext uri="{FF2B5EF4-FFF2-40B4-BE49-F238E27FC236}">
                <a16:creationId xmlns:a16="http://schemas.microsoft.com/office/drawing/2014/main" id="{76F43168-D990-4D24-A6D8-483F37021553}"/>
              </a:ext>
            </a:extLst>
          </p:cNvPr>
          <p:cNvSpPr txBox="1">
            <a:spLocks noChangeArrowheads="1"/>
          </p:cNvSpPr>
          <p:nvPr/>
        </p:nvSpPr>
        <p:spPr bwMode="auto">
          <a:xfrm>
            <a:off x="0" y="1359617"/>
            <a:ext cx="4124791" cy="27521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ct val="0"/>
              </a:spcBef>
              <a:spcAft>
                <a:spcPts val="600"/>
              </a:spcAft>
              <a:buClr>
                <a:schemeClr val="accent1"/>
              </a:buClr>
              <a:buSzPct val="160000"/>
              <a:buNone/>
              <a:defRPr/>
            </a:pPr>
            <a:r>
              <a:rPr lang="en-US" altLang="en-US" sz="2200" b="1" cap="all" dirty="0">
                <a:latin typeface="+mn-lt"/>
              </a:rPr>
              <a:t>It’s easy to treat one another (and other people) like the Pharisees, but more of a challenge to treat one another like Jesus treated people!</a:t>
            </a:r>
            <a:endParaRPr kumimoji="0" lang="en-US" altLang="en-US" sz="2200" b="1" i="1" u="none" strike="noStrike" cap="all" spc="0" normalizeH="0" noProof="0" dirty="0">
              <a:ln>
                <a:noFill/>
              </a:ln>
              <a:uLnTx/>
              <a:uFillTx/>
              <a:latin typeface="+mn-lt"/>
            </a:endParaRPr>
          </a:p>
        </p:txBody>
      </p:sp>
      <p:pic>
        <p:nvPicPr>
          <p:cNvPr id="2" name="Picture 1">
            <a:extLst>
              <a:ext uri="{FF2B5EF4-FFF2-40B4-BE49-F238E27FC236}">
                <a16:creationId xmlns:a16="http://schemas.microsoft.com/office/drawing/2014/main" id="{98C043E6-05FA-47F1-9B13-2781B283A74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191803" y="848583"/>
            <a:ext cx="4495799" cy="2798635"/>
          </a:xfrm>
          <a:prstGeom prst="rect">
            <a:avLst/>
          </a:prstGeom>
          <a:ln w="57150" cmpd="thinThick">
            <a:solidFill>
              <a:schemeClr val="bg1">
                <a:lumMod val="50000"/>
              </a:schemeClr>
            </a:solidFill>
            <a:miter lim="800000"/>
          </a:ln>
        </p:spPr>
      </p:pic>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35293" y="5757334"/>
            <a:ext cx="4124790" cy="498470"/>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2000" b="0" i="0" u="none" strike="noStrike" kern="1200" cap="all" spc="0" normalizeH="0" baseline="0" noProof="0" dirty="0">
                <a:ln>
                  <a:noFill/>
                </a:ln>
                <a:solidFill>
                  <a:srgbClr val="FFFF00"/>
                </a:solidFill>
                <a:effectLst/>
                <a:uLnTx/>
                <a:uFillTx/>
                <a:latin typeface="+mn-lt"/>
                <a:ea typeface="+mn-ea"/>
                <a:cs typeface="+mn-cs"/>
              </a:rPr>
              <a:t>Compassion Of The Pharisees</a:t>
            </a:r>
          </a:p>
        </p:txBody>
      </p:sp>
      <p:sp>
        <p:nvSpPr>
          <p:cNvPr id="19" name="Text Box 5">
            <a:extLst>
              <a:ext uri="{FF2B5EF4-FFF2-40B4-BE49-F238E27FC236}">
                <a16:creationId xmlns:a16="http://schemas.microsoft.com/office/drawing/2014/main" id="{96A39950-8717-4BEB-8767-A321AF2BD8EB}"/>
              </a:ext>
            </a:extLst>
          </p:cNvPr>
          <p:cNvSpPr txBox="1">
            <a:spLocks noChangeArrowheads="1"/>
          </p:cNvSpPr>
          <p:nvPr/>
        </p:nvSpPr>
        <p:spPr bwMode="auto">
          <a:xfrm>
            <a:off x="3733800" y="3733800"/>
            <a:ext cx="5039573" cy="1815882"/>
          </a:xfrm>
          <a:prstGeom prst="rect">
            <a:avLst/>
          </a:prstGeom>
          <a:solidFill>
            <a:srgbClr val="FFCCFF">
              <a:alpha val="49804"/>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a:spcBef>
                <a:spcPct val="0"/>
              </a:spcBef>
              <a:spcAft>
                <a:spcPts val="600"/>
              </a:spcAft>
              <a:buClrTx/>
              <a:buNone/>
            </a:pPr>
            <a:r>
              <a:rPr lang="en-US" altLang="en-US" sz="2800" b="1" dirty="0">
                <a:ln w="0"/>
                <a:solidFill>
                  <a:schemeClr val="accent1"/>
                </a:solidFill>
                <a:effectLst>
                  <a:outerShdw blurRad="38100" dist="25400" dir="5400000" algn="ctr" rotWithShape="0">
                    <a:srgbClr val="6E747A">
                      <a:alpha val="43000"/>
                    </a:srgbClr>
                  </a:outerShdw>
                </a:effectLst>
                <a:latin typeface="Tahoma" panose="020B0604030504040204" pitchFamily="34" charset="0"/>
                <a:cs typeface="Times New Roman" panose="02020603050405020304" pitchFamily="18" charset="0"/>
              </a:rPr>
              <a:t>	</a:t>
            </a:r>
            <a:r>
              <a:rPr lang="en-US" altLang="en-US" sz="2800" b="1" dirty="0">
                <a:ln w="19050">
                  <a:solidFill>
                    <a:srgbClr val="FFFF00"/>
                  </a:solidFill>
                </a:ln>
                <a:solidFill>
                  <a:schemeClr val="accent1"/>
                </a:solidFill>
                <a:effectLst>
                  <a:outerShdw blurRad="38100" dist="25400" dir="5400000" algn="ctr" rotWithShape="0">
                    <a:srgbClr val="6E747A">
                      <a:alpha val="43000"/>
                    </a:srgbClr>
                  </a:outerShdw>
                </a:effectLst>
                <a:latin typeface="Tahoma" panose="020B0604030504040204" pitchFamily="34" charset="0"/>
                <a:cs typeface="Times New Roman" panose="02020603050405020304" pitchFamily="18" charset="0"/>
              </a:rPr>
              <a:t>Do you show the compassion of the Pharisees or do you show the compassion of Jesus?</a:t>
            </a:r>
            <a:endParaRPr lang="en-US" altLang="en-US" b="1" dirty="0">
              <a:ln w="19050">
                <a:solidFill>
                  <a:srgbClr val="FFFF00"/>
                </a:solidFill>
              </a:ln>
              <a:solidFill>
                <a:schemeClr val="accent1"/>
              </a:solidFill>
              <a:effectLst>
                <a:outerShdw blurRad="38100" dist="25400" dir="5400000" algn="ctr" rotWithShape="0">
                  <a:srgbClr val="6E747A">
                    <a:alpha val="43000"/>
                  </a:srgbClr>
                </a:outerShdw>
              </a:effectLst>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77652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style.rotation</p:attrName>
                                        </p:attrNameLst>
                                      </p:cBhvr>
                                      <p:tavLst>
                                        <p:tav tm="0">
                                          <p:val>
                                            <p:fltVal val="90"/>
                                          </p:val>
                                        </p:tav>
                                        <p:tav tm="100000">
                                          <p:val>
                                            <p:fltVal val="0"/>
                                          </p:val>
                                        </p:tav>
                                      </p:tavLst>
                                    </p:anim>
                                    <p:animEffect transition="in" filter="fade">
                                      <p:cBhvr>
                                        <p:cTn id="17" dur="1000"/>
                                        <p:tgtEl>
                                          <p:spTgt spid="19"/>
                                        </p:tgtEl>
                                      </p:cBhvr>
                                    </p:animEffect>
                                  </p:childTnLst>
                                </p:cTn>
                              </p:par>
                              <p:par>
                                <p:cTn id="18" presetID="3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C7827FB-B370-4007-83D5-E83AD3D2C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8086142-FDDE-47FD-B18E-4EC5C5D6D040}"/>
              </a:ext>
            </a:extLst>
          </p:cNvPr>
          <p:cNvPicPr>
            <a:picLocks noChangeAspect="1"/>
          </p:cNvPicPr>
          <p:nvPr/>
        </p:nvPicPr>
        <p:blipFill rotWithShape="1">
          <a:blip r:embed="rId3">
            <a:duotone>
              <a:schemeClr val="bg2">
                <a:shade val="45000"/>
                <a:satMod val="135000"/>
              </a:schemeClr>
              <a:prstClr val="white"/>
            </a:duotone>
            <a:alphaModFix amt="40000"/>
            <a:extLst>
              <a:ext uri="{28A0092B-C50C-407E-A947-70E740481C1C}">
                <a14:useLocalDpi xmlns:a14="http://schemas.microsoft.com/office/drawing/2010/main" val="0"/>
              </a:ext>
            </a:extLst>
          </a:blip>
          <a:srcRect t="3537"/>
          <a:stretch/>
        </p:blipFill>
        <p:spPr>
          <a:xfrm>
            <a:off x="20" y="10"/>
            <a:ext cx="9143980" cy="6857990"/>
          </a:xfrm>
          <a:prstGeom prst="rect">
            <a:avLst/>
          </a:prstGeom>
        </p:spPr>
      </p:pic>
      <p:sp>
        <p:nvSpPr>
          <p:cNvPr id="35" name="5-Point Star 12">
            <a:extLst>
              <a:ext uri="{FF2B5EF4-FFF2-40B4-BE49-F238E27FC236}">
                <a16:creationId xmlns:a16="http://schemas.microsoft.com/office/drawing/2014/main" id="{51E038FF-4E72-4714-B9E9-B0AC148C7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6857" y="261324"/>
            <a:ext cx="703298" cy="868975"/>
          </a:xfrm>
          <a:prstGeom prst="star5">
            <a:avLst>
              <a:gd name="adj" fmla="val 25889"/>
              <a:gd name="hf" fmla="val 105146"/>
              <a:gd name="vf" fmla="val 11055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Rectangle 2">
            <a:extLst>
              <a:ext uri="{FF2B5EF4-FFF2-40B4-BE49-F238E27FC236}">
                <a16:creationId xmlns:a16="http://schemas.microsoft.com/office/drawing/2014/main" id="{8CE87189-ED6B-48A2-96D7-FDDACA69937B}"/>
              </a:ext>
            </a:extLst>
          </p:cNvPr>
          <p:cNvSpPr>
            <a:spLocks noGrp="1" noChangeArrowheads="1"/>
          </p:cNvSpPr>
          <p:nvPr>
            <p:ph type="title"/>
          </p:nvPr>
        </p:nvSpPr>
        <p:spPr>
          <a:xfrm>
            <a:off x="0" y="-1"/>
            <a:ext cx="9144000" cy="1130299"/>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27" name="Text Box 3">
            <a:extLst>
              <a:ext uri="{FF2B5EF4-FFF2-40B4-BE49-F238E27FC236}">
                <a16:creationId xmlns:a16="http://schemas.microsoft.com/office/drawing/2014/main" id="{D7051210-27E4-4AFE-8131-C840DA853F9A}"/>
              </a:ext>
            </a:extLst>
          </p:cNvPr>
          <p:cNvSpPr txBox="1">
            <a:spLocks noChangeArrowheads="1"/>
          </p:cNvSpPr>
          <p:nvPr/>
        </p:nvSpPr>
        <p:spPr bwMode="auto">
          <a:xfrm>
            <a:off x="-20" y="1240253"/>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rgbClr val="C00000"/>
                  </a:solidFill>
                </a:ln>
                <a:effectLst/>
                <a:uLnTx/>
                <a:uFillTx/>
                <a:latin typeface="Tahoma" pitchFamily="34" charset="0"/>
                <a:ea typeface="Tahoma" pitchFamily="34" charset="0"/>
                <a:cs typeface="Tahoma" pitchFamily="34" charset="0"/>
              </a:rPr>
              <a:t>Remain Faithful (Jn. 8:31; Rev. 2:10)</a:t>
            </a:r>
          </a:p>
        </p:txBody>
      </p:sp>
      <p:sp>
        <p:nvSpPr>
          <p:cNvPr id="29" name="Rectangle 7">
            <a:extLst>
              <a:ext uri="{FF2B5EF4-FFF2-40B4-BE49-F238E27FC236}">
                <a16:creationId xmlns:a16="http://schemas.microsoft.com/office/drawing/2014/main" id="{EE5AA036-5DED-4403-B791-9E368D83D7D3}"/>
              </a:ext>
            </a:extLst>
          </p:cNvPr>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28" name="Text Box 4">
            <a:extLst>
              <a:ext uri="{FF2B5EF4-FFF2-40B4-BE49-F238E27FC236}">
                <a16:creationId xmlns:a16="http://schemas.microsoft.com/office/drawing/2014/main" id="{3226092B-91AD-49D1-BD23-8CEB8F41705E}"/>
              </a:ext>
            </a:extLst>
          </p:cNvPr>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FF0000"/>
                  </a:solidFill>
                </a:ln>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FF0000"/>
                  </a:solidFill>
                </a:ln>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1427111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circle(out)">
                                      <p:cBhvr>
                                        <p:cTn id="7" dur="1000"/>
                                        <p:tgtEl>
                                          <p:spTgt spid="2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circle(out)">
                                      <p:cBhvr>
                                        <p:cTn id="11" dur="1000"/>
                                        <p:tgtEl>
                                          <p:spTgt spid="2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circle(out)">
                                      <p:cBhvr>
                                        <p:cTn id="15" dur="1000"/>
                                        <p:tgtEl>
                                          <p:spTgt spid="2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circle(out)">
                                      <p:cBhvr>
                                        <p:cTn id="19" dur="1000"/>
                                        <p:tgtEl>
                                          <p:spTgt spid="2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animEffect transition="in" filter="circle(out)">
                                      <p:cBhvr>
                                        <p:cTn id="23" dur="1000"/>
                                        <p:tgtEl>
                                          <p:spTgt spid="2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animEffect transition="in" filter="circle(out)">
                                      <p:cBhvr>
                                        <p:cTn id="27" dur="1000"/>
                                        <p:tgtEl>
                                          <p:spTgt spid="2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circle(out)">
                                      <p:cBhvr>
                                        <p:cTn id="31" dur="1000"/>
                                        <p:tgtEl>
                                          <p:spTgt spid="28"/>
                                        </p:tgtEl>
                                      </p:cBhvr>
                                    </p:animEffect>
                                  </p:childTnLst>
                                </p:cTn>
                              </p:par>
                            </p:childTnLst>
                          </p:cTn>
                        </p:par>
                        <p:par>
                          <p:cTn id="32" fill="hold">
                            <p:stCondLst>
                              <p:cond delay="7000"/>
                            </p:stCondLst>
                            <p:childTnLst>
                              <p:par>
                                <p:cTn id="33" presetID="6"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1"/>
            <a:ext cx="3178989" cy="935189"/>
          </a:xfrm>
        </p:spPr>
        <p:txBody>
          <a:bodyPr vert="horz" lIns="91440" tIns="45720" rIns="91440" bIns="45720" rtlCol="0" anchor="b">
            <a:normAutofit/>
          </a:bodyPr>
          <a:lstStyle/>
          <a:p>
            <a:pPr algn="ctr">
              <a:defRPr/>
            </a:pPr>
            <a:r>
              <a:rPr lang="en-US" sz="5700" b="1" u="sng" dirty="0">
                <a:solidFill>
                  <a:srgbClr val="0000FF"/>
                </a:solidFill>
              </a:rPr>
              <a:t>Intro </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9141" y="1276214"/>
            <a:ext cx="3169848" cy="4287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defTabSz="914400">
              <a:lnSpc>
                <a:spcPct val="110000"/>
              </a:lnSpc>
              <a:spcBef>
                <a:spcPts val="1000"/>
              </a:spcBef>
              <a:buClr>
                <a:schemeClr val="accent1"/>
              </a:buClr>
              <a:buSzPct val="160000"/>
              <a:buNone/>
            </a:pPr>
            <a:endParaRPr lang="en-US" altLang="en-US" sz="2400" b="1" cap="all" dirty="0">
              <a:latin typeface="+mn-lt"/>
            </a:endParaRPr>
          </a:p>
          <a:p>
            <a:pPr marL="0" indent="0" algn="ctr" defTabSz="914400">
              <a:lnSpc>
                <a:spcPct val="110000"/>
              </a:lnSpc>
              <a:spcBef>
                <a:spcPts val="1000"/>
              </a:spcBef>
              <a:buClr>
                <a:schemeClr val="accent1"/>
              </a:buClr>
              <a:buSzPct val="160000"/>
              <a:buNone/>
            </a:pPr>
            <a:r>
              <a:rPr lang="en-US" altLang="en-US" sz="2400" b="1" cap="all" dirty="0">
                <a:latin typeface="+mn-lt"/>
              </a:rPr>
              <a:t>“Compassion is so congenial with us, so ingrafted into our very nature”</a:t>
            </a:r>
          </a:p>
          <a:p>
            <a:pPr marL="0" indent="0" algn="ctr" defTabSz="914400">
              <a:lnSpc>
                <a:spcPct val="110000"/>
              </a:lnSpc>
              <a:spcBef>
                <a:spcPts val="1000"/>
              </a:spcBef>
              <a:buClr>
                <a:schemeClr val="accent1"/>
              </a:buClr>
              <a:buSzPct val="160000"/>
              <a:buNone/>
            </a:pPr>
            <a:r>
              <a:rPr lang="en-US" altLang="en-US" sz="1800" b="1" i="1" cap="all" dirty="0">
                <a:latin typeface="+mn-lt"/>
              </a:rPr>
              <a:t>(Thomas, Jenner, 1751)</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defTabSz="914400">
              <a:lnSpc>
                <a:spcPct val="90000"/>
              </a:lnSpc>
              <a:spcAft>
                <a:spcPts val="600"/>
              </a:spcAft>
              <a:defRPr/>
            </a:pPr>
            <a:r>
              <a:rPr lang="en-US" sz="2400" kern="1200" cap="all" baseline="0">
                <a:solidFill>
                  <a:srgbClr val="FFC000"/>
                </a:solidFill>
                <a:latin typeface="+mn-lt"/>
                <a:ea typeface="+mn-ea"/>
                <a:cs typeface="+mn-cs"/>
              </a:rPr>
              <a:t>Compassion Of The Pharisees</a:t>
            </a:r>
            <a:endParaRPr lang="en-US" sz="2400" kern="1200" cap="all" baseline="0" dirty="0">
              <a:solidFill>
                <a:srgbClr val="FFC000"/>
              </a:solidFill>
              <a:latin typeface="+mn-lt"/>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835853" y="450792"/>
            <a:ext cx="4969817"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eaLnBrk="1" hangingPunct="1">
              <a:spcBef>
                <a:spcPct val="0"/>
              </a:spcBef>
              <a:spcAft>
                <a:spcPts val="600"/>
              </a:spcAft>
              <a:buClr>
                <a:schemeClr val="hlink"/>
              </a:buClr>
              <a:buSzPct val="115000"/>
              <a:buNone/>
            </a:pPr>
            <a:r>
              <a:rPr lang="en-US" altLang="en-US" dirty="0">
                <a:solidFill>
                  <a:schemeClr val="tx2"/>
                </a:solidFill>
                <a:latin typeface="Tahoma" panose="020B0604030504040204" pitchFamily="34" charset="0"/>
                <a:cs typeface="Times New Roman" panose="02020603050405020304" pitchFamily="18" charset="0"/>
              </a:rPr>
              <a:t>  </a:t>
            </a:r>
            <a:r>
              <a:rPr lang="en-US" altLang="en-US" sz="4000" b="1" dirty="0">
                <a:solidFill>
                  <a:schemeClr val="tx2"/>
                </a:solidFill>
                <a:latin typeface="Tahoma" panose="020B0604030504040204" pitchFamily="34" charset="0"/>
                <a:cs typeface="Times New Roman" panose="02020603050405020304" pitchFamily="18" charset="0"/>
              </a:rPr>
              <a:t>Compassion</a:t>
            </a:r>
            <a:endParaRPr lang="en-US" altLang="en-US" b="1" dirty="0">
              <a:solidFill>
                <a:schemeClr val="tx2"/>
              </a:solidFill>
              <a:latin typeface="Tahoma" panose="020B0604030504040204" pitchFamily="34" charset="0"/>
              <a:cs typeface="Times New Roman" panose="02020603050405020304" pitchFamily="18" charset="0"/>
            </a:endParaRPr>
          </a:p>
          <a:p>
            <a:pPr>
              <a:spcBef>
                <a:spcPct val="0"/>
              </a:spcBef>
              <a:spcAft>
                <a:spcPts val="600"/>
              </a:spcAft>
              <a:buClr>
                <a:srgbClr val="002060"/>
              </a:buClr>
              <a:buSzPct val="115000"/>
              <a:buFont typeface="Wingdings" panose="05000000000000000000" pitchFamily="2" charset="2"/>
              <a:buChar char="ü"/>
            </a:pPr>
            <a:r>
              <a:rPr lang="en-US" altLang="en-US" sz="2400" b="1" i="1" dirty="0">
                <a:solidFill>
                  <a:schemeClr val="tx2"/>
                </a:solidFill>
                <a:latin typeface="Tahoma" panose="020B0604030504040204" pitchFamily="34" charset="0"/>
                <a:cs typeface="Times New Roman" panose="02020603050405020304" pitchFamily="18" charset="0"/>
              </a:rPr>
              <a:t>American Heritage Dictionary: </a:t>
            </a:r>
            <a:r>
              <a:rPr lang="en-US" altLang="en-US" sz="1800" b="1" dirty="0">
                <a:solidFill>
                  <a:schemeClr val="tx2"/>
                </a:solidFill>
                <a:latin typeface="Tahoma" panose="020B0604030504040204" pitchFamily="34" charset="0"/>
                <a:cs typeface="Times New Roman" panose="02020603050405020304" pitchFamily="18" charset="0"/>
              </a:rPr>
              <a:t>"Deep awareness of the suffering of another coupled with the wish to relieve it.”</a:t>
            </a:r>
          </a:p>
          <a:p>
            <a:pPr>
              <a:spcBef>
                <a:spcPct val="0"/>
              </a:spcBef>
              <a:spcAft>
                <a:spcPts val="600"/>
              </a:spcAft>
              <a:buClr>
                <a:srgbClr val="002060"/>
              </a:buClr>
              <a:buSzPct val="115000"/>
              <a:buFont typeface="Wingdings" panose="05000000000000000000" pitchFamily="2" charset="2"/>
              <a:buChar char="ü"/>
            </a:pPr>
            <a:r>
              <a:rPr lang="en-US" altLang="en-US" sz="2400" b="1" dirty="0">
                <a:solidFill>
                  <a:schemeClr val="tx2"/>
                </a:solidFill>
                <a:latin typeface="Tahoma" panose="020B0604030504040204" pitchFamily="34" charset="0"/>
                <a:cs typeface="Times New Roman" panose="02020603050405020304" pitchFamily="18" charset="0"/>
              </a:rPr>
              <a:t>Webster’ College Dictionary: </a:t>
            </a:r>
            <a:r>
              <a:rPr lang="en-US" altLang="en-US" sz="1800" b="1" dirty="0">
                <a:solidFill>
                  <a:schemeClr val="tx2"/>
                </a:solidFill>
                <a:latin typeface="Tahoma" panose="020B0604030504040204" pitchFamily="34" charset="0"/>
                <a:cs typeface="Times New Roman" panose="02020603050405020304" pitchFamily="18" charset="0"/>
              </a:rPr>
              <a:t>“A suffering with another; painful sympathy; a sensation of sorrow excited by the distress or misfortunes of another; pity; commiseration. Compassion is a mixed passion, compounded of love and sorrow; at least some portion of love generally attends the pain or regret, or is excited by it. Extreme distress of an enemy even changes enmity into at least temporary affection.”</a:t>
            </a:r>
          </a:p>
          <a:p>
            <a:pPr eaLnBrk="1" hangingPunct="1">
              <a:spcBef>
                <a:spcPct val="0"/>
              </a:spcBef>
              <a:spcAft>
                <a:spcPts val="600"/>
              </a:spcAft>
              <a:buClr>
                <a:srgbClr val="002060"/>
              </a:buClr>
              <a:buSzPct val="115000"/>
              <a:buFont typeface="Wingdings" panose="05000000000000000000" pitchFamily="2" charset="2"/>
              <a:buChar char="ü"/>
            </a:pPr>
            <a:endParaRPr lang="en-US" altLang="en-US" sz="2000" b="1" dirty="0">
              <a:solidFill>
                <a:schemeClr val="tx2"/>
              </a:solidFill>
              <a:latin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125">
                                            <p:txEl>
                                              <p:pRg st="0" end="0"/>
                                            </p:txEl>
                                          </p:spTgt>
                                        </p:tgtEl>
                                        <p:attrNameLst>
                                          <p:attrName>style.visibility</p:attrName>
                                        </p:attrNameLst>
                                      </p:cBhvr>
                                      <p:to>
                                        <p:strVal val="visible"/>
                                      </p:to>
                                    </p:set>
                                    <p:anim calcmode="lin" valueType="num">
                                      <p:cBhvr>
                                        <p:cTn id="7" dur="500" fill="hold"/>
                                        <p:tgtEl>
                                          <p:spTgt spid="901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01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012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0125">
                                            <p:txEl>
                                              <p:pRg st="1" end="1"/>
                                            </p:txEl>
                                          </p:spTgt>
                                        </p:tgtEl>
                                        <p:attrNameLst>
                                          <p:attrName>style.visibility</p:attrName>
                                        </p:attrNameLst>
                                      </p:cBhvr>
                                      <p:to>
                                        <p:strVal val="visible"/>
                                      </p:to>
                                    </p:set>
                                    <p:anim calcmode="lin" valueType="num">
                                      <p:cBhvr>
                                        <p:cTn id="13" dur="500" fill="hold"/>
                                        <p:tgtEl>
                                          <p:spTgt spid="9012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012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0125">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0125">
                                            <p:txEl>
                                              <p:pRg st="2" end="2"/>
                                            </p:txEl>
                                          </p:spTgt>
                                        </p:tgtEl>
                                        <p:attrNameLst>
                                          <p:attrName>style.visibility</p:attrName>
                                        </p:attrNameLst>
                                      </p:cBhvr>
                                      <p:to>
                                        <p:strVal val="visible"/>
                                      </p:to>
                                    </p:set>
                                    <p:anim calcmode="lin" valueType="num">
                                      <p:cBhvr>
                                        <p:cTn id="19" dur="500" fill="hold"/>
                                        <p:tgtEl>
                                          <p:spTgt spid="9012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012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0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49C3-890D-479B-BA68-5A17FEC76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62BFC4-7AC1-4EA7-911F-4A88C34E1DCD}"/>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630FCE40-8EB0-49A0-A90C-01652032A0E1}"/>
              </a:ext>
            </a:extLst>
          </p:cNvPr>
          <p:cNvSpPr>
            <a:spLocks noGrp="1"/>
          </p:cNvSpPr>
          <p:nvPr>
            <p:ph type="ftr" sz="quarter" idx="11"/>
          </p:nvPr>
        </p:nvSpPr>
        <p:spPr/>
        <p:txBody>
          <a:bodyPr/>
          <a:lstStyle/>
          <a:p>
            <a:pPr>
              <a:defRPr/>
            </a:pPr>
            <a:r>
              <a:rPr lang="en-US"/>
              <a:t>Compassion Of The Pharisees</a:t>
            </a:r>
          </a:p>
        </p:txBody>
      </p:sp>
    </p:spTree>
    <p:extLst>
      <p:ext uri="{BB962C8B-B14F-4D97-AF65-F5344CB8AC3E}">
        <p14:creationId xmlns:p14="http://schemas.microsoft.com/office/powerpoint/2010/main" val="4762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A514-2B27-49CE-9063-E28F656FD6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5BE1E9-595D-4D24-B237-57AD9C73F8B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CB853646-603C-4BA0-A805-5C917F559684}"/>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9B600D81-BF40-42EA-9EEC-DF20BED4BAC1}"/>
              </a:ext>
            </a:extLst>
          </p:cNvPr>
          <p:cNvSpPr>
            <a:spLocks noGrp="1"/>
          </p:cNvSpPr>
          <p:nvPr>
            <p:ph type="ftr" sz="quarter" idx="11"/>
          </p:nvPr>
        </p:nvSpPr>
        <p:spPr/>
        <p:txBody>
          <a:bodyPr/>
          <a:lstStyle/>
          <a:p>
            <a:pPr>
              <a:defRPr/>
            </a:pPr>
            <a:r>
              <a:rPr lang="en-US"/>
              <a:t>Forged In Fire</a:t>
            </a:r>
          </a:p>
        </p:txBody>
      </p:sp>
      <p:pic>
        <p:nvPicPr>
          <p:cNvPr id="7" name="Picture 6">
            <a:extLst>
              <a:ext uri="{FF2B5EF4-FFF2-40B4-BE49-F238E27FC236}">
                <a16:creationId xmlns:a16="http://schemas.microsoft.com/office/drawing/2014/main" id="{DEE6D654-1D63-4930-8023-9BD6707114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3999" cy="6858000"/>
          </a:xfrm>
          <a:prstGeom prst="rect">
            <a:avLst/>
          </a:prstGeom>
        </p:spPr>
      </p:pic>
    </p:spTree>
    <p:extLst>
      <p:ext uri="{BB962C8B-B14F-4D97-AF65-F5344CB8AC3E}">
        <p14:creationId xmlns:p14="http://schemas.microsoft.com/office/powerpoint/2010/main" val="3159336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43999"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724511632"/>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852720"/>
          </a:xfrm>
        </p:spPr>
        <p:txBody>
          <a:bodyPr vert="horz" lIns="91440" tIns="45720" rIns="91440" bIns="45720" rtlCol="0" anchor="b">
            <a:normAutofit fontScale="90000"/>
          </a:bodyPr>
          <a:lstStyle/>
          <a:p>
            <a:pPr algn="ctr">
              <a:defRPr/>
            </a:pPr>
            <a:r>
              <a:rPr lang="en-US" sz="5700" b="1" u="sng" dirty="0">
                <a:solidFill>
                  <a:srgbClr val="0000FF"/>
                </a:solidFill>
              </a:rPr>
              <a:t>Intro </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0" y="1547640"/>
            <a:ext cx="3169848" cy="28196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b="1" i="0" u="none" strike="noStrike" kern="1200" cap="all" spc="0" normalizeH="0" baseline="0" noProof="0" dirty="0">
                <a:ln>
                  <a:noFill/>
                </a:ln>
                <a:solidFill>
                  <a:prstClr val="black"/>
                </a:solidFill>
                <a:effectLst/>
                <a:uLnTx/>
                <a:uFillTx/>
                <a:latin typeface="Tahoma"/>
                <a:ea typeface="+mn-ea"/>
                <a:cs typeface="+mn-cs"/>
              </a:rPr>
              <a:t>Jesus was moved by compassion on many occasions</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Compassion Of The Pharisees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25" name="Text Box 13">
            <a:extLst>
              <a:ext uri="{FF2B5EF4-FFF2-40B4-BE49-F238E27FC236}">
                <a16:creationId xmlns:a16="http://schemas.microsoft.com/office/drawing/2014/main" id="{B9849AE9-7378-4E8F-9405-BEAD5F2CC2F1}"/>
              </a:ext>
            </a:extLst>
          </p:cNvPr>
          <p:cNvSpPr txBox="1">
            <a:spLocks noChangeArrowheads="1"/>
          </p:cNvSpPr>
          <p:nvPr/>
        </p:nvSpPr>
        <p:spPr bwMode="auto">
          <a:xfrm>
            <a:off x="3733869" y="110070"/>
            <a:ext cx="510851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002060"/>
              </a:buClr>
              <a:buSzPct val="115000"/>
              <a:buNone/>
              <a:tabLst/>
              <a:defRPr/>
            </a:pPr>
            <a:endParaRPr lang="en-US" altLang="en-US" sz="20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Prior to feeding the five thousand (Mt. 14:14)</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Prior to feeding the four thousand (Mt. 15:32)</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Compassion towards a leper (Mark 1:41) </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Compassion for the widow of Nain (Luke 7:13) </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Compassion shown to two blind men (Mt. 20:34) </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Compassion caused Him to teach (Mk. 6:34) </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Compassion caused Him to die for the sins of the world (Jn. 1:29; 3:16; Rom. 5:6-10)</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He is now our compassionate High Priest (Heb. 2:17-18; 4:14-16)</a:t>
            </a:r>
          </a:p>
        </p:txBody>
      </p:sp>
    </p:spTree>
    <p:extLst>
      <p:ext uri="{BB962C8B-B14F-4D97-AF65-F5344CB8AC3E}">
        <p14:creationId xmlns:p14="http://schemas.microsoft.com/office/powerpoint/2010/main" val="21891028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0125">
                                            <p:txEl>
                                              <p:pRg st="1" end="1"/>
                                            </p:txEl>
                                          </p:spTgt>
                                        </p:tgtEl>
                                        <p:attrNameLst>
                                          <p:attrName>style.visibility</p:attrName>
                                        </p:attrNameLst>
                                      </p:cBhvr>
                                      <p:to>
                                        <p:strVal val="visible"/>
                                      </p:to>
                                    </p:set>
                                    <p:animEffect transition="in" filter="wipe(left)">
                                      <p:cBhvr>
                                        <p:cTn id="7" dur="500"/>
                                        <p:tgtEl>
                                          <p:spTgt spid="9012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25">
                                            <p:txEl>
                                              <p:pRg st="2" end="2"/>
                                            </p:txEl>
                                          </p:spTgt>
                                        </p:tgtEl>
                                        <p:attrNameLst>
                                          <p:attrName>style.visibility</p:attrName>
                                        </p:attrNameLst>
                                      </p:cBhvr>
                                      <p:to>
                                        <p:strVal val="visible"/>
                                      </p:to>
                                    </p:set>
                                    <p:animEffect transition="in" filter="wipe(left)">
                                      <p:cBhvr>
                                        <p:cTn id="11" dur="500"/>
                                        <p:tgtEl>
                                          <p:spTgt spid="9012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0125">
                                            <p:txEl>
                                              <p:pRg st="3" end="3"/>
                                            </p:txEl>
                                          </p:spTgt>
                                        </p:tgtEl>
                                        <p:attrNameLst>
                                          <p:attrName>style.visibility</p:attrName>
                                        </p:attrNameLst>
                                      </p:cBhvr>
                                      <p:to>
                                        <p:strVal val="visible"/>
                                      </p:to>
                                    </p:set>
                                    <p:animEffect transition="in" filter="wipe(left)">
                                      <p:cBhvr>
                                        <p:cTn id="15" dur="500"/>
                                        <p:tgtEl>
                                          <p:spTgt spid="90125">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0125">
                                            <p:txEl>
                                              <p:pRg st="4" end="4"/>
                                            </p:txEl>
                                          </p:spTgt>
                                        </p:tgtEl>
                                        <p:attrNameLst>
                                          <p:attrName>style.visibility</p:attrName>
                                        </p:attrNameLst>
                                      </p:cBhvr>
                                      <p:to>
                                        <p:strVal val="visible"/>
                                      </p:to>
                                    </p:set>
                                    <p:animEffect transition="in" filter="wipe(left)">
                                      <p:cBhvr>
                                        <p:cTn id="19" dur="500"/>
                                        <p:tgtEl>
                                          <p:spTgt spid="90125">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0125">
                                            <p:txEl>
                                              <p:pRg st="5" end="5"/>
                                            </p:txEl>
                                          </p:spTgt>
                                        </p:tgtEl>
                                        <p:attrNameLst>
                                          <p:attrName>style.visibility</p:attrName>
                                        </p:attrNameLst>
                                      </p:cBhvr>
                                      <p:to>
                                        <p:strVal val="visible"/>
                                      </p:to>
                                    </p:set>
                                    <p:animEffect transition="in" filter="wipe(left)">
                                      <p:cBhvr>
                                        <p:cTn id="23" dur="500"/>
                                        <p:tgtEl>
                                          <p:spTgt spid="90125">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0125">
                                            <p:txEl>
                                              <p:pRg st="6" end="6"/>
                                            </p:txEl>
                                          </p:spTgt>
                                        </p:tgtEl>
                                        <p:attrNameLst>
                                          <p:attrName>style.visibility</p:attrName>
                                        </p:attrNameLst>
                                      </p:cBhvr>
                                      <p:to>
                                        <p:strVal val="visible"/>
                                      </p:to>
                                    </p:set>
                                    <p:animEffect transition="in" filter="wipe(left)">
                                      <p:cBhvr>
                                        <p:cTn id="27" dur="500"/>
                                        <p:tgtEl>
                                          <p:spTgt spid="90125">
                                            <p:txEl>
                                              <p:pRg st="6" end="6"/>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0125">
                                            <p:txEl>
                                              <p:pRg st="7" end="7"/>
                                            </p:txEl>
                                          </p:spTgt>
                                        </p:tgtEl>
                                        <p:attrNameLst>
                                          <p:attrName>style.visibility</p:attrName>
                                        </p:attrNameLst>
                                      </p:cBhvr>
                                      <p:to>
                                        <p:strVal val="visible"/>
                                      </p:to>
                                    </p:set>
                                    <p:animEffect transition="in" filter="wipe(left)">
                                      <p:cBhvr>
                                        <p:cTn id="31" dur="500"/>
                                        <p:tgtEl>
                                          <p:spTgt spid="90125">
                                            <p:txEl>
                                              <p:pRg st="7" end="7"/>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0125">
                                            <p:txEl>
                                              <p:pRg st="8" end="8"/>
                                            </p:txEl>
                                          </p:spTgt>
                                        </p:tgtEl>
                                        <p:attrNameLst>
                                          <p:attrName>style.visibility</p:attrName>
                                        </p:attrNameLst>
                                      </p:cBhvr>
                                      <p:to>
                                        <p:strVal val="visible"/>
                                      </p:to>
                                    </p:set>
                                    <p:animEffect transition="in" filter="wipe(left)">
                                      <p:cBhvr>
                                        <p:cTn id="35" dur="500"/>
                                        <p:tgtEl>
                                          <p:spTgt spid="901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852720"/>
          </a:xfrm>
        </p:spPr>
        <p:txBody>
          <a:bodyPr vert="horz" lIns="91440" tIns="45720" rIns="91440" bIns="45720" rtlCol="0" anchor="b">
            <a:normAutofit fontScale="90000"/>
          </a:bodyPr>
          <a:lstStyle/>
          <a:p>
            <a:pPr algn="ctr">
              <a:defRPr/>
            </a:pPr>
            <a:r>
              <a:rPr lang="en-US" sz="5700" b="1" u="sng" dirty="0">
                <a:solidFill>
                  <a:srgbClr val="0000FF"/>
                </a:solidFill>
              </a:rPr>
              <a:t>Intro </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0" y="1547640"/>
            <a:ext cx="3169848" cy="33689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Jesus left for us an example to follow so that we may not go astray!</a:t>
            </a:r>
            <a:endParaRPr kumimoji="0" lang="en-US" altLang="en-US"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Compassion Of The Pharisees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Text Box 5">
            <a:extLst>
              <a:ext uri="{FF2B5EF4-FFF2-40B4-BE49-F238E27FC236}">
                <a16:creationId xmlns:a16="http://schemas.microsoft.com/office/drawing/2014/main" id="{990FB009-4A35-41AF-BA44-BA1A7DF88757}"/>
              </a:ext>
            </a:extLst>
          </p:cNvPr>
          <p:cNvSpPr txBox="1">
            <a:spLocks noChangeArrowheads="1"/>
          </p:cNvSpPr>
          <p:nvPr/>
        </p:nvSpPr>
        <p:spPr bwMode="auto">
          <a:xfrm>
            <a:off x="3816600" y="456877"/>
            <a:ext cx="4979929"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1" i="1" dirty="0">
                <a:solidFill>
                  <a:srgbClr val="7030A0"/>
                </a:solidFill>
                <a:latin typeface="Tahoma" panose="020B0604030504040204" pitchFamily="34" charset="0"/>
                <a:cs typeface="Times New Roman" panose="02020603050405020304" pitchFamily="18" charset="0"/>
              </a:rPr>
              <a:t>I Peter 2:21</a:t>
            </a:r>
            <a:r>
              <a:rPr lang="en-US" altLang="en-US" sz="2400" b="1" dirty="0">
                <a:solidFill>
                  <a:srgbClr val="7030A0"/>
                </a:solidFill>
                <a:latin typeface="Tahoma" panose="020B0604030504040204" pitchFamily="34" charset="0"/>
                <a:cs typeface="Times New Roman" panose="02020603050405020304" pitchFamily="18" charset="0"/>
              </a:rPr>
              <a:t> </a:t>
            </a:r>
            <a:endParaRPr lang="en-US" altLang="en-US" sz="2800" b="1" dirty="0">
              <a:solidFill>
                <a:srgbClr val="7030A0"/>
              </a:solidFill>
              <a:latin typeface="Tahoma" panose="020B0604030504040204" pitchFamily="34" charset="0"/>
              <a:cs typeface="Times New Roman" panose="02020603050405020304" pitchFamily="18" charset="0"/>
            </a:endParaRPr>
          </a:p>
          <a:p>
            <a:pPr marL="115888" indent="0">
              <a:spcBef>
                <a:spcPct val="0"/>
              </a:spcBef>
              <a:buClr>
                <a:schemeClr val="hlink"/>
              </a:buClr>
              <a:buSzPct val="115000"/>
              <a:buFont typeface="Wingdings" panose="05000000000000000000" pitchFamily="2" charset="2"/>
              <a:buNone/>
            </a:pPr>
            <a:r>
              <a:rPr lang="en-US" altLang="en-US" sz="2000" b="1" dirty="0">
                <a:solidFill>
                  <a:schemeClr val="tx2"/>
                </a:solidFill>
                <a:latin typeface="Tahoma" panose="020B0604030504040204" pitchFamily="34" charset="0"/>
                <a:cs typeface="Times New Roman" panose="02020603050405020304" pitchFamily="18" charset="0"/>
              </a:rPr>
              <a:t>For you have been called for this purpose, since Christ also suffered for you, leaving you an example for you to follow in His steps.</a:t>
            </a:r>
          </a:p>
          <a:p>
            <a:pPr marL="0" indent="0">
              <a:spcBef>
                <a:spcPct val="0"/>
              </a:spcBef>
              <a:buClr>
                <a:schemeClr val="hlink"/>
              </a:buClr>
              <a:buSzPct val="115000"/>
              <a:buFont typeface="Wingdings" panose="05000000000000000000" pitchFamily="2" charset="2"/>
              <a:buNone/>
            </a:pPr>
            <a:endParaRPr lang="en-US" altLang="en-US" sz="2000" b="1" dirty="0">
              <a:solidFill>
                <a:schemeClr val="tx2"/>
              </a:solidFill>
              <a:latin typeface="Tahoma" panose="020B0604030504040204" pitchFamily="34" charset="0"/>
              <a:cs typeface="Times New Roman" panose="02020603050405020304" pitchFamily="18" charset="0"/>
            </a:endParaRPr>
          </a:p>
        </p:txBody>
      </p:sp>
      <p:sp>
        <p:nvSpPr>
          <p:cNvPr id="19" name="Text Box 13">
            <a:extLst>
              <a:ext uri="{FF2B5EF4-FFF2-40B4-BE49-F238E27FC236}">
                <a16:creationId xmlns:a16="http://schemas.microsoft.com/office/drawing/2014/main" id="{47238D4E-ACAB-48D9-ABE9-BA634CF37BA6}"/>
              </a:ext>
            </a:extLst>
          </p:cNvPr>
          <p:cNvSpPr txBox="1">
            <a:spLocks noChangeArrowheads="1"/>
          </p:cNvSpPr>
          <p:nvPr/>
        </p:nvSpPr>
        <p:spPr bwMode="auto">
          <a:xfrm>
            <a:off x="3767834" y="2581791"/>
            <a:ext cx="5108517"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002060"/>
              </a:buClr>
              <a:buSzPct val="115000"/>
              <a:buNone/>
              <a:tabLst/>
              <a:defRPr/>
            </a:pPr>
            <a:endParaRPr lang="en-US" altLang="en-US" sz="20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Christians are commanded to be compassionate, loving individuals – Jn. 13:34-35; Col. 3:12-14: To put on compassion and love, traits of Jesus! </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We are to have compassion for one another (I Pet. 3:8).</a:t>
            </a:r>
          </a:p>
          <a:p>
            <a:pPr lvl="0">
              <a:spcBef>
                <a:spcPct val="0"/>
              </a:spcBef>
              <a:spcAft>
                <a:spcPts val="600"/>
              </a:spcAft>
              <a:buClr>
                <a:srgbClr val="002060"/>
              </a:buClr>
              <a:buSzPct val="115000"/>
              <a:buFont typeface="Wingdings" panose="05000000000000000000" pitchFamily="2" charset="2"/>
              <a:buChar char="ü"/>
            </a:pPr>
            <a:r>
              <a:rPr lang="en-US" altLang="en-US" sz="2000" b="1" i="1" dirty="0">
                <a:solidFill>
                  <a:srgbClr val="424242"/>
                </a:solidFill>
                <a:latin typeface="Tahoma" panose="020B0604030504040204" pitchFamily="34" charset="0"/>
                <a:cs typeface="Times New Roman" panose="02020603050405020304" pitchFamily="18" charset="0"/>
              </a:rPr>
              <a:t>We are to have compassion for the lost (Jude 1:22-23) </a:t>
            </a:r>
          </a:p>
        </p:txBody>
      </p:sp>
    </p:spTree>
    <p:extLst>
      <p:ext uri="{BB962C8B-B14F-4D97-AF65-F5344CB8AC3E}">
        <p14:creationId xmlns:p14="http://schemas.microsoft.com/office/powerpoint/2010/main" val="30304813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Effect transition="in" filter="wipe(left)">
                                      <p:cBhvr>
                                        <p:cTn id="16" dur="500"/>
                                        <p:tgtEl>
                                          <p:spTgt spid="19">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wipe(left)">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0114" name="Rectangle 2">
            <a:extLst>
              <a:ext uri="{FF2B5EF4-FFF2-40B4-BE49-F238E27FC236}">
                <a16:creationId xmlns:a16="http://schemas.microsoft.com/office/drawing/2014/main" id="{E07276C7-D13D-4AAE-8B8F-0F4B65D89202}"/>
              </a:ext>
            </a:extLst>
          </p:cNvPr>
          <p:cNvSpPr>
            <a:spLocks noGrp="1" noChangeArrowheads="1"/>
          </p:cNvSpPr>
          <p:nvPr>
            <p:ph type="title"/>
          </p:nvPr>
        </p:nvSpPr>
        <p:spPr>
          <a:xfrm>
            <a:off x="-27310" y="207812"/>
            <a:ext cx="3178989" cy="852720"/>
          </a:xfrm>
        </p:spPr>
        <p:txBody>
          <a:bodyPr vert="horz" lIns="91440" tIns="45720" rIns="91440" bIns="45720" rtlCol="0" anchor="b">
            <a:normAutofit fontScale="90000"/>
          </a:bodyPr>
          <a:lstStyle/>
          <a:p>
            <a:pPr algn="ctr">
              <a:defRPr/>
            </a:pPr>
            <a:r>
              <a:rPr lang="en-US" sz="5700" b="1" u="sng" dirty="0">
                <a:solidFill>
                  <a:srgbClr val="0000FF"/>
                </a:solidFill>
              </a:rPr>
              <a:t>Intro </a:t>
            </a: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5294" y="1192104"/>
            <a:ext cx="3169848" cy="45605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400" b="1" cap="all" dirty="0">
                <a:solidFill>
                  <a:prstClr val="black"/>
                </a:solidFill>
                <a:latin typeface="Tahoma"/>
              </a:rPr>
              <a:t>Saints were told to “put on compassion” because there were those who did not!</a:t>
            </a:r>
            <a:endParaRPr kumimoji="0" lang="en-US" altLang="en-US" sz="24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dirty="0">
                <a:ln>
                  <a:noFill/>
                </a:ln>
                <a:solidFill>
                  <a:srgbClr val="FFC000"/>
                </a:solidFill>
                <a:effectLst/>
                <a:uLnTx/>
                <a:uFillTx/>
                <a:latin typeface="Tahoma"/>
                <a:ea typeface="+mn-ea"/>
                <a:cs typeface="+mn-cs"/>
              </a:rPr>
              <a:t>Compassion Of The Pharisees</a:t>
            </a: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18" name="Text Box 5">
            <a:extLst>
              <a:ext uri="{FF2B5EF4-FFF2-40B4-BE49-F238E27FC236}">
                <a16:creationId xmlns:a16="http://schemas.microsoft.com/office/drawing/2014/main" id="{990FB009-4A35-41AF-BA44-BA1A7DF88757}"/>
              </a:ext>
            </a:extLst>
          </p:cNvPr>
          <p:cNvSpPr txBox="1">
            <a:spLocks noChangeArrowheads="1"/>
          </p:cNvSpPr>
          <p:nvPr/>
        </p:nvSpPr>
        <p:spPr bwMode="auto">
          <a:xfrm>
            <a:off x="3816266" y="457200"/>
            <a:ext cx="49799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spcBef>
                <a:spcPct val="0"/>
              </a:spcBef>
              <a:buClrTx/>
              <a:buNone/>
            </a:pPr>
            <a:r>
              <a:rPr kumimoji="0" lang="en-US" altLang="en-US" sz="3600" b="1" i="1" u="none" strike="noStrike" kern="1200" cap="none" spc="0" normalizeH="0" baseline="0" noProof="0" dirty="0">
                <a:ln>
                  <a:noFill/>
                </a:ln>
                <a:solidFill>
                  <a:srgbClr val="7030A0"/>
                </a:solidFill>
                <a:effectLst/>
                <a:uLnTx/>
                <a:uFillTx/>
                <a:latin typeface="Tahoma" panose="020B0604030504040204" pitchFamily="34" charset="0"/>
                <a:cs typeface="Times New Roman" panose="02020603050405020304" pitchFamily="18" charset="0"/>
              </a:rPr>
              <a:t>Matthew 23:2-3</a:t>
            </a:r>
            <a:r>
              <a:rPr lang="en-US" altLang="en-US" sz="3600" b="1" dirty="0">
                <a:solidFill>
                  <a:srgbClr val="7030A0"/>
                </a:solidFill>
                <a:latin typeface="Tahoma" panose="020B0604030504040204" pitchFamily="34" charset="0"/>
                <a:cs typeface="Times New Roman" panose="02020603050405020304" pitchFamily="18" charset="0"/>
              </a:rPr>
              <a:t> </a:t>
            </a:r>
            <a:endPar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09588" lvl="0" indent="-393700">
              <a:spcBef>
                <a:spcPct val="0"/>
              </a:spcBef>
              <a:buClr>
                <a:srgbClr val="F21213"/>
              </a:buClr>
              <a:buSzPct val="115000"/>
              <a:buNone/>
            </a:pPr>
            <a:r>
              <a:rPr lang="en-US" altLang="en-US" sz="2400" dirty="0">
                <a:solidFill>
                  <a:srgbClr val="424242"/>
                </a:solidFill>
                <a:latin typeface="Tahoma" panose="020B0604030504040204" pitchFamily="34" charset="0"/>
                <a:cs typeface="Times New Roman" panose="02020603050405020304" pitchFamily="18" charset="0"/>
              </a:rPr>
              <a:t>2.  saying: "The scribes and the Pharisees have seated themselves in the chair of Moses;</a:t>
            </a:r>
          </a:p>
          <a:p>
            <a:pPr marL="509588" lvl="0" indent="-393700">
              <a:spcBef>
                <a:spcPct val="0"/>
              </a:spcBef>
              <a:buClr>
                <a:srgbClr val="F21213"/>
              </a:buClr>
              <a:buSzPct val="115000"/>
              <a:buNone/>
            </a:pPr>
            <a:r>
              <a:rPr lang="en-US" altLang="en-US" sz="2400" dirty="0">
                <a:solidFill>
                  <a:srgbClr val="424242"/>
                </a:solidFill>
                <a:latin typeface="Tahoma" panose="020B0604030504040204" pitchFamily="34" charset="0"/>
                <a:cs typeface="Times New Roman" panose="02020603050405020304" pitchFamily="18" charset="0"/>
              </a:rPr>
              <a:t>3.  therefore all that they tell you, do and observe, but do not do according to their deeds; for they say things and do not do them.</a:t>
            </a:r>
            <a:endParaRPr kumimoji="0" lang="en-US" altLang="en-US"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9" name="Text Box 5">
            <a:extLst>
              <a:ext uri="{FF2B5EF4-FFF2-40B4-BE49-F238E27FC236}">
                <a16:creationId xmlns:a16="http://schemas.microsoft.com/office/drawing/2014/main" id="{C49588BA-48B7-4440-B7C6-FFB2840118D1}"/>
              </a:ext>
            </a:extLst>
          </p:cNvPr>
          <p:cNvSpPr txBox="1">
            <a:spLocks noChangeArrowheads="1"/>
          </p:cNvSpPr>
          <p:nvPr/>
        </p:nvSpPr>
        <p:spPr bwMode="auto">
          <a:xfrm>
            <a:off x="3831579" y="4581160"/>
            <a:ext cx="4952221" cy="1815882"/>
          </a:xfrm>
          <a:prstGeom prst="rect">
            <a:avLst/>
          </a:prstGeom>
          <a:solidFill>
            <a:srgbClr val="FFCCFF">
              <a:alpha val="49804"/>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a:spcBef>
                <a:spcPct val="0"/>
              </a:spcBef>
              <a:buClrTx/>
              <a:buNone/>
            </a:pPr>
            <a:r>
              <a:rPr lang="en-US" altLang="en-US" sz="2800" b="1" dirty="0">
                <a:ln w="0"/>
                <a:solidFill>
                  <a:schemeClr val="accent1"/>
                </a:solidFill>
                <a:effectLst>
                  <a:outerShdw blurRad="38100" dist="25400" dir="5400000" algn="ctr" rotWithShape="0">
                    <a:srgbClr val="6E747A">
                      <a:alpha val="43000"/>
                    </a:srgbClr>
                  </a:outerShdw>
                </a:effectLst>
                <a:latin typeface="Tahoma" panose="020B0604030504040204" pitchFamily="34" charset="0"/>
                <a:cs typeface="Times New Roman" panose="02020603050405020304" pitchFamily="18" charset="0"/>
              </a:rPr>
              <a:t>Love and compassion are contrasted in Jesus and the compassion of the Pharisees!</a:t>
            </a:r>
            <a:endParaRPr lang="en-US" altLang="en-US" b="1" dirty="0">
              <a:ln w="0"/>
              <a:solidFill>
                <a:schemeClr val="accent1"/>
              </a:solidFill>
              <a:effectLst>
                <a:outerShdw blurRad="38100" dist="25400" dir="5400000" algn="ctr" rotWithShape="0">
                  <a:srgbClr val="6E747A">
                    <a:alpha val="43000"/>
                  </a:srgbClr>
                </a:outerShdw>
              </a:effectLst>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379455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The Pharisees and the Sick</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2590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9:32-34: Jesus heals a mute, demon-possessed man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crowds: “Nothing like this has ever been seen in Israel!”</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Pharisees: “He casts out the demons by the ruler of the demons!”</a:t>
            </a: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72" y="3377409"/>
            <a:ext cx="3441264" cy="3218595"/>
          </a:xfrm>
          <a:prstGeom prst="rect">
            <a:avLst/>
          </a:prstGeom>
        </p:spPr>
      </p:pic>
      <p:sp>
        <p:nvSpPr>
          <p:cNvPr id="9" name="Text Box 8">
            <a:extLst>
              <a:ext uri="{FF2B5EF4-FFF2-40B4-BE49-F238E27FC236}">
                <a16:creationId xmlns:a16="http://schemas.microsoft.com/office/drawing/2014/main" id="{9787B17E-F65C-40A5-A56B-A193F368D854}"/>
              </a:ext>
            </a:extLst>
          </p:cNvPr>
          <p:cNvSpPr txBox="1">
            <a:spLocks noChangeArrowheads="1"/>
          </p:cNvSpPr>
          <p:nvPr/>
        </p:nvSpPr>
        <p:spPr bwMode="auto">
          <a:xfrm>
            <a:off x="3506352" y="2514600"/>
            <a:ext cx="5653920" cy="43433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Matthew 12:22-28: Jesus heals a blind, mute demon-possessed man</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crowds: Amazed!</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Pharisees: “This man casts out demons only by </a:t>
            </a:r>
            <a:r>
              <a:rPr lang="en-US" sz="1800" b="1" dirty="0" err="1">
                <a:solidFill>
                  <a:prstClr val="black"/>
                </a:solidFill>
                <a:latin typeface="Tahoma" pitchFamily="34" charset="0"/>
                <a:cs typeface="Times New Roman" pitchFamily="18" charset="0"/>
              </a:rPr>
              <a:t>Beelzebul</a:t>
            </a:r>
            <a:r>
              <a:rPr lang="en-US" sz="1800" b="1" dirty="0">
                <a:solidFill>
                  <a:prstClr val="black"/>
                </a:solidFill>
                <a:latin typeface="Tahoma" pitchFamily="34" charset="0"/>
                <a:cs typeface="Times New Roman" pitchFamily="18" charset="0"/>
              </a:rPr>
              <a:t> the ruler of the demons!”</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Jesus: Taught a kingdom divided cannot stand and that led into the discussion of the sin against the Holy Spirit (12:29-32)</a:t>
            </a:r>
          </a:p>
        </p:txBody>
      </p:sp>
    </p:spTree>
    <p:extLst>
      <p:ext uri="{BB962C8B-B14F-4D97-AF65-F5344CB8AC3E}">
        <p14:creationId xmlns:p14="http://schemas.microsoft.com/office/powerpoint/2010/main" val="2012990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left)">
                                      <p:cBhvr>
                                        <p:cTn id="3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The Pharisees and the Sick</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67224"/>
            <a:ext cx="5653920" cy="6714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6:6-11: On a Sabbath Jesus was in the synagogue teaching. A man was there with a withered right hand.</a:t>
            </a: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The scribes and Pharisees were watching closely to see if Jesus would heal on the Sabbath so they could accuse Him!</a:t>
            </a:r>
            <a:endParaRPr kumimoji="0" lang="en-US" sz="1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Jesus asked the scribes and the Pharisees if it was lawful on the Sabbath to do good or to do evil – They were silent!</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Jesus healed the man, showing them an act of mercy was not breaking the Sabbath.</a:t>
            </a:r>
          </a:p>
          <a:p>
            <a:pPr marL="857250" lvl="1" indent="-342900" defTabSz="914400">
              <a:lnSpc>
                <a:spcPct val="120000"/>
              </a:lnSpc>
              <a:spcBef>
                <a:spcPct val="0"/>
              </a:spcBef>
              <a:spcAft>
                <a:spcPts val="600"/>
              </a:spcAft>
              <a:buClr>
                <a:srgbClr val="006600"/>
              </a:buClr>
              <a:buSzPct val="160000"/>
              <a:buFont typeface="Wingdings" panose="05000000000000000000" pitchFamily="2" charset="2"/>
              <a:buChar char="ü"/>
              <a:defRPr/>
            </a:pPr>
            <a:r>
              <a:rPr lang="en-US" sz="1800" b="1" dirty="0">
                <a:solidFill>
                  <a:prstClr val="black"/>
                </a:solidFill>
                <a:latin typeface="Tahoma" pitchFamily="34" charset="0"/>
                <a:cs typeface="Times New Roman" pitchFamily="18" charset="0"/>
              </a:rPr>
              <a:t>Pharisees: Filled with rage and plotted with the Herodians on how they might destroy Him (Mark 3:6)</a:t>
            </a:r>
            <a:endParaRPr kumimoji="0" lang="en-US" sz="18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72" y="3377409"/>
            <a:ext cx="3441264" cy="3218595"/>
          </a:xfrm>
          <a:prstGeom prst="rect">
            <a:avLst/>
          </a:prstGeom>
        </p:spPr>
      </p:pic>
    </p:spTree>
    <p:extLst>
      <p:ext uri="{BB962C8B-B14F-4D97-AF65-F5344CB8AC3E}">
        <p14:creationId xmlns:p14="http://schemas.microsoft.com/office/powerpoint/2010/main" val="18837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wipe(left)">
                                      <p:cBhvr>
                                        <p:cTn id="16" dur="500"/>
                                        <p:tgtEl>
                                          <p:spTgt spid="13">
                                            <p:txEl>
                                              <p:pRg st="2" end="2"/>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Compassion Of The Pharisees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261409"/>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The Pharisees and the Sick</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3032" y="1024211"/>
            <a:ext cx="5653920" cy="48095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Pharisees: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Their compassion went as far as their own selves, to their own best interests!</a:t>
            </a: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Jesus’ compassion moved Him to do what was best for people.</a:t>
            </a: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endPar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endParaRPr>
          </a:p>
          <a:p>
            <a:pPr marL="682625" lvl="0" indent="-454025" defTabSz="914400">
              <a:lnSpc>
                <a:spcPct val="120000"/>
              </a:lnSpc>
              <a:spcBef>
                <a:spcPct val="0"/>
              </a:spcBef>
              <a:spcAft>
                <a:spcPts val="600"/>
              </a:spcAft>
              <a:buClr>
                <a:srgbClr val="0000FF"/>
              </a:buClr>
              <a:buSzPct val="160000"/>
              <a:buFont typeface="Wingdings" panose="05000000000000000000" pitchFamily="2" charset="2"/>
              <a:buChar char="v"/>
              <a:defRPr/>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Today: </a:t>
            </a: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Does your compassion go as far as doing what is best for others? (Phil. 2:4)</a:t>
            </a:r>
            <a:endParaRPr kumimoji="0" lang="en-US" altLang="en-US" sz="20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415A78FC-9D99-496F-A4E9-030E676F80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72" y="3377409"/>
            <a:ext cx="3441264" cy="3218595"/>
          </a:xfrm>
          <a:prstGeom prst="rect">
            <a:avLst/>
          </a:prstGeom>
        </p:spPr>
      </p:pic>
    </p:spTree>
    <p:extLst>
      <p:ext uri="{BB962C8B-B14F-4D97-AF65-F5344CB8AC3E}">
        <p14:creationId xmlns:p14="http://schemas.microsoft.com/office/powerpoint/2010/main" val="36735271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anim calcmode="lin" valueType="num">
                                      <p:cBhvr additive="base">
                                        <p:cTn id="19"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157E9-050F-4E7D-A423-201E478F61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359" y="-27835"/>
            <a:ext cx="9210772" cy="6885835"/>
          </a:xfrm>
          <a:prstGeom prst="rect">
            <a:avLst/>
          </a:prstGeom>
        </p:spPr>
      </p:pic>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185425" y="439300"/>
            <a:ext cx="5138391" cy="1151965"/>
          </a:xfrm>
        </p:spPr>
        <p:txBody>
          <a:bodyPr vert="horz" lIns="91440" tIns="45720" rIns="91440" bIns="45720" rtlCol="0" anchor="ctr">
            <a:normAutofit/>
          </a:bodyPr>
          <a:lstStyle/>
          <a:p>
            <a:pPr algn="ctr">
              <a:defRPr/>
            </a:pPr>
            <a:r>
              <a:rPr lang="en-US" sz="5400" b="1" u="sng" dirty="0">
                <a:solidFill>
                  <a:schemeClr val="bg1"/>
                </a:solidFill>
              </a:rPr>
              <a:t>Challenge!</a:t>
            </a:r>
          </a:p>
        </p:txBody>
      </p:sp>
      <p:sp>
        <p:nvSpPr>
          <p:cNvPr id="14" name="Text Box 3">
            <a:extLst>
              <a:ext uri="{FF2B5EF4-FFF2-40B4-BE49-F238E27FC236}">
                <a16:creationId xmlns:a16="http://schemas.microsoft.com/office/drawing/2014/main" id="{249F2FEC-10AB-4EB9-A87A-B0E29765305C}"/>
              </a:ext>
            </a:extLst>
          </p:cNvPr>
          <p:cNvSpPr txBox="1">
            <a:spLocks noChangeArrowheads="1"/>
          </p:cNvSpPr>
          <p:nvPr/>
        </p:nvSpPr>
        <p:spPr bwMode="auto">
          <a:xfrm rot="21420000">
            <a:off x="72371" y="1442742"/>
            <a:ext cx="5811248" cy="47410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b="1" cap="all" dirty="0">
                <a:solidFill>
                  <a:srgbClr val="FFFF00"/>
                </a:solidFill>
                <a:latin typeface="Impact" panose="020B0806030902050204"/>
              </a:rPr>
              <a:t>The next time you hear of someone who is sick, make it your mission to reach out to them (Calls, Texts, Cards, Visits, etc.)! </a:t>
            </a:r>
          </a:p>
          <a:p>
            <a:pPr marL="346075" lvl="0" indent="-346075" defTabSz="914400">
              <a:lnSpc>
                <a:spcPct val="120000"/>
              </a:lnSpc>
              <a:spcBef>
                <a:spcPct val="0"/>
              </a:spcBef>
              <a:spcAft>
                <a:spcPts val="600"/>
              </a:spcAft>
              <a:buClr>
                <a:srgbClr val="346492">
                  <a:lumMod val="60000"/>
                  <a:lumOff val="40000"/>
                </a:srgbClr>
              </a:buClr>
              <a:buSzPct val="160000"/>
              <a:buFont typeface="Arial" panose="020B0604020202020204" pitchFamily="34" charset="0"/>
              <a:buChar char="•"/>
              <a:defRPr/>
            </a:pPr>
            <a:r>
              <a:rPr lang="en-US" altLang="en-US" b="1" cap="all" dirty="0">
                <a:solidFill>
                  <a:srgbClr val="FFFF00"/>
                </a:solidFill>
                <a:latin typeface="Impact" panose="020B0806030902050204"/>
              </a:rPr>
              <a:t>Let them know you were thinking of them and praying for them (James 5:16)</a:t>
            </a:r>
            <a:endParaRPr kumimoji="0" lang="en-US" altLang="en-US" b="1" i="0" u="none" strike="noStrike" kern="1200" cap="all" spc="0" normalizeH="0" baseline="0" noProof="0" dirty="0">
              <a:ln>
                <a:noFill/>
              </a:ln>
              <a:solidFill>
                <a:srgbClr val="FFFF00"/>
              </a:solidFill>
              <a:effectLst/>
              <a:uLnTx/>
              <a:uFillTx/>
              <a:latin typeface="Impact" panose="020B0806030902050204"/>
            </a:endParaRPr>
          </a:p>
        </p:txBody>
      </p:sp>
      <p:sp>
        <p:nvSpPr>
          <p:cNvPr id="8" name="Footer Placeholder 3">
            <a:extLst>
              <a:ext uri="{FF2B5EF4-FFF2-40B4-BE49-F238E27FC236}">
                <a16:creationId xmlns:a16="http://schemas.microsoft.com/office/drawing/2014/main" id="{6F490FBA-30F9-4DCE-821E-D65DD4930E85}"/>
              </a:ext>
            </a:extLst>
          </p:cNvPr>
          <p:cNvSpPr txBox="1">
            <a:spLocks/>
          </p:cNvSpPr>
          <p:nvPr/>
        </p:nvSpPr>
        <p:spPr>
          <a:xfrm>
            <a:off x="20" y="0"/>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defRPr/>
            </a:pPr>
            <a:r>
              <a:rPr lang="en-US" altLang="en-US" sz="1100" cap="none" dirty="0">
                <a:solidFill>
                  <a:schemeClr val="tx1"/>
                </a:solidFill>
                <a:latin typeface="Arial" panose="020B0604020202020204" pitchFamily="34" charset="0"/>
                <a:cs typeface="Arial" panose="020B0604020202020204" pitchFamily="34" charset="0"/>
              </a:rPr>
              <a:t>Compassion Of The Pharisees</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362200" y="-19814"/>
            <a:ext cx="6778467" cy="4705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r">
              <a:defRPr/>
            </a:pPr>
            <a:r>
              <a:rPr lang="en-US" sz="3200" b="1" u="sng" dirty="0">
                <a:solidFill>
                  <a:schemeClr val="tx1"/>
                </a:solidFill>
                <a:cs typeface="Times New Roman" pitchFamily="18" charset="0"/>
              </a:rPr>
              <a:t>The Pharisees and the Sick</a:t>
            </a:r>
          </a:p>
        </p:txBody>
      </p:sp>
      <p:sp>
        <p:nvSpPr>
          <p:cNvPr id="12" name="Text Box 4">
            <a:extLst>
              <a:ext uri="{FF2B5EF4-FFF2-40B4-BE49-F238E27FC236}">
                <a16:creationId xmlns:a16="http://schemas.microsoft.com/office/drawing/2014/main" id="{33B5843F-75E4-4F51-B7B4-3C1F08118353}"/>
              </a:ext>
            </a:extLst>
          </p:cNvPr>
          <p:cNvSpPr txBox="1">
            <a:spLocks noChangeArrowheads="1"/>
          </p:cNvSpPr>
          <p:nvPr/>
        </p:nvSpPr>
        <p:spPr bwMode="auto">
          <a:xfrm>
            <a:off x="5897794" y="3813249"/>
            <a:ext cx="329397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indent="0" algn="ctr">
              <a:spcBef>
                <a:spcPct val="0"/>
              </a:spcBef>
              <a:buClrTx/>
              <a:buNone/>
            </a:pPr>
            <a:r>
              <a:rPr lang="en-US" altLang="en-US" sz="2800" b="1" dirty="0">
                <a:ln w="19050">
                  <a:solidFill>
                    <a:srgbClr val="C00000"/>
                  </a:solidFill>
                </a:ln>
                <a:solidFill>
                  <a:srgbClr val="FFFF00"/>
                </a:solidFill>
                <a:latin typeface="Tahoma" panose="020B0604030504040204" pitchFamily="34" charset="0"/>
                <a:cs typeface="Times New Roman" panose="02020603050405020304" pitchFamily="18" charset="0"/>
              </a:rPr>
              <a:t>Having the compassion of Jesus moves saints to help those who need help!</a:t>
            </a:r>
            <a:endParaRPr lang="en-US" altLang="en-US" b="1" dirty="0">
              <a:ln w="19050">
                <a:solidFill>
                  <a:srgbClr val="C00000"/>
                </a:solidFill>
              </a:ln>
              <a:solidFill>
                <a:srgbClr val="FFFF00"/>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535051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2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2180</Words>
  <Application>Microsoft Office PowerPoint</Application>
  <PresentationFormat>On-screen Show (4:3)</PresentationFormat>
  <Paragraphs>201</Paragraphs>
  <Slides>22</Slides>
  <Notes>20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Ameretto</vt:lpstr>
      <vt:lpstr>Arial</vt:lpstr>
      <vt:lpstr>Calisto MT</vt:lpstr>
      <vt:lpstr>Corbel</vt:lpstr>
      <vt:lpstr>Courier New</vt:lpstr>
      <vt:lpstr>Impact</vt:lpstr>
      <vt:lpstr>Tahoma</vt:lpstr>
      <vt:lpstr>Times New Roman</vt:lpstr>
      <vt:lpstr>Wingdings</vt:lpstr>
      <vt:lpstr>Wingdings 3</vt:lpstr>
      <vt:lpstr>Main Event</vt:lpstr>
      <vt:lpstr>Ion Boardroom</vt:lpstr>
      <vt:lpstr>1_Main Event</vt:lpstr>
      <vt:lpstr>2_Depth</vt:lpstr>
      <vt:lpstr>1_eye</vt:lpstr>
      <vt:lpstr>Compassion Of The Pharisees                        Text:  Matthew 23:2-3</vt:lpstr>
      <vt:lpstr>Intro </vt:lpstr>
      <vt:lpstr>Intro </vt:lpstr>
      <vt:lpstr>Intro </vt:lpstr>
      <vt:lpstr>Intro </vt:lpstr>
      <vt:lpstr>The Pharisees and the Sick</vt:lpstr>
      <vt:lpstr>The Pharisees and the Sick</vt:lpstr>
      <vt:lpstr>The Pharisees and the Sick</vt:lpstr>
      <vt:lpstr>Challenge!</vt:lpstr>
      <vt:lpstr>The Pharisees and the Adulteress</vt:lpstr>
      <vt:lpstr>The Pharisees and the Adulteress</vt:lpstr>
      <vt:lpstr>The Pharisees and the Adulteress</vt:lpstr>
      <vt:lpstr>Challenge!</vt:lpstr>
      <vt:lpstr>The Pharisees and the Sinful Woman</vt:lpstr>
      <vt:lpstr>The Pharisees and the Sinful Woman</vt:lpstr>
      <vt:lpstr>Challenge!</vt:lpstr>
      <vt:lpstr>Conclusion</vt:lpstr>
      <vt:lpstr>Conclusion</vt:lpstr>
      <vt:lpstr>“What Must I Do To Be Saved?”</vt:lpstr>
      <vt:lpstr>PowerPoint Presentation</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Of The Pharisees</dc:title>
  <dc:subject>09/27/2020</dc:subject>
  <dc:creator>DarkWolf</dc:creator>
  <dc:description>Adapted from a lesson by David Padfield</dc:description>
  <cp:lastModifiedBy>Nathan Morrison</cp:lastModifiedBy>
  <cp:revision>7</cp:revision>
  <dcterms:created xsi:type="dcterms:W3CDTF">2020-09-24T19:35:01Z</dcterms:created>
  <dcterms:modified xsi:type="dcterms:W3CDTF">2020-09-24T19:56:42Z</dcterms:modified>
</cp:coreProperties>
</file>