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9" r:id="rId1"/>
    <p:sldMasterId id="2147483915" r:id="rId2"/>
    <p:sldMasterId id="2147483978" r:id="rId3"/>
    <p:sldMasterId id="2147483996" r:id="rId4"/>
  </p:sldMasterIdLst>
  <p:notesMasterIdLst>
    <p:notesMasterId r:id="rId29"/>
  </p:notesMasterIdLst>
  <p:handoutMasterIdLst>
    <p:handoutMasterId r:id="rId30"/>
  </p:handoutMasterIdLst>
  <p:sldIdLst>
    <p:sldId id="256" r:id="rId5"/>
    <p:sldId id="343" r:id="rId6"/>
    <p:sldId id="439" r:id="rId7"/>
    <p:sldId id="386" r:id="rId8"/>
    <p:sldId id="552" r:id="rId9"/>
    <p:sldId id="663" r:id="rId10"/>
    <p:sldId id="665" r:id="rId11"/>
    <p:sldId id="667" r:id="rId12"/>
    <p:sldId id="670" r:id="rId13"/>
    <p:sldId id="671" r:id="rId14"/>
    <p:sldId id="675" r:id="rId15"/>
    <p:sldId id="676" r:id="rId16"/>
    <p:sldId id="677" r:id="rId17"/>
    <p:sldId id="682" r:id="rId18"/>
    <p:sldId id="683" r:id="rId19"/>
    <p:sldId id="684" r:id="rId20"/>
    <p:sldId id="685" r:id="rId21"/>
    <p:sldId id="688" r:id="rId22"/>
    <p:sldId id="689" r:id="rId23"/>
    <p:sldId id="661" r:id="rId24"/>
    <p:sldId id="690" r:id="rId25"/>
    <p:sldId id="692" r:id="rId26"/>
    <p:sldId id="377" r:id="rId27"/>
    <p:sldId id="649" r:id="rId28"/>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66FFFF"/>
    <a:srgbClr val="006600"/>
    <a:srgbClr val="FFCCFF"/>
    <a:srgbClr val="003300"/>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0" autoAdjust="0"/>
  </p:normalViewPr>
  <p:slideViewPr>
    <p:cSldViewPr snapToObjects="1">
      <p:cViewPr varScale="1">
        <p:scale>
          <a:sx n="71" d="100"/>
          <a:sy n="71" d="100"/>
        </p:scale>
        <p:origin x="113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76"/>
    </p:cViewPr>
  </p:sorterViewPr>
  <p:notesViewPr>
    <p:cSldViewPr snapToObject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70151736-D6C7-4EFF-ABD1-FE0A848612F1}" type="slidenum">
              <a:rPr lang="en-US" altLang="en-US"/>
              <a:pPr/>
              <a:t>‹#›</a:t>
            </a:fld>
            <a:endParaRPr lang="en-US" altLang="en-US"/>
          </a:p>
        </p:txBody>
      </p:sp>
    </p:spTree>
    <p:extLst>
      <p:ext uri="{BB962C8B-B14F-4D97-AF65-F5344CB8AC3E}">
        <p14:creationId xmlns:p14="http://schemas.microsoft.com/office/powerpoint/2010/main" val="1869551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3788D9D4-06E8-4321-9E87-FBC264B5CF7A}" type="slidenum">
              <a:rPr lang="en-US" altLang="en-US"/>
              <a:pPr/>
              <a:t>‹#›</a:t>
            </a:fld>
            <a:endParaRPr lang="en-US" altLang="en-US"/>
          </a:p>
        </p:txBody>
      </p:sp>
    </p:spTree>
    <p:extLst>
      <p:ext uri="{BB962C8B-B14F-4D97-AF65-F5344CB8AC3E}">
        <p14:creationId xmlns:p14="http://schemas.microsoft.com/office/powerpoint/2010/main" val="1589678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ltLang="en-US" dirty="0"/>
              <a:t>By Nathan L Morrison </a:t>
            </a:r>
          </a:p>
          <a:p>
            <a:endParaRPr lang="en-US" altLang="en-US" dirty="0"/>
          </a:p>
          <a:p>
            <a:r>
              <a:rPr lang="en-US" altLang="en-US" dirty="0"/>
              <a:t>All Scripture given is from NASB unless otherwise stated</a:t>
            </a:r>
          </a:p>
          <a:p>
            <a:endParaRPr lang="en-US" altLang="en-US" dirty="0"/>
          </a:p>
          <a:p>
            <a:r>
              <a:rPr lang="en-US" altLang="en-US" dirty="0"/>
              <a:t>For further study, or if questions, please Call: 804-277-1983 or Visit www.courthousechurchofchrist.com</a:t>
            </a:r>
          </a:p>
          <a:p>
            <a:endParaRPr lang="en-US" altLang="en-US" dirty="0"/>
          </a:p>
          <a:p>
            <a:endParaRPr lang="en-US" altLang="en-US" dirty="0"/>
          </a:p>
          <a:p>
            <a:endParaRPr lang="en-US" altLang="en-US" dirty="0"/>
          </a:p>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89860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0364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27517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00922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95779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80871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61464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94390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78701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7225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79928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10104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23</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8943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36229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83669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6369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4842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87950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78531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Days Of Noah Part 3</a:t>
            </a:r>
          </a:p>
        </p:txBody>
      </p:sp>
      <p:sp>
        <p:nvSpPr>
          <p:cNvPr id="6" name="Slide Number Placeholder 5"/>
          <p:cNvSpPr>
            <a:spLocks noGrp="1"/>
          </p:cNvSpPr>
          <p:nvPr>
            <p:ph type="sldNum" sz="quarter" idx="12"/>
          </p:nvPr>
        </p:nvSpPr>
        <p:spPr/>
        <p:txBody>
          <a:bodyPr/>
          <a:lstStyle/>
          <a:p>
            <a:fld id="{4FD0374A-DF18-470C-BA8C-D1D993546F47}" type="slidenum">
              <a:rPr lang="en-US" altLang="en-US" smtClean="0"/>
              <a:pPr/>
              <a:t>‹#›</a:t>
            </a:fld>
            <a:endParaRPr lang="en-US" altLang="en-US"/>
          </a:p>
        </p:txBody>
      </p:sp>
    </p:spTree>
    <p:extLst>
      <p:ext uri="{BB962C8B-B14F-4D97-AF65-F5344CB8AC3E}">
        <p14:creationId xmlns:p14="http://schemas.microsoft.com/office/powerpoint/2010/main" val="47255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3</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1071107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3</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3252138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3</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84047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3</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1880576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The Days Of Noah Part 3</a:t>
            </a:r>
          </a:p>
        </p:txBody>
      </p:sp>
      <p:sp>
        <p:nvSpPr>
          <p:cNvPr id="5" name="Slide Number Placeholder 4"/>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1868851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The Days Of Noah Part 3</a:t>
            </a:r>
          </a:p>
        </p:txBody>
      </p:sp>
      <p:sp>
        <p:nvSpPr>
          <p:cNvPr id="5" name="Slide Number Placeholder 4"/>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4287102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Days Of Noah Part 3</a:t>
            </a:r>
          </a:p>
        </p:txBody>
      </p:sp>
      <p:sp>
        <p:nvSpPr>
          <p:cNvPr id="6" name="Slide Number Placeholder 5"/>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3608860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Days Of Noah Part 3</a:t>
            </a:r>
          </a:p>
        </p:txBody>
      </p:sp>
      <p:sp>
        <p:nvSpPr>
          <p:cNvPr id="6" name="Slide Number Placeholder 5"/>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2517664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3</a:t>
            </a:r>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52996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Days Of Noah Part 3</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47846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Days Of Noah Part 3</a:t>
            </a:r>
          </a:p>
        </p:txBody>
      </p:sp>
      <p:sp>
        <p:nvSpPr>
          <p:cNvPr id="6" name="Slide Number Placeholder 5"/>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2094747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Days Of Noah Part 3</a:t>
            </a:r>
          </a:p>
        </p:txBody>
      </p:sp>
      <p:sp>
        <p:nvSpPr>
          <p:cNvPr id="6" name="Slide Number Placeholder 5"/>
          <p:cNvSpPr>
            <a:spLocks noGrp="1"/>
          </p:cNvSpPr>
          <p:nvPr>
            <p:ph type="sldNum" sz="quarter" idx="12"/>
          </p:nvPr>
        </p:nvSpPr>
        <p:spPr/>
        <p:txBody>
          <a:bodyPr/>
          <a:lstStyle/>
          <a:p>
            <a:fld id="{4FD0374A-DF18-470C-BA8C-D1D993546F47}" type="slidenum">
              <a:rPr lang="en-US" altLang="en-US" smtClean="0"/>
              <a:pPr/>
              <a:t>‹#›</a:t>
            </a:fld>
            <a:endParaRPr lang="en-US" altLang="en-US"/>
          </a:p>
        </p:txBody>
      </p:sp>
    </p:spTree>
    <p:extLst>
      <p:ext uri="{BB962C8B-B14F-4D97-AF65-F5344CB8AC3E}">
        <p14:creationId xmlns:p14="http://schemas.microsoft.com/office/powerpoint/2010/main" val="1985326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Days Of Noah Part 3</a:t>
            </a:r>
          </a:p>
        </p:txBody>
      </p:sp>
      <p:sp>
        <p:nvSpPr>
          <p:cNvPr id="6" name="Slide Number Placeholder 5"/>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1819039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Days Of Noah Part 3</a:t>
            </a:r>
          </a:p>
        </p:txBody>
      </p:sp>
      <p:sp>
        <p:nvSpPr>
          <p:cNvPr id="6" name="Slide Number Placeholder 5"/>
          <p:cNvSpPr>
            <a:spLocks noGrp="1"/>
          </p:cNvSpPr>
          <p:nvPr>
            <p:ph type="sldNum" sz="quarter" idx="12"/>
          </p:nvPr>
        </p:nvSpPr>
        <p:spPr/>
        <p:txBody>
          <a:bodyPr/>
          <a:lstStyle/>
          <a:p>
            <a:fld id="{BB6B98F9-A809-4F1D-988C-2BCDC1171141}" type="slidenum">
              <a:rPr lang="en-US" altLang="en-US" smtClean="0"/>
              <a:pPr/>
              <a:t>‹#›</a:t>
            </a:fld>
            <a:endParaRPr lang="en-US" altLang="en-US"/>
          </a:p>
        </p:txBody>
      </p:sp>
    </p:spTree>
    <p:extLst>
      <p:ext uri="{BB962C8B-B14F-4D97-AF65-F5344CB8AC3E}">
        <p14:creationId xmlns:p14="http://schemas.microsoft.com/office/powerpoint/2010/main" val="4133834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3</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2790000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The Days Of Noah Part 3</a:t>
            </a:r>
          </a:p>
        </p:txBody>
      </p:sp>
      <p:sp>
        <p:nvSpPr>
          <p:cNvPr id="9" name="Slide Number Placeholder 8"/>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3953359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The Days Of Noah Part 3</a:t>
            </a:r>
          </a:p>
        </p:txBody>
      </p:sp>
      <p:sp>
        <p:nvSpPr>
          <p:cNvPr id="5" name="Slide Number Placeholder 4"/>
          <p:cNvSpPr>
            <a:spLocks noGrp="1"/>
          </p:cNvSpPr>
          <p:nvPr>
            <p:ph type="sldNum" sz="quarter" idx="12"/>
          </p:nvPr>
        </p:nvSpPr>
        <p:spPr/>
        <p:txBody>
          <a:bodyPr/>
          <a:lstStyle/>
          <a:p>
            <a:fld id="{7D656022-41A9-491B-A2DC-611DC0A7FBFB}" type="slidenum">
              <a:rPr lang="en-US" altLang="en-US" smtClean="0"/>
              <a:pPr/>
              <a:t>‹#›</a:t>
            </a:fld>
            <a:endParaRPr lang="en-US" altLang="en-US"/>
          </a:p>
        </p:txBody>
      </p:sp>
    </p:spTree>
    <p:extLst>
      <p:ext uri="{BB962C8B-B14F-4D97-AF65-F5344CB8AC3E}">
        <p14:creationId xmlns:p14="http://schemas.microsoft.com/office/powerpoint/2010/main" val="1013705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The Days Of Noah Part 3</a:t>
            </a:r>
          </a:p>
        </p:txBody>
      </p:sp>
      <p:sp>
        <p:nvSpPr>
          <p:cNvPr id="4" name="Slide Number Placeholder 3"/>
          <p:cNvSpPr>
            <a:spLocks noGrp="1"/>
          </p:cNvSpPr>
          <p:nvPr>
            <p:ph type="sldNum" sz="quarter" idx="12"/>
          </p:nvPr>
        </p:nvSpPr>
        <p:spPr/>
        <p:txBody>
          <a:bodyPr/>
          <a:lstStyle/>
          <a:p>
            <a:fld id="{13B825DD-C14A-4E02-B999-64AD410C206D}" type="slidenum">
              <a:rPr lang="en-US" altLang="en-US" smtClean="0"/>
              <a:pPr/>
              <a:t>‹#›</a:t>
            </a:fld>
            <a:endParaRPr lang="en-US" altLang="en-US"/>
          </a:p>
        </p:txBody>
      </p:sp>
    </p:spTree>
    <p:extLst>
      <p:ext uri="{BB962C8B-B14F-4D97-AF65-F5344CB8AC3E}">
        <p14:creationId xmlns:p14="http://schemas.microsoft.com/office/powerpoint/2010/main" val="2639331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3</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3646849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3</a:t>
            </a:r>
          </a:p>
        </p:txBody>
      </p:sp>
      <p:sp>
        <p:nvSpPr>
          <p:cNvPr id="7" name="Slide Number Placeholder 6"/>
          <p:cNvSpPr>
            <a:spLocks noGrp="1"/>
          </p:cNvSpPr>
          <p:nvPr>
            <p:ph type="sldNum" sz="quarter" idx="12"/>
          </p:nvPr>
        </p:nvSpPr>
        <p:spPr/>
        <p:txBody>
          <a:bodyPr/>
          <a:lstStyle/>
          <a:p>
            <a:fld id="{8E4F9D28-1F4F-4F87-B9F8-D0A8901B7C53}" type="slidenum">
              <a:rPr lang="en-US" altLang="en-US" smtClean="0"/>
              <a:pPr/>
              <a:t>‹#›</a:t>
            </a:fld>
            <a:endParaRPr lang="en-US" altLang="en-US"/>
          </a:p>
        </p:txBody>
      </p:sp>
    </p:spTree>
    <p:extLst>
      <p:ext uri="{BB962C8B-B14F-4D97-AF65-F5344CB8AC3E}">
        <p14:creationId xmlns:p14="http://schemas.microsoft.com/office/powerpoint/2010/main" val="3085282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3</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1596297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Days Of Noah Part 3</a:t>
            </a:r>
          </a:p>
        </p:txBody>
      </p:sp>
      <p:sp>
        <p:nvSpPr>
          <p:cNvPr id="6" name="Slide Number Placeholder 5"/>
          <p:cNvSpPr>
            <a:spLocks noGrp="1"/>
          </p:cNvSpPr>
          <p:nvPr>
            <p:ph type="sldNum" sz="quarter" idx="12"/>
          </p:nvPr>
        </p:nvSpPr>
        <p:spPr/>
        <p:txBody>
          <a:bodyPr/>
          <a:lstStyle/>
          <a:p>
            <a:fld id="{BB6B98F9-A809-4F1D-988C-2BCDC1171141}" type="slidenum">
              <a:rPr lang="en-US" altLang="en-US" smtClean="0"/>
              <a:pPr/>
              <a:t>‹#›</a:t>
            </a:fld>
            <a:endParaRPr lang="en-US" altLang="en-US"/>
          </a:p>
        </p:txBody>
      </p:sp>
    </p:spTree>
    <p:extLst>
      <p:ext uri="{BB962C8B-B14F-4D97-AF65-F5344CB8AC3E}">
        <p14:creationId xmlns:p14="http://schemas.microsoft.com/office/powerpoint/2010/main" val="2151299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3</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75421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3</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07688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3</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2776721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The Days Of Noah Part 3</a:t>
            </a:r>
          </a:p>
        </p:txBody>
      </p:sp>
      <p:sp>
        <p:nvSpPr>
          <p:cNvPr id="5" name="Slide Number Placeholder 4"/>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2964980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The Days Of Noah Part 3</a:t>
            </a:r>
          </a:p>
        </p:txBody>
      </p:sp>
      <p:sp>
        <p:nvSpPr>
          <p:cNvPr id="5" name="Slide Number Placeholder 4"/>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1458280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Days Of Noah Part 3</a:t>
            </a:r>
          </a:p>
        </p:txBody>
      </p:sp>
      <p:sp>
        <p:nvSpPr>
          <p:cNvPr id="6" name="Slide Number Placeholder 5"/>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477357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Days Of Noah Part 3</a:t>
            </a:r>
          </a:p>
        </p:txBody>
      </p:sp>
      <p:sp>
        <p:nvSpPr>
          <p:cNvPr id="6" name="Slide Number Placeholder 5"/>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4352072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The Days Of Noah Part 3</a:t>
            </a:r>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2749236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Days Of Noah Part 3</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7343896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Days Of Noah Part 3</a:t>
            </a:r>
            <a:endParaRPr lang="en-US" dirty="0"/>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340764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3</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21727909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Days Of Noah Part 3</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11523156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Days Of Noah Part 3</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32914319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Days Of Noah Part 3</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1141742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Days Of Noah Part 3</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12198968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Days Of Noah Part 3</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20575360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Days Of Noah Part 3</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2167167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Days Of Noah Part 3</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7978289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Days Of Noah Part 3</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889380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Days Of Noah Part 3</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74508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Days Of Noah Part 3</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0909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The Days Of Noah Part 3</a:t>
            </a:r>
          </a:p>
        </p:txBody>
      </p:sp>
      <p:sp>
        <p:nvSpPr>
          <p:cNvPr id="9" name="Slide Number Placeholder 8"/>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20232298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Days Of Noah Part 3</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222487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Days Of Noah Part 3</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7282201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Days Of Noah Part 3</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0730832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Days Of Noah Part 3</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2148098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Days Of Noah Part 3</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3975467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363AF-9EB4-4C8B-8CCA-81042BAA8A1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F62AB8-9E78-4771-A563-3A354E56A96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EEFFCA-3831-48A9-BA37-61E5C516483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FF6C192-9704-4734-9156-261C66785FAD}"/>
              </a:ext>
            </a:extLst>
          </p:cNvPr>
          <p:cNvSpPr>
            <a:spLocks noGrp="1"/>
          </p:cNvSpPr>
          <p:nvPr>
            <p:ph type="ftr" sz="quarter" idx="11"/>
          </p:nvPr>
        </p:nvSpPr>
        <p:spPr/>
        <p:txBody>
          <a:bodyPr/>
          <a:lstStyle>
            <a:lvl1pPr>
              <a:defRPr/>
            </a:lvl1pPr>
          </a:lstStyle>
          <a:p>
            <a:r>
              <a:rPr lang="en-US" altLang="en-US"/>
              <a:t>The Days Of Noah Part 3</a:t>
            </a:r>
          </a:p>
        </p:txBody>
      </p:sp>
      <p:sp>
        <p:nvSpPr>
          <p:cNvPr id="6" name="Slide Number Placeholder 5">
            <a:extLst>
              <a:ext uri="{FF2B5EF4-FFF2-40B4-BE49-F238E27FC236}">
                <a16:creationId xmlns:a16="http://schemas.microsoft.com/office/drawing/2014/main" id="{00013966-2E43-4E7B-BCC3-D6F4F769EF70}"/>
              </a:ext>
            </a:extLst>
          </p:cNvPr>
          <p:cNvSpPr>
            <a:spLocks noGrp="1"/>
          </p:cNvSpPr>
          <p:nvPr>
            <p:ph type="sldNum" sz="quarter" idx="12"/>
          </p:nvPr>
        </p:nvSpPr>
        <p:spPr/>
        <p:txBody>
          <a:bodyPr/>
          <a:lstStyle>
            <a:lvl1pPr>
              <a:defRPr/>
            </a:lvl1pPr>
          </a:lstStyle>
          <a:p>
            <a:fld id="{4FD0374A-DF18-470C-BA8C-D1D993546F47}" type="slidenum">
              <a:rPr lang="en-US" altLang="en-US" smtClean="0"/>
              <a:pPr/>
              <a:t>‹#›</a:t>
            </a:fld>
            <a:endParaRPr lang="en-US" altLang="en-US"/>
          </a:p>
        </p:txBody>
      </p:sp>
    </p:spTree>
    <p:extLst>
      <p:ext uri="{BB962C8B-B14F-4D97-AF65-F5344CB8AC3E}">
        <p14:creationId xmlns:p14="http://schemas.microsoft.com/office/powerpoint/2010/main" val="37869484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470DA-80F5-499F-B72E-E959A0870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9854A4-4998-4C6F-BD62-FE5CB586DE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1C205-2F23-41E3-974A-CBFDA458CA1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0AEF4ED-42CC-4DFF-916D-BCF00C4ED16F}"/>
              </a:ext>
            </a:extLst>
          </p:cNvPr>
          <p:cNvSpPr>
            <a:spLocks noGrp="1"/>
          </p:cNvSpPr>
          <p:nvPr>
            <p:ph type="ftr" sz="quarter" idx="11"/>
          </p:nvPr>
        </p:nvSpPr>
        <p:spPr/>
        <p:txBody>
          <a:bodyPr/>
          <a:lstStyle>
            <a:lvl1pPr>
              <a:defRPr/>
            </a:lvl1pPr>
          </a:lstStyle>
          <a:p>
            <a:r>
              <a:rPr lang="en-US" altLang="en-US"/>
              <a:t>The Days Of Noah Part 3</a:t>
            </a:r>
          </a:p>
        </p:txBody>
      </p:sp>
      <p:sp>
        <p:nvSpPr>
          <p:cNvPr id="6" name="Slide Number Placeholder 5">
            <a:extLst>
              <a:ext uri="{FF2B5EF4-FFF2-40B4-BE49-F238E27FC236}">
                <a16:creationId xmlns:a16="http://schemas.microsoft.com/office/drawing/2014/main" id="{68280F1B-5B63-4628-B71D-756A6263672D}"/>
              </a:ext>
            </a:extLst>
          </p:cNvPr>
          <p:cNvSpPr>
            <a:spLocks noGrp="1"/>
          </p:cNvSpPr>
          <p:nvPr>
            <p:ph type="sldNum" sz="quarter" idx="12"/>
          </p:nvPr>
        </p:nvSpPr>
        <p:spPr/>
        <p:txBody>
          <a:bodyPr/>
          <a:lstStyle>
            <a:lvl1pPr>
              <a:defRPr/>
            </a:lvl1pPr>
          </a:lstStyle>
          <a:p>
            <a:fld id="{1F9752E8-EA3C-4E86-BC88-7A6733A621F9}" type="slidenum">
              <a:rPr lang="en-US" altLang="en-US" smtClean="0"/>
              <a:pPr/>
              <a:t>‹#›</a:t>
            </a:fld>
            <a:endParaRPr lang="en-US" altLang="en-US"/>
          </a:p>
        </p:txBody>
      </p:sp>
    </p:spTree>
    <p:extLst>
      <p:ext uri="{BB962C8B-B14F-4D97-AF65-F5344CB8AC3E}">
        <p14:creationId xmlns:p14="http://schemas.microsoft.com/office/powerpoint/2010/main" val="158885119"/>
      </p:ext>
    </p:extLst>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5F1A-C215-4C7A-BA29-0BC0F29CD26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711716-E6E3-4C92-8EB6-36D594359F4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FD099C6-69A2-4B56-B37F-512AB4FD7B7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A0015E1-BB51-42A5-A3A8-177F66BE1B86}"/>
              </a:ext>
            </a:extLst>
          </p:cNvPr>
          <p:cNvSpPr>
            <a:spLocks noGrp="1"/>
          </p:cNvSpPr>
          <p:nvPr>
            <p:ph type="ftr" sz="quarter" idx="11"/>
          </p:nvPr>
        </p:nvSpPr>
        <p:spPr/>
        <p:txBody>
          <a:bodyPr/>
          <a:lstStyle>
            <a:lvl1pPr>
              <a:defRPr/>
            </a:lvl1pPr>
          </a:lstStyle>
          <a:p>
            <a:r>
              <a:rPr lang="en-US" altLang="en-US"/>
              <a:t>The Days Of Noah Part 3</a:t>
            </a:r>
          </a:p>
        </p:txBody>
      </p:sp>
      <p:sp>
        <p:nvSpPr>
          <p:cNvPr id="6" name="Slide Number Placeholder 5">
            <a:extLst>
              <a:ext uri="{FF2B5EF4-FFF2-40B4-BE49-F238E27FC236}">
                <a16:creationId xmlns:a16="http://schemas.microsoft.com/office/drawing/2014/main" id="{CE79EBCB-4C6D-4AA7-8162-6A7E5C13EF23}"/>
              </a:ext>
            </a:extLst>
          </p:cNvPr>
          <p:cNvSpPr>
            <a:spLocks noGrp="1"/>
          </p:cNvSpPr>
          <p:nvPr>
            <p:ph type="sldNum" sz="quarter" idx="12"/>
          </p:nvPr>
        </p:nvSpPr>
        <p:spPr/>
        <p:txBody>
          <a:bodyPr/>
          <a:lstStyle>
            <a:lvl1pPr>
              <a:defRPr/>
            </a:lvl1pPr>
          </a:lstStyle>
          <a:p>
            <a:fld id="{BB6B98F9-A809-4F1D-988C-2BCDC1171141}" type="slidenum">
              <a:rPr lang="en-US" altLang="en-US" smtClean="0"/>
              <a:pPr/>
              <a:t>‹#›</a:t>
            </a:fld>
            <a:endParaRPr lang="en-US" altLang="en-US"/>
          </a:p>
        </p:txBody>
      </p:sp>
    </p:spTree>
    <p:extLst>
      <p:ext uri="{BB962C8B-B14F-4D97-AF65-F5344CB8AC3E}">
        <p14:creationId xmlns:p14="http://schemas.microsoft.com/office/powerpoint/2010/main" val="21121166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FAE4-0C18-4128-BB8A-CB1D6525B1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762D84-8F8A-4A87-8204-1B66F113C055}"/>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27C38D-88E2-4F63-81A9-3ABC6852C71B}"/>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0E2842-78B7-4161-A659-D0D185A7F9E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6735205-2FFD-4ACC-931A-7B52007B6C48}"/>
              </a:ext>
            </a:extLst>
          </p:cNvPr>
          <p:cNvSpPr>
            <a:spLocks noGrp="1"/>
          </p:cNvSpPr>
          <p:nvPr>
            <p:ph type="ftr" sz="quarter" idx="11"/>
          </p:nvPr>
        </p:nvSpPr>
        <p:spPr/>
        <p:txBody>
          <a:bodyPr/>
          <a:lstStyle>
            <a:lvl1pPr>
              <a:defRPr/>
            </a:lvl1pPr>
          </a:lstStyle>
          <a:p>
            <a:r>
              <a:rPr lang="en-US" altLang="en-US"/>
              <a:t>The Days Of Noah Part 3</a:t>
            </a:r>
          </a:p>
        </p:txBody>
      </p:sp>
      <p:sp>
        <p:nvSpPr>
          <p:cNvPr id="7" name="Slide Number Placeholder 6">
            <a:extLst>
              <a:ext uri="{FF2B5EF4-FFF2-40B4-BE49-F238E27FC236}">
                <a16:creationId xmlns:a16="http://schemas.microsoft.com/office/drawing/2014/main" id="{6A88E353-357F-4CE6-AB32-92EEF1A16839}"/>
              </a:ext>
            </a:extLst>
          </p:cNvPr>
          <p:cNvSpPr>
            <a:spLocks noGrp="1"/>
          </p:cNvSpPr>
          <p:nvPr>
            <p:ph type="sldNum" sz="quarter" idx="12"/>
          </p:nvPr>
        </p:nvSpPr>
        <p:spPr/>
        <p:txBody>
          <a:bodyPr/>
          <a:lstStyle>
            <a:lvl1pPr>
              <a:defRPr/>
            </a:lvl1pPr>
          </a:lstStyle>
          <a:p>
            <a:fld id="{1F9752E8-EA3C-4E86-BC88-7A6733A621F9}" type="slidenum">
              <a:rPr lang="en-US" altLang="en-US" smtClean="0"/>
              <a:pPr/>
              <a:t>‹#›</a:t>
            </a:fld>
            <a:endParaRPr lang="en-US" altLang="en-US"/>
          </a:p>
        </p:txBody>
      </p:sp>
    </p:spTree>
    <p:extLst>
      <p:ext uri="{BB962C8B-B14F-4D97-AF65-F5344CB8AC3E}">
        <p14:creationId xmlns:p14="http://schemas.microsoft.com/office/powerpoint/2010/main" val="902674429"/>
      </p:ext>
    </p:extLst>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9572-6683-4500-B646-ECC77F5A90B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095959-3528-4A99-8001-84911CCEA34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3B1898-C327-46BD-8092-7BDE7EE9CC4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C29C91-2AAC-41C7-9EF5-86A4B0F5C43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8E626-FD4E-45BC-A7B0-F94D222894C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9A124-4BD8-4B00-BAD1-6D92001DF78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8DE3686-F2A8-4CE7-A469-E8D60353BBCE}"/>
              </a:ext>
            </a:extLst>
          </p:cNvPr>
          <p:cNvSpPr>
            <a:spLocks noGrp="1"/>
          </p:cNvSpPr>
          <p:nvPr>
            <p:ph type="ftr" sz="quarter" idx="11"/>
          </p:nvPr>
        </p:nvSpPr>
        <p:spPr/>
        <p:txBody>
          <a:bodyPr/>
          <a:lstStyle>
            <a:lvl1pPr>
              <a:defRPr/>
            </a:lvl1pPr>
          </a:lstStyle>
          <a:p>
            <a:r>
              <a:rPr lang="en-US" altLang="en-US"/>
              <a:t>The Days Of Noah Part 3</a:t>
            </a:r>
          </a:p>
        </p:txBody>
      </p:sp>
      <p:sp>
        <p:nvSpPr>
          <p:cNvPr id="9" name="Slide Number Placeholder 8">
            <a:extLst>
              <a:ext uri="{FF2B5EF4-FFF2-40B4-BE49-F238E27FC236}">
                <a16:creationId xmlns:a16="http://schemas.microsoft.com/office/drawing/2014/main" id="{8428F764-1991-4E00-A2D7-F3EF37BF33A0}"/>
              </a:ext>
            </a:extLst>
          </p:cNvPr>
          <p:cNvSpPr>
            <a:spLocks noGrp="1"/>
          </p:cNvSpPr>
          <p:nvPr>
            <p:ph type="sldNum" sz="quarter" idx="12"/>
          </p:nvPr>
        </p:nvSpPr>
        <p:spPr/>
        <p:txBody>
          <a:bodyPr/>
          <a:lstStyle>
            <a:lvl1pPr>
              <a:defRPr/>
            </a:lvl1pPr>
          </a:lstStyle>
          <a:p>
            <a:fld id="{1F9752E8-EA3C-4E86-BC88-7A6733A621F9}" type="slidenum">
              <a:rPr lang="en-US" altLang="en-US" smtClean="0"/>
              <a:pPr/>
              <a:t>‹#›</a:t>
            </a:fld>
            <a:endParaRPr lang="en-US" altLang="en-US"/>
          </a:p>
        </p:txBody>
      </p:sp>
    </p:spTree>
    <p:extLst>
      <p:ext uri="{BB962C8B-B14F-4D97-AF65-F5344CB8AC3E}">
        <p14:creationId xmlns:p14="http://schemas.microsoft.com/office/powerpoint/2010/main" val="4287102770"/>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The Days Of Noah Part 3</a:t>
            </a:r>
          </a:p>
        </p:txBody>
      </p:sp>
      <p:sp>
        <p:nvSpPr>
          <p:cNvPr id="5" name="Slide Number Placeholder 4"/>
          <p:cNvSpPr>
            <a:spLocks noGrp="1"/>
          </p:cNvSpPr>
          <p:nvPr>
            <p:ph type="sldNum" sz="quarter" idx="12"/>
          </p:nvPr>
        </p:nvSpPr>
        <p:spPr/>
        <p:txBody>
          <a:bodyPr/>
          <a:lstStyle/>
          <a:p>
            <a:fld id="{7D656022-41A9-491B-A2DC-611DC0A7FBFB}" type="slidenum">
              <a:rPr lang="en-US" altLang="en-US" smtClean="0"/>
              <a:pPr/>
              <a:t>‹#›</a:t>
            </a:fld>
            <a:endParaRPr lang="en-US" altLang="en-US"/>
          </a:p>
        </p:txBody>
      </p:sp>
    </p:spTree>
    <p:extLst>
      <p:ext uri="{BB962C8B-B14F-4D97-AF65-F5344CB8AC3E}">
        <p14:creationId xmlns:p14="http://schemas.microsoft.com/office/powerpoint/2010/main" val="18729703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16EB8-C5BD-4E5B-9EB4-15E2F57A8B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316B1D-06E1-43C7-BD86-02984D4FD57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2B33A91-7765-4260-939C-08319D39EFB1}"/>
              </a:ext>
            </a:extLst>
          </p:cNvPr>
          <p:cNvSpPr>
            <a:spLocks noGrp="1"/>
          </p:cNvSpPr>
          <p:nvPr>
            <p:ph type="ftr" sz="quarter" idx="11"/>
          </p:nvPr>
        </p:nvSpPr>
        <p:spPr/>
        <p:txBody>
          <a:bodyPr/>
          <a:lstStyle>
            <a:lvl1pPr>
              <a:defRPr/>
            </a:lvl1pPr>
          </a:lstStyle>
          <a:p>
            <a:r>
              <a:rPr lang="en-US" altLang="en-US"/>
              <a:t>The Days Of Noah Part 3</a:t>
            </a:r>
          </a:p>
        </p:txBody>
      </p:sp>
      <p:sp>
        <p:nvSpPr>
          <p:cNvPr id="5" name="Slide Number Placeholder 4">
            <a:extLst>
              <a:ext uri="{FF2B5EF4-FFF2-40B4-BE49-F238E27FC236}">
                <a16:creationId xmlns:a16="http://schemas.microsoft.com/office/drawing/2014/main" id="{FC0EF1E4-C98C-498F-BC53-5ED95034D7D6}"/>
              </a:ext>
            </a:extLst>
          </p:cNvPr>
          <p:cNvSpPr>
            <a:spLocks noGrp="1"/>
          </p:cNvSpPr>
          <p:nvPr>
            <p:ph type="sldNum" sz="quarter" idx="12"/>
          </p:nvPr>
        </p:nvSpPr>
        <p:spPr/>
        <p:txBody>
          <a:bodyPr/>
          <a:lstStyle>
            <a:lvl1pPr>
              <a:defRPr/>
            </a:lvl1pPr>
          </a:lstStyle>
          <a:p>
            <a:fld id="{7D656022-41A9-491B-A2DC-611DC0A7FBFB}" type="slidenum">
              <a:rPr lang="en-US" altLang="en-US" smtClean="0"/>
              <a:pPr/>
              <a:t>‹#›</a:t>
            </a:fld>
            <a:endParaRPr lang="en-US" altLang="en-US"/>
          </a:p>
        </p:txBody>
      </p:sp>
    </p:spTree>
    <p:extLst>
      <p:ext uri="{BB962C8B-B14F-4D97-AF65-F5344CB8AC3E}">
        <p14:creationId xmlns:p14="http://schemas.microsoft.com/office/powerpoint/2010/main" val="30197605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B0F33-4A53-4E2B-99BB-6D170C4B451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BA86A79-C1B5-4ECF-AA0A-09C30C1D5964}"/>
              </a:ext>
            </a:extLst>
          </p:cNvPr>
          <p:cNvSpPr>
            <a:spLocks noGrp="1"/>
          </p:cNvSpPr>
          <p:nvPr>
            <p:ph type="ftr" sz="quarter" idx="11"/>
          </p:nvPr>
        </p:nvSpPr>
        <p:spPr/>
        <p:txBody>
          <a:bodyPr/>
          <a:lstStyle>
            <a:lvl1pPr>
              <a:defRPr/>
            </a:lvl1pPr>
          </a:lstStyle>
          <a:p>
            <a:r>
              <a:rPr lang="en-US" altLang="en-US"/>
              <a:t>The Days Of Noah Part 3</a:t>
            </a:r>
          </a:p>
        </p:txBody>
      </p:sp>
      <p:sp>
        <p:nvSpPr>
          <p:cNvPr id="4" name="Slide Number Placeholder 3">
            <a:extLst>
              <a:ext uri="{FF2B5EF4-FFF2-40B4-BE49-F238E27FC236}">
                <a16:creationId xmlns:a16="http://schemas.microsoft.com/office/drawing/2014/main" id="{61287086-1CCA-4B36-9E5D-605DF9BF8073}"/>
              </a:ext>
            </a:extLst>
          </p:cNvPr>
          <p:cNvSpPr>
            <a:spLocks noGrp="1"/>
          </p:cNvSpPr>
          <p:nvPr>
            <p:ph type="sldNum" sz="quarter" idx="12"/>
          </p:nvPr>
        </p:nvSpPr>
        <p:spPr/>
        <p:txBody>
          <a:bodyPr/>
          <a:lstStyle>
            <a:lvl1pPr>
              <a:defRPr/>
            </a:lvl1pPr>
          </a:lstStyle>
          <a:p>
            <a:fld id="{13B825DD-C14A-4E02-B999-64AD410C206D}" type="slidenum">
              <a:rPr lang="en-US" altLang="en-US" smtClean="0"/>
              <a:pPr/>
              <a:t>‹#›</a:t>
            </a:fld>
            <a:endParaRPr lang="en-US" altLang="en-US"/>
          </a:p>
        </p:txBody>
      </p:sp>
    </p:spTree>
    <p:extLst>
      <p:ext uri="{BB962C8B-B14F-4D97-AF65-F5344CB8AC3E}">
        <p14:creationId xmlns:p14="http://schemas.microsoft.com/office/powerpoint/2010/main" val="7995517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0E4E-38C9-4C46-BF94-BB9D0E6CA08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ED5338-60EE-4272-86EF-1CF1E045F1B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CD40B7-71C1-4B05-A687-6523553FC1B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A42400-7B73-4896-BED7-2D50F3B0B93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31D64B0-4C32-4BFF-AAE8-4B28B393906C}"/>
              </a:ext>
            </a:extLst>
          </p:cNvPr>
          <p:cNvSpPr>
            <a:spLocks noGrp="1"/>
          </p:cNvSpPr>
          <p:nvPr>
            <p:ph type="ftr" sz="quarter" idx="11"/>
          </p:nvPr>
        </p:nvSpPr>
        <p:spPr/>
        <p:txBody>
          <a:bodyPr/>
          <a:lstStyle>
            <a:lvl1pPr>
              <a:defRPr/>
            </a:lvl1pPr>
          </a:lstStyle>
          <a:p>
            <a:r>
              <a:rPr lang="en-US" altLang="en-US"/>
              <a:t>The Days Of Noah Part 3</a:t>
            </a:r>
          </a:p>
        </p:txBody>
      </p:sp>
      <p:sp>
        <p:nvSpPr>
          <p:cNvPr id="7" name="Slide Number Placeholder 6">
            <a:extLst>
              <a:ext uri="{FF2B5EF4-FFF2-40B4-BE49-F238E27FC236}">
                <a16:creationId xmlns:a16="http://schemas.microsoft.com/office/drawing/2014/main" id="{844FD322-96BE-417F-9443-8AA264003D8F}"/>
              </a:ext>
            </a:extLst>
          </p:cNvPr>
          <p:cNvSpPr>
            <a:spLocks noGrp="1"/>
          </p:cNvSpPr>
          <p:nvPr>
            <p:ph type="sldNum" sz="quarter" idx="12"/>
          </p:nvPr>
        </p:nvSpPr>
        <p:spPr/>
        <p:txBody>
          <a:bodyPr/>
          <a:lstStyle>
            <a:lvl1pPr>
              <a:defRPr/>
            </a:lvl1pPr>
          </a:lstStyle>
          <a:p>
            <a:fld id="{1F9752E8-EA3C-4E86-BC88-7A6733A621F9}" type="slidenum">
              <a:rPr lang="en-US" altLang="en-US" smtClean="0"/>
              <a:pPr/>
              <a:t>‹#›</a:t>
            </a:fld>
            <a:endParaRPr lang="en-US" altLang="en-US"/>
          </a:p>
        </p:txBody>
      </p:sp>
    </p:spTree>
    <p:extLst>
      <p:ext uri="{BB962C8B-B14F-4D97-AF65-F5344CB8AC3E}">
        <p14:creationId xmlns:p14="http://schemas.microsoft.com/office/powerpoint/2010/main" val="737049289"/>
      </p:ext>
    </p:extLst>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CE5DD-D825-4E64-ABDB-BC49F46DD7C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BC0569-0C21-4975-B4C3-FDA2684F4F9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E03C3A-2DC6-4BE7-B6A4-726A6EA2386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C0B391-A4EE-42C0-B0FC-C31874C344C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B1FC15C-967D-4507-BFBE-0AEF005F6BAB}"/>
              </a:ext>
            </a:extLst>
          </p:cNvPr>
          <p:cNvSpPr>
            <a:spLocks noGrp="1"/>
          </p:cNvSpPr>
          <p:nvPr>
            <p:ph type="ftr" sz="quarter" idx="11"/>
          </p:nvPr>
        </p:nvSpPr>
        <p:spPr/>
        <p:txBody>
          <a:bodyPr/>
          <a:lstStyle>
            <a:lvl1pPr>
              <a:defRPr/>
            </a:lvl1pPr>
          </a:lstStyle>
          <a:p>
            <a:r>
              <a:rPr lang="en-US" altLang="en-US"/>
              <a:t>The Days Of Noah Part 3</a:t>
            </a:r>
          </a:p>
        </p:txBody>
      </p:sp>
      <p:sp>
        <p:nvSpPr>
          <p:cNvPr id="7" name="Slide Number Placeholder 6">
            <a:extLst>
              <a:ext uri="{FF2B5EF4-FFF2-40B4-BE49-F238E27FC236}">
                <a16:creationId xmlns:a16="http://schemas.microsoft.com/office/drawing/2014/main" id="{31A3BA3D-4705-482E-89AA-CAB3F6FDC30B}"/>
              </a:ext>
            </a:extLst>
          </p:cNvPr>
          <p:cNvSpPr>
            <a:spLocks noGrp="1"/>
          </p:cNvSpPr>
          <p:nvPr>
            <p:ph type="sldNum" sz="quarter" idx="12"/>
          </p:nvPr>
        </p:nvSpPr>
        <p:spPr/>
        <p:txBody>
          <a:bodyPr/>
          <a:lstStyle>
            <a:lvl1pPr>
              <a:defRPr/>
            </a:lvl1pPr>
          </a:lstStyle>
          <a:p>
            <a:fld id="{8E4F9D28-1F4F-4F87-B9F8-D0A8901B7C53}" type="slidenum">
              <a:rPr lang="en-US" altLang="en-US" smtClean="0"/>
              <a:pPr/>
              <a:t>‹#›</a:t>
            </a:fld>
            <a:endParaRPr lang="en-US" altLang="en-US"/>
          </a:p>
        </p:txBody>
      </p:sp>
    </p:spTree>
    <p:extLst>
      <p:ext uri="{BB962C8B-B14F-4D97-AF65-F5344CB8AC3E}">
        <p14:creationId xmlns:p14="http://schemas.microsoft.com/office/powerpoint/2010/main" val="22822253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9C57-E2E9-4BAA-948B-0297E7CC02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7F80D3-777D-4D4F-975F-CEF08C7C58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F49E2-4B3B-4BA6-B9B2-75F5AB928EE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440F8C9-DD27-4F2E-9089-35948D47DD31}"/>
              </a:ext>
            </a:extLst>
          </p:cNvPr>
          <p:cNvSpPr>
            <a:spLocks noGrp="1"/>
          </p:cNvSpPr>
          <p:nvPr>
            <p:ph type="ftr" sz="quarter" idx="11"/>
          </p:nvPr>
        </p:nvSpPr>
        <p:spPr/>
        <p:txBody>
          <a:bodyPr/>
          <a:lstStyle>
            <a:lvl1pPr>
              <a:defRPr/>
            </a:lvl1pPr>
          </a:lstStyle>
          <a:p>
            <a:r>
              <a:rPr lang="en-US" altLang="en-US"/>
              <a:t>The Days Of Noah Part 3</a:t>
            </a:r>
          </a:p>
        </p:txBody>
      </p:sp>
      <p:sp>
        <p:nvSpPr>
          <p:cNvPr id="6" name="Slide Number Placeholder 5">
            <a:extLst>
              <a:ext uri="{FF2B5EF4-FFF2-40B4-BE49-F238E27FC236}">
                <a16:creationId xmlns:a16="http://schemas.microsoft.com/office/drawing/2014/main" id="{9FA171F1-ED59-4453-9D48-78AC56B0298B}"/>
              </a:ext>
            </a:extLst>
          </p:cNvPr>
          <p:cNvSpPr>
            <a:spLocks noGrp="1"/>
          </p:cNvSpPr>
          <p:nvPr>
            <p:ph type="sldNum" sz="quarter" idx="12"/>
          </p:nvPr>
        </p:nvSpPr>
        <p:spPr/>
        <p:txBody>
          <a:bodyPr/>
          <a:lstStyle>
            <a:lvl1pPr>
              <a:defRPr/>
            </a:lvl1pPr>
          </a:lstStyle>
          <a:p>
            <a:fld id="{1F9752E8-EA3C-4E86-BC88-7A6733A621F9}" type="slidenum">
              <a:rPr lang="en-US" altLang="en-US" smtClean="0"/>
              <a:pPr/>
              <a:t>‹#›</a:t>
            </a:fld>
            <a:endParaRPr lang="en-US" altLang="en-US"/>
          </a:p>
        </p:txBody>
      </p:sp>
    </p:spTree>
    <p:extLst>
      <p:ext uri="{BB962C8B-B14F-4D97-AF65-F5344CB8AC3E}">
        <p14:creationId xmlns:p14="http://schemas.microsoft.com/office/powerpoint/2010/main" val="325774884"/>
      </p:ext>
    </p:extLst>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C37745-E14A-4D08-8189-7B843F6E74B5}"/>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C3EB8B-ED6A-4904-B7FC-76B17859EB56}"/>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6F149-4EBF-42CB-B909-BED3307D130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789C60F-EDF6-486A-AB25-36BC7D483FAA}"/>
              </a:ext>
            </a:extLst>
          </p:cNvPr>
          <p:cNvSpPr>
            <a:spLocks noGrp="1"/>
          </p:cNvSpPr>
          <p:nvPr>
            <p:ph type="ftr" sz="quarter" idx="11"/>
          </p:nvPr>
        </p:nvSpPr>
        <p:spPr/>
        <p:txBody>
          <a:bodyPr/>
          <a:lstStyle>
            <a:lvl1pPr>
              <a:defRPr/>
            </a:lvl1pPr>
          </a:lstStyle>
          <a:p>
            <a:r>
              <a:rPr lang="en-US" altLang="en-US"/>
              <a:t>The Days Of Noah Part 3</a:t>
            </a:r>
          </a:p>
        </p:txBody>
      </p:sp>
      <p:sp>
        <p:nvSpPr>
          <p:cNvPr id="6" name="Slide Number Placeholder 5">
            <a:extLst>
              <a:ext uri="{FF2B5EF4-FFF2-40B4-BE49-F238E27FC236}">
                <a16:creationId xmlns:a16="http://schemas.microsoft.com/office/drawing/2014/main" id="{07729096-E721-44AA-8879-1FE2289E181A}"/>
              </a:ext>
            </a:extLst>
          </p:cNvPr>
          <p:cNvSpPr>
            <a:spLocks noGrp="1"/>
          </p:cNvSpPr>
          <p:nvPr>
            <p:ph type="sldNum" sz="quarter" idx="12"/>
          </p:nvPr>
        </p:nvSpPr>
        <p:spPr/>
        <p:txBody>
          <a:bodyPr/>
          <a:lstStyle>
            <a:lvl1pPr>
              <a:defRPr/>
            </a:lvl1pPr>
          </a:lstStyle>
          <a:p>
            <a:fld id="{1F9752E8-EA3C-4E86-BC88-7A6733A621F9}" type="slidenum">
              <a:rPr lang="en-US" altLang="en-US" smtClean="0"/>
              <a:pPr/>
              <a:t>‹#›</a:t>
            </a:fld>
            <a:endParaRPr lang="en-US" altLang="en-US"/>
          </a:p>
        </p:txBody>
      </p:sp>
    </p:spTree>
    <p:extLst>
      <p:ext uri="{BB962C8B-B14F-4D97-AF65-F5344CB8AC3E}">
        <p14:creationId xmlns:p14="http://schemas.microsoft.com/office/powerpoint/2010/main" val="395984910"/>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The Days Of Noah Part 3</a:t>
            </a:r>
          </a:p>
        </p:txBody>
      </p:sp>
      <p:sp>
        <p:nvSpPr>
          <p:cNvPr id="4" name="Slide Number Placeholder 3"/>
          <p:cNvSpPr>
            <a:spLocks noGrp="1"/>
          </p:cNvSpPr>
          <p:nvPr>
            <p:ph type="sldNum" sz="quarter" idx="12"/>
          </p:nvPr>
        </p:nvSpPr>
        <p:spPr/>
        <p:txBody>
          <a:bodyPr/>
          <a:lstStyle/>
          <a:p>
            <a:fld id="{13B825DD-C14A-4E02-B999-64AD410C206D}" type="slidenum">
              <a:rPr lang="en-US" altLang="en-US" smtClean="0"/>
              <a:pPr/>
              <a:t>‹#›</a:t>
            </a:fld>
            <a:endParaRPr lang="en-US" altLang="en-US"/>
          </a:p>
        </p:txBody>
      </p:sp>
    </p:spTree>
    <p:extLst>
      <p:ext uri="{BB962C8B-B14F-4D97-AF65-F5344CB8AC3E}">
        <p14:creationId xmlns:p14="http://schemas.microsoft.com/office/powerpoint/2010/main" val="100397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3</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2095881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Days Of Noah Part 3</a:t>
            </a:r>
          </a:p>
        </p:txBody>
      </p:sp>
      <p:sp>
        <p:nvSpPr>
          <p:cNvPr id="7" name="Slide Number Placeholder 6"/>
          <p:cNvSpPr>
            <a:spLocks noGrp="1"/>
          </p:cNvSpPr>
          <p:nvPr>
            <p:ph type="sldNum" sz="quarter" idx="12"/>
          </p:nvPr>
        </p:nvSpPr>
        <p:spPr/>
        <p:txBody>
          <a:bodyPr/>
          <a:lstStyle/>
          <a:p>
            <a:fld id="{8E4F9D28-1F4F-4F87-B9F8-D0A8901B7C53}" type="slidenum">
              <a:rPr lang="en-US" altLang="en-US" smtClean="0"/>
              <a:pPr/>
              <a:t>‹#›</a:t>
            </a:fld>
            <a:endParaRPr lang="en-US" altLang="en-US"/>
          </a:p>
        </p:txBody>
      </p:sp>
    </p:spTree>
    <p:extLst>
      <p:ext uri="{BB962C8B-B14F-4D97-AF65-F5344CB8AC3E}">
        <p14:creationId xmlns:p14="http://schemas.microsoft.com/office/powerpoint/2010/main" val="1013316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5.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endParaRPr lang="en-US" alt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r>
              <a:rPr lang="en-US" altLang="en-US"/>
              <a:t>The Days Of Noah Part 3</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1F9752E8-EA3C-4E86-BC88-7A6733A621F9}" type="slidenum">
              <a:rPr lang="en-US" altLang="en-US" smtClean="0"/>
              <a:pPr/>
              <a:t>‹#›</a:t>
            </a:fld>
            <a:endParaRPr lang="en-US" altLang="en-US"/>
          </a:p>
        </p:txBody>
      </p:sp>
    </p:spTree>
    <p:extLst>
      <p:ext uri="{BB962C8B-B14F-4D97-AF65-F5344CB8AC3E}">
        <p14:creationId xmlns:p14="http://schemas.microsoft.com/office/powerpoint/2010/main" val="585618504"/>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946" r:id="rId19"/>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endParaRPr lang="en-US" alt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r>
              <a:rPr lang="en-US" altLang="en-US"/>
              <a:t>The Days Of Noah Part 3</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1F9752E8-EA3C-4E86-BC88-7A6733A621F9}" type="slidenum">
              <a:rPr lang="en-US" altLang="en-US" smtClean="0"/>
              <a:pPr/>
              <a:t>‹#›</a:t>
            </a:fld>
            <a:endParaRPr lang="en-US" altLang="en-US"/>
          </a:p>
        </p:txBody>
      </p:sp>
    </p:spTree>
    <p:extLst>
      <p:ext uri="{BB962C8B-B14F-4D97-AF65-F5344CB8AC3E}">
        <p14:creationId xmlns:p14="http://schemas.microsoft.com/office/powerpoint/2010/main" val="607926142"/>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The Days Of Noah Part 3</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909933536"/>
      </p:ext>
    </p:extLst>
  </p:cSld>
  <p:clrMap bg1="dk1" tx1="lt1" bg2="dk2" tx2="lt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AD94E1-9551-4502-AF19-202D800AEC3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765E13C-F599-4629-B825-7A8014FA531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5BA0FC5-6E97-4162-A082-19572477E5E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342DB273-5C45-42B4-8472-FE42F9EB8C0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The Days Of Noah Part 3</a:t>
            </a:r>
          </a:p>
        </p:txBody>
      </p:sp>
      <p:sp>
        <p:nvSpPr>
          <p:cNvPr id="1030" name="Rectangle 6">
            <a:extLst>
              <a:ext uri="{FF2B5EF4-FFF2-40B4-BE49-F238E27FC236}">
                <a16:creationId xmlns:a16="http://schemas.microsoft.com/office/drawing/2014/main" id="{155D73B4-1A00-4476-A6E3-CFB78C43F45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F9752E8-EA3C-4E86-BC88-7A6733A621F9}" type="slidenum">
              <a:rPr lang="en-US" altLang="en-US" smtClean="0"/>
              <a:pPr/>
              <a:t>‹#›</a:t>
            </a:fld>
            <a:endParaRPr lang="en-US" altLang="en-US"/>
          </a:p>
        </p:txBody>
      </p:sp>
    </p:spTree>
    <p:extLst>
      <p:ext uri="{BB962C8B-B14F-4D97-AF65-F5344CB8AC3E}">
        <p14:creationId xmlns:p14="http://schemas.microsoft.com/office/powerpoint/2010/main" val="3988333533"/>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7.xml"/><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2726" r="1" b="1471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46">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a:extLst>
              <a:ext uri="{FF2B5EF4-FFF2-40B4-BE49-F238E27FC236}">
                <a16:creationId xmlns:a16="http://schemas.microsoft.com/office/drawing/2014/main" id="{7518C892-E982-4B15-BB2C-AA6B008DF9AF}"/>
              </a:ext>
            </a:extLst>
          </p:cNvPr>
          <p:cNvSpPr>
            <a:spLocks noGrp="1"/>
          </p:cNvSpPr>
          <p:nvPr>
            <p:ph type="ctrTitle"/>
          </p:nvPr>
        </p:nvSpPr>
        <p:spPr>
          <a:xfrm>
            <a:off x="40" y="10"/>
            <a:ext cx="9143960" cy="4190990"/>
          </a:xfrm>
        </p:spPr>
        <p:txBody>
          <a:bodyPr>
            <a:normAutofit/>
          </a:bodyPr>
          <a:lstStyle/>
          <a:p>
            <a:r>
              <a:rPr lang="en-US" altLang="en-US" b="1" u="sng" dirty="0">
                <a:latin typeface="Arial" panose="020B0604020202020204" pitchFamily="34" charset="0"/>
                <a:cs typeface="Arial" panose="020B0604020202020204" pitchFamily="34" charset="0"/>
              </a:rPr>
              <a:t>The Days Of Noah Part 3</a:t>
            </a:r>
            <a:br>
              <a:rPr lang="en-US" altLang="en-US" b="1" u="sng" dirty="0">
                <a:latin typeface="Arial" panose="020B0604020202020204" pitchFamily="34" charset="0"/>
                <a:cs typeface="Arial" panose="020B0604020202020204" pitchFamily="34" charset="0"/>
              </a:rPr>
            </a:br>
            <a:r>
              <a:rPr lang="en-US" altLang="en-US" sz="8800" b="1" i="1" dirty="0">
                <a:ln>
                  <a:solidFill>
                    <a:schemeClr val="tx1"/>
                  </a:solidFill>
                </a:ln>
                <a:solidFill>
                  <a:srgbClr val="006600"/>
                </a:solidFill>
                <a:latin typeface="Arial" panose="020B0604020202020204" pitchFamily="34" charset="0"/>
                <a:cs typeface="Arial" panose="020B0604020202020204" pitchFamily="34" charset="0"/>
              </a:rPr>
              <a:t>Be Prepared</a:t>
            </a:r>
            <a:br>
              <a:rPr lang="en-US" altLang="en-US" sz="1900" b="1" u="sng" dirty="0">
                <a:cs typeface="Times New Roman" pitchFamily="18" charset="0"/>
              </a:rPr>
            </a:br>
            <a:br>
              <a:rPr lang="en-US" altLang="en-US" sz="1900" b="1" u="sng" dirty="0">
                <a:cs typeface="Times New Roman" pitchFamily="18" charset="0"/>
              </a:rPr>
            </a:br>
            <a:br>
              <a:rPr lang="en-US" altLang="en-US" sz="1900" b="1" u="sng" dirty="0">
                <a:cs typeface="Times New Roman" pitchFamily="18" charset="0"/>
              </a:rPr>
            </a:br>
            <a:br>
              <a:rPr lang="en-US" altLang="en-US" sz="1900" b="1" u="sng" dirty="0">
                <a:cs typeface="Times New Roman" pitchFamily="18" charset="0"/>
              </a:rPr>
            </a:br>
            <a:br>
              <a:rPr lang="en-US" altLang="en-US" sz="1900" b="1" u="sng" dirty="0">
                <a:cs typeface="Times New Roman" pitchFamily="18" charset="0"/>
              </a:rPr>
            </a:br>
            <a:br>
              <a:rPr lang="en-US" altLang="en-US" sz="1900" b="1" u="sng" dirty="0">
                <a:cs typeface="Times New Roman" pitchFamily="18" charset="0"/>
              </a:rPr>
            </a:br>
            <a:br>
              <a:rPr lang="en-US" altLang="en-US" sz="1900" b="1" u="sng" dirty="0">
                <a:cs typeface="Times New Roman" pitchFamily="18" charset="0"/>
              </a:rPr>
            </a:br>
            <a:r>
              <a:rPr lang="en-US" altLang="en-US" sz="4000" b="1" dirty="0">
                <a:solidFill>
                  <a:srgbClr val="66FFFF"/>
                </a:solidFill>
                <a:latin typeface="Arial" panose="020B0604020202020204" pitchFamily="34" charset="0"/>
                <a:cs typeface="Arial" panose="020B0604020202020204" pitchFamily="34" charset="0"/>
              </a:rPr>
              <a:t>Text: </a:t>
            </a:r>
            <a:r>
              <a:rPr lang="sv-SE" altLang="en-US" sz="4000" b="1" dirty="0">
                <a:solidFill>
                  <a:srgbClr val="66FFFF"/>
                </a:solidFill>
                <a:latin typeface="Arial" panose="020B0604020202020204" pitchFamily="34" charset="0"/>
                <a:cs typeface="Arial" panose="020B0604020202020204" pitchFamily="34" charset="0"/>
              </a:rPr>
              <a:t>Luke 17:26-27, 30</a:t>
            </a:r>
            <a:endParaRPr lang="en-US" dirty="0"/>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pic>
        <p:nvPicPr>
          <p:cNvPr id="76"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Footer Placeholder 4"/>
          <p:cNvSpPr>
            <a:spLocks noGrp="1"/>
          </p:cNvSpPr>
          <p:nvPr>
            <p:ph type="ftr" sz="quarter" idx="11"/>
          </p:nvPr>
        </p:nvSpPr>
        <p:spPr>
          <a:xfrm>
            <a:off x="2458" y="6629400"/>
            <a:ext cx="5004665" cy="228600"/>
          </a:xfrm>
        </p:spPr>
        <p:txBody>
          <a:bodyPr vert="horz" lIns="91440" tIns="45720" rIns="91440" bIns="45720" rtlCol="0" anchor="ctr">
            <a:normAutofit lnSpcReduction="10000"/>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The Days Of Noah Part 3</a:t>
            </a:r>
          </a:p>
        </p:txBody>
      </p:sp>
      <p:sp>
        <p:nvSpPr>
          <p:cNvPr id="226306" name="Rectangle 2"/>
          <p:cNvSpPr>
            <a:spLocks noGrp="1" noChangeArrowheads="1"/>
          </p:cNvSpPr>
          <p:nvPr>
            <p:ph type="title"/>
          </p:nvPr>
        </p:nvSpPr>
        <p:spPr>
          <a:xfrm>
            <a:off x="2458" y="-27173"/>
            <a:ext cx="9141542" cy="951630"/>
          </a:xfrm>
        </p:spPr>
        <p:txBody>
          <a:bodyPr vert="horz" lIns="91440" tIns="45720" rIns="91440" bIns="45720" rtlCol="0" anchor="b">
            <a:noAutofit/>
          </a:bodyPr>
          <a:lstStyle/>
          <a:p>
            <a:r>
              <a:rPr lang="en-US" altLang="en-US" sz="3200" b="1" u="sng" dirty="0"/>
              <a:t>What Can The Righteous Do? </a:t>
            </a:r>
            <a:br>
              <a:rPr lang="en-US" altLang="en-US" sz="3200" b="1" u="sng" dirty="0"/>
            </a:br>
            <a:r>
              <a:rPr lang="en-US" altLang="en-US" sz="3200" b="1" u="sng" dirty="0"/>
              <a:t>Be Prepared!</a:t>
            </a:r>
          </a:p>
        </p:txBody>
      </p:sp>
      <p:sp>
        <p:nvSpPr>
          <p:cNvPr id="226308" name="Text Box 4"/>
          <p:cNvSpPr txBox="1">
            <a:spLocks noChangeArrowheads="1"/>
          </p:cNvSpPr>
          <p:nvPr/>
        </p:nvSpPr>
        <p:spPr bwMode="auto">
          <a:xfrm>
            <a:off x="2458" y="1061716"/>
            <a:ext cx="9144001"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continue to keep their faith in God</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continue to pray</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remain above reproach</a:t>
            </a:r>
          </a:p>
          <a:p>
            <a:pPr lvl="0">
              <a:spcAft>
                <a:spcPts val="600"/>
              </a:spcAft>
              <a:buFont typeface="Wingdings" panose="05000000000000000000" pitchFamily="2" charset="2"/>
              <a:buChar char="v"/>
              <a:defRPr/>
            </a:pPr>
            <a:r>
              <a:rPr lang="en-US" altLang="en-US" dirty="0">
                <a:solidFill>
                  <a:srgbClr val="0000FF"/>
                </a:solidFill>
                <a:latin typeface="Tahoma" pitchFamily="34" charset="0"/>
              </a:rPr>
              <a:t>The righteous must be careful not to be consumed by anger</a:t>
            </a:r>
            <a:endPar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1" name="Text Box 6">
            <a:extLst>
              <a:ext uri="{FF2B5EF4-FFF2-40B4-BE49-F238E27FC236}">
                <a16:creationId xmlns:a16="http://schemas.microsoft.com/office/drawing/2014/main" id="{F1CB5D5D-579E-461D-811C-2C9E378CF45B}"/>
              </a:ext>
            </a:extLst>
          </p:cNvPr>
          <p:cNvSpPr txBox="1">
            <a:spLocks noChangeArrowheads="1"/>
          </p:cNvSpPr>
          <p:nvPr/>
        </p:nvSpPr>
        <p:spPr bwMode="auto">
          <a:xfrm>
            <a:off x="2458" y="5165342"/>
            <a:ext cx="9146459" cy="1261884"/>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7030A0"/>
                </a:solidFill>
                <a:effectLst/>
                <a:uLnTx/>
                <a:uFillTx/>
                <a:latin typeface="Tahoma" pitchFamily="34" charset="0"/>
                <a:ea typeface="+mn-ea"/>
                <a:cs typeface="+mn-cs"/>
              </a:rPr>
              <a:t>Ephesians 4:26</a:t>
            </a:r>
          </a:p>
          <a:p>
            <a:pPr marL="573088" lvl="0" indent="-573088">
              <a:defRPr/>
            </a:pPr>
            <a:r>
              <a:rPr lang="en-US" altLang="en-US" b="0" dirty="0">
                <a:solidFill>
                  <a:srgbClr val="002060"/>
                </a:solidFill>
                <a:latin typeface="Tahoma" pitchFamily="34" charset="0"/>
              </a:rPr>
              <a:t>26.  BE ANGRY, AND yet DO NOT SIN; do not let the sun go down on your anger,</a:t>
            </a:r>
            <a:endParaRPr kumimoji="0" lang="en-US" altLang="en-US" sz="2400" b="0" i="0" u="none" strike="noStrike" kern="1200" cap="none" spc="0" normalizeH="0" baseline="0" noProof="0" dirty="0">
              <a:ln>
                <a:noFill/>
              </a:ln>
              <a:solidFill>
                <a:srgbClr val="002060"/>
              </a:solidFill>
              <a:effectLst/>
              <a:uLnTx/>
              <a:uFillTx/>
              <a:latin typeface="Tahoma" pitchFamily="34" charset="0"/>
              <a:ea typeface="+mn-ea"/>
              <a:cs typeface="+mn-cs"/>
            </a:endParaRPr>
          </a:p>
        </p:txBody>
      </p:sp>
    </p:spTree>
    <p:extLst>
      <p:ext uri="{BB962C8B-B14F-4D97-AF65-F5344CB8AC3E}">
        <p14:creationId xmlns:p14="http://schemas.microsoft.com/office/powerpoint/2010/main" val="9150197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6308">
                                            <p:txEl>
                                              <p:pRg st="3" end="3"/>
                                            </p:txEl>
                                          </p:spTgt>
                                        </p:tgtEl>
                                        <p:attrNameLst>
                                          <p:attrName>style.visibility</p:attrName>
                                        </p:attrNameLst>
                                      </p:cBhvr>
                                      <p:to>
                                        <p:strVal val="visible"/>
                                      </p:to>
                                    </p:set>
                                    <p:anim calcmode="lin" valueType="num">
                                      <p:cBhvr additive="base">
                                        <p:cTn id="7" dur="500" fill="hold"/>
                                        <p:tgtEl>
                                          <p:spTgt spid="226308">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6308">
                                            <p:txEl>
                                              <p:pRg st="3" end="3"/>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1"/>
            <a:ext cx="6078145" cy="66570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Ps. 37:1: “Do not fret because of evildoers, nor be envious of the workers of iniquity” </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 must not allow the sins of evil people to turn us into raving fools! (Eccl. </a:t>
            </a:r>
            <a:r>
              <a:rPr lang="en-US" altLang="en-US" sz="1800" cap="all">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7:9; James 1:19-20) </a:t>
            </a:r>
            <a:endPar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righteous are disgusted by the sins of the wicked as well as by those who condone and comfort sinners (Amos 5:15; Rom. 1:32; 12:9) </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righteous give place to the wrath of God; they are not drawn into sin by the sins of others (Rom. 12:17-19)</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59022"/>
            <a:ext cx="3031659" cy="2484178"/>
          </a:xfrm>
        </p:spPr>
        <p:txBody>
          <a:bodyPr vert="horz" lIns="91440" tIns="45720" rIns="91440" bIns="45720" rtlCol="0" anchor="ctr">
            <a:noAutofit/>
          </a:bodyPr>
          <a:lstStyle/>
          <a:p>
            <a:pPr marL="457200" indent="-457200" algn="l">
              <a:buFont typeface="Wingdings" panose="05000000000000000000" pitchFamily="2" charset="2"/>
              <a:buChar char="v"/>
              <a:defRPr/>
            </a:pPr>
            <a:r>
              <a:rPr lang="en-US" sz="2400" dirty="0">
                <a:solidFill>
                  <a:srgbClr val="FFFF00"/>
                </a:solidFill>
                <a:latin typeface="Arial" panose="020B0604020202020204" pitchFamily="34" charset="0"/>
                <a:cs typeface="Arial" panose="020B0604020202020204" pitchFamily="34" charset="0"/>
              </a:rPr>
              <a:t>The righteous must be careful not to be consumed by anger! (Eph. 4:26)</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The Days Of Noah Part 3</a:t>
            </a:r>
            <a:endPar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pic>
        <p:nvPicPr>
          <p:cNvPr id="9" name="Picture 8">
            <a:extLst>
              <a:ext uri="{FF2B5EF4-FFF2-40B4-BE49-F238E27FC236}">
                <a16:creationId xmlns:a16="http://schemas.microsoft.com/office/drawing/2014/main" id="{85E270FD-D758-4946-85F2-70B6A297DD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520" y="4022324"/>
            <a:ext cx="3124697" cy="2484178"/>
          </a:xfrm>
          <a:prstGeom prst="rect">
            <a:avLst/>
          </a:prstGeom>
        </p:spPr>
      </p:pic>
    </p:spTree>
    <p:extLst>
      <p:ext uri="{BB962C8B-B14F-4D97-AF65-F5344CB8AC3E}">
        <p14:creationId xmlns:p14="http://schemas.microsoft.com/office/powerpoint/2010/main" val="921456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arn(inVertical)">
                                      <p:cBhvr>
                                        <p:cTn id="12" dur="500"/>
                                        <p:tgtEl>
                                          <p:spTgt spid="12">
                                            <p:txEl>
                                              <p:pRg st="3" end="3"/>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barn(inVertical)">
                                      <p:cBhvr>
                                        <p:cTn id="16" dur="500"/>
                                        <p:tgtEl>
                                          <p:spTgt spid="12">
                                            <p:txEl>
                                              <p:pRg st="4" end="4"/>
                                            </p:txEl>
                                          </p:spTgt>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2">
                                            <p:txEl>
                                              <p:pRg st="5" end="5"/>
                                            </p:txEl>
                                          </p:spTgt>
                                        </p:tgtEl>
                                        <p:attrNameLst>
                                          <p:attrName>style.visibility</p:attrName>
                                        </p:attrNameLst>
                                      </p:cBhvr>
                                      <p:to>
                                        <p:strVal val="visible"/>
                                      </p:to>
                                    </p:set>
                                    <p:animEffect transition="in" filter="barn(inVertical)">
                                      <p:cBhvr>
                                        <p:cTn id="20" dur="500"/>
                                        <p:tgtEl>
                                          <p:spTgt spid="12">
                                            <p:txEl>
                                              <p:pRg st="5" end="5"/>
                                            </p:txEl>
                                          </p:spTgt>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12">
                                            <p:txEl>
                                              <p:pRg st="6" end="6"/>
                                            </p:txEl>
                                          </p:spTgt>
                                        </p:tgtEl>
                                        <p:attrNameLst>
                                          <p:attrName>style.visibility</p:attrName>
                                        </p:attrNameLst>
                                      </p:cBhvr>
                                      <p:to>
                                        <p:strVal val="visible"/>
                                      </p:to>
                                    </p:set>
                                    <p:animEffect transition="in" filter="barn(inVertical)">
                                      <p:cBhvr>
                                        <p:cTn id="24"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pic>
        <p:nvPicPr>
          <p:cNvPr id="76"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Footer Placeholder 4"/>
          <p:cNvSpPr>
            <a:spLocks noGrp="1"/>
          </p:cNvSpPr>
          <p:nvPr>
            <p:ph type="ftr" sz="quarter" idx="11"/>
          </p:nvPr>
        </p:nvSpPr>
        <p:spPr>
          <a:xfrm>
            <a:off x="2458" y="6629400"/>
            <a:ext cx="5004665" cy="228600"/>
          </a:xfrm>
        </p:spPr>
        <p:txBody>
          <a:bodyPr vert="horz" lIns="91440" tIns="45720" rIns="91440" bIns="45720" rtlCol="0" anchor="ctr">
            <a:normAutofit lnSpcReduction="10000"/>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The Days Of Noah Part 3</a:t>
            </a:r>
          </a:p>
        </p:txBody>
      </p:sp>
      <p:sp>
        <p:nvSpPr>
          <p:cNvPr id="226306" name="Rectangle 2"/>
          <p:cNvSpPr>
            <a:spLocks noGrp="1" noChangeArrowheads="1"/>
          </p:cNvSpPr>
          <p:nvPr>
            <p:ph type="title"/>
          </p:nvPr>
        </p:nvSpPr>
        <p:spPr>
          <a:xfrm>
            <a:off x="2458" y="-27173"/>
            <a:ext cx="9141542" cy="951630"/>
          </a:xfrm>
        </p:spPr>
        <p:txBody>
          <a:bodyPr vert="horz" lIns="91440" tIns="45720" rIns="91440" bIns="45720" rtlCol="0" anchor="b">
            <a:noAutofit/>
          </a:bodyPr>
          <a:lstStyle/>
          <a:p>
            <a:r>
              <a:rPr lang="en-US" altLang="en-US" sz="3200" b="1" u="sng" dirty="0"/>
              <a:t>What Can The Righteous Do? </a:t>
            </a:r>
            <a:br>
              <a:rPr lang="en-US" altLang="en-US" sz="3200" b="1" u="sng" dirty="0"/>
            </a:br>
            <a:r>
              <a:rPr lang="en-US" altLang="en-US" sz="3200" b="1" u="sng" dirty="0"/>
              <a:t>Be Prepared!</a:t>
            </a:r>
          </a:p>
        </p:txBody>
      </p:sp>
      <p:sp>
        <p:nvSpPr>
          <p:cNvPr id="226308" name="Text Box 4"/>
          <p:cNvSpPr txBox="1">
            <a:spLocks noChangeArrowheads="1"/>
          </p:cNvSpPr>
          <p:nvPr/>
        </p:nvSpPr>
        <p:spPr bwMode="auto">
          <a:xfrm>
            <a:off x="2458" y="1061716"/>
            <a:ext cx="9144001"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continue to keep their faith in God</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continue to pray</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remain above reproach</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be careful not to be consumed by anger</a:t>
            </a:r>
          </a:p>
          <a:p>
            <a:pPr lvl="0">
              <a:spcAft>
                <a:spcPts val="600"/>
              </a:spcAft>
              <a:buFont typeface="Wingdings" panose="05000000000000000000" pitchFamily="2" charset="2"/>
              <a:buChar char="v"/>
              <a:defRPr/>
            </a:pPr>
            <a:r>
              <a:rPr lang="en-US" altLang="en-US" dirty="0">
                <a:solidFill>
                  <a:srgbClr val="0000FF"/>
                </a:solidFill>
                <a:latin typeface="Tahoma" pitchFamily="34" charset="0"/>
              </a:rPr>
              <a:t>The righteous must overcome evil with good</a:t>
            </a:r>
            <a:endPar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1" name="Text Box 6">
            <a:extLst>
              <a:ext uri="{FF2B5EF4-FFF2-40B4-BE49-F238E27FC236}">
                <a16:creationId xmlns:a16="http://schemas.microsoft.com/office/drawing/2014/main" id="{F1CB5D5D-579E-461D-811C-2C9E378CF45B}"/>
              </a:ext>
            </a:extLst>
          </p:cNvPr>
          <p:cNvSpPr txBox="1">
            <a:spLocks noChangeArrowheads="1"/>
          </p:cNvSpPr>
          <p:nvPr/>
        </p:nvSpPr>
        <p:spPr bwMode="auto">
          <a:xfrm>
            <a:off x="2458" y="5165342"/>
            <a:ext cx="9146459" cy="892552"/>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7030A0"/>
                </a:solidFill>
                <a:effectLst/>
                <a:uLnTx/>
                <a:uFillTx/>
                <a:latin typeface="Tahoma" pitchFamily="34" charset="0"/>
                <a:ea typeface="+mn-ea"/>
                <a:cs typeface="+mn-cs"/>
              </a:rPr>
              <a:t>Romans 12:21</a:t>
            </a:r>
          </a:p>
          <a:p>
            <a:pPr marL="573088" lvl="0" indent="-573088">
              <a:defRPr/>
            </a:pPr>
            <a:r>
              <a:rPr lang="en-US" altLang="en-US" b="0" dirty="0">
                <a:solidFill>
                  <a:srgbClr val="002060"/>
                </a:solidFill>
                <a:latin typeface="Tahoma" pitchFamily="34" charset="0"/>
              </a:rPr>
              <a:t>21.  Do not be overcome by evil, but overcome evil with good.</a:t>
            </a:r>
            <a:endParaRPr kumimoji="0" lang="en-US" altLang="en-US" sz="2400" b="0" i="0" u="none" strike="noStrike" kern="1200" cap="none" spc="0" normalizeH="0" baseline="0" noProof="0" dirty="0">
              <a:ln>
                <a:noFill/>
              </a:ln>
              <a:solidFill>
                <a:srgbClr val="002060"/>
              </a:solidFill>
              <a:effectLst/>
              <a:uLnTx/>
              <a:uFillTx/>
              <a:latin typeface="Tahoma" pitchFamily="34" charset="0"/>
              <a:ea typeface="+mn-ea"/>
              <a:cs typeface="+mn-cs"/>
            </a:endParaRPr>
          </a:p>
        </p:txBody>
      </p:sp>
    </p:spTree>
    <p:extLst>
      <p:ext uri="{BB962C8B-B14F-4D97-AF65-F5344CB8AC3E}">
        <p14:creationId xmlns:p14="http://schemas.microsoft.com/office/powerpoint/2010/main" val="12355118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6308">
                                            <p:txEl>
                                              <p:pRg st="4" end="4"/>
                                            </p:txEl>
                                          </p:spTgt>
                                        </p:tgtEl>
                                        <p:attrNameLst>
                                          <p:attrName>style.visibility</p:attrName>
                                        </p:attrNameLst>
                                      </p:cBhvr>
                                      <p:to>
                                        <p:strVal val="visible"/>
                                      </p:to>
                                    </p:set>
                                    <p:anim calcmode="lin" valueType="num">
                                      <p:cBhvr additive="base">
                                        <p:cTn id="7" dur="500" fill="hold"/>
                                        <p:tgtEl>
                                          <p:spTgt spid="226308">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6308">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1"/>
            <a:ext cx="6078145" cy="66570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Patiently enduring unjust suffering “finds favor with God!” (I Pet. 2:20)</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God's “favor” is given to those who follow the example of Jesus when He suffered for us (I Pet. 2:21-22)</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Jesus’ parable of The Good Samaritan (Luke 10:25-37) teaches us to overcome unjust treatment, bias &amp; prejudice by being a neighbor &amp; loving our neighbors like ourselves (Mark 12:30-31)</a:t>
            </a:r>
            <a:endPar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59022"/>
            <a:ext cx="3031659" cy="2484178"/>
          </a:xfrm>
        </p:spPr>
        <p:txBody>
          <a:bodyPr vert="horz" lIns="91440" tIns="45720" rIns="91440" bIns="45720" rtlCol="0" anchor="ctr">
            <a:noAutofit/>
          </a:bodyPr>
          <a:lstStyle/>
          <a:p>
            <a:pPr marL="457200" indent="-457200" algn="l">
              <a:buFont typeface="Wingdings" panose="05000000000000000000" pitchFamily="2" charset="2"/>
              <a:buChar char="v"/>
              <a:defRPr/>
            </a:pPr>
            <a:r>
              <a:rPr lang="en-US" sz="2400" dirty="0">
                <a:solidFill>
                  <a:srgbClr val="FFFF00"/>
                </a:solidFill>
                <a:latin typeface="Arial" panose="020B0604020202020204" pitchFamily="34" charset="0"/>
                <a:cs typeface="Arial" panose="020B0604020202020204" pitchFamily="34" charset="0"/>
              </a:rPr>
              <a:t>The righteous must overcome evil with good (Rom. 12:21)</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The Days Of Noah Part 3</a:t>
            </a:r>
            <a:endPar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pic>
        <p:nvPicPr>
          <p:cNvPr id="9" name="Picture 8">
            <a:extLst>
              <a:ext uri="{FF2B5EF4-FFF2-40B4-BE49-F238E27FC236}">
                <a16:creationId xmlns:a16="http://schemas.microsoft.com/office/drawing/2014/main" id="{85E270FD-D758-4946-85F2-70B6A297DD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88" y="4105667"/>
            <a:ext cx="3025771" cy="2378836"/>
          </a:xfrm>
          <a:prstGeom prst="rect">
            <a:avLst/>
          </a:prstGeom>
        </p:spPr>
      </p:pic>
    </p:spTree>
    <p:extLst>
      <p:ext uri="{BB962C8B-B14F-4D97-AF65-F5344CB8AC3E}">
        <p14:creationId xmlns:p14="http://schemas.microsoft.com/office/powerpoint/2010/main" val="1508972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arn(inVertical)">
                                      <p:cBhvr>
                                        <p:cTn id="12" dur="500"/>
                                        <p:tgtEl>
                                          <p:spTgt spid="12">
                                            <p:txEl>
                                              <p:pRg st="3" end="3"/>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barn(inVertical)">
                                      <p:cBhvr>
                                        <p:cTn id="16" dur="500"/>
                                        <p:tgtEl>
                                          <p:spTgt spid="12">
                                            <p:txEl>
                                              <p:pRg st="4" end="4"/>
                                            </p:txEl>
                                          </p:spTgt>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2">
                                            <p:txEl>
                                              <p:pRg st="5" end="5"/>
                                            </p:txEl>
                                          </p:spTgt>
                                        </p:tgtEl>
                                        <p:attrNameLst>
                                          <p:attrName>style.visibility</p:attrName>
                                        </p:attrNameLst>
                                      </p:cBhvr>
                                      <p:to>
                                        <p:strVal val="visible"/>
                                      </p:to>
                                    </p:set>
                                    <p:animEffect transition="in" filter="barn(inVertical)">
                                      <p:cBhvr>
                                        <p:cTn id="20"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pic>
        <p:nvPicPr>
          <p:cNvPr id="76"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Footer Placeholder 4"/>
          <p:cNvSpPr>
            <a:spLocks noGrp="1"/>
          </p:cNvSpPr>
          <p:nvPr>
            <p:ph type="ftr" sz="quarter" idx="11"/>
          </p:nvPr>
        </p:nvSpPr>
        <p:spPr>
          <a:xfrm>
            <a:off x="2458" y="6629400"/>
            <a:ext cx="5004665" cy="228600"/>
          </a:xfrm>
        </p:spPr>
        <p:txBody>
          <a:bodyPr vert="horz" lIns="91440" tIns="45720" rIns="91440" bIns="45720" rtlCol="0" anchor="ctr">
            <a:normAutofit lnSpcReduction="10000"/>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The Days Of Noah Part 3</a:t>
            </a:r>
          </a:p>
        </p:txBody>
      </p:sp>
      <p:sp>
        <p:nvSpPr>
          <p:cNvPr id="226306" name="Rectangle 2"/>
          <p:cNvSpPr>
            <a:spLocks noGrp="1" noChangeArrowheads="1"/>
          </p:cNvSpPr>
          <p:nvPr>
            <p:ph type="title"/>
          </p:nvPr>
        </p:nvSpPr>
        <p:spPr>
          <a:xfrm>
            <a:off x="2458" y="-27173"/>
            <a:ext cx="9141542" cy="951630"/>
          </a:xfrm>
        </p:spPr>
        <p:txBody>
          <a:bodyPr vert="horz" lIns="91440" tIns="45720" rIns="91440" bIns="45720" rtlCol="0" anchor="b">
            <a:noAutofit/>
          </a:bodyPr>
          <a:lstStyle/>
          <a:p>
            <a:r>
              <a:rPr lang="en-US" altLang="en-US" sz="3200" b="1" u="sng" dirty="0"/>
              <a:t>What Can The Righteous Do? </a:t>
            </a:r>
            <a:br>
              <a:rPr lang="en-US" altLang="en-US" sz="3200" b="1" u="sng" dirty="0"/>
            </a:br>
            <a:r>
              <a:rPr lang="en-US" altLang="en-US" sz="3200" b="1" u="sng" dirty="0"/>
              <a:t>Be Prepared!</a:t>
            </a:r>
          </a:p>
        </p:txBody>
      </p:sp>
      <p:sp>
        <p:nvSpPr>
          <p:cNvPr id="226308" name="Text Box 4"/>
          <p:cNvSpPr txBox="1">
            <a:spLocks noChangeArrowheads="1"/>
          </p:cNvSpPr>
          <p:nvPr/>
        </p:nvSpPr>
        <p:spPr bwMode="auto">
          <a:xfrm>
            <a:off x="2458" y="1061716"/>
            <a:ext cx="9144001"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continue to keep their faith in God </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continue to pray </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remain above reproach </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be careful not to be consumed by anger</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overcome evil with good</a:t>
            </a:r>
          </a:p>
          <a:p>
            <a:pPr lvl="0">
              <a:spcAft>
                <a:spcPts val="600"/>
              </a:spcAft>
              <a:buFont typeface="Wingdings" panose="05000000000000000000" pitchFamily="2" charset="2"/>
              <a:buChar char="v"/>
              <a:defRPr/>
            </a:pPr>
            <a:r>
              <a:rPr lang="en-US" altLang="en-US" dirty="0">
                <a:solidFill>
                  <a:srgbClr val="0000FF"/>
                </a:solidFill>
                <a:latin typeface="Tahoma" pitchFamily="34" charset="0"/>
              </a:rPr>
              <a:t>The righteous must remember they are living for heaven</a:t>
            </a:r>
            <a:endPar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1" name="Text Box 6">
            <a:extLst>
              <a:ext uri="{FF2B5EF4-FFF2-40B4-BE49-F238E27FC236}">
                <a16:creationId xmlns:a16="http://schemas.microsoft.com/office/drawing/2014/main" id="{F1CB5D5D-579E-461D-811C-2C9E378CF45B}"/>
              </a:ext>
            </a:extLst>
          </p:cNvPr>
          <p:cNvSpPr txBox="1">
            <a:spLocks noChangeArrowheads="1"/>
          </p:cNvSpPr>
          <p:nvPr/>
        </p:nvSpPr>
        <p:spPr bwMode="auto">
          <a:xfrm>
            <a:off x="13344" y="5257800"/>
            <a:ext cx="9146459" cy="1261884"/>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7030A0"/>
                </a:solidFill>
                <a:effectLst/>
                <a:uLnTx/>
                <a:uFillTx/>
                <a:latin typeface="Tahoma" pitchFamily="34" charset="0"/>
                <a:ea typeface="+mn-ea"/>
                <a:cs typeface="+mn-cs"/>
              </a:rPr>
              <a:t>Philippians 3:20</a:t>
            </a:r>
          </a:p>
          <a:p>
            <a:pPr marL="573088" lvl="0" indent="-573088">
              <a:defRPr/>
            </a:pPr>
            <a:r>
              <a:rPr lang="en-US" altLang="en-US" b="0" dirty="0">
                <a:solidFill>
                  <a:srgbClr val="002060"/>
                </a:solidFill>
                <a:latin typeface="Tahoma" pitchFamily="34" charset="0"/>
              </a:rPr>
              <a:t>20.  For our citizenship is in heaven, from which also we eagerly wait for a Savior, the Lord Jesus Christ;</a:t>
            </a:r>
            <a:endParaRPr kumimoji="0" lang="en-US" altLang="en-US" sz="2400" b="0" i="0" u="none" strike="noStrike" kern="1200" cap="none" spc="0" normalizeH="0" baseline="0" noProof="0" dirty="0">
              <a:ln>
                <a:noFill/>
              </a:ln>
              <a:solidFill>
                <a:srgbClr val="002060"/>
              </a:solidFill>
              <a:effectLst/>
              <a:uLnTx/>
              <a:uFillTx/>
              <a:latin typeface="Tahoma" pitchFamily="34" charset="0"/>
              <a:ea typeface="+mn-ea"/>
              <a:cs typeface="+mn-cs"/>
            </a:endParaRPr>
          </a:p>
        </p:txBody>
      </p:sp>
    </p:spTree>
    <p:extLst>
      <p:ext uri="{BB962C8B-B14F-4D97-AF65-F5344CB8AC3E}">
        <p14:creationId xmlns:p14="http://schemas.microsoft.com/office/powerpoint/2010/main" val="5946604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6308">
                                            <p:txEl>
                                              <p:pRg st="5" end="5"/>
                                            </p:txEl>
                                          </p:spTgt>
                                        </p:tgtEl>
                                        <p:attrNameLst>
                                          <p:attrName>style.visibility</p:attrName>
                                        </p:attrNameLst>
                                      </p:cBhvr>
                                      <p:to>
                                        <p:strVal val="visible"/>
                                      </p:to>
                                    </p:set>
                                    <p:anim calcmode="lin" valueType="num">
                                      <p:cBhvr additive="base">
                                        <p:cTn id="7" dur="500" fill="hold"/>
                                        <p:tgtEl>
                                          <p:spTgt spid="226308">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6308">
                                            <p:txEl>
                                              <p:pRg st="5" end="5"/>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1"/>
            <a:ext cx="6078145" cy="66570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This world is not our home; our citizenship is in heaven (I Pet. 1:4; Phil. 3:20) </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Remain virtuous in mind and conduct; “Keep your behavior excellent among the Gentiles...” </a:t>
            </a: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Pet. 2:12)</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Innocent before man and God (Acts 24:16)</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Christians give up their moral credibility when they think and act like the world while trying to defend what is right! </a:t>
            </a: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Pet. 3:16-17; 4:15-16; Phil. 2:14-16)</a:t>
            </a:r>
            <a:endParaRPr kumimoji="0" lang="en-US" altLang="en-US" sz="1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59022"/>
            <a:ext cx="3031659" cy="2484178"/>
          </a:xfrm>
        </p:spPr>
        <p:txBody>
          <a:bodyPr vert="horz" lIns="91440" tIns="45720" rIns="91440" bIns="45720" rtlCol="0" anchor="ctr">
            <a:noAutofit/>
          </a:bodyPr>
          <a:lstStyle/>
          <a:p>
            <a:pPr marL="457200" indent="-457200" algn="l">
              <a:buFont typeface="Wingdings" panose="05000000000000000000" pitchFamily="2" charset="2"/>
              <a:buChar char="v"/>
              <a:defRPr/>
            </a:pPr>
            <a:r>
              <a:rPr lang="en-US" sz="2400" dirty="0">
                <a:solidFill>
                  <a:srgbClr val="FFFF00"/>
                </a:solidFill>
                <a:latin typeface="Arial" panose="020B0604020202020204" pitchFamily="34" charset="0"/>
                <a:cs typeface="Arial" panose="020B0604020202020204" pitchFamily="34" charset="0"/>
              </a:rPr>
              <a:t>The righteous must remember they are living for heaven</a:t>
            </a:r>
            <a:br>
              <a:rPr lang="en-US" sz="2400" dirty="0">
                <a:solidFill>
                  <a:srgbClr val="FFFF00"/>
                </a:solidFill>
                <a:latin typeface="Arial" panose="020B0604020202020204" pitchFamily="34" charset="0"/>
                <a:cs typeface="Arial" panose="020B0604020202020204" pitchFamily="34" charset="0"/>
              </a:rPr>
            </a:br>
            <a:r>
              <a:rPr lang="en-US" sz="2400" dirty="0">
                <a:solidFill>
                  <a:srgbClr val="FFFF00"/>
                </a:solidFill>
                <a:latin typeface="Arial" panose="020B0604020202020204" pitchFamily="34" charset="0"/>
                <a:cs typeface="Arial" panose="020B0604020202020204" pitchFamily="34" charset="0"/>
              </a:rPr>
              <a:t>(Phil. 3:20)</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The Days Of Noah Part 3</a:t>
            </a:r>
            <a:endPar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pic>
        <p:nvPicPr>
          <p:cNvPr id="9" name="Picture 8">
            <a:extLst>
              <a:ext uri="{FF2B5EF4-FFF2-40B4-BE49-F238E27FC236}">
                <a16:creationId xmlns:a16="http://schemas.microsoft.com/office/drawing/2014/main" id="{85E270FD-D758-4946-85F2-70B6A297DD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856" y="4306352"/>
            <a:ext cx="3025771" cy="2182337"/>
          </a:xfrm>
          <a:prstGeom prst="rect">
            <a:avLst/>
          </a:prstGeom>
        </p:spPr>
      </p:pic>
    </p:spTree>
    <p:extLst>
      <p:ext uri="{BB962C8B-B14F-4D97-AF65-F5344CB8AC3E}">
        <p14:creationId xmlns:p14="http://schemas.microsoft.com/office/powerpoint/2010/main" val="1035919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arn(inVertical)">
                                      <p:cBhvr>
                                        <p:cTn id="12" dur="500"/>
                                        <p:tgtEl>
                                          <p:spTgt spid="12">
                                            <p:txEl>
                                              <p:pRg st="3" end="3"/>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barn(inVertical)">
                                      <p:cBhvr>
                                        <p:cTn id="16" dur="500"/>
                                        <p:tgtEl>
                                          <p:spTgt spid="12">
                                            <p:txEl>
                                              <p:pRg st="4" end="4"/>
                                            </p:txEl>
                                          </p:spTgt>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2">
                                            <p:txEl>
                                              <p:pRg st="5" end="5"/>
                                            </p:txEl>
                                          </p:spTgt>
                                        </p:tgtEl>
                                        <p:attrNameLst>
                                          <p:attrName>style.visibility</p:attrName>
                                        </p:attrNameLst>
                                      </p:cBhvr>
                                      <p:to>
                                        <p:strVal val="visible"/>
                                      </p:to>
                                    </p:set>
                                    <p:animEffect transition="in" filter="barn(inVertical)">
                                      <p:cBhvr>
                                        <p:cTn id="20" dur="500"/>
                                        <p:tgtEl>
                                          <p:spTgt spid="12">
                                            <p:txEl>
                                              <p:pRg st="5" end="5"/>
                                            </p:txEl>
                                          </p:spTgt>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12">
                                            <p:txEl>
                                              <p:pRg st="6" end="6"/>
                                            </p:txEl>
                                          </p:spTgt>
                                        </p:tgtEl>
                                        <p:attrNameLst>
                                          <p:attrName>style.visibility</p:attrName>
                                        </p:attrNameLst>
                                      </p:cBhvr>
                                      <p:to>
                                        <p:strVal val="visible"/>
                                      </p:to>
                                    </p:set>
                                    <p:animEffect transition="in" filter="barn(inVertical)">
                                      <p:cBhvr>
                                        <p:cTn id="24"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pic>
        <p:nvPicPr>
          <p:cNvPr id="76"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Footer Placeholder 4"/>
          <p:cNvSpPr>
            <a:spLocks noGrp="1"/>
          </p:cNvSpPr>
          <p:nvPr>
            <p:ph type="ftr" sz="quarter" idx="11"/>
          </p:nvPr>
        </p:nvSpPr>
        <p:spPr>
          <a:xfrm>
            <a:off x="2458" y="6629400"/>
            <a:ext cx="5004665" cy="228600"/>
          </a:xfrm>
        </p:spPr>
        <p:txBody>
          <a:bodyPr vert="horz" lIns="91440" tIns="45720" rIns="91440" bIns="45720" rtlCol="0" anchor="ctr">
            <a:normAutofit lnSpcReduction="10000"/>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The Days Of Noah Part 3</a:t>
            </a:r>
          </a:p>
        </p:txBody>
      </p:sp>
      <p:sp>
        <p:nvSpPr>
          <p:cNvPr id="226306" name="Rectangle 2"/>
          <p:cNvSpPr>
            <a:spLocks noGrp="1" noChangeArrowheads="1"/>
          </p:cNvSpPr>
          <p:nvPr>
            <p:ph type="title"/>
          </p:nvPr>
        </p:nvSpPr>
        <p:spPr>
          <a:xfrm>
            <a:off x="2458" y="-27173"/>
            <a:ext cx="9141542" cy="951630"/>
          </a:xfrm>
        </p:spPr>
        <p:txBody>
          <a:bodyPr vert="horz" lIns="91440" tIns="45720" rIns="91440" bIns="45720" rtlCol="0" anchor="b">
            <a:noAutofit/>
          </a:bodyPr>
          <a:lstStyle/>
          <a:p>
            <a:r>
              <a:rPr lang="en-US" altLang="en-US" sz="3200" b="1" u="sng" dirty="0"/>
              <a:t>What Can The Righteous Do? </a:t>
            </a:r>
            <a:br>
              <a:rPr lang="en-US" altLang="en-US" sz="3200" b="1" u="sng" dirty="0"/>
            </a:br>
            <a:r>
              <a:rPr lang="en-US" altLang="en-US" sz="3200" b="1" u="sng" dirty="0"/>
              <a:t>Be Prepared!</a:t>
            </a:r>
          </a:p>
        </p:txBody>
      </p:sp>
      <p:sp>
        <p:nvSpPr>
          <p:cNvPr id="226308" name="Text Box 4"/>
          <p:cNvSpPr txBox="1">
            <a:spLocks noChangeArrowheads="1"/>
          </p:cNvSpPr>
          <p:nvPr/>
        </p:nvSpPr>
        <p:spPr bwMode="auto">
          <a:xfrm>
            <a:off x="2458" y="1061716"/>
            <a:ext cx="9144001"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continue to keep their faith in God </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continue to pray </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remain above reproach </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be careful not to be consumed by anger</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overcome evil with good</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remember they are living for heaven</a:t>
            </a:r>
          </a:p>
          <a:p>
            <a:pPr lvl="0">
              <a:spcAft>
                <a:spcPts val="600"/>
              </a:spcAft>
              <a:buFont typeface="Wingdings" panose="05000000000000000000" pitchFamily="2" charset="2"/>
              <a:buChar char="v"/>
              <a:defRPr/>
            </a:pPr>
            <a:r>
              <a:rPr lang="en-US" altLang="en-US" dirty="0">
                <a:solidFill>
                  <a:srgbClr val="0000FF"/>
                </a:solidFill>
                <a:latin typeface="Tahoma" pitchFamily="34" charset="0"/>
              </a:rPr>
              <a:t>The righteous will exercise their rights &amp; freedoms as citizens</a:t>
            </a:r>
            <a:endPar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1" name="Text Box 6">
            <a:extLst>
              <a:ext uri="{FF2B5EF4-FFF2-40B4-BE49-F238E27FC236}">
                <a16:creationId xmlns:a16="http://schemas.microsoft.com/office/drawing/2014/main" id="{F1CB5D5D-579E-461D-811C-2C9E378CF45B}"/>
              </a:ext>
            </a:extLst>
          </p:cNvPr>
          <p:cNvSpPr txBox="1">
            <a:spLocks noChangeArrowheads="1"/>
          </p:cNvSpPr>
          <p:nvPr/>
        </p:nvSpPr>
        <p:spPr bwMode="auto">
          <a:xfrm>
            <a:off x="2458" y="5324460"/>
            <a:ext cx="9146459" cy="1261884"/>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7030A0"/>
                </a:solidFill>
                <a:effectLst/>
                <a:uLnTx/>
                <a:uFillTx/>
                <a:latin typeface="Tahoma" pitchFamily="34" charset="0"/>
                <a:ea typeface="+mn-ea"/>
                <a:cs typeface="+mn-cs"/>
              </a:rPr>
              <a:t>I Peter 2:17</a:t>
            </a:r>
          </a:p>
          <a:p>
            <a:pPr marL="573088" lvl="0" indent="-573088">
              <a:defRPr/>
            </a:pPr>
            <a:r>
              <a:rPr lang="en-US" altLang="en-US" b="0" dirty="0">
                <a:solidFill>
                  <a:srgbClr val="002060"/>
                </a:solidFill>
                <a:latin typeface="Tahoma" pitchFamily="34" charset="0"/>
              </a:rPr>
              <a:t>17. Honor all people, love the brotherhood, fear God, honor the king.</a:t>
            </a:r>
            <a:endParaRPr kumimoji="0" lang="en-US" altLang="en-US" sz="2400" b="0" i="0" u="none" strike="noStrike" kern="1200" cap="none" spc="0" normalizeH="0" baseline="0" noProof="0" dirty="0">
              <a:ln>
                <a:noFill/>
              </a:ln>
              <a:solidFill>
                <a:srgbClr val="002060"/>
              </a:solidFill>
              <a:effectLst/>
              <a:uLnTx/>
              <a:uFillTx/>
              <a:latin typeface="Tahoma" pitchFamily="34" charset="0"/>
              <a:ea typeface="+mn-ea"/>
              <a:cs typeface="+mn-cs"/>
            </a:endParaRPr>
          </a:p>
        </p:txBody>
      </p:sp>
    </p:spTree>
    <p:extLst>
      <p:ext uri="{BB962C8B-B14F-4D97-AF65-F5344CB8AC3E}">
        <p14:creationId xmlns:p14="http://schemas.microsoft.com/office/powerpoint/2010/main" val="22995271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6308">
                                            <p:txEl>
                                              <p:pRg st="6" end="6"/>
                                            </p:txEl>
                                          </p:spTgt>
                                        </p:tgtEl>
                                        <p:attrNameLst>
                                          <p:attrName>style.visibility</p:attrName>
                                        </p:attrNameLst>
                                      </p:cBhvr>
                                      <p:to>
                                        <p:strVal val="visible"/>
                                      </p:to>
                                    </p:set>
                                    <p:anim calcmode="lin" valueType="num">
                                      <p:cBhvr additive="base">
                                        <p:cTn id="7" dur="500" fill="hold"/>
                                        <p:tgtEl>
                                          <p:spTgt spid="226308">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6308">
                                            <p:txEl>
                                              <p:pRg st="6" end="6"/>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1"/>
            <a:ext cx="6078145" cy="66570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It is right to do so (Acts 22:25-29; 25:11: Paul exercised his rights as a Roman) </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But while doing so, Christians remember to “honor the king” even while disagreeing with the ruling authorities (I Pet. 2:13-17)</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i="1" u="sng"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Were Caesars worthy of honor from saints? </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No, but in that they were appointed by God, as are “the governing authorities” (Rom. 13:1), they are because saints are to be innocent from wrong-doing (I Pet. 4:15-16)</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As U.S. citizens we exercise our right to vote and remove the ungodly from office</a:t>
            </a:r>
            <a:endParaRPr kumimoji="0" lang="en-US" altLang="en-US" sz="18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47594" y="231128"/>
            <a:ext cx="3200400" cy="2484178"/>
          </a:xfrm>
        </p:spPr>
        <p:txBody>
          <a:bodyPr vert="horz" lIns="91440" tIns="45720" rIns="91440" bIns="45720" rtlCol="0" anchor="ctr">
            <a:noAutofit/>
          </a:bodyPr>
          <a:lstStyle/>
          <a:p>
            <a:pPr marL="457200" indent="-457200" algn="l">
              <a:buFont typeface="Wingdings" panose="05000000000000000000" pitchFamily="2" charset="2"/>
              <a:buChar char="v"/>
              <a:defRPr/>
            </a:pPr>
            <a:r>
              <a:rPr lang="en-US" sz="2400" dirty="0">
                <a:solidFill>
                  <a:srgbClr val="FFFF00"/>
                </a:solidFill>
                <a:latin typeface="Arial" panose="020B0604020202020204" pitchFamily="34" charset="0"/>
                <a:cs typeface="Arial" panose="020B0604020202020204" pitchFamily="34" charset="0"/>
              </a:rPr>
              <a:t>The righteous will exercise their rights &amp; freedoms as citizens </a:t>
            </a:r>
            <a:br>
              <a:rPr lang="en-US" sz="2400" dirty="0">
                <a:solidFill>
                  <a:srgbClr val="FFFF00"/>
                </a:solidFill>
                <a:latin typeface="Arial" panose="020B0604020202020204" pitchFamily="34" charset="0"/>
                <a:cs typeface="Arial" panose="020B0604020202020204" pitchFamily="34" charset="0"/>
              </a:rPr>
            </a:br>
            <a:r>
              <a:rPr lang="en-US" sz="2400" dirty="0">
                <a:solidFill>
                  <a:srgbClr val="FFFF00"/>
                </a:solidFill>
                <a:latin typeface="Arial" panose="020B0604020202020204" pitchFamily="34" charset="0"/>
                <a:cs typeface="Arial" panose="020B0604020202020204" pitchFamily="34" charset="0"/>
              </a:rPr>
              <a:t>(I Peter 2:13-17)</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The Days Of Noah Part 3</a:t>
            </a:r>
            <a:endPar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pic>
        <p:nvPicPr>
          <p:cNvPr id="8" name="Picture 7">
            <a:extLst>
              <a:ext uri="{FF2B5EF4-FFF2-40B4-BE49-F238E27FC236}">
                <a16:creationId xmlns:a16="http://schemas.microsoft.com/office/drawing/2014/main" id="{7E79300C-B01F-40E8-8261-45FB4C99E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1757"/>
            <a:ext cx="3043627" cy="2326932"/>
          </a:xfrm>
          <a:prstGeom prst="rect">
            <a:avLst/>
          </a:prstGeom>
        </p:spPr>
      </p:pic>
    </p:spTree>
    <p:extLst>
      <p:ext uri="{BB962C8B-B14F-4D97-AF65-F5344CB8AC3E}">
        <p14:creationId xmlns:p14="http://schemas.microsoft.com/office/powerpoint/2010/main" val="16398971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arn(inVertical)">
                                      <p:cBhvr>
                                        <p:cTn id="12" dur="500"/>
                                        <p:tgtEl>
                                          <p:spTgt spid="12">
                                            <p:txEl>
                                              <p:pRg st="3" end="3"/>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barn(inVertical)">
                                      <p:cBhvr>
                                        <p:cTn id="16" dur="500"/>
                                        <p:tgtEl>
                                          <p:spTgt spid="12">
                                            <p:txEl>
                                              <p:pRg st="4" end="4"/>
                                            </p:txEl>
                                          </p:spTgt>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2">
                                            <p:txEl>
                                              <p:pRg st="5" end="5"/>
                                            </p:txEl>
                                          </p:spTgt>
                                        </p:tgtEl>
                                        <p:attrNameLst>
                                          <p:attrName>style.visibility</p:attrName>
                                        </p:attrNameLst>
                                      </p:cBhvr>
                                      <p:to>
                                        <p:strVal val="visible"/>
                                      </p:to>
                                    </p:set>
                                    <p:animEffect transition="in" filter="barn(inVertical)">
                                      <p:cBhvr>
                                        <p:cTn id="20" dur="500"/>
                                        <p:tgtEl>
                                          <p:spTgt spid="12">
                                            <p:txEl>
                                              <p:pRg st="5" end="5"/>
                                            </p:txEl>
                                          </p:spTgt>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12">
                                            <p:txEl>
                                              <p:pRg st="6" end="6"/>
                                            </p:txEl>
                                          </p:spTgt>
                                        </p:tgtEl>
                                        <p:attrNameLst>
                                          <p:attrName>style.visibility</p:attrName>
                                        </p:attrNameLst>
                                      </p:cBhvr>
                                      <p:to>
                                        <p:strVal val="visible"/>
                                      </p:to>
                                    </p:set>
                                    <p:animEffect transition="in" filter="barn(inVertical)">
                                      <p:cBhvr>
                                        <p:cTn id="24" dur="500"/>
                                        <p:tgtEl>
                                          <p:spTgt spid="12">
                                            <p:txEl>
                                              <p:pRg st="6" end="6"/>
                                            </p:txEl>
                                          </p:spTgt>
                                        </p:tgtEl>
                                      </p:cBhvr>
                                    </p:animEffect>
                                  </p:childTnLst>
                                </p:cTn>
                              </p:par>
                            </p:childTnLst>
                          </p:cTn>
                        </p:par>
                        <p:par>
                          <p:cTn id="25" fill="hold">
                            <p:stCondLst>
                              <p:cond delay="2500"/>
                            </p:stCondLst>
                            <p:childTnLst>
                              <p:par>
                                <p:cTn id="26" presetID="16" presetClass="entr" presetSubtype="21" fill="hold" nodeType="afterEffect">
                                  <p:stCondLst>
                                    <p:cond delay="0"/>
                                  </p:stCondLst>
                                  <p:childTnLst>
                                    <p:set>
                                      <p:cBhvr>
                                        <p:cTn id="27" dur="1" fill="hold">
                                          <p:stCondLst>
                                            <p:cond delay="0"/>
                                          </p:stCondLst>
                                        </p:cTn>
                                        <p:tgtEl>
                                          <p:spTgt spid="12">
                                            <p:txEl>
                                              <p:pRg st="7" end="7"/>
                                            </p:txEl>
                                          </p:spTgt>
                                        </p:tgtEl>
                                        <p:attrNameLst>
                                          <p:attrName>style.visibility</p:attrName>
                                        </p:attrNameLst>
                                      </p:cBhvr>
                                      <p:to>
                                        <p:strVal val="visible"/>
                                      </p:to>
                                    </p:set>
                                    <p:animEffect transition="in" filter="barn(inVertical)">
                                      <p:cBhvr>
                                        <p:cTn id="28"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pic>
        <p:nvPicPr>
          <p:cNvPr id="76"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Footer Placeholder 4"/>
          <p:cNvSpPr>
            <a:spLocks noGrp="1"/>
          </p:cNvSpPr>
          <p:nvPr>
            <p:ph type="ftr" sz="quarter" idx="11"/>
          </p:nvPr>
        </p:nvSpPr>
        <p:spPr>
          <a:xfrm>
            <a:off x="4038600" y="6627930"/>
            <a:ext cx="5004665" cy="228600"/>
          </a:xfrm>
        </p:spPr>
        <p:txBody>
          <a:bodyPr vert="horz" lIns="91440" tIns="45720" rIns="91440" bIns="45720" rtlCol="0" anchor="ctr">
            <a:normAutofit lnSpcReduction="10000"/>
          </a:bodyPr>
          <a:lstStyle/>
          <a:p>
            <a:pPr marL="0" marR="0" lvl="0" indent="0" algn="r" defTabSz="457200" rtl="0" eaLnBrk="1" fontAlgn="base" latinLnBrk="0" hangingPunct="1">
              <a:lnSpc>
                <a:spcPct val="100000"/>
              </a:lnSpc>
              <a:spcBef>
                <a:spcPct val="0"/>
              </a:spcBef>
              <a:spcAft>
                <a:spcPts val="60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The Days Of Noah Part 3</a:t>
            </a:r>
          </a:p>
        </p:txBody>
      </p:sp>
      <p:sp>
        <p:nvSpPr>
          <p:cNvPr id="226306" name="Rectangle 2"/>
          <p:cNvSpPr>
            <a:spLocks noGrp="1" noChangeArrowheads="1"/>
          </p:cNvSpPr>
          <p:nvPr>
            <p:ph type="title"/>
          </p:nvPr>
        </p:nvSpPr>
        <p:spPr>
          <a:xfrm>
            <a:off x="2458" y="-27173"/>
            <a:ext cx="9141542" cy="951630"/>
          </a:xfrm>
        </p:spPr>
        <p:txBody>
          <a:bodyPr vert="horz" lIns="91440" tIns="45720" rIns="91440" bIns="45720" rtlCol="0" anchor="b">
            <a:noAutofit/>
          </a:bodyPr>
          <a:lstStyle/>
          <a:p>
            <a:r>
              <a:rPr lang="en-US" altLang="en-US" sz="3200" b="1" u="sng" dirty="0"/>
              <a:t>What Can The Righteous Do? </a:t>
            </a:r>
            <a:br>
              <a:rPr lang="en-US" altLang="en-US" sz="3200" b="1" u="sng" dirty="0"/>
            </a:br>
            <a:r>
              <a:rPr lang="en-US" altLang="en-US" sz="3200" b="1" u="sng" dirty="0"/>
              <a:t>Be Prepared!</a:t>
            </a:r>
          </a:p>
        </p:txBody>
      </p:sp>
      <p:sp>
        <p:nvSpPr>
          <p:cNvPr id="226308" name="Text Box 4"/>
          <p:cNvSpPr txBox="1">
            <a:spLocks noChangeArrowheads="1"/>
          </p:cNvSpPr>
          <p:nvPr/>
        </p:nvSpPr>
        <p:spPr bwMode="auto">
          <a:xfrm>
            <a:off x="2458" y="919210"/>
            <a:ext cx="9144001"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continue to keep their faith in God </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continue to pray </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remain above reproach </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be careful not to be consumed by anger</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overcome evil with good</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remember they are living for heaven</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will exercise their rights &amp; freedoms as citizens</a:t>
            </a:r>
          </a:p>
          <a:p>
            <a:pPr lvl="0">
              <a:spcAft>
                <a:spcPts val="600"/>
              </a:spcAft>
              <a:buFont typeface="Wingdings" panose="05000000000000000000" pitchFamily="2" charset="2"/>
              <a:buChar char="v"/>
              <a:defRPr/>
            </a:pPr>
            <a:r>
              <a:rPr lang="en-US" altLang="en-US" dirty="0">
                <a:solidFill>
                  <a:srgbClr val="0000FF"/>
                </a:solidFill>
                <a:latin typeface="Tahoma" pitchFamily="34" charset="0"/>
              </a:rPr>
              <a:t>The righteous will obey God rather than men </a:t>
            </a:r>
            <a:endPar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1" name="Text Box 6">
            <a:extLst>
              <a:ext uri="{FF2B5EF4-FFF2-40B4-BE49-F238E27FC236}">
                <a16:creationId xmlns:a16="http://schemas.microsoft.com/office/drawing/2014/main" id="{F1CB5D5D-579E-461D-811C-2C9E378CF45B}"/>
              </a:ext>
            </a:extLst>
          </p:cNvPr>
          <p:cNvSpPr txBox="1">
            <a:spLocks noChangeArrowheads="1"/>
          </p:cNvSpPr>
          <p:nvPr/>
        </p:nvSpPr>
        <p:spPr bwMode="auto">
          <a:xfrm>
            <a:off x="0" y="5596117"/>
            <a:ext cx="9146459" cy="1261884"/>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7030A0"/>
                </a:solidFill>
                <a:effectLst/>
                <a:uLnTx/>
                <a:uFillTx/>
                <a:latin typeface="Tahoma" pitchFamily="34" charset="0"/>
                <a:ea typeface="+mn-ea"/>
                <a:cs typeface="+mn-cs"/>
              </a:rPr>
              <a:t>Acts 5:29</a:t>
            </a:r>
          </a:p>
          <a:p>
            <a:pPr marL="573088" lvl="0" indent="-573088">
              <a:defRPr/>
            </a:pPr>
            <a:r>
              <a:rPr lang="en-US" altLang="en-US" b="0" dirty="0">
                <a:solidFill>
                  <a:srgbClr val="002060"/>
                </a:solidFill>
                <a:latin typeface="Tahoma" pitchFamily="34" charset="0"/>
              </a:rPr>
              <a:t>29.  But Peter and the apostles answered, "We must obey God rather than men.</a:t>
            </a:r>
            <a:endParaRPr kumimoji="0" lang="en-US" altLang="en-US" sz="2400" b="0" i="0" u="none" strike="noStrike" kern="1200" cap="none" spc="0" normalizeH="0" baseline="0" noProof="0" dirty="0">
              <a:ln>
                <a:noFill/>
              </a:ln>
              <a:solidFill>
                <a:srgbClr val="002060"/>
              </a:solidFill>
              <a:effectLst/>
              <a:uLnTx/>
              <a:uFillTx/>
              <a:latin typeface="Tahoma" pitchFamily="34" charset="0"/>
              <a:ea typeface="+mn-ea"/>
              <a:cs typeface="+mn-cs"/>
            </a:endParaRPr>
          </a:p>
        </p:txBody>
      </p:sp>
    </p:spTree>
    <p:extLst>
      <p:ext uri="{BB962C8B-B14F-4D97-AF65-F5344CB8AC3E}">
        <p14:creationId xmlns:p14="http://schemas.microsoft.com/office/powerpoint/2010/main" val="2670046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6308">
                                            <p:txEl>
                                              <p:pRg st="7" end="7"/>
                                            </p:txEl>
                                          </p:spTgt>
                                        </p:tgtEl>
                                        <p:attrNameLst>
                                          <p:attrName>style.visibility</p:attrName>
                                        </p:attrNameLst>
                                      </p:cBhvr>
                                      <p:to>
                                        <p:strVal val="visible"/>
                                      </p:to>
                                    </p:set>
                                    <p:anim calcmode="lin" valueType="num">
                                      <p:cBhvr additive="base">
                                        <p:cTn id="7" dur="500" fill="hold"/>
                                        <p:tgtEl>
                                          <p:spTgt spid="226308">
                                            <p:txEl>
                                              <p:pRg st="7" end="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6308">
                                            <p:txEl>
                                              <p:pRg st="7" end="7"/>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1"/>
            <a:ext cx="6078145" cy="66570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Pet. 2:13: “submit…for the Lord's sake to every human institution” </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But…“we ought to obey God rather than men” (Acts 5:29)</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Just because the law of men legalizes a practice, saints do not have to accept it or teach it! </a:t>
            </a:r>
          </a:p>
          <a:p>
            <a:pPr marL="747713" lvl="1" indent="-461963"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King Nebuchadnezzar of Babylon legalized idolatry (Daniel 3)</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There are many things our government legalizes that saints cannot condone…</a:t>
            </a:r>
          </a:p>
          <a:p>
            <a:pPr marL="747713" lvl="1" indent="-461963"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Divorce and Remarriage for any reason </a:t>
            </a:r>
            <a:r>
              <a:rPr lang="en-US" altLang="en-US" sz="14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(Matthew 5:31-32; 19:3-9; Mark 10:6-12)</a:t>
            </a:r>
          </a:p>
          <a:p>
            <a:pPr marL="747713" lvl="1" indent="-461963"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Drinking socially or to get drunk </a:t>
            </a:r>
            <a:r>
              <a:rPr lang="en-US" altLang="en-US" sz="14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(Galatians 5:19-21; I Peter 4:3-5)</a:t>
            </a:r>
          </a:p>
          <a:p>
            <a:pPr marL="747713" lvl="1" indent="-461963"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1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Same-sex marriage </a:t>
            </a:r>
            <a:r>
              <a:rPr lang="en-US" altLang="en-US" sz="14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(Matthew 19:4-6; Mark 10:6-9; I Corinthians 6:9-10)</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47594" y="231128"/>
            <a:ext cx="3200400" cy="2484178"/>
          </a:xfrm>
        </p:spPr>
        <p:txBody>
          <a:bodyPr vert="horz" lIns="91440" tIns="45720" rIns="91440" bIns="45720" rtlCol="0" anchor="ctr">
            <a:noAutofit/>
          </a:bodyPr>
          <a:lstStyle/>
          <a:p>
            <a:pPr marL="457200" indent="-457200" algn="l">
              <a:buFont typeface="Wingdings" panose="05000000000000000000" pitchFamily="2" charset="2"/>
              <a:buChar char="v"/>
              <a:defRPr/>
            </a:pPr>
            <a:r>
              <a:rPr lang="en-US" sz="2400" dirty="0">
                <a:solidFill>
                  <a:srgbClr val="FFFF00"/>
                </a:solidFill>
                <a:latin typeface="Arial" panose="020B0604020202020204" pitchFamily="34" charset="0"/>
                <a:cs typeface="Arial" panose="020B0604020202020204" pitchFamily="34" charset="0"/>
              </a:rPr>
              <a:t>The righteous will obey God rather than men (Acts 5:29)</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The Days Of Noah Part 3</a:t>
            </a:r>
            <a:endPar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pic>
        <p:nvPicPr>
          <p:cNvPr id="8" name="Picture 7">
            <a:extLst>
              <a:ext uri="{FF2B5EF4-FFF2-40B4-BE49-F238E27FC236}">
                <a16:creationId xmlns:a16="http://schemas.microsoft.com/office/drawing/2014/main" id="{7E79300C-B01F-40E8-8261-45FB4C99E9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180340"/>
            <a:ext cx="3043627" cy="2289765"/>
          </a:xfrm>
          <a:prstGeom prst="rect">
            <a:avLst/>
          </a:prstGeom>
        </p:spPr>
      </p:pic>
    </p:spTree>
    <p:extLst>
      <p:ext uri="{BB962C8B-B14F-4D97-AF65-F5344CB8AC3E}">
        <p14:creationId xmlns:p14="http://schemas.microsoft.com/office/powerpoint/2010/main" val="36087002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barn(inVertical)">
                                      <p:cBhvr>
                                        <p:cTn id="16" dur="500"/>
                                        <p:tgtEl>
                                          <p:spTgt spid="12">
                                            <p:txEl>
                                              <p:pRg st="2" end="2"/>
                                            </p:txEl>
                                          </p:spTgt>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barn(inVertical)">
                                      <p:cBhvr>
                                        <p:cTn id="20" dur="500"/>
                                        <p:tgtEl>
                                          <p:spTgt spid="12">
                                            <p:txEl>
                                              <p:pRg st="3" end="3"/>
                                            </p:txEl>
                                          </p:spTgt>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barn(inVertical)">
                                      <p:cBhvr>
                                        <p:cTn id="24" dur="500"/>
                                        <p:tgtEl>
                                          <p:spTgt spid="12">
                                            <p:txEl>
                                              <p:pRg st="4" end="4"/>
                                            </p:txEl>
                                          </p:spTgt>
                                        </p:tgtEl>
                                      </p:cBhvr>
                                    </p:animEffect>
                                  </p:childTnLst>
                                </p:cTn>
                              </p:par>
                            </p:childTnLst>
                          </p:cTn>
                        </p:par>
                        <p:par>
                          <p:cTn id="25" fill="hold">
                            <p:stCondLst>
                              <p:cond delay="2500"/>
                            </p:stCondLst>
                            <p:childTnLst>
                              <p:par>
                                <p:cTn id="26" presetID="16" presetClass="entr" presetSubtype="21" fill="hold" nodeType="afterEffect">
                                  <p:stCondLst>
                                    <p:cond delay="0"/>
                                  </p:stCondLst>
                                  <p:childTnLst>
                                    <p:set>
                                      <p:cBhvr>
                                        <p:cTn id="27" dur="1" fill="hold">
                                          <p:stCondLst>
                                            <p:cond delay="0"/>
                                          </p:stCondLst>
                                        </p:cTn>
                                        <p:tgtEl>
                                          <p:spTgt spid="12">
                                            <p:txEl>
                                              <p:pRg st="5" end="5"/>
                                            </p:txEl>
                                          </p:spTgt>
                                        </p:tgtEl>
                                        <p:attrNameLst>
                                          <p:attrName>style.visibility</p:attrName>
                                        </p:attrNameLst>
                                      </p:cBhvr>
                                      <p:to>
                                        <p:strVal val="visible"/>
                                      </p:to>
                                    </p:set>
                                    <p:animEffect transition="in" filter="barn(inVertical)">
                                      <p:cBhvr>
                                        <p:cTn id="28" dur="500"/>
                                        <p:tgtEl>
                                          <p:spTgt spid="12">
                                            <p:txEl>
                                              <p:pRg st="5" end="5"/>
                                            </p:txEl>
                                          </p:spTgt>
                                        </p:tgtEl>
                                      </p:cBhvr>
                                    </p:animEffect>
                                  </p:childTnLst>
                                </p:cTn>
                              </p:par>
                            </p:childTnLst>
                          </p:cTn>
                        </p:par>
                        <p:par>
                          <p:cTn id="29" fill="hold">
                            <p:stCondLst>
                              <p:cond delay="3000"/>
                            </p:stCondLst>
                            <p:childTnLst>
                              <p:par>
                                <p:cTn id="30" presetID="16" presetClass="entr" presetSubtype="21" fill="hold" nodeType="afterEffect">
                                  <p:stCondLst>
                                    <p:cond delay="0"/>
                                  </p:stCondLst>
                                  <p:childTnLst>
                                    <p:set>
                                      <p:cBhvr>
                                        <p:cTn id="31" dur="1" fill="hold">
                                          <p:stCondLst>
                                            <p:cond delay="0"/>
                                          </p:stCondLst>
                                        </p:cTn>
                                        <p:tgtEl>
                                          <p:spTgt spid="12">
                                            <p:txEl>
                                              <p:pRg st="6" end="6"/>
                                            </p:txEl>
                                          </p:spTgt>
                                        </p:tgtEl>
                                        <p:attrNameLst>
                                          <p:attrName>style.visibility</p:attrName>
                                        </p:attrNameLst>
                                      </p:cBhvr>
                                      <p:to>
                                        <p:strVal val="visible"/>
                                      </p:to>
                                    </p:set>
                                    <p:animEffect transition="in" filter="barn(inVertical)">
                                      <p:cBhvr>
                                        <p:cTn id="32" dur="500"/>
                                        <p:tgtEl>
                                          <p:spTgt spid="12">
                                            <p:txEl>
                                              <p:pRg st="6" end="6"/>
                                            </p:txEl>
                                          </p:spTgt>
                                        </p:tgtEl>
                                      </p:cBhvr>
                                    </p:animEffect>
                                  </p:childTnLst>
                                </p:cTn>
                              </p:par>
                            </p:childTnLst>
                          </p:cTn>
                        </p:par>
                        <p:par>
                          <p:cTn id="33" fill="hold">
                            <p:stCondLst>
                              <p:cond delay="3500"/>
                            </p:stCondLst>
                            <p:childTnLst>
                              <p:par>
                                <p:cTn id="34" presetID="16" presetClass="entr" presetSubtype="21" fill="hold" nodeType="afterEffect">
                                  <p:stCondLst>
                                    <p:cond delay="0"/>
                                  </p:stCondLst>
                                  <p:childTnLst>
                                    <p:set>
                                      <p:cBhvr>
                                        <p:cTn id="35" dur="1" fill="hold">
                                          <p:stCondLst>
                                            <p:cond delay="0"/>
                                          </p:stCondLst>
                                        </p:cTn>
                                        <p:tgtEl>
                                          <p:spTgt spid="12">
                                            <p:txEl>
                                              <p:pRg st="7" end="7"/>
                                            </p:txEl>
                                          </p:spTgt>
                                        </p:tgtEl>
                                        <p:attrNameLst>
                                          <p:attrName>style.visibility</p:attrName>
                                        </p:attrNameLst>
                                      </p:cBhvr>
                                      <p:to>
                                        <p:strVal val="visible"/>
                                      </p:to>
                                    </p:set>
                                    <p:animEffect transition="in" filter="barn(inVertical)">
                                      <p:cBhvr>
                                        <p:cTn id="36" dur="500"/>
                                        <p:tgtEl>
                                          <p:spTgt spid="12">
                                            <p:txEl>
                                              <p:pRg st="7" end="7"/>
                                            </p:txEl>
                                          </p:spTgt>
                                        </p:tgtEl>
                                      </p:cBhvr>
                                    </p:animEffect>
                                  </p:childTnLst>
                                </p:cTn>
                              </p:par>
                            </p:childTnLst>
                          </p:cTn>
                        </p:par>
                        <p:par>
                          <p:cTn id="37" fill="hold">
                            <p:stCondLst>
                              <p:cond delay="4000"/>
                            </p:stCondLst>
                            <p:childTnLst>
                              <p:par>
                                <p:cTn id="38" presetID="16" presetClass="entr" presetSubtype="21" fill="hold" nodeType="afterEffect">
                                  <p:stCondLst>
                                    <p:cond delay="0"/>
                                  </p:stCondLst>
                                  <p:childTnLst>
                                    <p:set>
                                      <p:cBhvr>
                                        <p:cTn id="39" dur="1" fill="hold">
                                          <p:stCondLst>
                                            <p:cond delay="0"/>
                                          </p:stCondLst>
                                        </p:cTn>
                                        <p:tgtEl>
                                          <p:spTgt spid="12">
                                            <p:txEl>
                                              <p:pRg st="8" end="8"/>
                                            </p:txEl>
                                          </p:spTgt>
                                        </p:tgtEl>
                                        <p:attrNameLst>
                                          <p:attrName>style.visibility</p:attrName>
                                        </p:attrNameLst>
                                      </p:cBhvr>
                                      <p:to>
                                        <p:strVal val="visible"/>
                                      </p:to>
                                    </p:set>
                                    <p:animEffect transition="in" filter="barn(inVertical)">
                                      <p:cBhvr>
                                        <p:cTn id="40"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6356472" y="10"/>
            <a:ext cx="2780883" cy="664165"/>
          </a:xfrm>
        </p:spPr>
        <p:txBody>
          <a:bodyPr vert="horz" lIns="91440" tIns="45720" rIns="91440" bIns="45720" rtlCol="0" anchor="b">
            <a:normAutofit/>
          </a:bodyPr>
          <a:lstStyle/>
          <a:p>
            <a:r>
              <a:rPr lang="en-US" altLang="en-US" sz="4000" b="1" u="sng" dirty="0"/>
              <a:t>Intro</a:t>
            </a:r>
          </a:p>
        </p:txBody>
      </p:sp>
      <p:sp>
        <p:nvSpPr>
          <p:cNvPr id="8" name="Footer Placeholder 4"/>
          <p:cNvSpPr>
            <a:spLocks noGrp="1"/>
          </p:cNvSpPr>
          <p:nvPr>
            <p:ph type="ftr" sz="quarter" idx="11"/>
          </p:nvPr>
        </p:nvSpPr>
        <p:spPr>
          <a:xfrm>
            <a:off x="6646" y="6544810"/>
            <a:ext cx="5215266" cy="365125"/>
          </a:xfrm>
        </p:spPr>
        <p:txBody>
          <a:bodyPr vert="horz" lIns="91440" tIns="45720" rIns="91440" bIns="45720" rtlCol="0" anchor="ctr">
            <a:normAutofit/>
          </a:bodyPr>
          <a:lstStyle/>
          <a:p>
            <a:pPr algn="ctr" defTabSz="457200">
              <a:spcAft>
                <a:spcPts val="600"/>
              </a:spcAft>
            </a:pPr>
            <a:r>
              <a:rPr lang="en-US" altLang="en-US" kern="1200" dirty="0">
                <a:latin typeface="+mn-lt"/>
                <a:ea typeface="+mn-ea"/>
                <a:cs typeface="+mn-cs"/>
              </a:rPr>
              <a:t>The Days Of Noah Part 3</a:t>
            </a:r>
          </a:p>
        </p:txBody>
      </p:sp>
      <p:sp>
        <p:nvSpPr>
          <p:cNvPr id="20" name="Text Box 8">
            <a:extLst>
              <a:ext uri="{FF2B5EF4-FFF2-40B4-BE49-F238E27FC236}">
                <a16:creationId xmlns:a16="http://schemas.microsoft.com/office/drawing/2014/main" id="{81C88D9D-D553-4EDD-B352-4F89AE3CC116}"/>
              </a:ext>
            </a:extLst>
          </p:cNvPr>
          <p:cNvSpPr txBox="1">
            <a:spLocks noChangeArrowheads="1"/>
          </p:cNvSpPr>
          <p:nvPr/>
        </p:nvSpPr>
        <p:spPr bwMode="auto">
          <a:xfrm>
            <a:off x="5286837" y="1012954"/>
            <a:ext cx="3809999" cy="4832092"/>
          </a:xfrm>
          <a:prstGeom prst="rect">
            <a:avLst/>
          </a:prstGeom>
          <a:solidFill>
            <a:srgbClr val="F7BD40">
              <a:lumMod val="20000"/>
              <a:lumOff val="80000"/>
            </a:srgb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a:ln>
                  <a:noFill/>
                </a:ln>
                <a:solidFill>
                  <a:srgbClr val="002060"/>
                </a:solidFill>
                <a:effectLst/>
                <a:uLnTx/>
                <a:uFillTx/>
                <a:latin typeface="Tahoma" pitchFamily="34" charset="0"/>
              </a:rPr>
              <a:t>Luke 17:26-27, 30</a:t>
            </a:r>
          </a:p>
          <a:p>
            <a:pPr marL="457200" marR="0" lvl="0" indent="-457200" algn="l"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600"/>
                </a:solidFill>
                <a:effectLst/>
                <a:uLnTx/>
                <a:uFillTx/>
                <a:latin typeface="Tahoma" pitchFamily="34" charset="0"/>
              </a:rPr>
              <a:t>26.  "And just as it happened in the days of Noah, so it will be also in the days of the Son of Man:</a:t>
            </a:r>
          </a:p>
          <a:p>
            <a:pPr marL="457200" marR="0" lvl="0" indent="-457200" algn="l"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600"/>
                </a:solidFill>
                <a:effectLst/>
                <a:uLnTx/>
                <a:uFillTx/>
                <a:latin typeface="Tahoma" pitchFamily="34" charset="0"/>
              </a:rPr>
              <a:t>27.  they were eating, they were drinking, they were marrying, they were being given in marriage, until the day that Noah entered the ark, and the flood came and destroyed them all.</a:t>
            </a:r>
          </a:p>
          <a:p>
            <a:pPr marL="457200" marR="0" lvl="0" indent="-457200" algn="l"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600"/>
                </a:solidFill>
                <a:effectLst/>
                <a:uLnTx/>
                <a:uFillTx/>
                <a:latin typeface="Tahoma" pitchFamily="34" charset="0"/>
              </a:rPr>
              <a:t>30.  "It will be just the same on the day that the Son of Man is revealed.</a:t>
            </a:r>
          </a:p>
        </p:txBody>
      </p:sp>
      <p:sp>
        <p:nvSpPr>
          <p:cNvPr id="9" name="Text Box 4">
            <a:extLst>
              <a:ext uri="{FF2B5EF4-FFF2-40B4-BE49-F238E27FC236}">
                <a16:creationId xmlns:a16="http://schemas.microsoft.com/office/drawing/2014/main" id="{5A4090D9-00D7-4DA8-BD0F-7FD908424357}"/>
              </a:ext>
            </a:extLst>
          </p:cNvPr>
          <p:cNvSpPr txBox="1">
            <a:spLocks noChangeArrowheads="1"/>
          </p:cNvSpPr>
          <p:nvPr/>
        </p:nvSpPr>
        <p:spPr bwMode="auto">
          <a:xfrm>
            <a:off x="-33548" y="1628507"/>
            <a:ext cx="5320385"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r>
              <a:rPr lang="en-US" altLang="en-US" dirty="0">
                <a:solidFill>
                  <a:srgbClr val="0000FF"/>
                </a:solidFill>
                <a:latin typeface="Tahoma" pitchFamily="34" charset="0"/>
              </a:rPr>
              <a:t>Jesus compared the days of Noah to the last days &amp; His return:</a:t>
            </a:r>
          </a:p>
          <a:p>
            <a:pPr lvl="0">
              <a:buFont typeface="Wingdings" panose="05000000000000000000" pitchFamily="2" charset="2"/>
              <a:buChar char="v"/>
            </a:pPr>
            <a:r>
              <a:rPr lang="en-US" altLang="en-US" sz="2000" dirty="0">
                <a:solidFill>
                  <a:srgbClr val="C00000"/>
                </a:solidFill>
                <a:latin typeface="Tahoma" pitchFamily="34" charset="0"/>
              </a:rPr>
              <a:t>The people’s behavior before the flood – Unprepared </a:t>
            </a:r>
          </a:p>
          <a:p>
            <a:pPr lvl="0">
              <a:buFont typeface="Wingdings" panose="05000000000000000000" pitchFamily="2" charset="2"/>
              <a:buChar char="v"/>
            </a:pPr>
            <a:r>
              <a:rPr lang="en-US" altLang="en-US" sz="2000" dirty="0">
                <a:solidFill>
                  <a:srgbClr val="C00000"/>
                </a:solidFill>
                <a:latin typeface="Tahoma" pitchFamily="34" charset="0"/>
              </a:rPr>
              <a:t>The return of Christ will come upon mankind as suddenly and unexpectedly as did the flood in the days of Noah – Matthew 24:36-39</a:t>
            </a:r>
          </a:p>
          <a:p>
            <a:pPr lvl="0">
              <a:buFont typeface="Wingdings" panose="05000000000000000000" pitchFamily="2" charset="2"/>
              <a:buChar char="v"/>
            </a:pPr>
            <a:r>
              <a:rPr lang="en-US" altLang="en-US" sz="2000" dirty="0">
                <a:solidFill>
                  <a:srgbClr val="C00000"/>
                </a:solidFill>
                <a:latin typeface="Tahoma" pitchFamily="34" charset="0"/>
              </a:rPr>
              <a:t>The people were warned – Noah was “a preacher of righteousness” (II Pet. 2:5)</a:t>
            </a:r>
            <a:endParaRPr kumimoji="0" lang="en-US" altLang="en-US" sz="2400" b="1" i="0" u="none" strike="noStrike" kern="1200" cap="none" spc="0" normalizeH="0" baseline="0" noProof="0" dirty="0">
              <a:ln>
                <a:noFill/>
              </a:ln>
              <a:solidFill>
                <a:srgbClr val="C00000"/>
              </a:solidFill>
              <a:effectLst/>
              <a:uLnTx/>
              <a:uFillTx/>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 calcmode="lin" valueType="num">
                                      <p:cBhvr additive="base">
                                        <p:cTn id="20"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Rectangle 12">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0213"/>
          <a:stretch/>
        </p:blipFill>
        <p:spPr>
          <a:xfrm>
            <a:off x="6149767" y="290557"/>
            <a:ext cx="2994233" cy="3905520"/>
          </a:xfrm>
          <a:prstGeom prst="rect">
            <a:avLst/>
          </a:prstGeom>
        </p:spPr>
      </p:pic>
      <p:pic>
        <p:nvPicPr>
          <p:cNvPr id="17" name="Picture 16">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450" t="1120" r="54326" b="73832"/>
          <a:stretch/>
        </p:blipFill>
        <p:spPr>
          <a:xfrm>
            <a:off x="3435997" y="0"/>
            <a:ext cx="5071806" cy="2867764"/>
          </a:xfrm>
          <a:prstGeom prst="rect">
            <a:avLst/>
          </a:prstGeom>
        </p:spPr>
      </p:pic>
      <p:pic>
        <p:nvPicPr>
          <p:cNvPr id="19" name="Picture 18">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5973" t="81531" r="19879"/>
          <a:stretch/>
        </p:blipFill>
        <p:spPr>
          <a:xfrm>
            <a:off x="7684805" y="5429242"/>
            <a:ext cx="1459195"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21" name="Picture 20">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6466" t="75007" r="30510"/>
          <a:stretch/>
        </p:blipFill>
        <p:spPr>
          <a:xfrm>
            <a:off x="7346744" y="4064996"/>
            <a:ext cx="2037502"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4" name="Footer Placeholder 3">
            <a:extLst>
              <a:ext uri="{FF2B5EF4-FFF2-40B4-BE49-F238E27FC236}">
                <a16:creationId xmlns:a16="http://schemas.microsoft.com/office/drawing/2014/main" id="{B3579A39-4B05-489A-BABA-171CD16D4635}"/>
              </a:ext>
            </a:extLst>
          </p:cNvPr>
          <p:cNvSpPr>
            <a:spLocks noGrp="1"/>
          </p:cNvSpPr>
          <p:nvPr>
            <p:ph type="ftr" sz="quarter" idx="11"/>
          </p:nvPr>
        </p:nvSpPr>
        <p:spPr>
          <a:xfrm>
            <a:off x="5029200" y="6642203"/>
            <a:ext cx="4114802" cy="220786"/>
          </a:xfrm>
        </p:spPr>
        <p:txBody>
          <a:bodyPr vert="horz" lIns="91440" tIns="45720" rIns="91440" bIns="45720" rtlCol="0" anchor="ctr">
            <a:normAutofit fontScale="92500" lnSpcReduction="10000"/>
          </a:bodyPr>
          <a:lstStyle/>
          <a:p>
            <a:pPr algn="r" defTabSz="457200">
              <a:spcAft>
                <a:spcPts val="600"/>
              </a:spcAft>
            </a:pPr>
            <a:r>
              <a:rPr lang="en-US" altLang="en-US" dirty="0">
                <a:latin typeface="+mn-lt"/>
                <a:cs typeface="+mn-cs"/>
              </a:rPr>
              <a:t>The Days Of Noah Part 3</a:t>
            </a:r>
          </a:p>
        </p:txBody>
      </p:sp>
      <p:sp>
        <p:nvSpPr>
          <p:cNvPr id="12" name="Rectangle 2">
            <a:extLst>
              <a:ext uri="{FF2B5EF4-FFF2-40B4-BE49-F238E27FC236}">
                <a16:creationId xmlns:a16="http://schemas.microsoft.com/office/drawing/2014/main" id="{AE465387-0939-4127-8DC5-F39C520B0261}"/>
              </a:ext>
            </a:extLst>
          </p:cNvPr>
          <p:cNvSpPr>
            <a:spLocks noGrp="1" noChangeArrowheads="1"/>
          </p:cNvSpPr>
          <p:nvPr>
            <p:ph type="title"/>
          </p:nvPr>
        </p:nvSpPr>
        <p:spPr>
          <a:xfrm>
            <a:off x="0" y="-2"/>
            <a:ext cx="9144000" cy="1219202"/>
          </a:xfrm>
        </p:spPr>
        <p:txBody>
          <a:bodyPr vert="horz" lIns="91440" tIns="45720" rIns="91440" bIns="45720" rtlCol="0" anchor="b">
            <a:noAutofit/>
          </a:bodyPr>
          <a:lstStyle/>
          <a:p>
            <a:r>
              <a:rPr lang="en-US" altLang="en-US" sz="4000" b="1" u="sng" dirty="0"/>
              <a:t>What Can The Righteous Do? </a:t>
            </a:r>
            <a:br>
              <a:rPr lang="en-US" altLang="en-US" sz="4000" b="1" u="sng" dirty="0"/>
            </a:br>
            <a:r>
              <a:rPr lang="en-US" altLang="en-US" sz="4000" b="1" i="1" u="sng" dirty="0"/>
              <a:t>Be Prepared!</a:t>
            </a:r>
          </a:p>
        </p:txBody>
      </p:sp>
      <p:sp>
        <p:nvSpPr>
          <p:cNvPr id="14" name="Text Box 4">
            <a:extLst>
              <a:ext uri="{FF2B5EF4-FFF2-40B4-BE49-F238E27FC236}">
                <a16:creationId xmlns:a16="http://schemas.microsoft.com/office/drawing/2014/main" id="{5470E70E-DF83-4A53-A2C9-C09F3E9211C4}"/>
              </a:ext>
            </a:extLst>
          </p:cNvPr>
          <p:cNvSpPr txBox="1">
            <a:spLocks noChangeArrowheads="1"/>
          </p:cNvSpPr>
          <p:nvPr/>
        </p:nvSpPr>
        <p:spPr bwMode="auto">
          <a:xfrm>
            <a:off x="-2" y="1331924"/>
            <a:ext cx="9144001" cy="315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0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righteous must continue to keep their faith in God </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0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righteous must continue to pray </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0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righteous must remain above reproach </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0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righteous must be careful not to be consumed by anger</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0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righteous must overcome evil with good</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0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righteous must remember they are living for heaven</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0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The righteous will exercise their rights &amp; freedoms as citizens</a:t>
            </a:r>
          </a:p>
          <a:p>
            <a:pPr lvl="0">
              <a:spcAft>
                <a:spcPts val="600"/>
              </a:spcAft>
              <a:buFont typeface="Wingdings" panose="05000000000000000000" pitchFamily="2" charset="2"/>
              <a:buChar char="v"/>
              <a:defRPr/>
            </a:pPr>
            <a:r>
              <a:rPr lang="en-US" altLang="en-US" sz="2000" dirty="0">
                <a:solidFill>
                  <a:srgbClr val="FFFF00"/>
                </a:solidFill>
                <a:latin typeface="Tahoma" pitchFamily="34" charset="0"/>
              </a:rPr>
              <a:t>The righteous will obey God rather than men </a:t>
            </a:r>
            <a:endParaRPr kumimoji="0" lang="en-US" altLang="en-US" sz="2400" b="1" i="0" u="none" strike="noStrike" kern="1200" cap="none" spc="0" normalizeH="0" baseline="0" noProof="0" dirty="0">
              <a:ln>
                <a:noFill/>
              </a:ln>
              <a:solidFill>
                <a:srgbClr val="FFFF00"/>
              </a:solidFill>
              <a:effectLst/>
              <a:uLnTx/>
              <a:uFillTx/>
              <a:latin typeface="Tahoma" pitchFamily="34" charset="0"/>
            </a:endParaRPr>
          </a:p>
        </p:txBody>
      </p:sp>
      <p:sp>
        <p:nvSpPr>
          <p:cNvPr id="16" name="Text Box 7">
            <a:extLst>
              <a:ext uri="{FF2B5EF4-FFF2-40B4-BE49-F238E27FC236}">
                <a16:creationId xmlns:a16="http://schemas.microsoft.com/office/drawing/2014/main" id="{0A10ACD7-11F4-43C6-938D-1C0788C97138}"/>
              </a:ext>
            </a:extLst>
          </p:cNvPr>
          <p:cNvSpPr txBox="1">
            <a:spLocks noChangeArrowheads="1"/>
          </p:cNvSpPr>
          <p:nvPr/>
        </p:nvSpPr>
        <p:spPr bwMode="auto">
          <a:xfrm>
            <a:off x="-18442" y="4656477"/>
            <a:ext cx="9162441" cy="181588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defRPr/>
            </a:pPr>
            <a:r>
              <a:rPr lang="en-US" sz="2800" dirty="0">
                <a:solidFill>
                  <a:srgbClr val="0000FF"/>
                </a:solidFill>
                <a:latin typeface="Tahoma" pitchFamily="34" charset="0"/>
                <a:cs typeface="Times New Roman" pitchFamily="18" charset="0"/>
              </a:rPr>
              <a:t>What can the righteous do in the face of evil? </a:t>
            </a:r>
          </a:p>
          <a:p>
            <a:pPr marL="0" lvl="0" indent="0" eaLnBrk="1" hangingPunct="1">
              <a:defRPr/>
            </a:pPr>
            <a:r>
              <a:rPr lang="en-US" sz="2800" dirty="0">
                <a:solidFill>
                  <a:srgbClr val="0000FF"/>
                </a:solidFill>
                <a:latin typeface="Tahoma" pitchFamily="34" charset="0"/>
                <a:cs typeface="Times New Roman" pitchFamily="18" charset="0"/>
              </a:rPr>
              <a:t>Remain above reproach in the midst of a wicked and perverse generation, putting our faith and trust in God!</a:t>
            </a:r>
            <a:endParaRPr kumimoji="0" lang="en-US" sz="2800" b="1" i="0" u="none" strike="noStrike" kern="1200" cap="none" spc="0" normalizeH="0" baseline="0" noProof="0" dirty="0">
              <a:ln>
                <a:noFill/>
              </a:ln>
              <a:solidFill>
                <a:srgbClr val="0000FF"/>
              </a:solidFill>
              <a:effectLst/>
              <a:uLnTx/>
              <a:uFillTx/>
              <a:latin typeface="Tahoma" pitchFamily="34" charset="0"/>
              <a:cs typeface="Times New Roman" pitchFamily="18" charset="0"/>
            </a:endParaRPr>
          </a:p>
        </p:txBody>
      </p:sp>
    </p:spTree>
    <p:extLst>
      <p:ext uri="{BB962C8B-B14F-4D97-AF65-F5344CB8AC3E}">
        <p14:creationId xmlns:p14="http://schemas.microsoft.com/office/powerpoint/2010/main" val="982660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B690EE-E995-4D13-9D5F-A72EA9CAC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pic>
        <p:nvPicPr>
          <p:cNvPr id="73" name="Picture 2">
            <a:extLst>
              <a:ext uri="{FF2B5EF4-FFF2-40B4-BE49-F238E27FC236}">
                <a16:creationId xmlns:a16="http://schemas.microsoft.com/office/drawing/2014/main" id="{A0E633B9-FE4A-4F0D-B7F5-EA63CD6F8F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167806" y="-2"/>
            <a:ext cx="3306614" cy="3414439"/>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C82D2E27-E3C1-4F29-BC6A-7C7C3B07BF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1151"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10306955-0FC8-4AB2-8488-8825A0F51B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6306" name="Rectangle 2"/>
          <p:cNvSpPr>
            <a:spLocks noGrp="1" noChangeArrowheads="1"/>
          </p:cNvSpPr>
          <p:nvPr>
            <p:ph type="title"/>
          </p:nvPr>
        </p:nvSpPr>
        <p:spPr>
          <a:xfrm>
            <a:off x="5690666" y="6297"/>
            <a:ext cx="3453314" cy="679503"/>
          </a:xfrm>
        </p:spPr>
        <p:txBody>
          <a:bodyPr vert="horz" lIns="91440" tIns="45720" rIns="91440" bIns="45720" rtlCol="0" anchor="ctr">
            <a:normAutofit fontScale="90000"/>
          </a:bodyPr>
          <a:lstStyle/>
          <a:p>
            <a:r>
              <a:rPr lang="en-US" altLang="en-US" sz="4000" b="1" u="sng" dirty="0">
                <a:latin typeface="Arial" panose="020B0604020202020204" pitchFamily="34" charset="0"/>
                <a:cs typeface="Arial" panose="020B0604020202020204" pitchFamily="34" charset="0"/>
              </a:rPr>
              <a:t>Conclusion</a:t>
            </a:r>
          </a:p>
        </p:txBody>
      </p:sp>
      <p:sp>
        <p:nvSpPr>
          <p:cNvPr id="8" name="Footer Placeholder 4"/>
          <p:cNvSpPr>
            <a:spLocks noGrp="1"/>
          </p:cNvSpPr>
          <p:nvPr>
            <p:ph type="ftr" sz="quarter" idx="11"/>
          </p:nvPr>
        </p:nvSpPr>
        <p:spPr>
          <a:xfrm>
            <a:off x="20" y="6564519"/>
            <a:ext cx="5597565" cy="293481"/>
          </a:xfrm>
        </p:spPr>
        <p:txBody>
          <a:bodyPr vert="horz" lIns="91440" tIns="45720" rIns="91440" bIns="45720" rtlCol="0" anchor="ctr">
            <a:normAutofit/>
          </a:bodyPr>
          <a:lstStyle/>
          <a:p>
            <a:pPr marL="0" marR="0" lvl="0" indent="0" algn="ctr" defTabSz="457200" rtl="0" eaLnBrk="1" fontAlgn="base" latinLnBrk="0" hangingPunct="1">
              <a:lnSpc>
                <a:spcPct val="100000"/>
              </a:lnSpc>
              <a:spcBef>
                <a:spcPct val="0"/>
              </a:spcBef>
              <a:spcAft>
                <a:spcPts val="60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The Days Of Noah Part 3</a:t>
            </a:r>
          </a:p>
        </p:txBody>
      </p:sp>
      <p:sp>
        <p:nvSpPr>
          <p:cNvPr id="21" name="Text Box 8">
            <a:extLst>
              <a:ext uri="{FF2B5EF4-FFF2-40B4-BE49-F238E27FC236}">
                <a16:creationId xmlns:a16="http://schemas.microsoft.com/office/drawing/2014/main" id="{AE74B4D5-84B3-49CB-A3EC-6DBB0018AAA1}"/>
              </a:ext>
            </a:extLst>
          </p:cNvPr>
          <p:cNvSpPr txBox="1">
            <a:spLocks noChangeArrowheads="1"/>
          </p:cNvSpPr>
          <p:nvPr/>
        </p:nvSpPr>
        <p:spPr bwMode="auto">
          <a:xfrm>
            <a:off x="5707831" y="685800"/>
            <a:ext cx="3418983" cy="3970318"/>
          </a:xfrm>
          <a:prstGeom prst="rect">
            <a:avLst/>
          </a:prstGeom>
          <a:solidFill>
            <a:srgbClr val="F7BD40">
              <a:lumMod val="20000"/>
              <a:lumOff val="80000"/>
            </a:srgb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fontAlgn="auto">
              <a:spcBef>
                <a:spcPts val="0"/>
              </a:spcBef>
              <a:spcAft>
                <a:spcPts val="0"/>
              </a:spcAft>
              <a:defRPr/>
            </a:pPr>
            <a:r>
              <a:rPr lang="en-US" sz="2800" kern="0" dirty="0">
                <a:solidFill>
                  <a:srgbClr val="002060"/>
                </a:solidFill>
                <a:latin typeface="Tahoma" pitchFamily="34" charset="0"/>
              </a:rPr>
              <a:t>Noah showed that it can be done! That one can be righteous and walk with God even when the rest of the world is corrupt! </a:t>
            </a:r>
            <a:r>
              <a:rPr lang="en-US" sz="2800" i="1" kern="0" dirty="0">
                <a:solidFill>
                  <a:srgbClr val="002060"/>
                </a:solidFill>
                <a:latin typeface="Tahoma" pitchFamily="34" charset="0"/>
              </a:rPr>
              <a:t>(Genesis 6:8-9)</a:t>
            </a:r>
            <a:endParaRPr kumimoji="0" lang="en-US" sz="2000" b="0" i="1" u="none" strike="noStrike" kern="0" cap="none" spc="0" normalizeH="0" baseline="0" noProof="0" dirty="0">
              <a:ln>
                <a:noFill/>
              </a:ln>
              <a:solidFill>
                <a:srgbClr val="006600"/>
              </a:solidFill>
              <a:effectLst/>
              <a:uLnTx/>
              <a:uFillTx/>
              <a:latin typeface="Tahoma" pitchFamily="34" charset="0"/>
            </a:endParaRPr>
          </a:p>
        </p:txBody>
      </p:sp>
      <p:sp>
        <p:nvSpPr>
          <p:cNvPr id="22" name="Text Box 7">
            <a:extLst>
              <a:ext uri="{FF2B5EF4-FFF2-40B4-BE49-F238E27FC236}">
                <a16:creationId xmlns:a16="http://schemas.microsoft.com/office/drawing/2014/main" id="{7A36BA99-916D-40CC-A592-CF84C97FD12F}"/>
              </a:ext>
            </a:extLst>
          </p:cNvPr>
          <p:cNvSpPr txBox="1">
            <a:spLocks noChangeArrowheads="1"/>
          </p:cNvSpPr>
          <p:nvPr/>
        </p:nvSpPr>
        <p:spPr bwMode="auto">
          <a:xfrm>
            <a:off x="17186" y="4625526"/>
            <a:ext cx="5554451" cy="1938992"/>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defRPr/>
            </a:pPr>
            <a:r>
              <a:rPr lang="en-US" dirty="0">
                <a:solidFill>
                  <a:prstClr val="white"/>
                </a:solidFill>
                <a:latin typeface="Tahoma" pitchFamily="34" charset="0"/>
                <a:cs typeface="Times New Roman" pitchFamily="18" charset="0"/>
              </a:rPr>
              <a:t>The statistics will resemble those of Noah’s day:</a:t>
            </a:r>
          </a:p>
          <a:p>
            <a:pPr marL="0" lvl="0" indent="0" eaLnBrk="1" hangingPunct="1">
              <a:defRPr/>
            </a:pPr>
            <a:r>
              <a:rPr lang="en-US" dirty="0">
                <a:solidFill>
                  <a:prstClr val="white"/>
                </a:solidFill>
                <a:latin typeface="Tahoma" pitchFamily="34" charset="0"/>
                <a:cs typeface="Times New Roman" pitchFamily="18" charset="0"/>
              </a:rPr>
              <a:t>100% deliverance for those prepared to meet God, and 0% escape for the unprepared!</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2" name="Text Box 6">
            <a:extLst>
              <a:ext uri="{FF2B5EF4-FFF2-40B4-BE49-F238E27FC236}">
                <a16:creationId xmlns:a16="http://schemas.microsoft.com/office/drawing/2014/main" id="{1EA3BC2D-949B-498F-A89C-6CC550139E49}"/>
              </a:ext>
            </a:extLst>
          </p:cNvPr>
          <p:cNvSpPr txBox="1">
            <a:spLocks noChangeArrowheads="1"/>
          </p:cNvSpPr>
          <p:nvPr/>
        </p:nvSpPr>
        <p:spPr bwMode="auto">
          <a:xfrm>
            <a:off x="7797" y="3465984"/>
            <a:ext cx="5582009" cy="1015663"/>
          </a:xfrm>
          <a:prstGeom prst="rect">
            <a:avLst/>
          </a:prstGeom>
          <a:solidFill>
            <a:srgbClr val="FFCCFF"/>
          </a:solidFill>
          <a:ln w="9525" cap="flat" cmpd="sng" algn="ctr">
            <a:solidFill>
              <a:srgbClr val="975C00"/>
            </a:solidFill>
            <a:prstDash val="solid"/>
          </a:ln>
          <a:effectLst>
            <a:outerShdw blurRad="38100" dist="25400" dir="5400000" rotWithShape="0">
              <a:srgbClr val="000000">
                <a:alpha val="40000"/>
              </a:srgbClr>
            </a:outerShdw>
          </a:effec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fontAlgn="auto" hangingPunct="1">
              <a:spcBef>
                <a:spcPts val="0"/>
              </a:spcBef>
              <a:spcAft>
                <a:spcPts val="0"/>
              </a:spcAft>
              <a:defRPr/>
            </a:pPr>
            <a:r>
              <a:rPr lang="en-US" sz="2000" kern="0" dirty="0">
                <a:solidFill>
                  <a:srgbClr val="FF0000"/>
                </a:solidFill>
                <a:latin typeface="Tahoma" pitchFamily="34" charset="0"/>
                <a:cs typeface="Times New Roman" pitchFamily="18" charset="0"/>
              </a:rPr>
              <a:t>“What can the righteous do?” Be above reproach, trust in God, and teach the gospel and the consequences for sin</a:t>
            </a:r>
            <a:endParaRPr kumimoji="0" lang="en-US" sz="2400" b="1" i="1" u="none" strike="noStrike" kern="0" cap="none" spc="0" normalizeH="0" baseline="0" noProof="0" dirty="0">
              <a:ln>
                <a:noFill/>
              </a:ln>
              <a:solidFill>
                <a:srgbClr val="FF0000"/>
              </a:solidFill>
              <a:effectLst/>
              <a:uLnTx/>
              <a:uFillTx/>
              <a:latin typeface="Tahoma" pitchFamily="34" charset="0"/>
              <a:ea typeface="+mn-ea"/>
              <a:cs typeface="Times New Roman" pitchFamily="18" charset="0"/>
            </a:endParaRPr>
          </a:p>
        </p:txBody>
      </p:sp>
      <p:sp>
        <p:nvSpPr>
          <p:cNvPr id="14" name="Text Box 4">
            <a:extLst>
              <a:ext uri="{FF2B5EF4-FFF2-40B4-BE49-F238E27FC236}">
                <a16:creationId xmlns:a16="http://schemas.microsoft.com/office/drawing/2014/main" id="{20B564C1-8FAE-4458-8E70-F198B2CA9ED1}"/>
              </a:ext>
            </a:extLst>
          </p:cNvPr>
          <p:cNvSpPr txBox="1">
            <a:spLocks noChangeArrowheads="1"/>
          </p:cNvSpPr>
          <p:nvPr/>
        </p:nvSpPr>
        <p:spPr bwMode="auto">
          <a:xfrm>
            <a:off x="5682604" y="5335621"/>
            <a:ext cx="345431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spcAft>
                <a:spcPts val="600"/>
              </a:spcAft>
            </a:pPr>
            <a:r>
              <a:rPr lang="en-US" altLang="en-US" dirty="0">
                <a:solidFill>
                  <a:srgbClr val="0000FF"/>
                </a:solidFill>
                <a:latin typeface="Tahoma" pitchFamily="34" charset="0"/>
              </a:rPr>
              <a:t>Are you ready for Christ’s return?</a:t>
            </a:r>
            <a:endPar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5209176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2"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B690EE-E995-4D13-9D5F-A72EA9CAC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pic>
        <p:nvPicPr>
          <p:cNvPr id="73" name="Picture 2">
            <a:extLst>
              <a:ext uri="{FF2B5EF4-FFF2-40B4-BE49-F238E27FC236}">
                <a16:creationId xmlns:a16="http://schemas.microsoft.com/office/drawing/2014/main" id="{A0E633B9-FE4A-4F0D-B7F5-EA63CD6F8F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209802" y="6297"/>
            <a:ext cx="3369897" cy="2594820"/>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C82D2E27-E3C1-4F29-BC6A-7C7C3B07BF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1151"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10306955-0FC8-4AB2-8488-8825A0F51B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6306" name="Rectangle 2"/>
          <p:cNvSpPr>
            <a:spLocks noGrp="1" noChangeArrowheads="1"/>
          </p:cNvSpPr>
          <p:nvPr>
            <p:ph type="title"/>
          </p:nvPr>
        </p:nvSpPr>
        <p:spPr>
          <a:xfrm>
            <a:off x="5690666" y="6297"/>
            <a:ext cx="3453314" cy="679503"/>
          </a:xfrm>
        </p:spPr>
        <p:txBody>
          <a:bodyPr vert="horz" lIns="91440" tIns="45720" rIns="91440" bIns="45720" rtlCol="0" anchor="ctr">
            <a:normAutofit fontScale="90000"/>
          </a:bodyPr>
          <a:lstStyle/>
          <a:p>
            <a:r>
              <a:rPr lang="en-US" altLang="en-US" sz="4000" b="1" u="sng" dirty="0">
                <a:latin typeface="Arial" panose="020B0604020202020204" pitchFamily="34" charset="0"/>
                <a:cs typeface="Arial" panose="020B0604020202020204" pitchFamily="34" charset="0"/>
              </a:rPr>
              <a:t>Conclusion</a:t>
            </a:r>
          </a:p>
        </p:txBody>
      </p:sp>
      <p:sp>
        <p:nvSpPr>
          <p:cNvPr id="8" name="Footer Placeholder 4"/>
          <p:cNvSpPr>
            <a:spLocks noGrp="1"/>
          </p:cNvSpPr>
          <p:nvPr>
            <p:ph type="ftr" sz="quarter" idx="11"/>
          </p:nvPr>
        </p:nvSpPr>
        <p:spPr>
          <a:xfrm>
            <a:off x="20" y="6564519"/>
            <a:ext cx="5597565" cy="293481"/>
          </a:xfrm>
        </p:spPr>
        <p:txBody>
          <a:bodyPr vert="horz" lIns="91440" tIns="45720" rIns="91440" bIns="45720" rtlCol="0" anchor="ctr">
            <a:normAutofit/>
          </a:bodyPr>
          <a:lstStyle/>
          <a:p>
            <a:pPr marL="0" marR="0" lvl="0" indent="0" algn="ctr" defTabSz="457200" rtl="0" eaLnBrk="1" fontAlgn="base" latinLnBrk="0" hangingPunct="1">
              <a:lnSpc>
                <a:spcPct val="100000"/>
              </a:lnSpc>
              <a:spcBef>
                <a:spcPct val="0"/>
              </a:spcBef>
              <a:spcAft>
                <a:spcPts val="60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The Days Of Noah Part 3</a:t>
            </a:r>
          </a:p>
        </p:txBody>
      </p:sp>
      <p:sp>
        <p:nvSpPr>
          <p:cNvPr id="21" name="Text Box 8">
            <a:extLst>
              <a:ext uri="{FF2B5EF4-FFF2-40B4-BE49-F238E27FC236}">
                <a16:creationId xmlns:a16="http://schemas.microsoft.com/office/drawing/2014/main" id="{AE74B4D5-84B3-49CB-A3EC-6DBB0018AAA1}"/>
              </a:ext>
            </a:extLst>
          </p:cNvPr>
          <p:cNvSpPr txBox="1">
            <a:spLocks noChangeArrowheads="1"/>
          </p:cNvSpPr>
          <p:nvPr/>
        </p:nvSpPr>
        <p:spPr bwMode="auto">
          <a:xfrm>
            <a:off x="5707831" y="685800"/>
            <a:ext cx="3418983" cy="3108543"/>
          </a:xfrm>
          <a:prstGeom prst="rect">
            <a:avLst/>
          </a:prstGeom>
          <a:solidFill>
            <a:srgbClr val="F7BD40">
              <a:lumMod val="20000"/>
              <a:lumOff val="80000"/>
            </a:srgb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fontAlgn="auto">
              <a:spcBef>
                <a:spcPts val="0"/>
              </a:spcBef>
              <a:spcAft>
                <a:spcPts val="0"/>
              </a:spcAft>
              <a:defRPr/>
            </a:pPr>
            <a:r>
              <a:rPr lang="en-US" sz="2800" kern="0" dirty="0">
                <a:solidFill>
                  <a:srgbClr val="002060"/>
                </a:solidFill>
                <a:latin typeface="Tahoma" pitchFamily="34" charset="0"/>
              </a:rPr>
              <a:t>As Noah had to be in the ark to be saved </a:t>
            </a:r>
            <a:r>
              <a:rPr lang="en-US" sz="2800" i="1" kern="0" dirty="0">
                <a:solidFill>
                  <a:srgbClr val="002060"/>
                </a:solidFill>
                <a:latin typeface="Tahoma" pitchFamily="34" charset="0"/>
              </a:rPr>
              <a:t>(Gen. 7:1), </a:t>
            </a:r>
            <a:r>
              <a:rPr lang="en-US" sz="2800" kern="0" dirty="0">
                <a:solidFill>
                  <a:srgbClr val="002060"/>
                </a:solidFill>
                <a:latin typeface="Tahoma" pitchFamily="34" charset="0"/>
              </a:rPr>
              <a:t>people must be “in Christ” to be saved today! </a:t>
            </a:r>
            <a:r>
              <a:rPr lang="en-US" sz="2800" i="1" kern="0" dirty="0">
                <a:solidFill>
                  <a:srgbClr val="002060"/>
                </a:solidFill>
                <a:latin typeface="Tahoma" pitchFamily="34" charset="0"/>
              </a:rPr>
              <a:t>(Rom. 6:23; 8:1)</a:t>
            </a:r>
            <a:endParaRPr kumimoji="0" lang="en-US" sz="2000" b="0" i="1" u="none" strike="noStrike" kern="0" cap="none" spc="0" normalizeH="0" baseline="0" noProof="0" dirty="0">
              <a:ln>
                <a:noFill/>
              </a:ln>
              <a:solidFill>
                <a:srgbClr val="006600"/>
              </a:solidFill>
              <a:effectLst/>
              <a:uLnTx/>
              <a:uFillTx/>
              <a:latin typeface="Tahoma" pitchFamily="34" charset="0"/>
            </a:endParaRPr>
          </a:p>
        </p:txBody>
      </p:sp>
      <p:sp>
        <p:nvSpPr>
          <p:cNvPr id="22" name="Text Box 7">
            <a:extLst>
              <a:ext uri="{FF2B5EF4-FFF2-40B4-BE49-F238E27FC236}">
                <a16:creationId xmlns:a16="http://schemas.microsoft.com/office/drawing/2014/main" id="{7A36BA99-916D-40CC-A592-CF84C97FD12F}"/>
              </a:ext>
            </a:extLst>
          </p:cNvPr>
          <p:cNvSpPr txBox="1">
            <a:spLocks noChangeArrowheads="1"/>
          </p:cNvSpPr>
          <p:nvPr/>
        </p:nvSpPr>
        <p:spPr bwMode="auto">
          <a:xfrm>
            <a:off x="-2" y="4271984"/>
            <a:ext cx="5571639" cy="2308324"/>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defRPr/>
            </a:pPr>
            <a:r>
              <a:rPr lang="en-US" dirty="0">
                <a:solidFill>
                  <a:prstClr val="white"/>
                </a:solidFill>
                <a:latin typeface="Tahoma" pitchFamily="34" charset="0"/>
                <a:cs typeface="Times New Roman" pitchFamily="18" charset="0"/>
              </a:rPr>
              <a:t>Just as water punished the wicked, it also saved Noah from the corrupting influence of wicked men </a:t>
            </a:r>
            <a:r>
              <a:rPr lang="en-US" i="1" dirty="0">
                <a:solidFill>
                  <a:prstClr val="white"/>
                </a:solidFill>
                <a:latin typeface="Tahoma" pitchFamily="34" charset="0"/>
                <a:cs typeface="Times New Roman" pitchFamily="18" charset="0"/>
              </a:rPr>
              <a:t>(I Peter 3:20-21) </a:t>
            </a:r>
            <a:r>
              <a:rPr lang="en-US" dirty="0">
                <a:solidFill>
                  <a:prstClr val="white"/>
                </a:solidFill>
                <a:latin typeface="Tahoma" pitchFamily="34" charset="0"/>
                <a:cs typeface="Times New Roman" pitchFamily="18" charset="0"/>
              </a:rPr>
              <a:t>– </a:t>
            </a:r>
            <a:r>
              <a:rPr lang="en-US" i="1" dirty="0">
                <a:solidFill>
                  <a:prstClr val="white"/>
                </a:solidFill>
                <a:latin typeface="Tahoma" pitchFamily="34" charset="0"/>
                <a:cs typeface="Times New Roman" pitchFamily="18" charset="0"/>
              </a:rPr>
              <a:t>Water played a role in salvation then and still does today!</a:t>
            </a:r>
            <a:endParaRPr kumimoji="0" lang="en-US" sz="2400" b="1" i="1" u="none" strike="noStrike" kern="1200" cap="none" spc="0" normalizeH="0" baseline="0" noProof="0" dirty="0">
              <a:ln>
                <a:noFill/>
              </a:ln>
              <a:solidFill>
                <a:prstClr val="white"/>
              </a:solidFill>
              <a:effectLst/>
              <a:uLnTx/>
              <a:uFillTx/>
              <a:latin typeface="Tahoma" pitchFamily="34" charset="0"/>
              <a:cs typeface="Times New Roman" pitchFamily="18" charset="0"/>
            </a:endParaRPr>
          </a:p>
        </p:txBody>
      </p:sp>
      <p:sp>
        <p:nvSpPr>
          <p:cNvPr id="12" name="Text Box 6">
            <a:extLst>
              <a:ext uri="{FF2B5EF4-FFF2-40B4-BE49-F238E27FC236}">
                <a16:creationId xmlns:a16="http://schemas.microsoft.com/office/drawing/2014/main" id="{1EA3BC2D-949B-498F-A89C-6CC550139E49}"/>
              </a:ext>
            </a:extLst>
          </p:cNvPr>
          <p:cNvSpPr txBox="1">
            <a:spLocks noChangeArrowheads="1"/>
          </p:cNvSpPr>
          <p:nvPr/>
        </p:nvSpPr>
        <p:spPr bwMode="auto">
          <a:xfrm>
            <a:off x="7797" y="2767279"/>
            <a:ext cx="5582009" cy="1323439"/>
          </a:xfrm>
          <a:prstGeom prst="rect">
            <a:avLst/>
          </a:prstGeom>
          <a:solidFill>
            <a:srgbClr val="FFCCFF"/>
          </a:solidFill>
          <a:ln w="9525" cap="flat" cmpd="sng" algn="ctr">
            <a:solidFill>
              <a:srgbClr val="975C00"/>
            </a:solidFill>
            <a:prstDash val="solid"/>
          </a:ln>
          <a:effectLst>
            <a:outerShdw blurRad="38100" dist="25400" dir="5400000" rotWithShape="0">
              <a:srgbClr val="000000">
                <a:alpha val="40000"/>
              </a:srgbClr>
            </a:outerShdw>
          </a:effec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fontAlgn="auto" hangingPunct="1">
              <a:spcBef>
                <a:spcPts val="0"/>
              </a:spcBef>
              <a:spcAft>
                <a:spcPts val="0"/>
              </a:spcAft>
              <a:defRPr/>
            </a:pPr>
            <a:r>
              <a:rPr lang="en-US" sz="2000" kern="0" dirty="0">
                <a:solidFill>
                  <a:srgbClr val="FF0000"/>
                </a:solidFill>
                <a:latin typeface="Tahoma" pitchFamily="34" charset="0"/>
                <a:cs typeface="Times New Roman" pitchFamily="18" charset="0"/>
              </a:rPr>
              <a:t>Let us not be so distracted with the cares of this world that we be like those “in the days of Noah” who were caught by destruction unaware!</a:t>
            </a:r>
            <a:endParaRPr kumimoji="0" lang="en-US" sz="2400" b="1" i="1" u="none" strike="noStrike" kern="0" cap="none" spc="0" normalizeH="0" baseline="0" noProof="0" dirty="0">
              <a:ln>
                <a:noFill/>
              </a:ln>
              <a:solidFill>
                <a:srgbClr val="FF0000"/>
              </a:solidFill>
              <a:effectLst/>
              <a:uLnTx/>
              <a:uFillTx/>
              <a:latin typeface="Tahoma" pitchFamily="34" charset="0"/>
              <a:ea typeface="+mn-ea"/>
              <a:cs typeface="Times New Roman" pitchFamily="18" charset="0"/>
            </a:endParaRPr>
          </a:p>
        </p:txBody>
      </p:sp>
      <p:sp>
        <p:nvSpPr>
          <p:cNvPr id="14" name="Text Box 4">
            <a:extLst>
              <a:ext uri="{FF2B5EF4-FFF2-40B4-BE49-F238E27FC236}">
                <a16:creationId xmlns:a16="http://schemas.microsoft.com/office/drawing/2014/main" id="{20B564C1-8FAE-4458-8E70-F198B2CA9ED1}"/>
              </a:ext>
            </a:extLst>
          </p:cNvPr>
          <p:cNvSpPr txBox="1">
            <a:spLocks noChangeArrowheads="1"/>
          </p:cNvSpPr>
          <p:nvPr/>
        </p:nvSpPr>
        <p:spPr bwMode="auto">
          <a:xfrm>
            <a:off x="-10372" y="679178"/>
            <a:ext cx="228345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spcAft>
                <a:spcPts val="600"/>
              </a:spcAft>
            </a:pPr>
            <a:r>
              <a:rPr lang="en-US" altLang="en-US" dirty="0">
                <a:solidFill>
                  <a:srgbClr val="0000FF"/>
                </a:solidFill>
                <a:latin typeface="Tahoma" pitchFamily="34" charset="0"/>
              </a:rPr>
              <a:t>How does one get </a:t>
            </a:r>
            <a:r>
              <a:rPr lang="en-US" altLang="en-US" i="1" dirty="0">
                <a:solidFill>
                  <a:srgbClr val="0000FF"/>
                </a:solidFill>
                <a:latin typeface="Tahoma" pitchFamily="34" charset="0"/>
              </a:rPr>
              <a:t>in Christ?</a:t>
            </a:r>
            <a:r>
              <a:rPr lang="en-US" altLang="en-US" dirty="0">
                <a:solidFill>
                  <a:srgbClr val="0000FF"/>
                </a:solidFill>
                <a:latin typeface="Tahoma" pitchFamily="34" charset="0"/>
              </a:rPr>
              <a:t> </a:t>
            </a:r>
            <a:endPar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3" name="Text Box 4">
            <a:extLst>
              <a:ext uri="{FF2B5EF4-FFF2-40B4-BE49-F238E27FC236}">
                <a16:creationId xmlns:a16="http://schemas.microsoft.com/office/drawing/2014/main" id="{B1A62906-B805-42B8-A86A-B328A06612C5}"/>
              </a:ext>
            </a:extLst>
          </p:cNvPr>
          <p:cNvSpPr txBox="1">
            <a:spLocks noChangeArrowheads="1"/>
          </p:cNvSpPr>
          <p:nvPr/>
        </p:nvSpPr>
        <p:spPr bwMode="auto">
          <a:xfrm>
            <a:off x="5672497" y="3787644"/>
            <a:ext cx="345333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solidFill>
                  <a:srgbClr val="0000FF"/>
                </a:solidFill>
                <a:latin typeface="Tahoma" pitchFamily="34" charset="0"/>
              </a:rPr>
              <a:t>One is immersed in water in Jesus’ name for the forgiveness of sin! </a:t>
            </a:r>
            <a:r>
              <a:rPr lang="en-US" altLang="en-US" i="1" dirty="0">
                <a:solidFill>
                  <a:srgbClr val="0000FF"/>
                </a:solidFill>
                <a:latin typeface="Tahoma" pitchFamily="34" charset="0"/>
              </a:rPr>
              <a:t>(Gal. 3:26-27; Acts 2:38; 22:16) </a:t>
            </a:r>
            <a:r>
              <a:rPr lang="en-US" altLang="en-US" dirty="0">
                <a:solidFill>
                  <a:srgbClr val="0000FF"/>
                </a:solidFill>
                <a:latin typeface="Tahoma" pitchFamily="34" charset="0"/>
              </a:rPr>
              <a:t>– One is baptized into Christ and into His church </a:t>
            </a:r>
            <a:r>
              <a:rPr lang="en-US" altLang="en-US" i="1" dirty="0">
                <a:solidFill>
                  <a:srgbClr val="0000FF"/>
                </a:solidFill>
                <a:latin typeface="Tahoma" pitchFamily="34" charset="0"/>
              </a:rPr>
              <a:t>(I Cor. 12:13)</a:t>
            </a:r>
          </a:p>
        </p:txBody>
      </p:sp>
    </p:spTree>
    <p:extLst>
      <p:ext uri="{BB962C8B-B14F-4D97-AF65-F5344CB8AC3E}">
        <p14:creationId xmlns:p14="http://schemas.microsoft.com/office/powerpoint/2010/main" val="25225875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anim calcmode="lin" valueType="num">
                                      <p:cBhvr>
                                        <p:cTn id="19" dur="1000" fill="hold"/>
                                        <p:tgtEl>
                                          <p:spTgt spid="14"/>
                                        </p:tgtEl>
                                        <p:attrNameLst>
                                          <p:attrName>style.rotation</p:attrName>
                                        </p:attrNameLst>
                                      </p:cBhvr>
                                      <p:tavLst>
                                        <p:tav tm="0">
                                          <p:val>
                                            <p:fltVal val="90"/>
                                          </p:val>
                                        </p:tav>
                                        <p:tav tm="100000">
                                          <p:val>
                                            <p:fltVal val="0"/>
                                          </p:val>
                                        </p:tav>
                                      </p:tavLst>
                                    </p:anim>
                                    <p:animEffect transition="in" filter="fade">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fltVal val="0"/>
                                          </p:val>
                                        </p:tav>
                                        <p:tav tm="100000">
                                          <p:val>
                                            <p:strVal val="#ppt_w"/>
                                          </p:val>
                                        </p:tav>
                                      </p:tavLst>
                                    </p:anim>
                                    <p:anim calcmode="lin" valueType="num">
                                      <p:cBhvr>
                                        <p:cTn id="33" dur="1000" fill="hold"/>
                                        <p:tgtEl>
                                          <p:spTgt spid="13"/>
                                        </p:tgtEl>
                                        <p:attrNameLst>
                                          <p:attrName>ppt_h</p:attrName>
                                        </p:attrNameLst>
                                      </p:cBhvr>
                                      <p:tavLst>
                                        <p:tav tm="0">
                                          <p:val>
                                            <p:fltVal val="0"/>
                                          </p:val>
                                        </p:tav>
                                        <p:tav tm="100000">
                                          <p:val>
                                            <p:strVal val="#ppt_h"/>
                                          </p:val>
                                        </p:tav>
                                      </p:tavLst>
                                    </p:anim>
                                    <p:anim calcmode="lin" valueType="num">
                                      <p:cBhvr>
                                        <p:cTn id="34" dur="1000" fill="hold"/>
                                        <p:tgtEl>
                                          <p:spTgt spid="13"/>
                                        </p:tgtEl>
                                        <p:attrNameLst>
                                          <p:attrName>style.rotation</p:attrName>
                                        </p:attrNameLst>
                                      </p:cBhvr>
                                      <p:tavLst>
                                        <p:tav tm="0">
                                          <p:val>
                                            <p:fltVal val="90"/>
                                          </p:val>
                                        </p:tav>
                                        <p:tav tm="100000">
                                          <p:val>
                                            <p:fltVal val="0"/>
                                          </p:val>
                                        </p:tav>
                                      </p:tavLst>
                                    </p:anim>
                                    <p:animEffect transition="in" filter="fade">
                                      <p:cBhvr>
                                        <p:cTn id="35" dur="1000"/>
                                        <p:tgtEl>
                                          <p:spTgt spid="13"/>
                                        </p:tgtEl>
                                      </p:cBhvr>
                                    </p:animEffect>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2" grpId="0" animBg="1"/>
      <p:bldP spid="14"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9144000" cy="762000"/>
          </a:xfrm>
        </p:spPr>
        <p:txBody>
          <a:bodyPr>
            <a:noAutofit/>
          </a:bodyPr>
          <a:lstStyle/>
          <a:p>
            <a:r>
              <a:rPr lang="en-US" altLang="en-US" b="1" u="sng" dirty="0">
                <a:ln>
                  <a:solidFill>
                    <a:sysClr val="windowText" lastClr="000000"/>
                  </a:solidFill>
                </a:ln>
                <a:solidFill>
                  <a:srgbClr val="FFFFFF"/>
                </a:solidFill>
                <a:cs typeface="Times New Roman" pitchFamily="18" charset="0"/>
              </a:rPr>
              <a:t>Conclusion</a:t>
            </a:r>
          </a:p>
        </p:txBody>
      </p:sp>
      <p:sp>
        <p:nvSpPr>
          <p:cNvPr id="7" name="Footer Placeholder 4"/>
          <p:cNvSpPr>
            <a:spLocks noGrp="1"/>
          </p:cNvSpPr>
          <p:nvPr>
            <p:ph type="ftr" sz="quarter" idx="11"/>
          </p:nvPr>
        </p:nvSpPr>
        <p:spPr>
          <a:xfrm>
            <a:off x="0" y="6629400"/>
            <a:ext cx="4495800" cy="243348"/>
          </a:xfrm>
        </p:spPr>
        <p:txBody>
          <a:bodyPr/>
          <a:lstStyle/>
          <a:p>
            <a:r>
              <a:rPr lang="en-US" altLang="en-US" sz="1100" dirty="0"/>
              <a:t>The Days Of Noah Part 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866900" y="868740"/>
            <a:ext cx="5410200" cy="3864430"/>
          </a:xfrm>
          <a:prstGeom prst="rect">
            <a:avLst/>
          </a:prstGeom>
        </p:spPr>
      </p:pic>
      <p:sp>
        <p:nvSpPr>
          <p:cNvPr id="10" name="Text Box 4"/>
          <p:cNvSpPr txBox="1">
            <a:spLocks noChangeArrowheads="1"/>
          </p:cNvSpPr>
          <p:nvPr/>
        </p:nvSpPr>
        <p:spPr bwMode="auto">
          <a:xfrm>
            <a:off x="-1675" y="4953000"/>
            <a:ext cx="9144000" cy="156966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sz="4800" dirty="0">
                <a:solidFill>
                  <a:schemeClr val="accent2">
                    <a:lumMod val="20000"/>
                    <a:lumOff val="80000"/>
                  </a:schemeClr>
                </a:solidFill>
                <a:latin typeface="Tahoma" pitchFamily="34" charset="0"/>
              </a:rPr>
              <a:t>Are you prepared for Christ’s Return?</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Erring Saint:</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11556540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B690EE-E995-4D13-9D5F-A72EA9CAC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A0E633B9-FE4A-4F0D-B7F5-EA63CD6F8F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57721" y="-2"/>
            <a:ext cx="5126785" cy="3414439"/>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C82D2E27-E3C1-4F29-BC6A-7C7C3B07BF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1151"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10306955-0FC8-4AB2-8488-8825A0F51B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6306" name="Rectangle 2"/>
          <p:cNvSpPr>
            <a:spLocks noGrp="1" noChangeArrowheads="1"/>
          </p:cNvSpPr>
          <p:nvPr>
            <p:ph type="title"/>
          </p:nvPr>
        </p:nvSpPr>
        <p:spPr>
          <a:xfrm>
            <a:off x="5690666" y="6297"/>
            <a:ext cx="3453314" cy="679503"/>
          </a:xfrm>
        </p:spPr>
        <p:txBody>
          <a:bodyPr vert="horz" lIns="91440" tIns="45720" rIns="91440" bIns="45720" rtlCol="0" anchor="ctr">
            <a:normAutofit/>
          </a:bodyPr>
          <a:lstStyle/>
          <a:p>
            <a:r>
              <a:rPr lang="en-US" altLang="en-US" sz="4000" b="1" u="sng" dirty="0">
                <a:latin typeface="Arial" panose="020B0604020202020204" pitchFamily="34" charset="0"/>
                <a:cs typeface="Arial" panose="020B0604020202020204" pitchFamily="34" charset="0"/>
              </a:rPr>
              <a:t>Intro</a:t>
            </a:r>
          </a:p>
        </p:txBody>
      </p:sp>
      <p:sp>
        <p:nvSpPr>
          <p:cNvPr id="8" name="Footer Placeholder 4"/>
          <p:cNvSpPr>
            <a:spLocks noGrp="1"/>
          </p:cNvSpPr>
          <p:nvPr>
            <p:ph type="ftr" sz="quarter" idx="11"/>
          </p:nvPr>
        </p:nvSpPr>
        <p:spPr>
          <a:xfrm>
            <a:off x="20" y="6564519"/>
            <a:ext cx="5597565" cy="293481"/>
          </a:xfrm>
        </p:spPr>
        <p:txBody>
          <a:bodyPr vert="horz" lIns="91440" tIns="45720" rIns="91440" bIns="45720" rtlCol="0" anchor="ctr">
            <a:normAutofit/>
          </a:bodyPr>
          <a:lstStyle/>
          <a:p>
            <a:pPr marR="0" lvl="0" indent="0" algn="ctr" defTabSz="457200" fontAlgn="base">
              <a:spcBef>
                <a:spcPct val="0"/>
              </a:spcBef>
              <a:spcAft>
                <a:spcPts val="600"/>
              </a:spcAft>
              <a:buClrTx/>
              <a:buSzTx/>
              <a:buFontTx/>
              <a:buNone/>
              <a:tabLst/>
              <a:defRPr/>
            </a:pPr>
            <a:r>
              <a:rPr kumimoji="0" lang="en-US" altLang="en-US" b="1" i="0" u="none" strike="noStrike" kern="1200" cap="none" spc="0" normalizeH="0" baseline="0" noProof="0" dirty="0">
                <a:ln>
                  <a:noFill/>
                </a:ln>
                <a:effectLst/>
                <a:uLnTx/>
                <a:uFillTx/>
                <a:latin typeface="+mn-lt"/>
                <a:ea typeface="+mn-ea"/>
                <a:cs typeface="+mn-cs"/>
              </a:rPr>
              <a:t>The Days Of Noah Part 3</a:t>
            </a:r>
          </a:p>
        </p:txBody>
      </p:sp>
      <p:sp>
        <p:nvSpPr>
          <p:cNvPr id="21" name="Text Box 8">
            <a:extLst>
              <a:ext uri="{FF2B5EF4-FFF2-40B4-BE49-F238E27FC236}">
                <a16:creationId xmlns:a16="http://schemas.microsoft.com/office/drawing/2014/main" id="{AE74B4D5-84B3-49CB-A3EC-6DBB0018AAA1}"/>
              </a:ext>
            </a:extLst>
          </p:cNvPr>
          <p:cNvSpPr txBox="1">
            <a:spLocks noChangeArrowheads="1"/>
          </p:cNvSpPr>
          <p:nvPr/>
        </p:nvSpPr>
        <p:spPr bwMode="auto">
          <a:xfrm>
            <a:off x="5698274" y="914400"/>
            <a:ext cx="3418983" cy="2677656"/>
          </a:xfrm>
          <a:prstGeom prst="rect">
            <a:avLst/>
          </a:prstGeom>
          <a:solidFill>
            <a:srgbClr val="F7BD40">
              <a:lumMod val="20000"/>
              <a:lumOff val="80000"/>
            </a:srgb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rPr>
              <a:t>II Peter 3:7</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600"/>
                </a:solidFill>
                <a:effectLst/>
                <a:uLnTx/>
                <a:uFillTx/>
                <a:latin typeface="Tahoma" pitchFamily="34" charset="0"/>
                <a:ea typeface="+mn-ea"/>
                <a:cs typeface="Times New Roman" pitchFamily="18" charset="0"/>
              </a:rPr>
              <a:t>7.  But by His word the present heavens and earth are being reserved for fire, kept for the day of judgment and destruction of ungodly men.</a:t>
            </a:r>
          </a:p>
        </p:txBody>
      </p:sp>
      <p:sp>
        <p:nvSpPr>
          <p:cNvPr id="22" name="Text Box 7">
            <a:extLst>
              <a:ext uri="{FF2B5EF4-FFF2-40B4-BE49-F238E27FC236}">
                <a16:creationId xmlns:a16="http://schemas.microsoft.com/office/drawing/2014/main" id="{7A36BA99-916D-40CC-A592-CF84C97FD12F}"/>
              </a:ext>
            </a:extLst>
          </p:cNvPr>
          <p:cNvSpPr txBox="1">
            <a:spLocks noChangeArrowheads="1"/>
          </p:cNvSpPr>
          <p:nvPr/>
        </p:nvSpPr>
        <p:spPr bwMode="auto">
          <a:xfrm>
            <a:off x="5705944" y="4402935"/>
            <a:ext cx="3411313" cy="2308324"/>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defRPr/>
            </a:pPr>
            <a:r>
              <a:rPr lang="en-US" dirty="0">
                <a:solidFill>
                  <a:prstClr val="white"/>
                </a:solidFill>
                <a:latin typeface="Tahoma" pitchFamily="34" charset="0"/>
                <a:cs typeface="Times New Roman" pitchFamily="18" charset="0"/>
              </a:rPr>
              <a:t>No matter what people in the world around us are doing, we must be prepared for that day!</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2" name="Text Box 6">
            <a:extLst>
              <a:ext uri="{FF2B5EF4-FFF2-40B4-BE49-F238E27FC236}">
                <a16:creationId xmlns:a16="http://schemas.microsoft.com/office/drawing/2014/main" id="{1EA3BC2D-949B-498F-A89C-6CC550139E49}"/>
              </a:ext>
            </a:extLst>
          </p:cNvPr>
          <p:cNvSpPr txBox="1">
            <a:spLocks noChangeArrowheads="1"/>
          </p:cNvSpPr>
          <p:nvPr/>
        </p:nvSpPr>
        <p:spPr bwMode="auto">
          <a:xfrm>
            <a:off x="7797" y="3465984"/>
            <a:ext cx="5582009" cy="1323439"/>
          </a:xfrm>
          <a:prstGeom prst="rect">
            <a:avLst/>
          </a:prstGeom>
          <a:solidFill>
            <a:srgbClr val="FFCCFF"/>
          </a:solidFill>
          <a:ln w="9525" cap="flat" cmpd="sng" algn="ctr">
            <a:solidFill>
              <a:srgbClr val="975C00"/>
            </a:solidFill>
            <a:prstDash val="solid"/>
          </a:ln>
          <a:effectLst>
            <a:outerShdw blurRad="38100" dist="25400" dir="5400000" rotWithShape="0">
              <a:srgbClr val="000000">
                <a:alpha val="40000"/>
              </a:srgbClr>
            </a:outerShdw>
          </a:effec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fontAlgn="auto" hangingPunct="1">
              <a:spcBef>
                <a:spcPts val="0"/>
              </a:spcBef>
              <a:spcAft>
                <a:spcPts val="0"/>
              </a:spcAft>
              <a:defRPr/>
            </a:pPr>
            <a:r>
              <a:rPr lang="en-US" sz="2000" kern="0" dirty="0">
                <a:solidFill>
                  <a:srgbClr val="FF0000"/>
                </a:solidFill>
                <a:latin typeface="Tahoma" pitchFamily="34" charset="0"/>
                <a:cs typeface="Times New Roman" pitchFamily="18" charset="0"/>
              </a:rPr>
              <a:t>Today people are told to prepare for destruction that will come by way of intense heat that will burn up the earth and the elements – II Peter 3:10-12</a:t>
            </a:r>
            <a:endParaRPr kumimoji="0" lang="en-US" i="1" u="none" strike="noStrike" kern="0" cap="none" spc="0" normalizeH="0" baseline="0" noProof="0" dirty="0">
              <a:ln>
                <a:noFill/>
              </a:ln>
              <a:solidFill>
                <a:srgbClr val="FF0000"/>
              </a:solidFill>
              <a:effectLst/>
              <a:uLnTx/>
              <a:uFillTx/>
              <a:latin typeface="Tahoma" pitchFamily="34" charset="0"/>
              <a:cs typeface="Times New Roman" pitchFamily="18" charset="0"/>
            </a:endParaRPr>
          </a:p>
        </p:txBody>
      </p:sp>
      <p:sp>
        <p:nvSpPr>
          <p:cNvPr id="14" name="Text Box 4">
            <a:extLst>
              <a:ext uri="{FF2B5EF4-FFF2-40B4-BE49-F238E27FC236}">
                <a16:creationId xmlns:a16="http://schemas.microsoft.com/office/drawing/2014/main" id="{20B564C1-8FAE-4458-8E70-F198B2CA9ED1}"/>
              </a:ext>
            </a:extLst>
          </p:cNvPr>
          <p:cNvSpPr txBox="1">
            <a:spLocks noChangeArrowheads="1"/>
          </p:cNvSpPr>
          <p:nvPr/>
        </p:nvSpPr>
        <p:spPr bwMode="auto">
          <a:xfrm>
            <a:off x="19" y="4951123"/>
            <a:ext cx="556400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spcAft>
                <a:spcPts val="600"/>
              </a:spcAft>
            </a:pPr>
            <a:r>
              <a:rPr lang="en-US" altLang="en-US" dirty="0">
                <a:solidFill>
                  <a:srgbClr val="0000FF"/>
                </a:solidFill>
                <a:latin typeface="Tahoma" pitchFamily="34" charset="0"/>
              </a:rPr>
              <a:t>Despite what the people in the world around him were doing, Noah and his family were prepared!</a:t>
            </a:r>
          </a:p>
        </p:txBody>
      </p:sp>
    </p:spTree>
    <p:extLst>
      <p:ext uri="{BB962C8B-B14F-4D97-AF65-F5344CB8AC3E}">
        <p14:creationId xmlns:p14="http://schemas.microsoft.com/office/powerpoint/2010/main" val="25782083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2"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Footer Placeholder 4"/>
          <p:cNvSpPr>
            <a:spLocks noGrp="1"/>
          </p:cNvSpPr>
          <p:nvPr>
            <p:ph type="ftr" sz="quarter" idx="11"/>
          </p:nvPr>
        </p:nvSpPr>
        <p:spPr>
          <a:xfrm>
            <a:off x="2458" y="6492875"/>
            <a:ext cx="5004665" cy="365125"/>
          </a:xfrm>
        </p:spPr>
        <p:txBody>
          <a:bodyPr vert="horz" lIns="91440" tIns="45720" rIns="91440" bIns="45720" rtlCol="0" anchor="ctr">
            <a:normAutofit/>
          </a:bodyPr>
          <a:lstStyle/>
          <a:p>
            <a:pPr defTabSz="457200">
              <a:spcAft>
                <a:spcPts val="600"/>
              </a:spcAft>
            </a:pPr>
            <a:r>
              <a:rPr lang="en-US" altLang="en-US" kern="1200">
                <a:solidFill>
                  <a:schemeClr val="tx1"/>
                </a:solidFill>
                <a:latin typeface="+mn-lt"/>
                <a:ea typeface="+mn-ea"/>
                <a:cs typeface="+mn-cs"/>
              </a:rPr>
              <a:t>The Days Of Noah Part 3</a:t>
            </a:r>
            <a:endParaRPr lang="en-US" altLang="en-US" kern="1200" dirty="0">
              <a:solidFill>
                <a:schemeClr val="tx1"/>
              </a:solidFill>
              <a:latin typeface="+mn-lt"/>
              <a:ea typeface="+mn-ea"/>
              <a:cs typeface="+mn-cs"/>
            </a:endParaRPr>
          </a:p>
        </p:txBody>
      </p:sp>
      <p:sp>
        <p:nvSpPr>
          <p:cNvPr id="226306" name="Rectangle 2"/>
          <p:cNvSpPr>
            <a:spLocks noGrp="1" noChangeArrowheads="1"/>
          </p:cNvSpPr>
          <p:nvPr>
            <p:ph type="title"/>
          </p:nvPr>
        </p:nvSpPr>
        <p:spPr>
          <a:xfrm>
            <a:off x="2458" y="-27173"/>
            <a:ext cx="9141542" cy="951630"/>
          </a:xfrm>
        </p:spPr>
        <p:txBody>
          <a:bodyPr vert="horz" lIns="91440" tIns="45720" rIns="91440" bIns="45720" rtlCol="0" anchor="b">
            <a:noAutofit/>
          </a:bodyPr>
          <a:lstStyle/>
          <a:p>
            <a:r>
              <a:rPr lang="en-US" altLang="en-US" sz="3200" b="1" u="sng" dirty="0"/>
              <a:t>What Can The Righteous Do? </a:t>
            </a:r>
            <a:br>
              <a:rPr lang="en-US" altLang="en-US" sz="3200" b="1" u="sng" dirty="0"/>
            </a:br>
            <a:r>
              <a:rPr lang="en-US" altLang="en-US" sz="3200" b="1" u="sng" dirty="0"/>
              <a:t>Be Prepared!</a:t>
            </a:r>
          </a:p>
        </p:txBody>
      </p:sp>
      <p:sp>
        <p:nvSpPr>
          <p:cNvPr id="226308" name="Text Box 4"/>
          <p:cNvSpPr txBox="1">
            <a:spLocks noChangeArrowheads="1"/>
          </p:cNvSpPr>
          <p:nvPr/>
        </p:nvSpPr>
        <p:spPr bwMode="auto">
          <a:xfrm>
            <a:off x="2458" y="1061716"/>
            <a:ext cx="91440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Aft>
                <a:spcPts val="600"/>
              </a:spcAft>
              <a:buFont typeface="Wingdings" panose="05000000000000000000" pitchFamily="2" charset="2"/>
              <a:buChar char="v"/>
            </a:pPr>
            <a:r>
              <a:rPr lang="en-US" altLang="en-US" dirty="0">
                <a:solidFill>
                  <a:srgbClr val="0000FF"/>
                </a:solidFill>
                <a:latin typeface="Tahoma" pitchFamily="34" charset="0"/>
              </a:rPr>
              <a:t>The righteous must continue to keep their faith in God</a:t>
            </a:r>
          </a:p>
        </p:txBody>
      </p:sp>
      <p:sp>
        <p:nvSpPr>
          <p:cNvPr id="11" name="Text Box 6">
            <a:extLst>
              <a:ext uri="{FF2B5EF4-FFF2-40B4-BE49-F238E27FC236}">
                <a16:creationId xmlns:a16="http://schemas.microsoft.com/office/drawing/2014/main" id="{F1CB5D5D-579E-461D-811C-2C9E378CF45B}"/>
              </a:ext>
            </a:extLst>
          </p:cNvPr>
          <p:cNvSpPr txBox="1">
            <a:spLocks noChangeArrowheads="1"/>
          </p:cNvSpPr>
          <p:nvPr/>
        </p:nvSpPr>
        <p:spPr bwMode="auto">
          <a:xfrm>
            <a:off x="-19314" y="4724400"/>
            <a:ext cx="9141541" cy="1261884"/>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7030A0"/>
                </a:solidFill>
                <a:effectLst/>
                <a:uLnTx/>
                <a:uFillTx/>
                <a:latin typeface="Tahoma" pitchFamily="34" charset="0"/>
                <a:ea typeface="+mn-ea"/>
                <a:cs typeface="+mn-cs"/>
              </a:rPr>
              <a:t>II Timothy 4:7</a:t>
            </a:r>
          </a:p>
          <a:p>
            <a:pPr marL="573088" lvl="0" indent="-573088">
              <a:defRPr/>
            </a:pPr>
            <a:r>
              <a:rPr lang="en-US" altLang="en-US" b="0" dirty="0">
                <a:solidFill>
                  <a:srgbClr val="002060"/>
                </a:solidFill>
                <a:latin typeface="Tahoma" pitchFamily="34" charset="0"/>
              </a:rPr>
              <a:t>7.  I have fought the good fight, I have finished the course, I have kept the faith;</a:t>
            </a:r>
          </a:p>
        </p:txBody>
      </p:sp>
    </p:spTree>
    <p:extLst>
      <p:ext uri="{BB962C8B-B14F-4D97-AF65-F5344CB8AC3E}">
        <p14:creationId xmlns:p14="http://schemas.microsoft.com/office/powerpoint/2010/main" val="10253589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6308"/>
                                        </p:tgtEl>
                                        <p:attrNameLst>
                                          <p:attrName>style.visibility</p:attrName>
                                        </p:attrNameLst>
                                      </p:cBhvr>
                                      <p:to>
                                        <p:strVal val="visible"/>
                                      </p:to>
                                    </p:set>
                                    <p:anim calcmode="lin" valueType="num">
                                      <p:cBhvr additive="base">
                                        <p:cTn id="7" dur="500" fill="hold"/>
                                        <p:tgtEl>
                                          <p:spTgt spid="226308"/>
                                        </p:tgtEl>
                                        <p:attrNameLst>
                                          <p:attrName>ppt_x</p:attrName>
                                        </p:attrNameLst>
                                      </p:cBhvr>
                                      <p:tavLst>
                                        <p:tav tm="0">
                                          <p:val>
                                            <p:strVal val="0-#ppt_w/2"/>
                                          </p:val>
                                        </p:tav>
                                        <p:tav tm="100000">
                                          <p:val>
                                            <p:strVal val="#ppt_x"/>
                                          </p:val>
                                        </p:tav>
                                      </p:tavLst>
                                    </p:anim>
                                    <p:anim calcmode="lin" valueType="num">
                                      <p:cBhvr additive="base">
                                        <p:cTn id="8" dur="500" fill="hold"/>
                                        <p:tgtEl>
                                          <p:spTgt spid="22630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1"/>
            <a:ext cx="6078145" cy="66570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God rules over heaven and earth (Mt. 28:18; Col. 1:16-17)</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When evil rises up the righteous look up and rely on God (Ps. 121:1-2)</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Faith can overcome temptation (Eph. 6:16) and overcome the world (I Jn. 5:4) </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will of the Lord be done!” (Acts 21:10-14; James 4:15) </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 know that “God causes all things to work together for good to those who love God” (Rom. 8:28; Phil. 4:22)</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Saints must continue to teach the gospel for in it is the power of God to change the hearts &amp; lives of sinners (Rom. 1:16;  I Cor. 6:9-11)</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59022"/>
            <a:ext cx="3031659" cy="2484178"/>
          </a:xfrm>
        </p:spPr>
        <p:txBody>
          <a:bodyPr vert="horz" lIns="91440" tIns="45720" rIns="91440" bIns="45720" rtlCol="0" anchor="ctr">
            <a:noAutofit/>
          </a:bodyPr>
          <a:lstStyle/>
          <a:p>
            <a:pPr marL="457200" indent="-457200" algn="l">
              <a:buFont typeface="Wingdings" panose="05000000000000000000" pitchFamily="2" charset="2"/>
              <a:buChar char="v"/>
              <a:defRPr/>
            </a:pPr>
            <a:r>
              <a:rPr lang="en-US" sz="2400" dirty="0">
                <a:solidFill>
                  <a:srgbClr val="FFFF00"/>
                </a:solidFill>
                <a:latin typeface="Arial" panose="020B0604020202020204" pitchFamily="34" charset="0"/>
                <a:cs typeface="Arial" panose="020B0604020202020204" pitchFamily="34" charset="0"/>
              </a:rPr>
              <a:t>The righteous must continue to keep their faith in God (II Tim. 4:7)</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The Days Of Noah Part 3</a:t>
            </a:r>
            <a:endPar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pic>
        <p:nvPicPr>
          <p:cNvPr id="9" name="Picture 8">
            <a:extLst>
              <a:ext uri="{FF2B5EF4-FFF2-40B4-BE49-F238E27FC236}">
                <a16:creationId xmlns:a16="http://schemas.microsoft.com/office/drawing/2014/main" id="{85E270FD-D758-4946-85F2-70B6A297DD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 y="4191000"/>
            <a:ext cx="3083660" cy="2297689"/>
          </a:xfrm>
          <a:prstGeom prst="rect">
            <a:avLst/>
          </a:prstGeom>
        </p:spPr>
      </p:pic>
    </p:spTree>
    <p:extLst>
      <p:ext uri="{BB962C8B-B14F-4D97-AF65-F5344CB8AC3E}">
        <p14:creationId xmlns:p14="http://schemas.microsoft.com/office/powerpoint/2010/main" val="2820297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arn(inVertical)">
                                      <p:cBhvr>
                                        <p:cTn id="12" dur="500"/>
                                        <p:tgtEl>
                                          <p:spTgt spid="12">
                                            <p:txEl>
                                              <p:pRg st="3" end="3"/>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barn(inVertical)">
                                      <p:cBhvr>
                                        <p:cTn id="16" dur="500"/>
                                        <p:tgtEl>
                                          <p:spTgt spid="12">
                                            <p:txEl>
                                              <p:pRg st="4" end="4"/>
                                            </p:txEl>
                                          </p:spTgt>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2">
                                            <p:txEl>
                                              <p:pRg st="5" end="5"/>
                                            </p:txEl>
                                          </p:spTgt>
                                        </p:tgtEl>
                                        <p:attrNameLst>
                                          <p:attrName>style.visibility</p:attrName>
                                        </p:attrNameLst>
                                      </p:cBhvr>
                                      <p:to>
                                        <p:strVal val="visible"/>
                                      </p:to>
                                    </p:set>
                                    <p:animEffect transition="in" filter="barn(inVertical)">
                                      <p:cBhvr>
                                        <p:cTn id="20" dur="500"/>
                                        <p:tgtEl>
                                          <p:spTgt spid="12">
                                            <p:txEl>
                                              <p:pRg st="5" end="5"/>
                                            </p:txEl>
                                          </p:spTgt>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12">
                                            <p:txEl>
                                              <p:pRg st="6" end="6"/>
                                            </p:txEl>
                                          </p:spTgt>
                                        </p:tgtEl>
                                        <p:attrNameLst>
                                          <p:attrName>style.visibility</p:attrName>
                                        </p:attrNameLst>
                                      </p:cBhvr>
                                      <p:to>
                                        <p:strVal val="visible"/>
                                      </p:to>
                                    </p:set>
                                    <p:animEffect transition="in" filter="barn(inVertical)">
                                      <p:cBhvr>
                                        <p:cTn id="24" dur="500"/>
                                        <p:tgtEl>
                                          <p:spTgt spid="12">
                                            <p:txEl>
                                              <p:pRg st="6" end="6"/>
                                            </p:txEl>
                                          </p:spTgt>
                                        </p:tgtEl>
                                      </p:cBhvr>
                                    </p:animEffect>
                                  </p:childTnLst>
                                </p:cTn>
                              </p:par>
                            </p:childTnLst>
                          </p:cTn>
                        </p:par>
                        <p:par>
                          <p:cTn id="25" fill="hold">
                            <p:stCondLst>
                              <p:cond delay="2500"/>
                            </p:stCondLst>
                            <p:childTnLst>
                              <p:par>
                                <p:cTn id="26" presetID="16" presetClass="entr" presetSubtype="21" fill="hold" nodeType="afterEffect">
                                  <p:stCondLst>
                                    <p:cond delay="0"/>
                                  </p:stCondLst>
                                  <p:childTnLst>
                                    <p:set>
                                      <p:cBhvr>
                                        <p:cTn id="27" dur="1" fill="hold">
                                          <p:stCondLst>
                                            <p:cond delay="0"/>
                                          </p:stCondLst>
                                        </p:cTn>
                                        <p:tgtEl>
                                          <p:spTgt spid="12">
                                            <p:txEl>
                                              <p:pRg st="7" end="7"/>
                                            </p:txEl>
                                          </p:spTgt>
                                        </p:tgtEl>
                                        <p:attrNameLst>
                                          <p:attrName>style.visibility</p:attrName>
                                        </p:attrNameLst>
                                      </p:cBhvr>
                                      <p:to>
                                        <p:strVal val="visible"/>
                                      </p:to>
                                    </p:set>
                                    <p:animEffect transition="in" filter="barn(inVertical)">
                                      <p:cBhvr>
                                        <p:cTn id="28" dur="500"/>
                                        <p:tgtEl>
                                          <p:spTgt spid="12">
                                            <p:txEl>
                                              <p:pRg st="7" end="7"/>
                                            </p:txEl>
                                          </p:spTgt>
                                        </p:tgtEl>
                                      </p:cBhvr>
                                    </p:animEffect>
                                  </p:childTnLst>
                                </p:cTn>
                              </p:par>
                            </p:childTnLst>
                          </p:cTn>
                        </p:par>
                        <p:par>
                          <p:cTn id="29" fill="hold">
                            <p:stCondLst>
                              <p:cond delay="3000"/>
                            </p:stCondLst>
                            <p:childTnLst>
                              <p:par>
                                <p:cTn id="30" presetID="16" presetClass="entr" presetSubtype="21" fill="hold" nodeType="afterEffect">
                                  <p:stCondLst>
                                    <p:cond delay="0"/>
                                  </p:stCondLst>
                                  <p:childTnLst>
                                    <p:set>
                                      <p:cBhvr>
                                        <p:cTn id="31" dur="1" fill="hold">
                                          <p:stCondLst>
                                            <p:cond delay="0"/>
                                          </p:stCondLst>
                                        </p:cTn>
                                        <p:tgtEl>
                                          <p:spTgt spid="12">
                                            <p:txEl>
                                              <p:pRg st="8" end="8"/>
                                            </p:txEl>
                                          </p:spTgt>
                                        </p:tgtEl>
                                        <p:attrNameLst>
                                          <p:attrName>style.visibility</p:attrName>
                                        </p:attrNameLst>
                                      </p:cBhvr>
                                      <p:to>
                                        <p:strVal val="visible"/>
                                      </p:to>
                                    </p:set>
                                    <p:animEffect transition="in" filter="barn(inVertical)">
                                      <p:cBhvr>
                                        <p:cTn id="32"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pic>
        <p:nvPicPr>
          <p:cNvPr id="76"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Footer Placeholder 4"/>
          <p:cNvSpPr>
            <a:spLocks noGrp="1"/>
          </p:cNvSpPr>
          <p:nvPr>
            <p:ph type="ftr" sz="quarter" idx="11"/>
          </p:nvPr>
        </p:nvSpPr>
        <p:spPr>
          <a:xfrm>
            <a:off x="2458" y="6492875"/>
            <a:ext cx="5004665" cy="365125"/>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altLang="en-US" sz="1000" b="1" i="0" u="none" strike="noStrike" kern="1200" cap="none" spc="0" normalizeH="0" baseline="0" noProof="0">
                <a:ln>
                  <a:noFill/>
                </a:ln>
                <a:solidFill>
                  <a:prstClr val="black"/>
                </a:solidFill>
                <a:effectLst/>
                <a:uLnTx/>
                <a:uFillTx/>
                <a:latin typeface="Tahoma"/>
                <a:ea typeface="+mn-ea"/>
                <a:cs typeface="Times New Roman" pitchFamily="18" charset="0"/>
              </a:rPr>
              <a:t>The Days Of Noah Part 3</a:t>
            </a:r>
            <a:endParaRPr kumimoji="0" lang="en-US" altLang="en-US" sz="1000" b="1" i="0" u="none" strike="noStrike" kern="1200" cap="none" spc="0" normalizeH="0" baseline="0" noProof="0" dirty="0">
              <a:ln>
                <a:noFill/>
              </a:ln>
              <a:solidFill>
                <a:prstClr val="black"/>
              </a:solidFill>
              <a:effectLst/>
              <a:uLnTx/>
              <a:uFillTx/>
              <a:latin typeface="Tahoma"/>
              <a:ea typeface="+mn-ea"/>
              <a:cs typeface="Times New Roman" pitchFamily="18" charset="0"/>
            </a:endParaRPr>
          </a:p>
        </p:txBody>
      </p:sp>
      <p:sp>
        <p:nvSpPr>
          <p:cNvPr id="226306" name="Rectangle 2"/>
          <p:cNvSpPr>
            <a:spLocks noGrp="1" noChangeArrowheads="1"/>
          </p:cNvSpPr>
          <p:nvPr>
            <p:ph type="title"/>
          </p:nvPr>
        </p:nvSpPr>
        <p:spPr>
          <a:xfrm>
            <a:off x="2458" y="-27173"/>
            <a:ext cx="9141542" cy="951630"/>
          </a:xfrm>
        </p:spPr>
        <p:txBody>
          <a:bodyPr vert="horz" lIns="91440" tIns="45720" rIns="91440" bIns="45720" rtlCol="0" anchor="b">
            <a:noAutofit/>
          </a:bodyPr>
          <a:lstStyle/>
          <a:p>
            <a:r>
              <a:rPr lang="en-US" altLang="en-US" sz="3200" b="1" u="sng" dirty="0"/>
              <a:t>What Can The Righteous Do? </a:t>
            </a:r>
            <a:br>
              <a:rPr lang="en-US" altLang="en-US" sz="3200" b="1" u="sng" dirty="0"/>
            </a:br>
            <a:r>
              <a:rPr lang="en-US" altLang="en-US" sz="3200" b="1" u="sng" dirty="0"/>
              <a:t>Be Prepared!</a:t>
            </a:r>
          </a:p>
        </p:txBody>
      </p:sp>
      <p:sp>
        <p:nvSpPr>
          <p:cNvPr id="226308" name="Text Box 4"/>
          <p:cNvSpPr txBox="1">
            <a:spLocks noChangeArrowheads="1"/>
          </p:cNvSpPr>
          <p:nvPr/>
        </p:nvSpPr>
        <p:spPr bwMode="auto">
          <a:xfrm>
            <a:off x="2458" y="1061716"/>
            <a:ext cx="914400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continue to keep their faith in God</a:t>
            </a:r>
          </a:p>
          <a:p>
            <a:pPr lvl="0">
              <a:spcAft>
                <a:spcPts val="600"/>
              </a:spcAft>
              <a:buFont typeface="Wingdings" panose="05000000000000000000" pitchFamily="2" charset="2"/>
              <a:buChar char="v"/>
            </a:pPr>
            <a:r>
              <a:rPr lang="en-US" altLang="en-US" dirty="0">
                <a:solidFill>
                  <a:srgbClr val="0000FF"/>
                </a:solidFill>
                <a:latin typeface="Tahoma" pitchFamily="34" charset="0"/>
              </a:rPr>
              <a:t>The righteous must continue to pray</a:t>
            </a:r>
            <a:endPar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1" name="Text Box 6">
            <a:extLst>
              <a:ext uri="{FF2B5EF4-FFF2-40B4-BE49-F238E27FC236}">
                <a16:creationId xmlns:a16="http://schemas.microsoft.com/office/drawing/2014/main" id="{F1CB5D5D-579E-461D-811C-2C9E378CF45B}"/>
              </a:ext>
            </a:extLst>
          </p:cNvPr>
          <p:cNvSpPr txBox="1">
            <a:spLocks noChangeArrowheads="1"/>
          </p:cNvSpPr>
          <p:nvPr/>
        </p:nvSpPr>
        <p:spPr bwMode="auto">
          <a:xfrm>
            <a:off x="-19313" y="4724400"/>
            <a:ext cx="4134113" cy="892552"/>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7030A0"/>
                </a:solidFill>
                <a:effectLst/>
                <a:uLnTx/>
                <a:uFillTx/>
                <a:latin typeface="Tahoma" pitchFamily="34" charset="0"/>
                <a:ea typeface="+mn-ea"/>
                <a:cs typeface="+mn-cs"/>
              </a:rPr>
              <a:t>I Thessalonians 5:17</a:t>
            </a:r>
          </a:p>
          <a:p>
            <a:pPr marL="573088" lvl="0" indent="-573088">
              <a:defRPr/>
            </a:pPr>
            <a:r>
              <a:rPr lang="en-US" altLang="en-US" b="0" dirty="0">
                <a:solidFill>
                  <a:srgbClr val="002060"/>
                </a:solidFill>
                <a:latin typeface="Tahoma" pitchFamily="34" charset="0"/>
              </a:rPr>
              <a:t>17.  pray without ceasing;</a:t>
            </a:r>
            <a:endParaRPr kumimoji="0" lang="en-US" altLang="en-US" sz="2400" b="0" i="0" u="none" strike="noStrike" kern="1200" cap="none" spc="0" normalizeH="0" baseline="0" noProof="0" dirty="0">
              <a:ln>
                <a:noFill/>
              </a:ln>
              <a:solidFill>
                <a:srgbClr val="002060"/>
              </a:solidFill>
              <a:effectLst/>
              <a:uLnTx/>
              <a:uFillTx/>
              <a:latin typeface="Tahoma" pitchFamily="34" charset="0"/>
              <a:ea typeface="+mn-ea"/>
              <a:cs typeface="+mn-cs"/>
            </a:endParaRPr>
          </a:p>
        </p:txBody>
      </p:sp>
    </p:spTree>
    <p:extLst>
      <p:ext uri="{BB962C8B-B14F-4D97-AF65-F5344CB8AC3E}">
        <p14:creationId xmlns:p14="http://schemas.microsoft.com/office/powerpoint/2010/main" val="31103453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6308">
                                            <p:txEl>
                                              <p:pRg st="1" end="1"/>
                                            </p:txEl>
                                          </p:spTgt>
                                        </p:tgtEl>
                                        <p:attrNameLst>
                                          <p:attrName>style.visibility</p:attrName>
                                        </p:attrNameLst>
                                      </p:cBhvr>
                                      <p:to>
                                        <p:strVal val="visible"/>
                                      </p:to>
                                    </p:set>
                                    <p:anim calcmode="lin" valueType="num">
                                      <p:cBhvr additive="base">
                                        <p:cTn id="7" dur="500" fill="hold"/>
                                        <p:tgtEl>
                                          <p:spTgt spid="22630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6308">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1"/>
            <a:ext cx="6078145" cy="66570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Saints are to pray for our leaders        (I Tim. 2:1-4)</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When the apostles of Christ faced threats from their people's religious leaders they earnestly prayed, not to escape personal pain and injury, but for the boldness to continue to speak God's word (Acts 4:23-31)</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 can pray for the courage of faith to be true to the Lord in the face of those who oppose righteousness and champion sin (I Pet. 3:14-16) </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Paul asked for prayers that he may proclaim the gospel boldly! (Eph. 6:19-20)</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59022"/>
            <a:ext cx="3031659" cy="2484178"/>
          </a:xfrm>
        </p:spPr>
        <p:txBody>
          <a:bodyPr vert="horz" lIns="91440" tIns="45720" rIns="91440" bIns="45720" rtlCol="0" anchor="ctr">
            <a:noAutofit/>
          </a:bodyPr>
          <a:lstStyle/>
          <a:p>
            <a:pPr marL="457200" indent="-457200" algn="l">
              <a:buFont typeface="Wingdings" panose="05000000000000000000" pitchFamily="2" charset="2"/>
              <a:buChar char="v"/>
              <a:defRPr/>
            </a:pPr>
            <a:r>
              <a:rPr lang="en-US" sz="2400" dirty="0">
                <a:solidFill>
                  <a:srgbClr val="FFFF00"/>
                </a:solidFill>
                <a:latin typeface="Arial" panose="020B0604020202020204" pitchFamily="34" charset="0"/>
                <a:cs typeface="Arial" panose="020B0604020202020204" pitchFamily="34" charset="0"/>
              </a:rPr>
              <a:t>The righteous must continue to pray (I Thess. 5:17)</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The Days Of Noah Part 3</a:t>
            </a:r>
            <a:endPar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pic>
        <p:nvPicPr>
          <p:cNvPr id="9" name="Picture 8">
            <a:extLst>
              <a:ext uri="{FF2B5EF4-FFF2-40B4-BE49-F238E27FC236}">
                <a16:creationId xmlns:a16="http://schemas.microsoft.com/office/drawing/2014/main" id="{85E270FD-D758-4946-85F2-70B6A297DD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71" y="4347053"/>
            <a:ext cx="3031659" cy="2020235"/>
          </a:xfrm>
          <a:prstGeom prst="rect">
            <a:avLst/>
          </a:prstGeom>
        </p:spPr>
      </p:pic>
    </p:spTree>
    <p:extLst>
      <p:ext uri="{BB962C8B-B14F-4D97-AF65-F5344CB8AC3E}">
        <p14:creationId xmlns:p14="http://schemas.microsoft.com/office/powerpoint/2010/main" val="32179164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arn(inVertical)">
                                      <p:cBhvr>
                                        <p:cTn id="12" dur="500"/>
                                        <p:tgtEl>
                                          <p:spTgt spid="12">
                                            <p:txEl>
                                              <p:pRg st="3" end="3"/>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barn(inVertical)">
                                      <p:cBhvr>
                                        <p:cTn id="16" dur="500"/>
                                        <p:tgtEl>
                                          <p:spTgt spid="12">
                                            <p:txEl>
                                              <p:pRg st="4" end="4"/>
                                            </p:txEl>
                                          </p:spTgt>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2">
                                            <p:txEl>
                                              <p:pRg st="5" end="5"/>
                                            </p:txEl>
                                          </p:spTgt>
                                        </p:tgtEl>
                                        <p:attrNameLst>
                                          <p:attrName>style.visibility</p:attrName>
                                        </p:attrNameLst>
                                      </p:cBhvr>
                                      <p:to>
                                        <p:strVal val="visible"/>
                                      </p:to>
                                    </p:set>
                                    <p:animEffect transition="in" filter="barn(inVertical)">
                                      <p:cBhvr>
                                        <p:cTn id="20" dur="500"/>
                                        <p:tgtEl>
                                          <p:spTgt spid="12">
                                            <p:txEl>
                                              <p:pRg st="5" end="5"/>
                                            </p:txEl>
                                          </p:spTgt>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12">
                                            <p:txEl>
                                              <p:pRg st="6" end="6"/>
                                            </p:txEl>
                                          </p:spTgt>
                                        </p:tgtEl>
                                        <p:attrNameLst>
                                          <p:attrName>style.visibility</p:attrName>
                                        </p:attrNameLst>
                                      </p:cBhvr>
                                      <p:to>
                                        <p:strVal val="visible"/>
                                      </p:to>
                                    </p:set>
                                    <p:animEffect transition="in" filter="barn(inVertical)">
                                      <p:cBhvr>
                                        <p:cTn id="24"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pic>
        <p:nvPicPr>
          <p:cNvPr id="76"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Footer Placeholder 4"/>
          <p:cNvSpPr>
            <a:spLocks noGrp="1"/>
          </p:cNvSpPr>
          <p:nvPr>
            <p:ph type="ftr" sz="quarter" idx="11"/>
          </p:nvPr>
        </p:nvSpPr>
        <p:spPr>
          <a:xfrm>
            <a:off x="2458" y="6629400"/>
            <a:ext cx="5004665" cy="228600"/>
          </a:xfrm>
        </p:spPr>
        <p:txBody>
          <a:bodyPr vert="horz" lIns="91440" tIns="45720" rIns="91440" bIns="45720" rtlCol="0" anchor="ctr">
            <a:normAutofit lnSpcReduction="10000"/>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Tahoma"/>
                <a:ea typeface="+mn-ea"/>
                <a:cs typeface="Times New Roman" pitchFamily="18" charset="0"/>
              </a:rPr>
              <a:t>The Days Of Noah Part 3</a:t>
            </a:r>
          </a:p>
        </p:txBody>
      </p:sp>
      <p:sp>
        <p:nvSpPr>
          <p:cNvPr id="226306" name="Rectangle 2"/>
          <p:cNvSpPr>
            <a:spLocks noGrp="1" noChangeArrowheads="1"/>
          </p:cNvSpPr>
          <p:nvPr>
            <p:ph type="title"/>
          </p:nvPr>
        </p:nvSpPr>
        <p:spPr>
          <a:xfrm>
            <a:off x="2458" y="-27173"/>
            <a:ext cx="9141542" cy="951630"/>
          </a:xfrm>
        </p:spPr>
        <p:txBody>
          <a:bodyPr vert="horz" lIns="91440" tIns="45720" rIns="91440" bIns="45720" rtlCol="0" anchor="b">
            <a:noAutofit/>
          </a:bodyPr>
          <a:lstStyle/>
          <a:p>
            <a:r>
              <a:rPr lang="en-US" altLang="en-US" sz="3200" b="1" u="sng" dirty="0"/>
              <a:t>What Can The Righteous Do? </a:t>
            </a:r>
            <a:br>
              <a:rPr lang="en-US" altLang="en-US" sz="3200" b="1" u="sng" dirty="0"/>
            </a:br>
            <a:r>
              <a:rPr lang="en-US" altLang="en-US" sz="3200" b="1" u="sng" dirty="0"/>
              <a:t>Be Prepared!</a:t>
            </a:r>
          </a:p>
        </p:txBody>
      </p:sp>
      <p:sp>
        <p:nvSpPr>
          <p:cNvPr id="226308" name="Text Box 4"/>
          <p:cNvSpPr txBox="1">
            <a:spLocks noChangeArrowheads="1"/>
          </p:cNvSpPr>
          <p:nvPr/>
        </p:nvSpPr>
        <p:spPr bwMode="auto">
          <a:xfrm>
            <a:off x="2458" y="1061716"/>
            <a:ext cx="9144001"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continue to keep their faith in God</a:t>
            </a:r>
          </a:p>
          <a:p>
            <a:pPr marL="457200" marR="0" lvl="0" indent="-457200" algn="l" defTabSz="914400" rtl="0" eaLnBrk="1" fontAlgn="base" latinLnBrk="0" hangingPunct="1">
              <a:lnSpc>
                <a:spcPct val="100000"/>
              </a:lnSpc>
              <a:spcBef>
                <a:spcPct val="0"/>
              </a:spcBef>
              <a:spcAft>
                <a:spcPts val="60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The righteous must continue to pray</a:t>
            </a:r>
          </a:p>
          <a:p>
            <a:pPr lvl="0">
              <a:spcAft>
                <a:spcPts val="600"/>
              </a:spcAft>
              <a:buFont typeface="Wingdings" panose="05000000000000000000" pitchFamily="2" charset="2"/>
              <a:buChar char="v"/>
            </a:pPr>
            <a:r>
              <a:rPr lang="en-US" altLang="en-US" dirty="0">
                <a:solidFill>
                  <a:srgbClr val="0000FF"/>
                </a:solidFill>
                <a:latin typeface="Tahoma" pitchFamily="34" charset="0"/>
              </a:rPr>
              <a:t>The righteous must remain above reproach</a:t>
            </a:r>
            <a:endParaRPr kumimoji="0" lang="en-US" alt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1" name="Text Box 6">
            <a:extLst>
              <a:ext uri="{FF2B5EF4-FFF2-40B4-BE49-F238E27FC236}">
                <a16:creationId xmlns:a16="http://schemas.microsoft.com/office/drawing/2014/main" id="{F1CB5D5D-579E-461D-811C-2C9E378CF45B}"/>
              </a:ext>
            </a:extLst>
          </p:cNvPr>
          <p:cNvSpPr txBox="1">
            <a:spLocks noChangeArrowheads="1"/>
          </p:cNvSpPr>
          <p:nvPr/>
        </p:nvSpPr>
        <p:spPr bwMode="auto">
          <a:xfrm>
            <a:off x="2458" y="3126093"/>
            <a:ext cx="9146459" cy="3477875"/>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7030A0"/>
                </a:solidFill>
                <a:effectLst/>
                <a:uLnTx/>
                <a:uFillTx/>
                <a:latin typeface="Tahoma" pitchFamily="34" charset="0"/>
                <a:ea typeface="+mn-ea"/>
                <a:cs typeface="+mn-cs"/>
              </a:rPr>
              <a:t>Philippians 2:14-16</a:t>
            </a:r>
          </a:p>
          <a:p>
            <a:pPr marL="573088" lvl="0" indent="-573088">
              <a:defRPr/>
            </a:pPr>
            <a:r>
              <a:rPr lang="en-US" altLang="en-US" b="0" dirty="0">
                <a:solidFill>
                  <a:srgbClr val="002060"/>
                </a:solidFill>
                <a:latin typeface="Tahoma" pitchFamily="34" charset="0"/>
              </a:rPr>
              <a:t>14.  Do all things without grumbling or disputing;</a:t>
            </a:r>
          </a:p>
          <a:p>
            <a:pPr marL="573088" lvl="0" indent="-573088">
              <a:defRPr/>
            </a:pPr>
            <a:r>
              <a:rPr lang="en-US" altLang="en-US" b="0" dirty="0">
                <a:solidFill>
                  <a:srgbClr val="002060"/>
                </a:solidFill>
                <a:latin typeface="Tahoma" pitchFamily="34" charset="0"/>
              </a:rPr>
              <a:t>15.  so that you will prove yourselves to be blameless and innocent, children of God above reproach in the midst of a crooked and perverse generation, among whom you appear as lights in the world,</a:t>
            </a:r>
          </a:p>
          <a:p>
            <a:pPr marL="573088" lvl="0" indent="-573088">
              <a:defRPr/>
            </a:pPr>
            <a:r>
              <a:rPr lang="en-US" altLang="en-US" b="0" dirty="0">
                <a:solidFill>
                  <a:srgbClr val="002060"/>
                </a:solidFill>
                <a:latin typeface="Tahoma" pitchFamily="34" charset="0"/>
              </a:rPr>
              <a:t>16.  holding fast the word of life, so that in the day of Christ I will have reason to glory because I did not run in vain nor toil in vain.</a:t>
            </a:r>
            <a:endParaRPr kumimoji="0" lang="en-US" altLang="en-US" sz="2400" b="0" i="0" u="none" strike="noStrike" kern="1200" cap="none" spc="0" normalizeH="0" baseline="0" noProof="0" dirty="0">
              <a:ln>
                <a:noFill/>
              </a:ln>
              <a:solidFill>
                <a:srgbClr val="002060"/>
              </a:solidFill>
              <a:effectLst/>
              <a:uLnTx/>
              <a:uFillTx/>
              <a:latin typeface="Tahoma" pitchFamily="34" charset="0"/>
              <a:ea typeface="+mn-ea"/>
              <a:cs typeface="+mn-cs"/>
            </a:endParaRPr>
          </a:p>
        </p:txBody>
      </p:sp>
    </p:spTree>
    <p:extLst>
      <p:ext uri="{BB962C8B-B14F-4D97-AF65-F5344CB8AC3E}">
        <p14:creationId xmlns:p14="http://schemas.microsoft.com/office/powerpoint/2010/main" val="5652668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6308">
                                            <p:txEl>
                                              <p:pRg st="2" end="2"/>
                                            </p:txEl>
                                          </p:spTgt>
                                        </p:tgtEl>
                                        <p:attrNameLst>
                                          <p:attrName>style.visibility</p:attrName>
                                        </p:attrNameLst>
                                      </p:cBhvr>
                                      <p:to>
                                        <p:strVal val="visible"/>
                                      </p:to>
                                    </p:set>
                                    <p:anim calcmode="lin" valueType="num">
                                      <p:cBhvr additive="base">
                                        <p:cTn id="7" dur="500" fill="hold"/>
                                        <p:tgtEl>
                                          <p:spTgt spid="22630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6308">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1"/>
            <a:ext cx="6078145" cy="66570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This means being careful in how we answer and respond to the wickedness around us. </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 are to be gentle when correcting error (II Tim. 2:24-26)</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“Speaking the truth in love” – Eph. 4:15</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59022"/>
            <a:ext cx="3031659" cy="2484178"/>
          </a:xfrm>
        </p:spPr>
        <p:txBody>
          <a:bodyPr vert="horz" lIns="91440" tIns="45720" rIns="91440" bIns="45720" rtlCol="0" anchor="ctr">
            <a:noAutofit/>
          </a:bodyPr>
          <a:lstStyle/>
          <a:p>
            <a:pPr marL="457200" indent="-457200" algn="l">
              <a:buFont typeface="Wingdings" panose="05000000000000000000" pitchFamily="2" charset="2"/>
              <a:buChar char="v"/>
              <a:defRPr/>
            </a:pPr>
            <a:r>
              <a:rPr lang="en-US" sz="2400" dirty="0">
                <a:solidFill>
                  <a:srgbClr val="FFFF00"/>
                </a:solidFill>
                <a:latin typeface="Arial" panose="020B0604020202020204" pitchFamily="34" charset="0"/>
                <a:cs typeface="Arial" panose="020B0604020202020204" pitchFamily="34" charset="0"/>
              </a:rPr>
              <a:t>The righteous must remain above reproach! (Phil. 2:14-16)</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Tx/>
              <a:buNone/>
              <a:tabLst/>
              <a:defRPr/>
            </a:pPr>
            <a:r>
              <a:rPr kumimoji="0" lang="en-US" sz="1000" b="0"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The Days Of Noah Part 3</a:t>
            </a:r>
            <a:endPar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pic>
        <p:nvPicPr>
          <p:cNvPr id="9" name="Picture 8">
            <a:extLst>
              <a:ext uri="{FF2B5EF4-FFF2-40B4-BE49-F238E27FC236}">
                <a16:creationId xmlns:a16="http://schemas.microsoft.com/office/drawing/2014/main" id="{85E270FD-D758-4946-85F2-70B6A297DD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1" y="4347806"/>
            <a:ext cx="3031659" cy="2018728"/>
          </a:xfrm>
          <a:prstGeom prst="rect">
            <a:avLst/>
          </a:prstGeom>
        </p:spPr>
      </p:pic>
    </p:spTree>
    <p:extLst>
      <p:ext uri="{BB962C8B-B14F-4D97-AF65-F5344CB8AC3E}">
        <p14:creationId xmlns:p14="http://schemas.microsoft.com/office/powerpoint/2010/main" val="26254736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arn(inVertical)">
                                      <p:cBhvr>
                                        <p:cTn id="12" dur="500"/>
                                        <p:tgtEl>
                                          <p:spTgt spid="12">
                                            <p:txEl>
                                              <p:pRg st="3" end="3"/>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barn(inVertical)">
                                      <p:cBhvr>
                                        <p:cTn id="16" dur="500"/>
                                        <p:tgtEl>
                                          <p:spTgt spid="12">
                                            <p:txEl>
                                              <p:pRg st="4" end="4"/>
                                            </p:txEl>
                                          </p:spTgt>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2">
                                            <p:txEl>
                                              <p:pRg st="5" end="5"/>
                                            </p:txEl>
                                          </p:spTgt>
                                        </p:tgtEl>
                                        <p:attrNameLst>
                                          <p:attrName>style.visibility</p:attrName>
                                        </p:attrNameLst>
                                      </p:cBhvr>
                                      <p:to>
                                        <p:strVal val="visible"/>
                                      </p:to>
                                    </p:set>
                                    <p:animEffect transition="in" filter="barn(inVertical)">
                                      <p:cBhvr>
                                        <p:cTn id="20"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Custom 1">
      <a:majorFont>
        <a:latin typeface="Arial"/>
        <a:ea typeface=""/>
        <a:cs typeface=""/>
      </a:majorFont>
      <a:minorFont>
        <a:latin typeface="Tahoma"/>
        <a:ea typeface=""/>
        <a:cs typeface=""/>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1_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Custom 1">
      <a:majorFont>
        <a:latin typeface="Arial"/>
        <a:ea typeface=""/>
        <a:cs typeface=""/>
      </a:majorFont>
      <a:minorFont>
        <a:latin typeface="Tahoma"/>
        <a:ea typeface=""/>
        <a:cs typeface=""/>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3.xml><?xml version="1.0" encoding="utf-8"?>
<a:theme xmlns:a="http://schemas.openxmlformats.org/drawingml/2006/main" name="3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Theme10_Hand-to-Earth">
  <a:themeElements>
    <a:clrScheme name="corn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cor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orn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corn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corn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corn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corn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corn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corn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corn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corn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corn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corn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corn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corn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corn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corn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corn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0_Hand-to-Earth" id="{F6572963-CA76-4CA9-ADDE-F0AF1FDD9775}" vid="{DC2A24F1-55AC-4DA9-ADC3-315D2828F328}"/>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2475</Words>
  <Application>Microsoft Office PowerPoint</Application>
  <PresentationFormat>On-screen Show (4:3)</PresentationFormat>
  <Paragraphs>247</Paragraphs>
  <Slides>24</Slides>
  <Notes>23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24</vt:i4>
      </vt:variant>
    </vt:vector>
  </HeadingPairs>
  <TitlesOfParts>
    <vt:vector size="36" baseType="lpstr">
      <vt:lpstr>Ameretto</vt:lpstr>
      <vt:lpstr>Arial</vt:lpstr>
      <vt:lpstr>Bookman Old Style</vt:lpstr>
      <vt:lpstr>Calisto MT</vt:lpstr>
      <vt:lpstr>Rockwell</vt:lpstr>
      <vt:lpstr>Tahoma</vt:lpstr>
      <vt:lpstr>Times New Roman</vt:lpstr>
      <vt:lpstr>Wingdings</vt:lpstr>
      <vt:lpstr>Droplet</vt:lpstr>
      <vt:lpstr>1_Droplet</vt:lpstr>
      <vt:lpstr>3_Damask</vt:lpstr>
      <vt:lpstr>Theme10_Hand-to-Earth</vt:lpstr>
      <vt:lpstr>The Days Of Noah Part 3 Be Prepared       Text: Luke 17:26-27, 30</vt:lpstr>
      <vt:lpstr>Intro</vt:lpstr>
      <vt:lpstr>Intro</vt:lpstr>
      <vt:lpstr>What Can The Righteous Do?  Be Prepared!</vt:lpstr>
      <vt:lpstr>The righteous must continue to keep their faith in God (II Tim. 4:7)</vt:lpstr>
      <vt:lpstr>What Can The Righteous Do?  Be Prepared!</vt:lpstr>
      <vt:lpstr>The righteous must continue to pray (I Thess. 5:17)</vt:lpstr>
      <vt:lpstr>What Can The Righteous Do?  Be Prepared!</vt:lpstr>
      <vt:lpstr>The righteous must remain above reproach! (Phil. 2:14-16)</vt:lpstr>
      <vt:lpstr>What Can The Righteous Do?  Be Prepared!</vt:lpstr>
      <vt:lpstr>The righteous must be careful not to be consumed by anger! (Eph. 4:26)</vt:lpstr>
      <vt:lpstr>What Can The Righteous Do?  Be Prepared!</vt:lpstr>
      <vt:lpstr>The righteous must overcome evil with good (Rom. 12:21)</vt:lpstr>
      <vt:lpstr>What Can The Righteous Do?  Be Prepared!</vt:lpstr>
      <vt:lpstr>The righteous must remember they are living for heaven (Phil. 3:20)</vt:lpstr>
      <vt:lpstr>What Can The Righteous Do?  Be Prepared!</vt:lpstr>
      <vt:lpstr>The righteous will exercise their rights &amp; freedoms as citizens  (I Peter 2:13-17)</vt:lpstr>
      <vt:lpstr>What Can The Righteous Do?  Be Prepared!</vt:lpstr>
      <vt:lpstr>The righteous will obey God rather than men (Acts 5:29)</vt:lpstr>
      <vt:lpstr>What Can The Righteous Do?  Be Prepared!</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Days Of Noah Part 3: Be Prepared</dc:title>
  <dc:subject>07/12/2020</dc:subject>
  <dc:creator>DarkWolf</dc:creator>
  <cp:lastModifiedBy>DarkWolf</cp:lastModifiedBy>
  <cp:revision>23</cp:revision>
  <dcterms:created xsi:type="dcterms:W3CDTF">2020-07-08T21:34:17Z</dcterms:created>
  <dcterms:modified xsi:type="dcterms:W3CDTF">2020-07-12T15:58:49Z</dcterms:modified>
</cp:coreProperties>
</file>