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4001" r:id="rId11"/>
    <p:sldMasterId id="2147484013" r:id="rId12"/>
  </p:sldMasterIdLst>
  <p:notesMasterIdLst>
    <p:notesMasterId r:id="rId25"/>
  </p:notesMasterIdLst>
  <p:handoutMasterIdLst>
    <p:handoutMasterId r:id="rId26"/>
  </p:handoutMasterIdLst>
  <p:sldIdLst>
    <p:sldId id="256" r:id="rId13"/>
    <p:sldId id="597" r:id="rId14"/>
    <p:sldId id="736" r:id="rId15"/>
    <p:sldId id="740" r:id="rId16"/>
    <p:sldId id="542" r:id="rId17"/>
    <p:sldId id="619" r:id="rId18"/>
    <p:sldId id="744" r:id="rId19"/>
    <p:sldId id="745" r:id="rId20"/>
    <p:sldId id="746" r:id="rId21"/>
    <p:sldId id="660" r:id="rId22"/>
    <p:sldId id="750" r:id="rId23"/>
    <p:sldId id="649" r:id="rId24"/>
  </p:sldIdLst>
  <p:sldSz cx="9144000" cy="6858000" type="screen4x3"/>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00000C"/>
    <a:srgbClr val="66FFFF"/>
    <a:srgbClr val="FFFF00"/>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F0440-92FD-42D9-9EDF-BEABF19ECBB5}" v="7" dt="2020-03-21T23:13:08.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70" d="100"/>
          <a:sy n="70" d="100"/>
        </p:scale>
        <p:origin x="22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3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0FAF0440-92FD-42D9-9EDF-BEABF19ECBB5}"/>
    <pc:docChg chg="modSld">
      <pc:chgData name="Nathan Morrison" userId="a8088875ec538e5b" providerId="LiveId" clId="{0FAF0440-92FD-42D9-9EDF-BEABF19ECBB5}" dt="2020-03-21T23:13:08.252" v="5"/>
      <pc:docMkLst>
        <pc:docMk/>
      </pc:docMkLst>
      <pc:sldChg chg="modAnim">
        <pc:chgData name="Nathan Morrison" userId="a8088875ec538e5b" providerId="LiveId" clId="{0FAF0440-92FD-42D9-9EDF-BEABF19ECBB5}" dt="2020-03-21T23:13:08.252" v="5"/>
        <pc:sldMkLst>
          <pc:docMk/>
          <pc:sldMk cId="259699681" sldId="6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a:t>
            </a:r>
          </a:p>
          <a:p>
            <a:r>
              <a:rPr lang="en-US" dirty="0"/>
              <a:t>All Scripture given is from NASB unless otherwise stated</a:t>
            </a:r>
          </a:p>
          <a:p>
            <a:endParaRPr lang="en-US" dirty="0"/>
          </a:p>
          <a:p>
            <a:r>
              <a:rPr lang="en-US"/>
              <a:t>For further study, or if questions, please Call: 804-277-1983 or Visit www.courthousechurchofchrist.com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0321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749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75931"/>
            <a:ext cx="5029200" cy="4191238"/>
          </a:xfrm>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14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75931"/>
            <a:ext cx="5029200" cy="4191238"/>
          </a:xfrm>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4736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826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165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following points by </a:t>
            </a:r>
            <a:r>
              <a:rPr lang="en-US" dirty="0" err="1"/>
              <a:t>Doy</a:t>
            </a:r>
            <a:r>
              <a:rPr lang="en-US" dirty="0"/>
              <a:t> Moyer</a:t>
            </a:r>
          </a:p>
          <a:p>
            <a:endParaRPr lang="en-US" dirty="0"/>
          </a:p>
          <a:p>
            <a:r>
              <a:rPr lang="en-US" dirty="0"/>
              <a:t>I.	The Present Distress of I Corinthians 7</a:t>
            </a:r>
          </a:p>
          <a:p>
            <a:r>
              <a:rPr lang="en-US" dirty="0"/>
              <a:t>A.	The Christians in the 1st c. were facing a “present distress.” (Some following points by </a:t>
            </a:r>
            <a:r>
              <a:rPr lang="en-US" dirty="0" err="1"/>
              <a:t>Doy</a:t>
            </a:r>
            <a:r>
              <a:rPr lang="en-US" dirty="0"/>
              <a:t> Moyer)</a:t>
            </a:r>
          </a:p>
          <a:p>
            <a:r>
              <a:rPr lang="en-US" dirty="0"/>
              <a:t>1.	I Corinthians 7:26:</a:t>
            </a:r>
          </a:p>
          <a:p>
            <a:r>
              <a:rPr lang="en-US" dirty="0"/>
              <a:t>a.	“I think then that this is good in view of the present distress, that it is good for a man to remain as he is.” </a:t>
            </a:r>
          </a:p>
          <a:p>
            <a:r>
              <a:rPr lang="en-US" dirty="0"/>
              <a:t>B.	We don’t know exactly what this crisis was. It could have been some kind of tribulation, persecution, or perhaps a famine or something else. Whatever it 	was, Paul advised that it would be better under those circumstances not to marry (Alter their normal habits!).</a:t>
            </a:r>
          </a:p>
          <a:p>
            <a:r>
              <a:rPr lang="en-US" dirty="0"/>
              <a:t>1.	There certainly can be distresses in time that can cause us temporarily to alter our normal habits. (We are in such a time now!) </a:t>
            </a:r>
          </a:p>
          <a:p>
            <a:r>
              <a:rPr lang="en-US" dirty="0"/>
              <a:t>2.	I Corinthians 7:27: “Are you bound to a wife? Do not seek to be released. Are you released from a wife? Do not seek a wife.”</a:t>
            </a:r>
          </a:p>
          <a:p>
            <a:r>
              <a:rPr lang="en-US" dirty="0"/>
              <a:t>3.	Paul advised against marriage because of a present distress (v. 26), but said it was his judgment and there was no sin involved if someone married anyway.</a:t>
            </a:r>
          </a:p>
          <a:p>
            <a:r>
              <a:rPr lang="en-US" dirty="0"/>
              <a:t>4.	Paul was not against marriage – I Corinthians 7:1-4, 9: He taught men and women ought to be married if they can’t have self-control.</a:t>
            </a:r>
          </a:p>
          <a:p>
            <a:r>
              <a:rPr lang="en-US" dirty="0"/>
              <a:t>5.	Paul was not teaching God forbids marriage – I Timothy 4:1-5: Men who forbid marriage are a sign of false teaching.</a:t>
            </a:r>
          </a:p>
          <a:p>
            <a:r>
              <a:rPr lang="en-US" dirty="0"/>
              <a:t>6.	Imagine some in Corinth accusing Paul of false teaching on marriage!</a:t>
            </a:r>
          </a:p>
          <a:p>
            <a:r>
              <a:rPr lang="en-US" dirty="0"/>
              <a:t>7.	Imagine Paul being charged with trying to change God’s will or calling into question his faith over this!</a:t>
            </a:r>
          </a:p>
          <a:p>
            <a:r>
              <a:rPr lang="en-US" dirty="0"/>
              <a:t>C.	A present distress requires that judgments be made based upon that particular crisis.</a:t>
            </a:r>
          </a:p>
          <a:p>
            <a:r>
              <a:rPr lang="en-US" dirty="0"/>
              <a:t>1.	Here, Paul was advising that under the “present distress” normal activities be put on hold!</a:t>
            </a:r>
          </a:p>
          <a:p>
            <a:r>
              <a:rPr lang="en-US" dirty="0"/>
              <a:t>D.	Application:</a:t>
            </a:r>
          </a:p>
          <a:p>
            <a:r>
              <a:rPr lang="en-US" dirty="0"/>
              <a:t>1.	For us, judgments are being made about how much and how often our contact should be. </a:t>
            </a:r>
          </a:p>
          <a:p>
            <a:r>
              <a:rPr lang="en-US" dirty="0"/>
              <a:t>2.	Godly people are trying to navigate their way through a storm for which they have little to no precedent. </a:t>
            </a:r>
          </a:p>
          <a:p>
            <a:r>
              <a:rPr lang="en-US" dirty="0"/>
              <a:t>3.	This is temporary. It will pass. </a:t>
            </a:r>
          </a:p>
          <a:p>
            <a:r>
              <a:rPr lang="en-US" dirty="0"/>
              <a:t>4.	Even if you personally don’t think this is a bid deal, others do, and we need to help alleviate fear and stress by showing compassion!</a:t>
            </a:r>
          </a:p>
          <a:p>
            <a:r>
              <a:rPr lang="en-US" dirty="0"/>
              <a:t>5.	People are canceling their weddings, even now under this “present distress!”</a:t>
            </a:r>
          </a:p>
          <a:p>
            <a:r>
              <a:rPr lang="en-US" dirty="0"/>
              <a:t>E.	We need to adjust to our “present distress” and the new normal that causes us to change some habits!</a:t>
            </a:r>
          </a:p>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418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 article by John Mark Hicks</a:t>
            </a:r>
          </a:p>
          <a:p>
            <a:r>
              <a:rPr lang="en-US" dirty="0"/>
              <a:t>https://christianchronicle.org/how-churches-of-christ-responded-when-the-1918-spanish-flu-killed-millions/?fbclid=IwAR1RjI02p9LxRxUKTIKS9XgaHZBhDWFceVEJ-X1AaBm1PbTEu1WHUOCCatw</a:t>
            </a:r>
          </a:p>
          <a:p>
            <a:endParaRPr lang="en-US" dirty="0"/>
          </a:p>
          <a:p>
            <a:r>
              <a:rPr lang="en-US" dirty="0"/>
              <a:t>Image: Camp Funston at Fort Riley, Kan., in 1918 | Photo via Wikimedia Commons</a:t>
            </a:r>
          </a:p>
          <a:p>
            <a:endParaRPr lang="en-US" dirty="0"/>
          </a:p>
          <a:p>
            <a:r>
              <a:rPr lang="en-US" dirty="0"/>
              <a:t>II.	The Spanish Flu of 1918</a:t>
            </a:r>
          </a:p>
          <a:p>
            <a:r>
              <a:rPr lang="en-US" dirty="0"/>
              <a:t>A.	As Christians we don’t want to shut our doors but to continue meeting as we feel is right.</a:t>
            </a:r>
          </a:p>
          <a:p>
            <a:r>
              <a:rPr lang="en-US" dirty="0"/>
              <a:t>B.	One of the last times a pandemic hit like this and affected churches meeting together was during the Spanish Flu Pandemic of 1918, over 100 years ago!</a:t>
            </a:r>
          </a:p>
          <a:p>
            <a:r>
              <a:rPr lang="en-US" dirty="0"/>
              <a:t>C.	How did Christians react to their “present distress” then?</a:t>
            </a:r>
          </a:p>
          <a:p>
            <a:r>
              <a:rPr lang="en-US" dirty="0"/>
              <a:t>1.	From an article by John Mark Hicks: https://christianchronicle.org/how-churches-of-christ-responded-when-the-1918-spanish-flu-killed-	millions/?fbclid=IwAR1RjI02p9LxRxUKTIKS9XgaHZBhDWFceVEJ-X1AaBm1PbTEu1WHUOCCatw</a:t>
            </a:r>
          </a:p>
          <a:p>
            <a:r>
              <a:rPr lang="en-US" dirty="0"/>
              <a:t>2.	Many congregations canceled services, and some Christians focused on feeding and nursing the poor, with many church buildings turned into hospitals! </a:t>
            </a:r>
          </a:p>
          <a:p>
            <a:r>
              <a:rPr lang="en-US" dirty="0"/>
              <a:t>3.	However, even then there were those who called into question the faith of those who chose to stay home. </a:t>
            </a:r>
          </a:p>
          <a:p>
            <a:r>
              <a:rPr lang="en-US" dirty="0"/>
              <a:t>4.	We can learn a lot from the “present distress” of the past and how others handled it!</a:t>
            </a:r>
          </a:p>
          <a:p>
            <a:r>
              <a:rPr lang="en-US" dirty="0"/>
              <a:t>D.	The Spanish Flu of 1918</a:t>
            </a:r>
          </a:p>
          <a:p>
            <a:r>
              <a:rPr lang="en-US" dirty="0"/>
              <a:t>1.	The influenza would kill almost 700,000 in the United States and 50 million globally. It was the worst pandemic in modern history. </a:t>
            </a:r>
          </a:p>
          <a:p>
            <a:r>
              <a:rPr lang="en-US" dirty="0"/>
              <a:t>2.	As the flu spread across the U.S. in the late fall and early winter of 1918, theaters, schools, businesses and churches closed their doors for weeks. </a:t>
            </a:r>
          </a:p>
          <a:p>
            <a:r>
              <a:rPr lang="en-US" dirty="0"/>
              <a:t>3.	The Tennessee Health Department advised churches to suspend their Sunday meetings for Oct. 20 and 27. No one protested, and 92 churches complied.</a:t>
            </a:r>
          </a:p>
          <a:p>
            <a:r>
              <a:rPr lang="en-US" dirty="0"/>
              <a:t>4.	As the influenza spread, the government recommended the cancellation of Sunday assemblies. Churches were urged, “to observe strictly all the regulations 	urged by our State Boards of Health and cooperate in every way.”</a:t>
            </a:r>
          </a:p>
          <a:p>
            <a:r>
              <a:rPr lang="en-US" dirty="0"/>
              <a:t>5.	Some died caring for others: The Gospel Advocate reported that J. D. </a:t>
            </a:r>
            <a:r>
              <a:rPr lang="en-US" dirty="0" err="1"/>
              <a:t>Northcut</a:t>
            </a:r>
            <a:r>
              <a:rPr lang="en-US" dirty="0"/>
              <a:t>, an evangelist from Tracy City, Tennessee, fell ill with “influenza followed 	by pneumonia” and died at the age of 43. He had given “almost continual attention to sufferers near him.”</a:t>
            </a:r>
          </a:p>
          <a:p>
            <a:r>
              <a:rPr lang="en-US" dirty="0"/>
              <a:t>6.	M.C. </a:t>
            </a:r>
            <a:r>
              <a:rPr lang="en-US" dirty="0" err="1"/>
              <a:t>Kurfees</a:t>
            </a:r>
            <a:r>
              <a:rPr lang="en-US" dirty="0"/>
              <a:t>, the minister of the Campbell Street Church of Christ in Louisville, Ky., sent a letter to his members announcing the congregation’s 	compliance with the Kentucky State Board of Health. “It behooves us,” he wrote, “to cheerfully submit to this order and to exert all our energies in an 	earnest and sympathetic effort to cooperate with the benevolent purpose of our government to check the deplorable disease.”</a:t>
            </a:r>
          </a:p>
          <a:p>
            <a:r>
              <a:rPr lang="en-US" dirty="0"/>
              <a:t>7.	Some Christians experienced this as government interference. They resented the government’s orders to shut their doors on Sunday mornings. “We must 	obey God rather than man” (Acts 5:29), a few argued.</a:t>
            </a:r>
          </a:p>
          <a:p>
            <a:r>
              <a:rPr lang="en-US" dirty="0"/>
              <a:t>8.	Other Christians felt they could accept the quarantines and restrictions without complaint because they recognized one could obey both God and the 	government.</a:t>
            </a:r>
          </a:p>
          <a:p>
            <a:r>
              <a:rPr lang="en-US" dirty="0"/>
              <a:t>a.	E. C. Fuqua of Fort Collins, CO said, “Carefully observing [government] restrictions, we feel free to meet a few brethren in a private home and worship 	according to the New Testament teaching.” In this way, “the assembly thus formed is not unlawful, and the worship rendered is lawful to God,” which 	demonstrates “loyalty to both.”</a:t>
            </a:r>
          </a:p>
          <a:p>
            <a:r>
              <a:rPr lang="en-US" dirty="0"/>
              <a:t>b.	Others saw it as merciful and loving, and J.C. </a:t>
            </a:r>
            <a:r>
              <a:rPr lang="en-US" dirty="0" err="1"/>
              <a:t>McQuiddy</a:t>
            </a:r>
            <a:r>
              <a:rPr lang="en-US" dirty="0"/>
              <a:t>, editor of the Gospel Advocate said it is also merciful to forego meeting with the saints if it 	“would jeopardize the lives of members of not only their families, but the families also of many other people.”</a:t>
            </a:r>
          </a:p>
          <a:p>
            <a:r>
              <a:rPr lang="en-US" dirty="0"/>
              <a:t>c.	He also said Christians, while meeting with a few in homes, should observe the restrictions “cheerfully, seeking to lead quiet, holy, and unblameable lives.” 	(I Timothy 2:1-2)</a:t>
            </a:r>
          </a:p>
          <a:p>
            <a:r>
              <a:rPr lang="en-US" dirty="0"/>
              <a:t>E.	Application: </a:t>
            </a:r>
          </a:p>
          <a:p>
            <a:r>
              <a:rPr lang="en-US" dirty="0"/>
              <a:t>1.	These restrictions and reactions sound as if they were being made today in our “present distress!”</a:t>
            </a:r>
          </a:p>
          <a:p>
            <a:r>
              <a:rPr lang="en-US" dirty="0"/>
              <a:t>F.	Christians in times past had to also make hard decisions, knowing it will pass. It is temporary, but necessary to alter normal habits!</a:t>
            </a:r>
          </a:p>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Tree>
    <p:extLst>
      <p:ext uri="{BB962C8B-B14F-4D97-AF65-F5344CB8AC3E}">
        <p14:creationId xmlns:p14="http://schemas.microsoft.com/office/powerpoint/2010/main" val="154458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	The Coronavirus (COVID-19), Our “Present Distress”</a:t>
            </a:r>
          </a:p>
          <a:p>
            <a:r>
              <a:rPr lang="en-US" dirty="0"/>
              <a:t>A.	Let us not look at the government’s recommendations and mandates as “persecutions.”</a:t>
            </a:r>
          </a:p>
          <a:p>
            <a:r>
              <a:rPr lang="en-US" dirty="0"/>
              <a:t>1.	Romans 13:1-7 (v.4): The government is to look out for our good.</a:t>
            </a:r>
          </a:p>
          <a:p>
            <a:r>
              <a:rPr lang="en-US" dirty="0"/>
              <a:t>2.	In times past, the government persecuted Christians (1st century by the Jews and Romans), and some still do today! </a:t>
            </a:r>
          </a:p>
          <a:p>
            <a:r>
              <a:rPr lang="en-US" dirty="0"/>
              <a:t>3.	But the restrictions suggested now are for our good.</a:t>
            </a:r>
          </a:p>
          <a:p>
            <a:r>
              <a:rPr lang="en-US" dirty="0"/>
              <a:t>4.	The government is not saying we can’t worship God, just be smart and cautious in how big the group we gather in does (no more than groups of ten!).</a:t>
            </a:r>
          </a:p>
          <a:p>
            <a:r>
              <a:rPr lang="en-US" dirty="0"/>
              <a:t>B.	Elders and churches have difficult decisions ahead of them. While these decisions and adjustments are being made, we need to avoid vilifying one another. </a:t>
            </a:r>
          </a:p>
          <a:p>
            <a:r>
              <a:rPr lang="en-US" dirty="0"/>
              <a:t>1.	I Corinthians 13:4: Love is patient and kind. </a:t>
            </a:r>
          </a:p>
          <a:p>
            <a:r>
              <a:rPr lang="en-US" dirty="0"/>
              <a:t>C.	Many of these matters in our present distress are going to center around how we treat one another. </a:t>
            </a:r>
          </a:p>
          <a:p>
            <a:r>
              <a:rPr lang="en-US" dirty="0"/>
              <a:t>1.	How will we treat our elderly? If they are “shut in,” we do not expect them to meet like normal. </a:t>
            </a:r>
          </a:p>
          <a:p>
            <a:r>
              <a:rPr lang="en-US" dirty="0"/>
              <a:t>2.	How will we show love to one another when we ourselves may get sick? We don’t tell the sick that they need to come to services and, if they don’t, they 	aren’t trusting God enough </a:t>
            </a:r>
          </a:p>
          <a:p>
            <a:r>
              <a:rPr lang="en-US" dirty="0"/>
              <a:t>3.	How will we serve the needs of those who are ill? We tell people that if they are sick, they should stay home – If they are in the hospital, no one thinks they 	are sinning if they cannot meet!</a:t>
            </a:r>
          </a:p>
          <a:p>
            <a:r>
              <a:rPr lang="en-US" dirty="0"/>
              <a:t>4.	How can we build up one another during a time when we cannot be together the way we normally are? These are personal distresses, and people need to 	use their judgment about what to do. </a:t>
            </a:r>
          </a:p>
          <a:p>
            <a:r>
              <a:rPr lang="en-US" dirty="0"/>
              <a:t>5.	How will we show mercy and compassion if we will feel “just fine” but might put others at risk if we are not careful? </a:t>
            </a:r>
          </a:p>
          <a:p>
            <a:r>
              <a:rPr lang="en-US" dirty="0"/>
              <a:t>6.	How will we respect the way others feel, regardless of how we might feel?</a:t>
            </a:r>
          </a:p>
          <a:p>
            <a:r>
              <a:rPr lang="en-US" dirty="0"/>
              <a:t>7.	This is not like altering services because we have “better” things to do!</a:t>
            </a:r>
          </a:p>
          <a:p>
            <a:r>
              <a:rPr lang="en-US" dirty="0"/>
              <a:t>D.	While this virus is not peculiar to Christians, it does affect Christians because our practices involve close personal and social interaction (We like to hug 	one another!)</a:t>
            </a:r>
          </a:p>
          <a:p>
            <a:r>
              <a:rPr lang="en-US" dirty="0"/>
              <a:t>E.	Christians are going to want to be together – Need to alter our habits out of love!</a:t>
            </a:r>
          </a:p>
          <a:p>
            <a:r>
              <a:rPr lang="en-US" dirty="0"/>
              <a:t>F.	If ever there is a time to show love, respect, and mercy, now is the time! </a:t>
            </a:r>
          </a:p>
          <a:p>
            <a:r>
              <a:rPr lang="en-US" dirty="0"/>
              <a:t>G.	Pray for each other – Build up one another (Philippians 2:3-4: Put others first!)</a:t>
            </a:r>
          </a:p>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Tree>
    <p:extLst>
      <p:ext uri="{BB962C8B-B14F-4D97-AF65-F5344CB8AC3E}">
        <p14:creationId xmlns:p14="http://schemas.microsoft.com/office/powerpoint/2010/main" val="410008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75931"/>
            <a:ext cx="5029200" cy="4191238"/>
          </a:xfrm>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2122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29664119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4908300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8381182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455666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6758738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4933649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3466367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2267024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8611994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1343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983749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6219677-1F10-4C57-BB0E-5ABEC78BEB4B}"/>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BEC5C5B-2B9F-4F06-8E8E-40BA8467479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B535E89F-5CDC-4DC7-BDFF-2DD5F517D95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7" name="Freeform 5">
              <a:extLst>
                <a:ext uri="{FF2B5EF4-FFF2-40B4-BE49-F238E27FC236}">
                  <a16:creationId xmlns:a16="http://schemas.microsoft.com/office/drawing/2014/main" id="{91999F6E-1784-431D-94FE-234272C724C5}"/>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8" name="Freeform 6">
              <a:extLst>
                <a:ext uri="{FF2B5EF4-FFF2-40B4-BE49-F238E27FC236}">
                  <a16:creationId xmlns:a16="http://schemas.microsoft.com/office/drawing/2014/main" id="{DB03C56B-C107-4733-8BF0-B15092BEF9C7}"/>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0566528C-6A61-4AE5-84D8-D26A53167D4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E3D3996C-AADB-4988-A540-3C9FE8E6D0EC}"/>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68D9412D-6615-4D33-BD5B-4FD5AD5F6B98}"/>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A97733F-36FB-4D74-8A44-E2A3915B2079}"/>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3" name="Freeform 11">
              <a:extLst>
                <a:ext uri="{FF2B5EF4-FFF2-40B4-BE49-F238E27FC236}">
                  <a16:creationId xmlns:a16="http://schemas.microsoft.com/office/drawing/2014/main" id="{F33E0166-FC28-4328-801B-B23F32DB1A27}"/>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4BEED20B-BFE2-43A1-B2DD-F7044EC50A0E}"/>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5" name="Freeform 13">
              <a:extLst>
                <a:ext uri="{FF2B5EF4-FFF2-40B4-BE49-F238E27FC236}">
                  <a16:creationId xmlns:a16="http://schemas.microsoft.com/office/drawing/2014/main" id="{E7411778-D850-42E9-B7A9-D503AD300820}"/>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E66AC89D-C09F-478C-AA2C-6005450D43D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19EA9324-DF80-4C8E-B035-F788F0D19C0B}"/>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AB2DDDBD-B7D7-44DB-8FCE-BA5904724DD3}"/>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2F4A4E5E-996E-4693-BD84-7FAC3699B545}"/>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20" name="Freeform 18">
              <a:extLst>
                <a:ext uri="{FF2B5EF4-FFF2-40B4-BE49-F238E27FC236}">
                  <a16:creationId xmlns:a16="http://schemas.microsoft.com/office/drawing/2014/main" id="{2A311E18-5CFE-472C-9F95-8159382BAB7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21" name="Freeform 19">
              <a:extLst>
                <a:ext uri="{FF2B5EF4-FFF2-40B4-BE49-F238E27FC236}">
                  <a16:creationId xmlns:a16="http://schemas.microsoft.com/office/drawing/2014/main" id="{76FC4902-3339-409F-9B3D-05C3E3E24AEE}"/>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6D3661E-CA5B-4B00-AFC5-5BCCCE867E9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23" name="Freeform 21">
              <a:extLst>
                <a:ext uri="{FF2B5EF4-FFF2-40B4-BE49-F238E27FC236}">
                  <a16:creationId xmlns:a16="http://schemas.microsoft.com/office/drawing/2014/main" id="{50D6783C-0A59-4E33-A058-3BA72F9AA5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1A4D002-4DD5-4C40-9840-62702E75413C}"/>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25" name="Freeform 23">
              <a:extLst>
                <a:ext uri="{FF2B5EF4-FFF2-40B4-BE49-F238E27FC236}">
                  <a16:creationId xmlns:a16="http://schemas.microsoft.com/office/drawing/2014/main" id="{2E7E79A6-C519-4192-83D2-A018CDB73B5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26" name="Freeform 24">
              <a:extLst>
                <a:ext uri="{FF2B5EF4-FFF2-40B4-BE49-F238E27FC236}">
                  <a16:creationId xmlns:a16="http://schemas.microsoft.com/office/drawing/2014/main" id="{5F0015C5-A265-4F54-88E5-CD3ECE2865E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27" name="Freeform 25">
              <a:extLst>
                <a:ext uri="{FF2B5EF4-FFF2-40B4-BE49-F238E27FC236}">
                  <a16:creationId xmlns:a16="http://schemas.microsoft.com/office/drawing/2014/main" id="{E01E7491-A134-44FC-8B5D-210D4F527484}"/>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875A4F1-16A9-4B3F-AF83-FA1FC9D86EF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29" name="Freeform 27">
              <a:extLst>
                <a:ext uri="{FF2B5EF4-FFF2-40B4-BE49-F238E27FC236}">
                  <a16:creationId xmlns:a16="http://schemas.microsoft.com/office/drawing/2014/main" id="{9D9C8F21-3084-4409-A6CE-29AD9B7D6FC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30" name="Freeform 28">
              <a:extLst>
                <a:ext uri="{FF2B5EF4-FFF2-40B4-BE49-F238E27FC236}">
                  <a16:creationId xmlns:a16="http://schemas.microsoft.com/office/drawing/2014/main" id="{D4956D40-5790-4A60-A2EF-E81397131528}"/>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42606AEB-7D4F-4704-B1D2-D88DD14AAF69}"/>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32" name="Freeform 30">
              <a:extLst>
                <a:ext uri="{FF2B5EF4-FFF2-40B4-BE49-F238E27FC236}">
                  <a16:creationId xmlns:a16="http://schemas.microsoft.com/office/drawing/2014/main" id="{EFF13024-8105-4EAA-9BA2-C5497102596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AF5A4F59-38BE-4A95-8B8D-F1F890D5B01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34" name="Freeform 32">
              <a:extLst>
                <a:ext uri="{FF2B5EF4-FFF2-40B4-BE49-F238E27FC236}">
                  <a16:creationId xmlns:a16="http://schemas.microsoft.com/office/drawing/2014/main" id="{FD916747-799B-46FE-9A9D-D100CC27699B}"/>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35" name="Freeform 33">
              <a:extLst>
                <a:ext uri="{FF2B5EF4-FFF2-40B4-BE49-F238E27FC236}">
                  <a16:creationId xmlns:a16="http://schemas.microsoft.com/office/drawing/2014/main" id="{FAF6C8C3-7498-4629-BF0D-4658AAA3695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36" name="Freeform 34">
              <a:extLst>
                <a:ext uri="{FF2B5EF4-FFF2-40B4-BE49-F238E27FC236}">
                  <a16:creationId xmlns:a16="http://schemas.microsoft.com/office/drawing/2014/main" id="{7E6AB6CC-B78B-4BD9-928C-72B9ECA12967}"/>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37" name="Freeform 35">
              <a:extLst>
                <a:ext uri="{FF2B5EF4-FFF2-40B4-BE49-F238E27FC236}">
                  <a16:creationId xmlns:a16="http://schemas.microsoft.com/office/drawing/2014/main" id="{6CA9BEEF-693B-4355-8E32-8E586AEEB81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38" name="Freeform 36">
              <a:extLst>
                <a:ext uri="{FF2B5EF4-FFF2-40B4-BE49-F238E27FC236}">
                  <a16:creationId xmlns:a16="http://schemas.microsoft.com/office/drawing/2014/main" id="{194A0C7F-03D4-4EA8-B697-2D95C5FB8FB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39" name="Freeform 37">
              <a:extLst>
                <a:ext uri="{FF2B5EF4-FFF2-40B4-BE49-F238E27FC236}">
                  <a16:creationId xmlns:a16="http://schemas.microsoft.com/office/drawing/2014/main" id="{F3FD08B0-27C9-46CD-91A0-387CA88E682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0" name="Freeform 38">
              <a:extLst>
                <a:ext uri="{FF2B5EF4-FFF2-40B4-BE49-F238E27FC236}">
                  <a16:creationId xmlns:a16="http://schemas.microsoft.com/office/drawing/2014/main" id="{D63F0A18-9171-4AAF-8265-5787ED0261D7}"/>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41" name="Group 39">
              <a:extLst>
                <a:ext uri="{FF2B5EF4-FFF2-40B4-BE49-F238E27FC236}">
                  <a16:creationId xmlns:a16="http://schemas.microsoft.com/office/drawing/2014/main" id="{B579D55D-89E7-4F04-9A02-055675115DFD}"/>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2B8EDF7E-878A-41EC-9492-D0AD7358FD0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3" name="Freeform 41">
                <a:extLst>
                  <a:ext uri="{FF2B5EF4-FFF2-40B4-BE49-F238E27FC236}">
                    <a16:creationId xmlns:a16="http://schemas.microsoft.com/office/drawing/2014/main" id="{8CF2D886-558D-4B40-9CBF-ADE47389A8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804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1280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7B3D1BCE-E9DE-4137-B426-CDB05388CBC0}"/>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977ECDE5-4C17-444B-8C5D-2857F0500AB4}"/>
              </a:ext>
            </a:extLst>
          </p:cNvPr>
          <p:cNvSpPr>
            <a:spLocks noGrp="1" noChangeArrowheads="1"/>
          </p:cNvSpPr>
          <p:nvPr>
            <p:ph type="ftr" sz="quarter" idx="11"/>
          </p:nvPr>
        </p:nvSpPr>
        <p:spPr/>
        <p:txBody>
          <a:bodyPr/>
          <a:lstStyle>
            <a:lvl1pPr>
              <a:defRPr/>
            </a:lvl1pPr>
          </a:lstStyle>
          <a:p>
            <a:pPr>
              <a:defRPr/>
            </a:pPr>
            <a:r>
              <a:rPr lang="en-US" altLang="en-US"/>
              <a:t>The Present Distress</a:t>
            </a:r>
          </a:p>
        </p:txBody>
      </p:sp>
      <p:sp>
        <p:nvSpPr>
          <p:cNvPr id="46" name="Rectangle 46">
            <a:extLst>
              <a:ext uri="{FF2B5EF4-FFF2-40B4-BE49-F238E27FC236}">
                <a16:creationId xmlns:a16="http://schemas.microsoft.com/office/drawing/2014/main" id="{341B35A7-14B8-48C4-BFB4-7D43C0B36E7C}"/>
              </a:ext>
            </a:extLst>
          </p:cNvPr>
          <p:cNvSpPr>
            <a:spLocks noGrp="1" noChangeArrowheads="1"/>
          </p:cNvSpPr>
          <p:nvPr>
            <p:ph type="sldNum" sz="quarter" idx="12"/>
          </p:nvPr>
        </p:nvSpPr>
        <p:spPr/>
        <p:txBody>
          <a:bodyPr/>
          <a:lstStyle>
            <a:lvl1pPr>
              <a:defRPr smtClean="0"/>
            </a:lvl1pPr>
          </a:lstStyle>
          <a:p>
            <a:pPr>
              <a:defRPr/>
            </a:pPr>
            <a:fld id="{BA697F90-D08A-4B7D-BCD0-6376C3AA43CC}" type="slidenum">
              <a:rPr lang="en-US" altLang="en-US"/>
              <a:pPr>
                <a:defRPr/>
              </a:pPr>
              <a:t>‹#›</a:t>
            </a:fld>
            <a:endParaRPr lang="en-US" altLang="en-US"/>
          </a:p>
        </p:txBody>
      </p:sp>
    </p:spTree>
    <p:extLst>
      <p:ext uri="{BB962C8B-B14F-4D97-AF65-F5344CB8AC3E}">
        <p14:creationId xmlns:p14="http://schemas.microsoft.com/office/powerpoint/2010/main" val="3633828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8E6BE10-6096-4771-B9E1-C2AE89238A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27D90A17-D2EC-4CF9-A98F-72CE65484888}"/>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6" name="Rectangle 46">
            <a:extLst>
              <a:ext uri="{FF2B5EF4-FFF2-40B4-BE49-F238E27FC236}">
                <a16:creationId xmlns:a16="http://schemas.microsoft.com/office/drawing/2014/main" id="{43D999B2-7D3B-4C24-9BB0-4C3F7ED81B53}"/>
              </a:ext>
            </a:extLst>
          </p:cNvPr>
          <p:cNvSpPr>
            <a:spLocks noGrp="1" noChangeArrowheads="1"/>
          </p:cNvSpPr>
          <p:nvPr>
            <p:ph type="sldNum" sz="quarter" idx="12"/>
          </p:nvPr>
        </p:nvSpPr>
        <p:spPr>
          <a:ln/>
        </p:spPr>
        <p:txBody>
          <a:bodyPr/>
          <a:lstStyle>
            <a:lvl1pPr>
              <a:defRPr/>
            </a:lvl1pPr>
          </a:lstStyle>
          <a:p>
            <a:pPr>
              <a:defRPr/>
            </a:pPr>
            <a:fld id="{C6072134-C314-4754-B23E-40EF9F4AFCA1}" type="slidenum">
              <a:rPr lang="en-US" altLang="en-US"/>
              <a:pPr>
                <a:defRPr/>
              </a:pPr>
              <a:t>‹#›</a:t>
            </a:fld>
            <a:endParaRPr lang="en-US" altLang="en-US"/>
          </a:p>
        </p:txBody>
      </p:sp>
    </p:spTree>
    <p:extLst>
      <p:ext uri="{BB962C8B-B14F-4D97-AF65-F5344CB8AC3E}">
        <p14:creationId xmlns:p14="http://schemas.microsoft.com/office/powerpoint/2010/main" val="3892541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4">
            <a:extLst>
              <a:ext uri="{FF2B5EF4-FFF2-40B4-BE49-F238E27FC236}">
                <a16:creationId xmlns:a16="http://schemas.microsoft.com/office/drawing/2014/main" id="{74BF7C82-D199-46F0-A2C1-E25BE4A60D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360534F-E7D1-4DF8-AA20-C18EF55B0E1F}"/>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6" name="Rectangle 46">
            <a:extLst>
              <a:ext uri="{FF2B5EF4-FFF2-40B4-BE49-F238E27FC236}">
                <a16:creationId xmlns:a16="http://schemas.microsoft.com/office/drawing/2014/main" id="{A24B17D5-9726-4C34-9E58-D7A6BBA4024F}"/>
              </a:ext>
            </a:extLst>
          </p:cNvPr>
          <p:cNvSpPr>
            <a:spLocks noGrp="1" noChangeArrowheads="1"/>
          </p:cNvSpPr>
          <p:nvPr>
            <p:ph type="sldNum" sz="quarter" idx="12"/>
          </p:nvPr>
        </p:nvSpPr>
        <p:spPr>
          <a:ln/>
        </p:spPr>
        <p:txBody>
          <a:bodyPr/>
          <a:lstStyle>
            <a:lvl1pPr>
              <a:defRPr/>
            </a:lvl1pPr>
          </a:lstStyle>
          <a:p>
            <a:pPr>
              <a:defRPr/>
            </a:pPr>
            <a:fld id="{41F25784-FFC0-4FE1-B8CA-886EF33BDD6E}" type="slidenum">
              <a:rPr lang="en-US" altLang="en-US"/>
              <a:pPr>
                <a:defRPr/>
              </a:pPr>
              <a:t>‹#›</a:t>
            </a:fld>
            <a:endParaRPr lang="en-US" altLang="en-US"/>
          </a:p>
        </p:txBody>
      </p:sp>
    </p:spTree>
    <p:extLst>
      <p:ext uri="{BB962C8B-B14F-4D97-AF65-F5344CB8AC3E}">
        <p14:creationId xmlns:p14="http://schemas.microsoft.com/office/powerpoint/2010/main" val="20743946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487E8217-5397-4B94-80D6-68FE2EF1A1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372D203A-2793-425B-BBB9-D0297D3E3133}"/>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7" name="Rectangle 46">
            <a:extLst>
              <a:ext uri="{FF2B5EF4-FFF2-40B4-BE49-F238E27FC236}">
                <a16:creationId xmlns:a16="http://schemas.microsoft.com/office/drawing/2014/main" id="{5EB25048-0EE6-438B-8917-1DD23A221A06}"/>
              </a:ext>
            </a:extLst>
          </p:cNvPr>
          <p:cNvSpPr>
            <a:spLocks noGrp="1" noChangeArrowheads="1"/>
          </p:cNvSpPr>
          <p:nvPr>
            <p:ph type="sldNum" sz="quarter" idx="12"/>
          </p:nvPr>
        </p:nvSpPr>
        <p:spPr>
          <a:ln/>
        </p:spPr>
        <p:txBody>
          <a:bodyPr/>
          <a:lstStyle>
            <a:lvl1pPr>
              <a:defRPr/>
            </a:lvl1pPr>
          </a:lstStyle>
          <a:p>
            <a:pPr>
              <a:defRPr/>
            </a:pPr>
            <a:fld id="{FC5F18F2-4285-4EDA-BA6C-4373C6541D3E}" type="slidenum">
              <a:rPr lang="en-US" altLang="en-US"/>
              <a:pPr>
                <a:defRPr/>
              </a:pPr>
              <a:t>‹#›</a:t>
            </a:fld>
            <a:endParaRPr lang="en-US" altLang="en-US"/>
          </a:p>
        </p:txBody>
      </p:sp>
    </p:spTree>
    <p:extLst>
      <p:ext uri="{BB962C8B-B14F-4D97-AF65-F5344CB8AC3E}">
        <p14:creationId xmlns:p14="http://schemas.microsoft.com/office/powerpoint/2010/main" val="20954254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0532C67-13A1-4CA6-9569-D897E3CA28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ADBEDFEB-39AD-4B70-9990-E115E7DE3253}"/>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9" name="Rectangle 46">
            <a:extLst>
              <a:ext uri="{FF2B5EF4-FFF2-40B4-BE49-F238E27FC236}">
                <a16:creationId xmlns:a16="http://schemas.microsoft.com/office/drawing/2014/main" id="{264C4E9C-7271-4C24-9803-DADB67292737}"/>
              </a:ext>
            </a:extLst>
          </p:cNvPr>
          <p:cNvSpPr>
            <a:spLocks noGrp="1" noChangeArrowheads="1"/>
          </p:cNvSpPr>
          <p:nvPr>
            <p:ph type="sldNum" sz="quarter" idx="12"/>
          </p:nvPr>
        </p:nvSpPr>
        <p:spPr>
          <a:ln/>
        </p:spPr>
        <p:txBody>
          <a:bodyPr/>
          <a:lstStyle>
            <a:lvl1pPr>
              <a:defRPr/>
            </a:lvl1pPr>
          </a:lstStyle>
          <a:p>
            <a:pPr>
              <a:defRPr/>
            </a:pPr>
            <a:fld id="{E5352C37-1C24-4EED-B4D3-E103959A0B3A}" type="slidenum">
              <a:rPr lang="en-US" altLang="en-US"/>
              <a:pPr>
                <a:defRPr/>
              </a:pPr>
              <a:t>‹#›</a:t>
            </a:fld>
            <a:endParaRPr lang="en-US" altLang="en-US"/>
          </a:p>
        </p:txBody>
      </p:sp>
    </p:spTree>
    <p:extLst>
      <p:ext uri="{BB962C8B-B14F-4D97-AF65-F5344CB8AC3E}">
        <p14:creationId xmlns:p14="http://schemas.microsoft.com/office/powerpoint/2010/main" val="33143665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F4BEDFE8-1CB3-464C-BA61-31D7B69DF4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5A5D5744-29C2-4816-9D9F-038E403C5CC2}"/>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5" name="Rectangle 46">
            <a:extLst>
              <a:ext uri="{FF2B5EF4-FFF2-40B4-BE49-F238E27FC236}">
                <a16:creationId xmlns:a16="http://schemas.microsoft.com/office/drawing/2014/main" id="{CFD5B640-0FB5-401B-BEF3-6AEB460D5F81}"/>
              </a:ext>
            </a:extLst>
          </p:cNvPr>
          <p:cNvSpPr>
            <a:spLocks noGrp="1" noChangeArrowheads="1"/>
          </p:cNvSpPr>
          <p:nvPr>
            <p:ph type="sldNum" sz="quarter" idx="12"/>
          </p:nvPr>
        </p:nvSpPr>
        <p:spPr>
          <a:ln/>
        </p:spPr>
        <p:txBody>
          <a:bodyPr/>
          <a:lstStyle>
            <a:lvl1pPr>
              <a:defRPr/>
            </a:lvl1pPr>
          </a:lstStyle>
          <a:p>
            <a:pPr>
              <a:defRPr/>
            </a:pPr>
            <a:fld id="{AD18A696-24A4-467B-A2CE-B6692662D22C}" type="slidenum">
              <a:rPr lang="en-US" altLang="en-US"/>
              <a:pPr>
                <a:defRPr/>
              </a:pPr>
              <a:t>‹#›</a:t>
            </a:fld>
            <a:endParaRPr lang="en-US" altLang="en-US"/>
          </a:p>
        </p:txBody>
      </p:sp>
    </p:spTree>
    <p:extLst>
      <p:ext uri="{BB962C8B-B14F-4D97-AF65-F5344CB8AC3E}">
        <p14:creationId xmlns:p14="http://schemas.microsoft.com/office/powerpoint/2010/main" val="33438443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FCF385E-562A-4404-89E1-F754621D20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9980B69F-9720-4674-8775-023BFEA517B6}"/>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4" name="Rectangle 46">
            <a:extLst>
              <a:ext uri="{FF2B5EF4-FFF2-40B4-BE49-F238E27FC236}">
                <a16:creationId xmlns:a16="http://schemas.microsoft.com/office/drawing/2014/main" id="{EFA569BB-3CE2-4A90-9C0C-5BCFDB3BAF7E}"/>
              </a:ext>
            </a:extLst>
          </p:cNvPr>
          <p:cNvSpPr>
            <a:spLocks noGrp="1" noChangeArrowheads="1"/>
          </p:cNvSpPr>
          <p:nvPr>
            <p:ph type="sldNum" sz="quarter" idx="12"/>
          </p:nvPr>
        </p:nvSpPr>
        <p:spPr>
          <a:ln/>
        </p:spPr>
        <p:txBody>
          <a:bodyPr/>
          <a:lstStyle>
            <a:lvl1pPr>
              <a:defRPr/>
            </a:lvl1pPr>
          </a:lstStyle>
          <a:p>
            <a:pPr>
              <a:defRPr/>
            </a:pPr>
            <a:fld id="{EDF0EDF2-624D-49E5-8E60-730D349F2827}" type="slidenum">
              <a:rPr lang="en-US" altLang="en-US"/>
              <a:pPr>
                <a:defRPr/>
              </a:pPr>
              <a:t>‹#›</a:t>
            </a:fld>
            <a:endParaRPr lang="en-US" altLang="en-US"/>
          </a:p>
        </p:txBody>
      </p:sp>
    </p:spTree>
    <p:extLst>
      <p:ext uri="{BB962C8B-B14F-4D97-AF65-F5344CB8AC3E}">
        <p14:creationId xmlns:p14="http://schemas.microsoft.com/office/powerpoint/2010/main" val="1436626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CCCB9686-8232-47F4-911E-C684767870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CF7C9E44-465A-4A4C-8F4E-50D5147E4F44}"/>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7" name="Rectangle 46">
            <a:extLst>
              <a:ext uri="{FF2B5EF4-FFF2-40B4-BE49-F238E27FC236}">
                <a16:creationId xmlns:a16="http://schemas.microsoft.com/office/drawing/2014/main" id="{6B36EB82-A9DC-4D04-85FF-D50CE7762A27}"/>
              </a:ext>
            </a:extLst>
          </p:cNvPr>
          <p:cNvSpPr>
            <a:spLocks noGrp="1" noChangeArrowheads="1"/>
          </p:cNvSpPr>
          <p:nvPr>
            <p:ph type="sldNum" sz="quarter" idx="12"/>
          </p:nvPr>
        </p:nvSpPr>
        <p:spPr>
          <a:ln/>
        </p:spPr>
        <p:txBody>
          <a:bodyPr/>
          <a:lstStyle>
            <a:lvl1pPr>
              <a:defRPr/>
            </a:lvl1pPr>
          </a:lstStyle>
          <a:p>
            <a:pPr>
              <a:defRPr/>
            </a:pPr>
            <a:fld id="{7C3D3813-5081-4BF3-899A-312B57BF7579}" type="slidenum">
              <a:rPr lang="en-US" altLang="en-US"/>
              <a:pPr>
                <a:defRPr/>
              </a:pPr>
              <a:t>‹#›</a:t>
            </a:fld>
            <a:endParaRPr lang="en-US" altLang="en-US"/>
          </a:p>
        </p:txBody>
      </p:sp>
    </p:spTree>
    <p:extLst>
      <p:ext uri="{BB962C8B-B14F-4D97-AF65-F5344CB8AC3E}">
        <p14:creationId xmlns:p14="http://schemas.microsoft.com/office/powerpoint/2010/main" val="34364749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07A79308-85DC-4340-8554-BB9EAA22BA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789F0B94-0EE7-4C10-A057-7C7551319C0F}"/>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7" name="Rectangle 46">
            <a:extLst>
              <a:ext uri="{FF2B5EF4-FFF2-40B4-BE49-F238E27FC236}">
                <a16:creationId xmlns:a16="http://schemas.microsoft.com/office/drawing/2014/main" id="{B9FED8DA-057D-4AEB-8776-9F0FEC372C49}"/>
              </a:ext>
            </a:extLst>
          </p:cNvPr>
          <p:cNvSpPr>
            <a:spLocks noGrp="1" noChangeArrowheads="1"/>
          </p:cNvSpPr>
          <p:nvPr>
            <p:ph type="sldNum" sz="quarter" idx="12"/>
          </p:nvPr>
        </p:nvSpPr>
        <p:spPr>
          <a:ln/>
        </p:spPr>
        <p:txBody>
          <a:bodyPr/>
          <a:lstStyle>
            <a:lvl1pPr>
              <a:defRPr/>
            </a:lvl1pPr>
          </a:lstStyle>
          <a:p>
            <a:pPr>
              <a:defRPr/>
            </a:pPr>
            <a:fld id="{08A063C1-6AD0-4E62-A194-9B5511843705}" type="slidenum">
              <a:rPr lang="en-US" altLang="en-US"/>
              <a:pPr>
                <a:defRPr/>
              </a:pPr>
              <a:t>‹#›</a:t>
            </a:fld>
            <a:endParaRPr lang="en-US" altLang="en-US"/>
          </a:p>
        </p:txBody>
      </p:sp>
    </p:spTree>
    <p:extLst>
      <p:ext uri="{BB962C8B-B14F-4D97-AF65-F5344CB8AC3E}">
        <p14:creationId xmlns:p14="http://schemas.microsoft.com/office/powerpoint/2010/main" val="67205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6EF8B9A3-9FE1-4786-96CB-FEDEF6E146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100AC7E-CDA0-4EDF-B998-B6232287064D}"/>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6" name="Rectangle 46">
            <a:extLst>
              <a:ext uri="{FF2B5EF4-FFF2-40B4-BE49-F238E27FC236}">
                <a16:creationId xmlns:a16="http://schemas.microsoft.com/office/drawing/2014/main" id="{F137420F-A4E5-458B-88B6-EEFBECA49990}"/>
              </a:ext>
            </a:extLst>
          </p:cNvPr>
          <p:cNvSpPr>
            <a:spLocks noGrp="1" noChangeArrowheads="1"/>
          </p:cNvSpPr>
          <p:nvPr>
            <p:ph type="sldNum" sz="quarter" idx="12"/>
          </p:nvPr>
        </p:nvSpPr>
        <p:spPr>
          <a:ln/>
        </p:spPr>
        <p:txBody>
          <a:bodyPr/>
          <a:lstStyle>
            <a:lvl1pPr>
              <a:defRPr/>
            </a:lvl1pPr>
          </a:lstStyle>
          <a:p>
            <a:pPr>
              <a:defRPr/>
            </a:pPr>
            <a:fld id="{35895B07-25EA-43F4-B6B5-08CC678410A2}" type="slidenum">
              <a:rPr lang="en-US" altLang="en-US"/>
              <a:pPr>
                <a:defRPr/>
              </a:pPr>
              <a:t>‹#›</a:t>
            </a:fld>
            <a:endParaRPr lang="en-US" altLang="en-US"/>
          </a:p>
        </p:txBody>
      </p:sp>
    </p:spTree>
    <p:extLst>
      <p:ext uri="{BB962C8B-B14F-4D97-AF65-F5344CB8AC3E}">
        <p14:creationId xmlns:p14="http://schemas.microsoft.com/office/powerpoint/2010/main" val="13194452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36E7757-23F2-4F78-A576-EEBDE3C17A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D7130C93-C7D9-4942-B15C-F6DFB06BF9B7}"/>
              </a:ext>
            </a:extLst>
          </p:cNvPr>
          <p:cNvSpPr>
            <a:spLocks noGrp="1" noChangeArrowheads="1"/>
          </p:cNvSpPr>
          <p:nvPr>
            <p:ph type="ftr" sz="quarter" idx="11"/>
          </p:nvPr>
        </p:nvSpPr>
        <p:spPr>
          <a:ln/>
        </p:spPr>
        <p:txBody>
          <a:bodyPr/>
          <a:lstStyle>
            <a:lvl1pPr>
              <a:defRPr/>
            </a:lvl1pPr>
          </a:lstStyle>
          <a:p>
            <a:pPr>
              <a:defRPr/>
            </a:pPr>
            <a:r>
              <a:rPr lang="en-US" altLang="en-US"/>
              <a:t>The Present Distress</a:t>
            </a:r>
          </a:p>
        </p:txBody>
      </p:sp>
      <p:sp>
        <p:nvSpPr>
          <p:cNvPr id="6" name="Rectangle 46">
            <a:extLst>
              <a:ext uri="{FF2B5EF4-FFF2-40B4-BE49-F238E27FC236}">
                <a16:creationId xmlns:a16="http://schemas.microsoft.com/office/drawing/2014/main" id="{ABE3138C-04A8-4F5C-858F-957097EC0374}"/>
              </a:ext>
            </a:extLst>
          </p:cNvPr>
          <p:cNvSpPr>
            <a:spLocks noGrp="1" noChangeArrowheads="1"/>
          </p:cNvSpPr>
          <p:nvPr>
            <p:ph type="sldNum" sz="quarter" idx="12"/>
          </p:nvPr>
        </p:nvSpPr>
        <p:spPr>
          <a:ln/>
        </p:spPr>
        <p:txBody>
          <a:bodyPr/>
          <a:lstStyle>
            <a:lvl1pPr>
              <a:defRPr/>
            </a:lvl1pPr>
          </a:lstStyle>
          <a:p>
            <a:pPr>
              <a:defRPr/>
            </a:pPr>
            <a:fld id="{78AEBF56-9F9F-4D6D-8114-073EA88756E7}" type="slidenum">
              <a:rPr lang="en-US" altLang="en-US"/>
              <a:pPr>
                <a:defRPr/>
              </a:pPr>
              <a:t>‹#›</a:t>
            </a:fld>
            <a:endParaRPr lang="en-US" altLang="en-US"/>
          </a:p>
        </p:txBody>
      </p:sp>
    </p:spTree>
    <p:extLst>
      <p:ext uri="{BB962C8B-B14F-4D97-AF65-F5344CB8AC3E}">
        <p14:creationId xmlns:p14="http://schemas.microsoft.com/office/powerpoint/2010/main" val="9268180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6219677-1F10-4C57-BB0E-5ABEC78BEB4B}"/>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BEC5C5B-2B9F-4F06-8E8E-40BA8467479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B535E89F-5CDC-4DC7-BDFF-2DD5F517D95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7" name="Freeform 5">
              <a:extLst>
                <a:ext uri="{FF2B5EF4-FFF2-40B4-BE49-F238E27FC236}">
                  <a16:creationId xmlns:a16="http://schemas.microsoft.com/office/drawing/2014/main" id="{91999F6E-1784-431D-94FE-234272C724C5}"/>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8" name="Freeform 6">
              <a:extLst>
                <a:ext uri="{FF2B5EF4-FFF2-40B4-BE49-F238E27FC236}">
                  <a16:creationId xmlns:a16="http://schemas.microsoft.com/office/drawing/2014/main" id="{DB03C56B-C107-4733-8BF0-B15092BEF9C7}"/>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0566528C-6A61-4AE5-84D8-D26A53167D4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E3D3996C-AADB-4988-A540-3C9FE8E6D0EC}"/>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68D9412D-6615-4D33-BD5B-4FD5AD5F6B98}"/>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A97733F-36FB-4D74-8A44-E2A3915B2079}"/>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3" name="Freeform 11">
              <a:extLst>
                <a:ext uri="{FF2B5EF4-FFF2-40B4-BE49-F238E27FC236}">
                  <a16:creationId xmlns:a16="http://schemas.microsoft.com/office/drawing/2014/main" id="{F33E0166-FC28-4328-801B-B23F32DB1A27}"/>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4BEED20B-BFE2-43A1-B2DD-F7044EC50A0E}"/>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5" name="Freeform 13">
              <a:extLst>
                <a:ext uri="{FF2B5EF4-FFF2-40B4-BE49-F238E27FC236}">
                  <a16:creationId xmlns:a16="http://schemas.microsoft.com/office/drawing/2014/main" id="{E7411778-D850-42E9-B7A9-D503AD300820}"/>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E66AC89D-C09F-478C-AA2C-6005450D43D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19EA9324-DF80-4C8E-B035-F788F0D19C0B}"/>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AB2DDDBD-B7D7-44DB-8FCE-BA5904724DD3}"/>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2F4A4E5E-996E-4693-BD84-7FAC3699B545}"/>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20" name="Freeform 18">
              <a:extLst>
                <a:ext uri="{FF2B5EF4-FFF2-40B4-BE49-F238E27FC236}">
                  <a16:creationId xmlns:a16="http://schemas.microsoft.com/office/drawing/2014/main" id="{2A311E18-5CFE-472C-9F95-8159382BAB7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21" name="Freeform 19">
              <a:extLst>
                <a:ext uri="{FF2B5EF4-FFF2-40B4-BE49-F238E27FC236}">
                  <a16:creationId xmlns:a16="http://schemas.microsoft.com/office/drawing/2014/main" id="{76FC4902-3339-409F-9B3D-05C3E3E24AEE}"/>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6D3661E-CA5B-4B00-AFC5-5BCCCE867E9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23" name="Freeform 21">
              <a:extLst>
                <a:ext uri="{FF2B5EF4-FFF2-40B4-BE49-F238E27FC236}">
                  <a16:creationId xmlns:a16="http://schemas.microsoft.com/office/drawing/2014/main" id="{50D6783C-0A59-4E33-A058-3BA72F9AA5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1A4D002-4DD5-4C40-9840-62702E75413C}"/>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25" name="Freeform 23">
              <a:extLst>
                <a:ext uri="{FF2B5EF4-FFF2-40B4-BE49-F238E27FC236}">
                  <a16:creationId xmlns:a16="http://schemas.microsoft.com/office/drawing/2014/main" id="{2E7E79A6-C519-4192-83D2-A018CDB73B5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26" name="Freeform 24">
              <a:extLst>
                <a:ext uri="{FF2B5EF4-FFF2-40B4-BE49-F238E27FC236}">
                  <a16:creationId xmlns:a16="http://schemas.microsoft.com/office/drawing/2014/main" id="{5F0015C5-A265-4F54-88E5-CD3ECE2865E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27" name="Freeform 25">
              <a:extLst>
                <a:ext uri="{FF2B5EF4-FFF2-40B4-BE49-F238E27FC236}">
                  <a16:creationId xmlns:a16="http://schemas.microsoft.com/office/drawing/2014/main" id="{E01E7491-A134-44FC-8B5D-210D4F527484}"/>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875A4F1-16A9-4B3F-AF83-FA1FC9D86EF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29" name="Freeform 27">
              <a:extLst>
                <a:ext uri="{FF2B5EF4-FFF2-40B4-BE49-F238E27FC236}">
                  <a16:creationId xmlns:a16="http://schemas.microsoft.com/office/drawing/2014/main" id="{9D9C8F21-3084-4409-A6CE-29AD9B7D6FC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30" name="Freeform 28">
              <a:extLst>
                <a:ext uri="{FF2B5EF4-FFF2-40B4-BE49-F238E27FC236}">
                  <a16:creationId xmlns:a16="http://schemas.microsoft.com/office/drawing/2014/main" id="{D4956D40-5790-4A60-A2EF-E81397131528}"/>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42606AEB-7D4F-4704-B1D2-D88DD14AAF69}"/>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32" name="Freeform 30">
              <a:extLst>
                <a:ext uri="{FF2B5EF4-FFF2-40B4-BE49-F238E27FC236}">
                  <a16:creationId xmlns:a16="http://schemas.microsoft.com/office/drawing/2014/main" id="{EFF13024-8105-4EAA-9BA2-C5497102596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AF5A4F59-38BE-4A95-8B8D-F1F890D5B01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34" name="Freeform 32">
              <a:extLst>
                <a:ext uri="{FF2B5EF4-FFF2-40B4-BE49-F238E27FC236}">
                  <a16:creationId xmlns:a16="http://schemas.microsoft.com/office/drawing/2014/main" id="{FD916747-799B-46FE-9A9D-D100CC27699B}"/>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35" name="Freeform 33">
              <a:extLst>
                <a:ext uri="{FF2B5EF4-FFF2-40B4-BE49-F238E27FC236}">
                  <a16:creationId xmlns:a16="http://schemas.microsoft.com/office/drawing/2014/main" id="{FAF6C8C3-7498-4629-BF0D-4658AAA3695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36" name="Freeform 34">
              <a:extLst>
                <a:ext uri="{FF2B5EF4-FFF2-40B4-BE49-F238E27FC236}">
                  <a16:creationId xmlns:a16="http://schemas.microsoft.com/office/drawing/2014/main" id="{7E6AB6CC-B78B-4BD9-928C-72B9ECA12967}"/>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37" name="Freeform 35">
              <a:extLst>
                <a:ext uri="{FF2B5EF4-FFF2-40B4-BE49-F238E27FC236}">
                  <a16:creationId xmlns:a16="http://schemas.microsoft.com/office/drawing/2014/main" id="{6CA9BEEF-693B-4355-8E32-8E586AEEB81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38" name="Freeform 36">
              <a:extLst>
                <a:ext uri="{FF2B5EF4-FFF2-40B4-BE49-F238E27FC236}">
                  <a16:creationId xmlns:a16="http://schemas.microsoft.com/office/drawing/2014/main" id="{194A0C7F-03D4-4EA8-B697-2D95C5FB8FB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39" name="Freeform 37">
              <a:extLst>
                <a:ext uri="{FF2B5EF4-FFF2-40B4-BE49-F238E27FC236}">
                  <a16:creationId xmlns:a16="http://schemas.microsoft.com/office/drawing/2014/main" id="{F3FD08B0-27C9-46CD-91A0-387CA88E682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0" name="Freeform 38">
              <a:extLst>
                <a:ext uri="{FF2B5EF4-FFF2-40B4-BE49-F238E27FC236}">
                  <a16:creationId xmlns:a16="http://schemas.microsoft.com/office/drawing/2014/main" id="{D63F0A18-9171-4AAF-8265-5787ED0261D7}"/>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41" name="Group 39">
              <a:extLst>
                <a:ext uri="{FF2B5EF4-FFF2-40B4-BE49-F238E27FC236}">
                  <a16:creationId xmlns:a16="http://schemas.microsoft.com/office/drawing/2014/main" id="{B579D55D-89E7-4F04-9A02-055675115DFD}"/>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2B8EDF7E-878A-41EC-9492-D0AD7358FD0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3" name="Freeform 41">
                <a:extLst>
                  <a:ext uri="{FF2B5EF4-FFF2-40B4-BE49-F238E27FC236}">
                    <a16:creationId xmlns:a16="http://schemas.microsoft.com/office/drawing/2014/main" id="{8CF2D886-558D-4B40-9CBF-ADE47389A8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804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1280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7B3D1BCE-E9DE-4137-B426-CDB05388CBC0}"/>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977ECDE5-4C17-444B-8C5D-2857F0500AB4}"/>
              </a:ext>
            </a:extLst>
          </p:cNvPr>
          <p:cNvSpPr>
            <a:spLocks noGrp="1" noChangeArrowheads="1"/>
          </p:cNvSpPr>
          <p:nvPr>
            <p:ph type="ftr" sz="quarter" idx="11"/>
          </p:nvPr>
        </p:nvSpPr>
        <p:spPr/>
        <p:txBody>
          <a:bodyPr/>
          <a:lstStyle>
            <a:lvl1pPr>
              <a:defRPr/>
            </a:lvl1pPr>
          </a:lstStyle>
          <a:p>
            <a:pPr>
              <a:defRPr/>
            </a:pPr>
            <a:r>
              <a:rPr lang="en-US" altLang="en-US"/>
              <a:t>Nots In Satan's Tale</a:t>
            </a:r>
          </a:p>
        </p:txBody>
      </p:sp>
      <p:sp>
        <p:nvSpPr>
          <p:cNvPr id="46" name="Rectangle 46">
            <a:extLst>
              <a:ext uri="{FF2B5EF4-FFF2-40B4-BE49-F238E27FC236}">
                <a16:creationId xmlns:a16="http://schemas.microsoft.com/office/drawing/2014/main" id="{341B35A7-14B8-48C4-BFB4-7D43C0B36E7C}"/>
              </a:ext>
            </a:extLst>
          </p:cNvPr>
          <p:cNvSpPr>
            <a:spLocks noGrp="1" noChangeArrowheads="1"/>
          </p:cNvSpPr>
          <p:nvPr>
            <p:ph type="sldNum" sz="quarter" idx="12"/>
          </p:nvPr>
        </p:nvSpPr>
        <p:spPr/>
        <p:txBody>
          <a:bodyPr/>
          <a:lstStyle>
            <a:lvl1pPr>
              <a:defRPr smtClean="0"/>
            </a:lvl1pPr>
          </a:lstStyle>
          <a:p>
            <a:pPr>
              <a:defRPr/>
            </a:pPr>
            <a:fld id="{BA697F90-D08A-4B7D-BCD0-6376C3AA43CC}" type="slidenum">
              <a:rPr lang="en-US" altLang="en-US"/>
              <a:pPr>
                <a:defRPr/>
              </a:pPr>
              <a:t>‹#›</a:t>
            </a:fld>
            <a:endParaRPr lang="en-US" altLang="en-US"/>
          </a:p>
        </p:txBody>
      </p:sp>
    </p:spTree>
    <p:extLst>
      <p:ext uri="{BB962C8B-B14F-4D97-AF65-F5344CB8AC3E}">
        <p14:creationId xmlns:p14="http://schemas.microsoft.com/office/powerpoint/2010/main" val="20938496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8E6BE10-6096-4771-B9E1-C2AE89238A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27D90A17-D2EC-4CF9-A98F-72CE65484888}"/>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43D999B2-7D3B-4C24-9BB0-4C3F7ED81B53}"/>
              </a:ext>
            </a:extLst>
          </p:cNvPr>
          <p:cNvSpPr>
            <a:spLocks noGrp="1" noChangeArrowheads="1"/>
          </p:cNvSpPr>
          <p:nvPr>
            <p:ph type="sldNum" sz="quarter" idx="12"/>
          </p:nvPr>
        </p:nvSpPr>
        <p:spPr>
          <a:ln/>
        </p:spPr>
        <p:txBody>
          <a:bodyPr/>
          <a:lstStyle>
            <a:lvl1pPr>
              <a:defRPr/>
            </a:lvl1pPr>
          </a:lstStyle>
          <a:p>
            <a:pPr>
              <a:defRPr/>
            </a:pPr>
            <a:fld id="{C6072134-C314-4754-B23E-40EF9F4AFCA1}" type="slidenum">
              <a:rPr lang="en-US" altLang="en-US"/>
              <a:pPr>
                <a:defRPr/>
              </a:pPr>
              <a:t>‹#›</a:t>
            </a:fld>
            <a:endParaRPr lang="en-US" altLang="en-US"/>
          </a:p>
        </p:txBody>
      </p:sp>
    </p:spTree>
    <p:extLst>
      <p:ext uri="{BB962C8B-B14F-4D97-AF65-F5344CB8AC3E}">
        <p14:creationId xmlns:p14="http://schemas.microsoft.com/office/powerpoint/2010/main" val="28457890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4">
            <a:extLst>
              <a:ext uri="{FF2B5EF4-FFF2-40B4-BE49-F238E27FC236}">
                <a16:creationId xmlns:a16="http://schemas.microsoft.com/office/drawing/2014/main" id="{74BF7C82-D199-46F0-A2C1-E25BE4A60D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360534F-E7D1-4DF8-AA20-C18EF55B0E1F}"/>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A24B17D5-9726-4C34-9E58-D7A6BBA4024F}"/>
              </a:ext>
            </a:extLst>
          </p:cNvPr>
          <p:cNvSpPr>
            <a:spLocks noGrp="1" noChangeArrowheads="1"/>
          </p:cNvSpPr>
          <p:nvPr>
            <p:ph type="sldNum" sz="quarter" idx="12"/>
          </p:nvPr>
        </p:nvSpPr>
        <p:spPr>
          <a:ln/>
        </p:spPr>
        <p:txBody>
          <a:bodyPr/>
          <a:lstStyle>
            <a:lvl1pPr>
              <a:defRPr/>
            </a:lvl1pPr>
          </a:lstStyle>
          <a:p>
            <a:pPr>
              <a:defRPr/>
            </a:pPr>
            <a:fld id="{41F25784-FFC0-4FE1-B8CA-886EF33BDD6E}" type="slidenum">
              <a:rPr lang="en-US" altLang="en-US"/>
              <a:pPr>
                <a:defRPr/>
              </a:pPr>
              <a:t>‹#›</a:t>
            </a:fld>
            <a:endParaRPr lang="en-US" altLang="en-US"/>
          </a:p>
        </p:txBody>
      </p:sp>
    </p:spTree>
    <p:extLst>
      <p:ext uri="{BB962C8B-B14F-4D97-AF65-F5344CB8AC3E}">
        <p14:creationId xmlns:p14="http://schemas.microsoft.com/office/powerpoint/2010/main" val="11483600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487E8217-5397-4B94-80D6-68FE2EF1A1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372D203A-2793-425B-BBB9-D0297D3E3133}"/>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5EB25048-0EE6-438B-8917-1DD23A221A06}"/>
              </a:ext>
            </a:extLst>
          </p:cNvPr>
          <p:cNvSpPr>
            <a:spLocks noGrp="1" noChangeArrowheads="1"/>
          </p:cNvSpPr>
          <p:nvPr>
            <p:ph type="sldNum" sz="quarter" idx="12"/>
          </p:nvPr>
        </p:nvSpPr>
        <p:spPr>
          <a:ln/>
        </p:spPr>
        <p:txBody>
          <a:bodyPr/>
          <a:lstStyle>
            <a:lvl1pPr>
              <a:defRPr/>
            </a:lvl1pPr>
          </a:lstStyle>
          <a:p>
            <a:pPr>
              <a:defRPr/>
            </a:pPr>
            <a:fld id="{FC5F18F2-4285-4EDA-BA6C-4373C6541D3E}" type="slidenum">
              <a:rPr lang="en-US" altLang="en-US"/>
              <a:pPr>
                <a:defRPr/>
              </a:pPr>
              <a:t>‹#›</a:t>
            </a:fld>
            <a:endParaRPr lang="en-US" altLang="en-US"/>
          </a:p>
        </p:txBody>
      </p:sp>
    </p:spTree>
    <p:extLst>
      <p:ext uri="{BB962C8B-B14F-4D97-AF65-F5344CB8AC3E}">
        <p14:creationId xmlns:p14="http://schemas.microsoft.com/office/powerpoint/2010/main" val="7243222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0532C67-13A1-4CA6-9569-D897E3CA28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ADBEDFEB-39AD-4B70-9990-E115E7DE3253}"/>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9" name="Rectangle 46">
            <a:extLst>
              <a:ext uri="{FF2B5EF4-FFF2-40B4-BE49-F238E27FC236}">
                <a16:creationId xmlns:a16="http://schemas.microsoft.com/office/drawing/2014/main" id="{264C4E9C-7271-4C24-9803-DADB67292737}"/>
              </a:ext>
            </a:extLst>
          </p:cNvPr>
          <p:cNvSpPr>
            <a:spLocks noGrp="1" noChangeArrowheads="1"/>
          </p:cNvSpPr>
          <p:nvPr>
            <p:ph type="sldNum" sz="quarter" idx="12"/>
          </p:nvPr>
        </p:nvSpPr>
        <p:spPr>
          <a:ln/>
        </p:spPr>
        <p:txBody>
          <a:bodyPr/>
          <a:lstStyle>
            <a:lvl1pPr>
              <a:defRPr/>
            </a:lvl1pPr>
          </a:lstStyle>
          <a:p>
            <a:pPr>
              <a:defRPr/>
            </a:pPr>
            <a:fld id="{E5352C37-1C24-4EED-B4D3-E103959A0B3A}" type="slidenum">
              <a:rPr lang="en-US" altLang="en-US"/>
              <a:pPr>
                <a:defRPr/>
              </a:pPr>
              <a:t>‹#›</a:t>
            </a:fld>
            <a:endParaRPr lang="en-US" altLang="en-US"/>
          </a:p>
        </p:txBody>
      </p:sp>
    </p:spTree>
    <p:extLst>
      <p:ext uri="{BB962C8B-B14F-4D97-AF65-F5344CB8AC3E}">
        <p14:creationId xmlns:p14="http://schemas.microsoft.com/office/powerpoint/2010/main" val="2156406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F4BEDFE8-1CB3-464C-BA61-31D7B69DF4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5A5D5744-29C2-4816-9D9F-038E403C5CC2}"/>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5" name="Rectangle 46">
            <a:extLst>
              <a:ext uri="{FF2B5EF4-FFF2-40B4-BE49-F238E27FC236}">
                <a16:creationId xmlns:a16="http://schemas.microsoft.com/office/drawing/2014/main" id="{CFD5B640-0FB5-401B-BEF3-6AEB460D5F81}"/>
              </a:ext>
            </a:extLst>
          </p:cNvPr>
          <p:cNvSpPr>
            <a:spLocks noGrp="1" noChangeArrowheads="1"/>
          </p:cNvSpPr>
          <p:nvPr>
            <p:ph type="sldNum" sz="quarter" idx="12"/>
          </p:nvPr>
        </p:nvSpPr>
        <p:spPr>
          <a:ln/>
        </p:spPr>
        <p:txBody>
          <a:bodyPr/>
          <a:lstStyle>
            <a:lvl1pPr>
              <a:defRPr/>
            </a:lvl1pPr>
          </a:lstStyle>
          <a:p>
            <a:pPr>
              <a:defRPr/>
            </a:pPr>
            <a:fld id="{AD18A696-24A4-467B-A2CE-B6692662D22C}" type="slidenum">
              <a:rPr lang="en-US" altLang="en-US"/>
              <a:pPr>
                <a:defRPr/>
              </a:pPr>
              <a:t>‹#›</a:t>
            </a:fld>
            <a:endParaRPr lang="en-US" altLang="en-US"/>
          </a:p>
        </p:txBody>
      </p:sp>
    </p:spTree>
    <p:extLst>
      <p:ext uri="{BB962C8B-B14F-4D97-AF65-F5344CB8AC3E}">
        <p14:creationId xmlns:p14="http://schemas.microsoft.com/office/powerpoint/2010/main" val="29463377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FCF385E-562A-4404-89E1-F754621D20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9980B69F-9720-4674-8775-023BFEA517B6}"/>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4" name="Rectangle 46">
            <a:extLst>
              <a:ext uri="{FF2B5EF4-FFF2-40B4-BE49-F238E27FC236}">
                <a16:creationId xmlns:a16="http://schemas.microsoft.com/office/drawing/2014/main" id="{EFA569BB-3CE2-4A90-9C0C-5BCFDB3BAF7E}"/>
              </a:ext>
            </a:extLst>
          </p:cNvPr>
          <p:cNvSpPr>
            <a:spLocks noGrp="1" noChangeArrowheads="1"/>
          </p:cNvSpPr>
          <p:nvPr>
            <p:ph type="sldNum" sz="quarter" idx="12"/>
          </p:nvPr>
        </p:nvSpPr>
        <p:spPr>
          <a:ln/>
        </p:spPr>
        <p:txBody>
          <a:bodyPr/>
          <a:lstStyle>
            <a:lvl1pPr>
              <a:defRPr/>
            </a:lvl1pPr>
          </a:lstStyle>
          <a:p>
            <a:pPr>
              <a:defRPr/>
            </a:pPr>
            <a:fld id="{EDF0EDF2-624D-49E5-8E60-730D349F2827}" type="slidenum">
              <a:rPr lang="en-US" altLang="en-US"/>
              <a:pPr>
                <a:defRPr/>
              </a:pPr>
              <a:t>‹#›</a:t>
            </a:fld>
            <a:endParaRPr lang="en-US" altLang="en-US"/>
          </a:p>
        </p:txBody>
      </p:sp>
    </p:spTree>
    <p:extLst>
      <p:ext uri="{BB962C8B-B14F-4D97-AF65-F5344CB8AC3E}">
        <p14:creationId xmlns:p14="http://schemas.microsoft.com/office/powerpoint/2010/main" val="16453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CCCB9686-8232-47F4-911E-C684767870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CF7C9E44-465A-4A4C-8F4E-50D5147E4F44}"/>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6B36EB82-A9DC-4D04-85FF-D50CE7762A27}"/>
              </a:ext>
            </a:extLst>
          </p:cNvPr>
          <p:cNvSpPr>
            <a:spLocks noGrp="1" noChangeArrowheads="1"/>
          </p:cNvSpPr>
          <p:nvPr>
            <p:ph type="sldNum" sz="quarter" idx="12"/>
          </p:nvPr>
        </p:nvSpPr>
        <p:spPr>
          <a:ln/>
        </p:spPr>
        <p:txBody>
          <a:bodyPr/>
          <a:lstStyle>
            <a:lvl1pPr>
              <a:defRPr/>
            </a:lvl1pPr>
          </a:lstStyle>
          <a:p>
            <a:pPr>
              <a:defRPr/>
            </a:pPr>
            <a:fld id="{7C3D3813-5081-4BF3-899A-312B57BF7579}" type="slidenum">
              <a:rPr lang="en-US" altLang="en-US"/>
              <a:pPr>
                <a:defRPr/>
              </a:pPr>
              <a:t>‹#›</a:t>
            </a:fld>
            <a:endParaRPr lang="en-US" altLang="en-US"/>
          </a:p>
        </p:txBody>
      </p:sp>
    </p:spTree>
    <p:extLst>
      <p:ext uri="{BB962C8B-B14F-4D97-AF65-F5344CB8AC3E}">
        <p14:creationId xmlns:p14="http://schemas.microsoft.com/office/powerpoint/2010/main" val="154912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07A79308-85DC-4340-8554-BB9EAA22BA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789F0B94-0EE7-4C10-A057-7C7551319C0F}"/>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B9FED8DA-057D-4AEB-8776-9F0FEC372C49}"/>
              </a:ext>
            </a:extLst>
          </p:cNvPr>
          <p:cNvSpPr>
            <a:spLocks noGrp="1" noChangeArrowheads="1"/>
          </p:cNvSpPr>
          <p:nvPr>
            <p:ph type="sldNum" sz="quarter" idx="12"/>
          </p:nvPr>
        </p:nvSpPr>
        <p:spPr>
          <a:ln/>
        </p:spPr>
        <p:txBody>
          <a:bodyPr/>
          <a:lstStyle>
            <a:lvl1pPr>
              <a:defRPr/>
            </a:lvl1pPr>
          </a:lstStyle>
          <a:p>
            <a:pPr>
              <a:defRPr/>
            </a:pPr>
            <a:fld id="{08A063C1-6AD0-4E62-A194-9B5511843705}" type="slidenum">
              <a:rPr lang="en-US" altLang="en-US"/>
              <a:pPr>
                <a:defRPr/>
              </a:pPr>
              <a:t>‹#›</a:t>
            </a:fld>
            <a:endParaRPr lang="en-US" altLang="en-US"/>
          </a:p>
        </p:txBody>
      </p:sp>
    </p:spTree>
    <p:extLst>
      <p:ext uri="{BB962C8B-B14F-4D97-AF65-F5344CB8AC3E}">
        <p14:creationId xmlns:p14="http://schemas.microsoft.com/office/powerpoint/2010/main" val="35441227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6EF8B9A3-9FE1-4786-96CB-FEDEF6E146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100AC7E-CDA0-4EDF-B998-B6232287064D}"/>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F137420F-A4E5-458B-88B6-EEFBECA49990}"/>
              </a:ext>
            </a:extLst>
          </p:cNvPr>
          <p:cNvSpPr>
            <a:spLocks noGrp="1" noChangeArrowheads="1"/>
          </p:cNvSpPr>
          <p:nvPr>
            <p:ph type="sldNum" sz="quarter" idx="12"/>
          </p:nvPr>
        </p:nvSpPr>
        <p:spPr>
          <a:ln/>
        </p:spPr>
        <p:txBody>
          <a:bodyPr/>
          <a:lstStyle>
            <a:lvl1pPr>
              <a:defRPr/>
            </a:lvl1pPr>
          </a:lstStyle>
          <a:p>
            <a:pPr>
              <a:defRPr/>
            </a:pPr>
            <a:fld id="{35895B07-25EA-43F4-B6B5-08CC678410A2}" type="slidenum">
              <a:rPr lang="en-US" altLang="en-US"/>
              <a:pPr>
                <a:defRPr/>
              </a:pPr>
              <a:t>‹#›</a:t>
            </a:fld>
            <a:endParaRPr lang="en-US" altLang="en-US"/>
          </a:p>
        </p:txBody>
      </p:sp>
    </p:spTree>
    <p:extLst>
      <p:ext uri="{BB962C8B-B14F-4D97-AF65-F5344CB8AC3E}">
        <p14:creationId xmlns:p14="http://schemas.microsoft.com/office/powerpoint/2010/main" val="32931897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36E7757-23F2-4F78-A576-EEBDE3C17A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D7130C93-C7D9-4942-B15C-F6DFB06BF9B7}"/>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ABE3138C-04A8-4F5C-858F-957097EC0374}"/>
              </a:ext>
            </a:extLst>
          </p:cNvPr>
          <p:cNvSpPr>
            <a:spLocks noGrp="1" noChangeArrowheads="1"/>
          </p:cNvSpPr>
          <p:nvPr>
            <p:ph type="sldNum" sz="quarter" idx="12"/>
          </p:nvPr>
        </p:nvSpPr>
        <p:spPr>
          <a:ln/>
        </p:spPr>
        <p:txBody>
          <a:bodyPr/>
          <a:lstStyle>
            <a:lvl1pPr>
              <a:defRPr/>
            </a:lvl1pPr>
          </a:lstStyle>
          <a:p>
            <a:pPr>
              <a:defRPr/>
            </a:pPr>
            <a:fld id="{78AEBF56-9F9F-4D6D-8114-073EA88756E7}" type="slidenum">
              <a:rPr lang="en-US" altLang="en-US"/>
              <a:pPr>
                <a:defRPr/>
              </a:pPr>
              <a:t>‹#›</a:t>
            </a:fld>
            <a:endParaRPr lang="en-US" altLang="en-US"/>
          </a:p>
        </p:txBody>
      </p:sp>
    </p:spTree>
    <p:extLst>
      <p:ext uri="{BB962C8B-B14F-4D97-AF65-F5344CB8AC3E}">
        <p14:creationId xmlns:p14="http://schemas.microsoft.com/office/powerpoint/2010/main" val="7657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Present Distress</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569947783"/>
      </p:ext>
    </p:extLst>
  </p:cSld>
  <p:clrMap bg1="dk2" tx1="lt1" bg2="dk1"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80000"/>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7366A28-7FC3-4F02-931D-CF26AE20B8F1}"/>
              </a:ext>
            </a:extLst>
          </p:cNvPr>
          <p:cNvGrpSpPr>
            <a:grpSpLocks/>
          </p:cNvGrpSpPr>
          <p:nvPr/>
        </p:nvGrpSpPr>
        <p:grpSpPr bwMode="auto">
          <a:xfrm>
            <a:off x="0" y="0"/>
            <a:ext cx="9144000" cy="6856413"/>
            <a:chOff x="0" y="0"/>
            <a:chExt cx="5760" cy="4319"/>
          </a:xfrm>
        </p:grpSpPr>
        <p:sp>
          <p:nvSpPr>
            <p:cNvPr id="126979" name="Freeform 3">
              <a:extLst>
                <a:ext uri="{FF2B5EF4-FFF2-40B4-BE49-F238E27FC236}">
                  <a16:creationId xmlns:a16="http://schemas.microsoft.com/office/drawing/2014/main" id="{5EEE9E29-E65B-47DA-8B3A-A2F1C598FA02}"/>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126980" name="Freeform 4">
              <a:extLst>
                <a:ext uri="{FF2B5EF4-FFF2-40B4-BE49-F238E27FC236}">
                  <a16:creationId xmlns:a16="http://schemas.microsoft.com/office/drawing/2014/main" id="{B64405AC-304F-4C32-8548-9621619EA271}"/>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6981" name="Freeform 5">
              <a:extLst>
                <a:ext uri="{FF2B5EF4-FFF2-40B4-BE49-F238E27FC236}">
                  <a16:creationId xmlns:a16="http://schemas.microsoft.com/office/drawing/2014/main" id="{9AE5FE84-E55D-4396-A253-8C508C89333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1035" name="Freeform 6">
              <a:extLst>
                <a:ext uri="{FF2B5EF4-FFF2-40B4-BE49-F238E27FC236}">
                  <a16:creationId xmlns:a16="http://schemas.microsoft.com/office/drawing/2014/main" id="{4D0217C2-A188-40F4-81A0-E2E4DBF61CA1}"/>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a:extLst>
                <a:ext uri="{FF2B5EF4-FFF2-40B4-BE49-F238E27FC236}">
                  <a16:creationId xmlns:a16="http://schemas.microsoft.com/office/drawing/2014/main" id="{CA0E140B-275A-4021-9761-C2ADD9D082AB}"/>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37" name="Freeform 8">
              <a:extLst>
                <a:ext uri="{FF2B5EF4-FFF2-40B4-BE49-F238E27FC236}">
                  <a16:creationId xmlns:a16="http://schemas.microsoft.com/office/drawing/2014/main" id="{EA4942A4-D74B-44CF-94A3-BD0417396AFD}"/>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9E2458F-1BCF-426B-AE2C-A1D2AE78AC6D}"/>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a:extLst>
                <a:ext uri="{FF2B5EF4-FFF2-40B4-BE49-F238E27FC236}">
                  <a16:creationId xmlns:a16="http://schemas.microsoft.com/office/drawing/2014/main" id="{DECEF8B9-1781-4716-A2D6-A16040094D48}"/>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040" name="Freeform 11">
              <a:extLst>
                <a:ext uri="{FF2B5EF4-FFF2-40B4-BE49-F238E27FC236}">
                  <a16:creationId xmlns:a16="http://schemas.microsoft.com/office/drawing/2014/main" id="{0B4FFAA9-4735-4434-AAD3-05D9F04C8B5F}"/>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a:extLst>
                <a:ext uri="{FF2B5EF4-FFF2-40B4-BE49-F238E27FC236}">
                  <a16:creationId xmlns:a16="http://schemas.microsoft.com/office/drawing/2014/main" id="{862AFB5F-B113-4D60-AAB4-A81486991ACD}"/>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042" name="Freeform 13">
              <a:extLst>
                <a:ext uri="{FF2B5EF4-FFF2-40B4-BE49-F238E27FC236}">
                  <a16:creationId xmlns:a16="http://schemas.microsoft.com/office/drawing/2014/main" id="{C5AAB664-E7AE-4F07-882A-656EC60A7ED8}"/>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a:extLst>
                <a:ext uri="{FF2B5EF4-FFF2-40B4-BE49-F238E27FC236}">
                  <a16:creationId xmlns:a16="http://schemas.microsoft.com/office/drawing/2014/main" id="{F73D62A6-2514-4E06-B1F1-23116BECAA4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044" name="Freeform 15">
              <a:extLst>
                <a:ext uri="{FF2B5EF4-FFF2-40B4-BE49-F238E27FC236}">
                  <a16:creationId xmlns:a16="http://schemas.microsoft.com/office/drawing/2014/main" id="{39D1EA5C-7FD1-45D9-AD46-886FF491689C}"/>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a:extLst>
                <a:ext uri="{FF2B5EF4-FFF2-40B4-BE49-F238E27FC236}">
                  <a16:creationId xmlns:a16="http://schemas.microsoft.com/office/drawing/2014/main" id="{947A2813-95D0-4AA2-9329-106BEACE9FFB}"/>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26993" name="Freeform 17">
              <a:extLst>
                <a:ext uri="{FF2B5EF4-FFF2-40B4-BE49-F238E27FC236}">
                  <a16:creationId xmlns:a16="http://schemas.microsoft.com/office/drawing/2014/main" id="{0DA468C1-A6C4-4D8B-AFF1-8C2F8ABA5536}"/>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126994" name="Freeform 18">
              <a:extLst>
                <a:ext uri="{FF2B5EF4-FFF2-40B4-BE49-F238E27FC236}">
                  <a16:creationId xmlns:a16="http://schemas.microsoft.com/office/drawing/2014/main" id="{7D231106-BC02-4126-B92F-E72CF17C7A6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1048" name="Freeform 19">
              <a:extLst>
                <a:ext uri="{FF2B5EF4-FFF2-40B4-BE49-F238E27FC236}">
                  <a16:creationId xmlns:a16="http://schemas.microsoft.com/office/drawing/2014/main" id="{DEFA2FA5-DE48-4AE7-AF3B-5AB65CCC499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a:extLst>
                <a:ext uri="{FF2B5EF4-FFF2-40B4-BE49-F238E27FC236}">
                  <a16:creationId xmlns:a16="http://schemas.microsoft.com/office/drawing/2014/main" id="{65995906-8A7D-4B73-AB79-FFB380F87139}"/>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1050" name="Freeform 21">
              <a:extLst>
                <a:ext uri="{FF2B5EF4-FFF2-40B4-BE49-F238E27FC236}">
                  <a16:creationId xmlns:a16="http://schemas.microsoft.com/office/drawing/2014/main" id="{EBDDC284-2C7F-48B9-807D-1E8B8685929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a:extLst>
                <a:ext uri="{FF2B5EF4-FFF2-40B4-BE49-F238E27FC236}">
                  <a16:creationId xmlns:a16="http://schemas.microsoft.com/office/drawing/2014/main" id="{C3D0AF18-2AE3-497F-A348-B4F99CB12C8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126999" name="Freeform 23">
              <a:extLst>
                <a:ext uri="{FF2B5EF4-FFF2-40B4-BE49-F238E27FC236}">
                  <a16:creationId xmlns:a16="http://schemas.microsoft.com/office/drawing/2014/main" id="{B540364B-C993-4740-BD2E-04F3E457D9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127000" name="Freeform 24">
              <a:extLst>
                <a:ext uri="{FF2B5EF4-FFF2-40B4-BE49-F238E27FC236}">
                  <a16:creationId xmlns:a16="http://schemas.microsoft.com/office/drawing/2014/main" id="{FEE67174-4CC6-43FD-8D9E-8D69EDC209E7}"/>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1054" name="Freeform 25">
              <a:extLst>
                <a:ext uri="{FF2B5EF4-FFF2-40B4-BE49-F238E27FC236}">
                  <a16:creationId xmlns:a16="http://schemas.microsoft.com/office/drawing/2014/main" id="{02D3A4B0-CA54-4D23-995E-7783667FE5A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a:extLst>
                <a:ext uri="{FF2B5EF4-FFF2-40B4-BE49-F238E27FC236}">
                  <a16:creationId xmlns:a16="http://schemas.microsoft.com/office/drawing/2014/main" id="{96F716B3-7A90-437D-841B-5D6EA6C7C62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127003" name="Freeform 27">
              <a:extLst>
                <a:ext uri="{FF2B5EF4-FFF2-40B4-BE49-F238E27FC236}">
                  <a16:creationId xmlns:a16="http://schemas.microsoft.com/office/drawing/2014/main" id="{DD7DADBC-94FD-4C75-A81E-BC414B0738E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1057" name="Freeform 28">
              <a:extLst>
                <a:ext uri="{FF2B5EF4-FFF2-40B4-BE49-F238E27FC236}">
                  <a16:creationId xmlns:a16="http://schemas.microsoft.com/office/drawing/2014/main" id="{224DD1B9-FB2E-42FD-81F2-DE98CAD37FE4}"/>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a:extLst>
                <a:ext uri="{FF2B5EF4-FFF2-40B4-BE49-F238E27FC236}">
                  <a16:creationId xmlns:a16="http://schemas.microsoft.com/office/drawing/2014/main" id="{DF68B509-BCEF-4623-8F5D-F288094838EF}"/>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1059" name="Freeform 30">
              <a:extLst>
                <a:ext uri="{FF2B5EF4-FFF2-40B4-BE49-F238E27FC236}">
                  <a16:creationId xmlns:a16="http://schemas.microsoft.com/office/drawing/2014/main" id="{FF8259A6-C3BF-4A2F-99E8-94B685F719F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a:extLst>
                <a:ext uri="{FF2B5EF4-FFF2-40B4-BE49-F238E27FC236}">
                  <a16:creationId xmlns:a16="http://schemas.microsoft.com/office/drawing/2014/main" id="{671F7809-E274-4BBB-8472-EB51E23D11D2}"/>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7008" name="Freeform 32">
              <a:extLst>
                <a:ext uri="{FF2B5EF4-FFF2-40B4-BE49-F238E27FC236}">
                  <a16:creationId xmlns:a16="http://schemas.microsoft.com/office/drawing/2014/main" id="{3000EA33-3C57-4D9E-949F-AB98250D378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127009" name="Freeform 33">
              <a:extLst>
                <a:ext uri="{FF2B5EF4-FFF2-40B4-BE49-F238E27FC236}">
                  <a16:creationId xmlns:a16="http://schemas.microsoft.com/office/drawing/2014/main" id="{F7FD9595-4413-4FD2-9BD2-D5C1262FE84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127010" name="Freeform 34">
              <a:extLst>
                <a:ext uri="{FF2B5EF4-FFF2-40B4-BE49-F238E27FC236}">
                  <a16:creationId xmlns:a16="http://schemas.microsoft.com/office/drawing/2014/main" id="{12F0DCE0-12DA-4860-88E0-F9CA468E60FB}"/>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127011" name="Freeform 35">
              <a:extLst>
                <a:ext uri="{FF2B5EF4-FFF2-40B4-BE49-F238E27FC236}">
                  <a16:creationId xmlns:a16="http://schemas.microsoft.com/office/drawing/2014/main" id="{91A4D498-93CF-474F-9D52-950B2A6C94C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127012" name="Freeform 36">
              <a:extLst>
                <a:ext uri="{FF2B5EF4-FFF2-40B4-BE49-F238E27FC236}">
                  <a16:creationId xmlns:a16="http://schemas.microsoft.com/office/drawing/2014/main" id="{298AA5EA-B0B9-43B4-B1A9-3AFB20AEF3E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127013" name="Freeform 37">
              <a:extLst>
                <a:ext uri="{FF2B5EF4-FFF2-40B4-BE49-F238E27FC236}">
                  <a16:creationId xmlns:a16="http://schemas.microsoft.com/office/drawing/2014/main" id="{F5ADF924-78D3-4C50-A428-06E8F1CADA37}"/>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127014" name="Freeform 38">
              <a:extLst>
                <a:ext uri="{FF2B5EF4-FFF2-40B4-BE49-F238E27FC236}">
                  <a16:creationId xmlns:a16="http://schemas.microsoft.com/office/drawing/2014/main" id="{1332538C-6254-4C84-8C86-7F71BAFC13A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1068" name="Group 39">
              <a:extLst>
                <a:ext uri="{FF2B5EF4-FFF2-40B4-BE49-F238E27FC236}">
                  <a16:creationId xmlns:a16="http://schemas.microsoft.com/office/drawing/2014/main" id="{7C9AA8A5-1850-4BF7-AD83-FE91E6362FA4}"/>
                </a:ext>
              </a:extLst>
            </p:cNvPr>
            <p:cNvGrpSpPr>
              <a:grpSpLocks/>
            </p:cNvGrpSpPr>
            <p:nvPr userDrawn="1"/>
          </p:nvGrpSpPr>
          <p:grpSpPr bwMode="auto">
            <a:xfrm>
              <a:off x="0" y="1632"/>
              <a:ext cx="5758" cy="1858"/>
              <a:chOff x="0" y="1632"/>
              <a:chExt cx="5758" cy="1858"/>
            </a:xfrm>
          </p:grpSpPr>
          <p:sp>
            <p:nvSpPr>
              <p:cNvPr id="127016" name="Freeform 40">
                <a:extLst>
                  <a:ext uri="{FF2B5EF4-FFF2-40B4-BE49-F238E27FC236}">
                    <a16:creationId xmlns:a16="http://schemas.microsoft.com/office/drawing/2014/main" id="{4ED19105-FB7A-4A46-90BA-508BD0788F3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27017" name="Freeform 41">
                <a:extLst>
                  <a:ext uri="{FF2B5EF4-FFF2-40B4-BE49-F238E27FC236}">
                    <a16:creationId xmlns:a16="http://schemas.microsoft.com/office/drawing/2014/main" id="{1E3DB410-0062-422E-B288-AB8FA1895B6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7018" name="Rectangle 42">
            <a:extLst>
              <a:ext uri="{FF2B5EF4-FFF2-40B4-BE49-F238E27FC236}">
                <a16:creationId xmlns:a16="http://schemas.microsoft.com/office/drawing/2014/main" id="{A1315E06-BC74-401D-A953-04A24D6E5556}"/>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7019" name="Rectangle 43">
            <a:extLst>
              <a:ext uri="{FF2B5EF4-FFF2-40B4-BE49-F238E27FC236}">
                <a16:creationId xmlns:a16="http://schemas.microsoft.com/office/drawing/2014/main" id="{539B51F1-6B5E-4472-BB68-7FFD531260C7}"/>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020" name="Rectangle 44">
            <a:extLst>
              <a:ext uri="{FF2B5EF4-FFF2-40B4-BE49-F238E27FC236}">
                <a16:creationId xmlns:a16="http://schemas.microsoft.com/office/drawing/2014/main" id="{6EFE133E-E378-4497-83CA-399FC756399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127021" name="Rectangle 45">
            <a:extLst>
              <a:ext uri="{FF2B5EF4-FFF2-40B4-BE49-F238E27FC236}">
                <a16:creationId xmlns:a16="http://schemas.microsoft.com/office/drawing/2014/main" id="{62F09506-73A3-4B03-AA3B-85E5C0E9EF9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r>
              <a:rPr lang="en-US" altLang="en-US"/>
              <a:t>The Present Distress</a:t>
            </a:r>
          </a:p>
        </p:txBody>
      </p:sp>
      <p:sp>
        <p:nvSpPr>
          <p:cNvPr id="127022" name="Rectangle 46">
            <a:extLst>
              <a:ext uri="{FF2B5EF4-FFF2-40B4-BE49-F238E27FC236}">
                <a16:creationId xmlns:a16="http://schemas.microsoft.com/office/drawing/2014/main" id="{A553964E-F57D-4CE2-B147-1F94405162B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496D6AE0-6803-4A58-B3C1-3B7FC5D5215E}" type="slidenum">
              <a:rPr lang="en-US" altLang="en-US"/>
              <a:pPr>
                <a:defRPr/>
              </a:pPr>
              <a:t>‹#›</a:t>
            </a:fld>
            <a:endParaRPr lang="en-US" altLang="en-US"/>
          </a:p>
        </p:txBody>
      </p:sp>
    </p:spTree>
    <p:extLst>
      <p:ext uri="{BB962C8B-B14F-4D97-AF65-F5344CB8AC3E}">
        <p14:creationId xmlns:p14="http://schemas.microsoft.com/office/powerpoint/2010/main" val="3500382415"/>
      </p:ext>
    </p:extLst>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sldNum="0"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80000"/>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7366A28-7FC3-4F02-931D-CF26AE20B8F1}"/>
              </a:ext>
            </a:extLst>
          </p:cNvPr>
          <p:cNvGrpSpPr>
            <a:grpSpLocks/>
          </p:cNvGrpSpPr>
          <p:nvPr/>
        </p:nvGrpSpPr>
        <p:grpSpPr bwMode="auto">
          <a:xfrm>
            <a:off x="0" y="0"/>
            <a:ext cx="9144000" cy="6856413"/>
            <a:chOff x="0" y="0"/>
            <a:chExt cx="5760" cy="4319"/>
          </a:xfrm>
        </p:grpSpPr>
        <p:sp>
          <p:nvSpPr>
            <p:cNvPr id="126979" name="Freeform 3">
              <a:extLst>
                <a:ext uri="{FF2B5EF4-FFF2-40B4-BE49-F238E27FC236}">
                  <a16:creationId xmlns:a16="http://schemas.microsoft.com/office/drawing/2014/main" id="{5EEE9E29-E65B-47DA-8B3A-A2F1C598FA02}"/>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126980" name="Freeform 4">
              <a:extLst>
                <a:ext uri="{FF2B5EF4-FFF2-40B4-BE49-F238E27FC236}">
                  <a16:creationId xmlns:a16="http://schemas.microsoft.com/office/drawing/2014/main" id="{B64405AC-304F-4C32-8548-9621619EA271}"/>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6981" name="Freeform 5">
              <a:extLst>
                <a:ext uri="{FF2B5EF4-FFF2-40B4-BE49-F238E27FC236}">
                  <a16:creationId xmlns:a16="http://schemas.microsoft.com/office/drawing/2014/main" id="{9AE5FE84-E55D-4396-A253-8C508C89333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1035" name="Freeform 6">
              <a:extLst>
                <a:ext uri="{FF2B5EF4-FFF2-40B4-BE49-F238E27FC236}">
                  <a16:creationId xmlns:a16="http://schemas.microsoft.com/office/drawing/2014/main" id="{4D0217C2-A188-40F4-81A0-E2E4DBF61CA1}"/>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a:extLst>
                <a:ext uri="{FF2B5EF4-FFF2-40B4-BE49-F238E27FC236}">
                  <a16:creationId xmlns:a16="http://schemas.microsoft.com/office/drawing/2014/main" id="{CA0E140B-275A-4021-9761-C2ADD9D082AB}"/>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37" name="Freeform 8">
              <a:extLst>
                <a:ext uri="{FF2B5EF4-FFF2-40B4-BE49-F238E27FC236}">
                  <a16:creationId xmlns:a16="http://schemas.microsoft.com/office/drawing/2014/main" id="{EA4942A4-D74B-44CF-94A3-BD0417396AFD}"/>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9E2458F-1BCF-426B-AE2C-A1D2AE78AC6D}"/>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a:extLst>
                <a:ext uri="{FF2B5EF4-FFF2-40B4-BE49-F238E27FC236}">
                  <a16:creationId xmlns:a16="http://schemas.microsoft.com/office/drawing/2014/main" id="{DECEF8B9-1781-4716-A2D6-A16040094D48}"/>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040" name="Freeform 11">
              <a:extLst>
                <a:ext uri="{FF2B5EF4-FFF2-40B4-BE49-F238E27FC236}">
                  <a16:creationId xmlns:a16="http://schemas.microsoft.com/office/drawing/2014/main" id="{0B4FFAA9-4735-4434-AAD3-05D9F04C8B5F}"/>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a:extLst>
                <a:ext uri="{FF2B5EF4-FFF2-40B4-BE49-F238E27FC236}">
                  <a16:creationId xmlns:a16="http://schemas.microsoft.com/office/drawing/2014/main" id="{862AFB5F-B113-4D60-AAB4-A81486991ACD}"/>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042" name="Freeform 13">
              <a:extLst>
                <a:ext uri="{FF2B5EF4-FFF2-40B4-BE49-F238E27FC236}">
                  <a16:creationId xmlns:a16="http://schemas.microsoft.com/office/drawing/2014/main" id="{C5AAB664-E7AE-4F07-882A-656EC60A7ED8}"/>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a:extLst>
                <a:ext uri="{FF2B5EF4-FFF2-40B4-BE49-F238E27FC236}">
                  <a16:creationId xmlns:a16="http://schemas.microsoft.com/office/drawing/2014/main" id="{F73D62A6-2514-4E06-B1F1-23116BECAA4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044" name="Freeform 15">
              <a:extLst>
                <a:ext uri="{FF2B5EF4-FFF2-40B4-BE49-F238E27FC236}">
                  <a16:creationId xmlns:a16="http://schemas.microsoft.com/office/drawing/2014/main" id="{39D1EA5C-7FD1-45D9-AD46-886FF491689C}"/>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a:extLst>
                <a:ext uri="{FF2B5EF4-FFF2-40B4-BE49-F238E27FC236}">
                  <a16:creationId xmlns:a16="http://schemas.microsoft.com/office/drawing/2014/main" id="{947A2813-95D0-4AA2-9329-106BEACE9FFB}"/>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26993" name="Freeform 17">
              <a:extLst>
                <a:ext uri="{FF2B5EF4-FFF2-40B4-BE49-F238E27FC236}">
                  <a16:creationId xmlns:a16="http://schemas.microsoft.com/office/drawing/2014/main" id="{0DA468C1-A6C4-4D8B-AFF1-8C2F8ABA5536}"/>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126994" name="Freeform 18">
              <a:extLst>
                <a:ext uri="{FF2B5EF4-FFF2-40B4-BE49-F238E27FC236}">
                  <a16:creationId xmlns:a16="http://schemas.microsoft.com/office/drawing/2014/main" id="{7D231106-BC02-4126-B92F-E72CF17C7A6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1048" name="Freeform 19">
              <a:extLst>
                <a:ext uri="{FF2B5EF4-FFF2-40B4-BE49-F238E27FC236}">
                  <a16:creationId xmlns:a16="http://schemas.microsoft.com/office/drawing/2014/main" id="{DEFA2FA5-DE48-4AE7-AF3B-5AB65CCC499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a:extLst>
                <a:ext uri="{FF2B5EF4-FFF2-40B4-BE49-F238E27FC236}">
                  <a16:creationId xmlns:a16="http://schemas.microsoft.com/office/drawing/2014/main" id="{65995906-8A7D-4B73-AB79-FFB380F87139}"/>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1050" name="Freeform 21">
              <a:extLst>
                <a:ext uri="{FF2B5EF4-FFF2-40B4-BE49-F238E27FC236}">
                  <a16:creationId xmlns:a16="http://schemas.microsoft.com/office/drawing/2014/main" id="{EBDDC284-2C7F-48B9-807D-1E8B8685929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a:extLst>
                <a:ext uri="{FF2B5EF4-FFF2-40B4-BE49-F238E27FC236}">
                  <a16:creationId xmlns:a16="http://schemas.microsoft.com/office/drawing/2014/main" id="{C3D0AF18-2AE3-497F-A348-B4F99CB12C8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126999" name="Freeform 23">
              <a:extLst>
                <a:ext uri="{FF2B5EF4-FFF2-40B4-BE49-F238E27FC236}">
                  <a16:creationId xmlns:a16="http://schemas.microsoft.com/office/drawing/2014/main" id="{B540364B-C993-4740-BD2E-04F3E457D9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127000" name="Freeform 24">
              <a:extLst>
                <a:ext uri="{FF2B5EF4-FFF2-40B4-BE49-F238E27FC236}">
                  <a16:creationId xmlns:a16="http://schemas.microsoft.com/office/drawing/2014/main" id="{FEE67174-4CC6-43FD-8D9E-8D69EDC209E7}"/>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1054" name="Freeform 25">
              <a:extLst>
                <a:ext uri="{FF2B5EF4-FFF2-40B4-BE49-F238E27FC236}">
                  <a16:creationId xmlns:a16="http://schemas.microsoft.com/office/drawing/2014/main" id="{02D3A4B0-CA54-4D23-995E-7783667FE5A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a:extLst>
                <a:ext uri="{FF2B5EF4-FFF2-40B4-BE49-F238E27FC236}">
                  <a16:creationId xmlns:a16="http://schemas.microsoft.com/office/drawing/2014/main" id="{96F716B3-7A90-437D-841B-5D6EA6C7C62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127003" name="Freeform 27">
              <a:extLst>
                <a:ext uri="{FF2B5EF4-FFF2-40B4-BE49-F238E27FC236}">
                  <a16:creationId xmlns:a16="http://schemas.microsoft.com/office/drawing/2014/main" id="{DD7DADBC-94FD-4C75-A81E-BC414B0738E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1057" name="Freeform 28">
              <a:extLst>
                <a:ext uri="{FF2B5EF4-FFF2-40B4-BE49-F238E27FC236}">
                  <a16:creationId xmlns:a16="http://schemas.microsoft.com/office/drawing/2014/main" id="{224DD1B9-FB2E-42FD-81F2-DE98CAD37FE4}"/>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a:extLst>
                <a:ext uri="{FF2B5EF4-FFF2-40B4-BE49-F238E27FC236}">
                  <a16:creationId xmlns:a16="http://schemas.microsoft.com/office/drawing/2014/main" id="{DF68B509-BCEF-4623-8F5D-F288094838EF}"/>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1059" name="Freeform 30">
              <a:extLst>
                <a:ext uri="{FF2B5EF4-FFF2-40B4-BE49-F238E27FC236}">
                  <a16:creationId xmlns:a16="http://schemas.microsoft.com/office/drawing/2014/main" id="{FF8259A6-C3BF-4A2F-99E8-94B685F719F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a:extLst>
                <a:ext uri="{FF2B5EF4-FFF2-40B4-BE49-F238E27FC236}">
                  <a16:creationId xmlns:a16="http://schemas.microsoft.com/office/drawing/2014/main" id="{671F7809-E274-4BBB-8472-EB51E23D11D2}"/>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7008" name="Freeform 32">
              <a:extLst>
                <a:ext uri="{FF2B5EF4-FFF2-40B4-BE49-F238E27FC236}">
                  <a16:creationId xmlns:a16="http://schemas.microsoft.com/office/drawing/2014/main" id="{3000EA33-3C57-4D9E-949F-AB98250D378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127009" name="Freeform 33">
              <a:extLst>
                <a:ext uri="{FF2B5EF4-FFF2-40B4-BE49-F238E27FC236}">
                  <a16:creationId xmlns:a16="http://schemas.microsoft.com/office/drawing/2014/main" id="{F7FD9595-4413-4FD2-9BD2-D5C1262FE84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127010" name="Freeform 34">
              <a:extLst>
                <a:ext uri="{FF2B5EF4-FFF2-40B4-BE49-F238E27FC236}">
                  <a16:creationId xmlns:a16="http://schemas.microsoft.com/office/drawing/2014/main" id="{12F0DCE0-12DA-4860-88E0-F9CA468E60FB}"/>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127011" name="Freeform 35">
              <a:extLst>
                <a:ext uri="{FF2B5EF4-FFF2-40B4-BE49-F238E27FC236}">
                  <a16:creationId xmlns:a16="http://schemas.microsoft.com/office/drawing/2014/main" id="{91A4D498-93CF-474F-9D52-950B2A6C94C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127012" name="Freeform 36">
              <a:extLst>
                <a:ext uri="{FF2B5EF4-FFF2-40B4-BE49-F238E27FC236}">
                  <a16:creationId xmlns:a16="http://schemas.microsoft.com/office/drawing/2014/main" id="{298AA5EA-B0B9-43B4-B1A9-3AFB20AEF3E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127013" name="Freeform 37">
              <a:extLst>
                <a:ext uri="{FF2B5EF4-FFF2-40B4-BE49-F238E27FC236}">
                  <a16:creationId xmlns:a16="http://schemas.microsoft.com/office/drawing/2014/main" id="{F5ADF924-78D3-4C50-A428-06E8F1CADA37}"/>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127014" name="Freeform 38">
              <a:extLst>
                <a:ext uri="{FF2B5EF4-FFF2-40B4-BE49-F238E27FC236}">
                  <a16:creationId xmlns:a16="http://schemas.microsoft.com/office/drawing/2014/main" id="{1332538C-6254-4C84-8C86-7F71BAFC13A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1068" name="Group 39">
              <a:extLst>
                <a:ext uri="{FF2B5EF4-FFF2-40B4-BE49-F238E27FC236}">
                  <a16:creationId xmlns:a16="http://schemas.microsoft.com/office/drawing/2014/main" id="{7C9AA8A5-1850-4BF7-AD83-FE91E6362FA4}"/>
                </a:ext>
              </a:extLst>
            </p:cNvPr>
            <p:cNvGrpSpPr>
              <a:grpSpLocks/>
            </p:cNvGrpSpPr>
            <p:nvPr userDrawn="1"/>
          </p:nvGrpSpPr>
          <p:grpSpPr bwMode="auto">
            <a:xfrm>
              <a:off x="0" y="1632"/>
              <a:ext cx="5758" cy="1858"/>
              <a:chOff x="0" y="1632"/>
              <a:chExt cx="5758" cy="1858"/>
            </a:xfrm>
          </p:grpSpPr>
          <p:sp>
            <p:nvSpPr>
              <p:cNvPr id="127016" name="Freeform 40">
                <a:extLst>
                  <a:ext uri="{FF2B5EF4-FFF2-40B4-BE49-F238E27FC236}">
                    <a16:creationId xmlns:a16="http://schemas.microsoft.com/office/drawing/2014/main" id="{4ED19105-FB7A-4A46-90BA-508BD0788F3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27017" name="Freeform 41">
                <a:extLst>
                  <a:ext uri="{FF2B5EF4-FFF2-40B4-BE49-F238E27FC236}">
                    <a16:creationId xmlns:a16="http://schemas.microsoft.com/office/drawing/2014/main" id="{1E3DB410-0062-422E-B288-AB8FA1895B6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7018" name="Rectangle 42">
            <a:extLst>
              <a:ext uri="{FF2B5EF4-FFF2-40B4-BE49-F238E27FC236}">
                <a16:creationId xmlns:a16="http://schemas.microsoft.com/office/drawing/2014/main" id="{A1315E06-BC74-401D-A953-04A24D6E5556}"/>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7019" name="Rectangle 43">
            <a:extLst>
              <a:ext uri="{FF2B5EF4-FFF2-40B4-BE49-F238E27FC236}">
                <a16:creationId xmlns:a16="http://schemas.microsoft.com/office/drawing/2014/main" id="{539B51F1-6B5E-4472-BB68-7FFD531260C7}"/>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020" name="Rectangle 44">
            <a:extLst>
              <a:ext uri="{FF2B5EF4-FFF2-40B4-BE49-F238E27FC236}">
                <a16:creationId xmlns:a16="http://schemas.microsoft.com/office/drawing/2014/main" id="{6EFE133E-E378-4497-83CA-399FC756399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127021" name="Rectangle 45">
            <a:extLst>
              <a:ext uri="{FF2B5EF4-FFF2-40B4-BE49-F238E27FC236}">
                <a16:creationId xmlns:a16="http://schemas.microsoft.com/office/drawing/2014/main" id="{62F09506-73A3-4B03-AA3B-85E5C0E9EF9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r>
              <a:rPr lang="en-US" altLang="en-US"/>
              <a:t>Nots In Satan's Tale</a:t>
            </a:r>
          </a:p>
        </p:txBody>
      </p:sp>
      <p:sp>
        <p:nvSpPr>
          <p:cNvPr id="127022" name="Rectangle 46">
            <a:extLst>
              <a:ext uri="{FF2B5EF4-FFF2-40B4-BE49-F238E27FC236}">
                <a16:creationId xmlns:a16="http://schemas.microsoft.com/office/drawing/2014/main" id="{A553964E-F57D-4CE2-B147-1F94405162B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496D6AE0-6803-4A58-B3C1-3B7FC5D5215E}" type="slidenum">
              <a:rPr lang="en-US" altLang="en-US"/>
              <a:pPr>
                <a:defRPr/>
              </a:pPr>
              <a:t>‹#›</a:t>
            </a:fld>
            <a:endParaRPr lang="en-US" altLang="en-US"/>
          </a:p>
        </p:txBody>
      </p:sp>
    </p:spTree>
    <p:extLst>
      <p:ext uri="{BB962C8B-B14F-4D97-AF65-F5344CB8AC3E}">
        <p14:creationId xmlns:p14="http://schemas.microsoft.com/office/powerpoint/2010/main" val="2330088236"/>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sldNum="0"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Present Distress</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 y="152400"/>
            <a:ext cx="9144001" cy="1752600"/>
          </a:xfrm>
        </p:spPr>
        <p:txBody>
          <a:bodyPr/>
          <a:lstStyle/>
          <a:p>
            <a:pPr eaLnBrk="1" hangingPunct="1"/>
            <a:r>
              <a:rPr lang="en-US" sz="6600" b="1" u="sng" dirty="0">
                <a:solidFill>
                  <a:srgbClr val="FFC000"/>
                </a:solidFill>
                <a:cs typeface="Times New Roman" pitchFamily="18" charset="0"/>
              </a:rPr>
              <a:t>The Present Distress</a:t>
            </a:r>
            <a:br>
              <a:rPr lang="en-US" sz="4000" b="1" u="sng" dirty="0">
                <a:solidFill>
                  <a:srgbClr val="FFC000"/>
                </a:solidFill>
                <a:cs typeface="Times New Roman" pitchFamily="18" charset="0"/>
              </a:rPr>
            </a:br>
            <a:endParaRPr lang="en-US" sz="4000" b="1" i="1" u="sng" dirty="0">
              <a:ln>
                <a:solidFill>
                  <a:srgbClr val="FF0000"/>
                </a:solidFill>
              </a:ln>
              <a:solidFill>
                <a:schemeClr val="tx1"/>
              </a:solidFill>
              <a:cs typeface="Times New Roman" pitchFamily="18" charset="0"/>
            </a:endParaRPr>
          </a:p>
        </p:txBody>
      </p:sp>
      <p:sp>
        <p:nvSpPr>
          <p:cNvPr id="10243" name="Rectangle 3"/>
          <p:cNvSpPr>
            <a:spLocks noGrp="1" noChangeArrowheads="1"/>
          </p:cNvSpPr>
          <p:nvPr>
            <p:ph type="subTitle" idx="1"/>
          </p:nvPr>
        </p:nvSpPr>
        <p:spPr>
          <a:xfrm>
            <a:off x="0" y="1549121"/>
            <a:ext cx="9144000" cy="762000"/>
          </a:xfrm>
        </p:spPr>
        <p:txBody>
          <a:bodyPr/>
          <a:lstStyle/>
          <a:p>
            <a:pPr eaLnBrk="1" hangingPunct="1"/>
            <a:r>
              <a:rPr lang="en-US" sz="4000" b="1" dirty="0"/>
              <a:t>Text: I Corinthians 7:26</a:t>
            </a:r>
          </a:p>
          <a:p>
            <a:pPr eaLnBrk="1" hangingPunct="1"/>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16672" y="2679560"/>
            <a:ext cx="6110654" cy="4073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09600"/>
          </a:xfrm>
        </p:spPr>
        <p:txBody>
          <a:bodyPr vert="horz" wrap="square" lIns="91440" tIns="45720" rIns="91440" bIns="45720" numCol="1" anchor="b" anchorCtr="0" compatLnSpc="1">
            <a:prstTxWarp prst="textNoShape">
              <a:avLst/>
            </a:prstTxWarp>
            <a:noAutofit/>
          </a:bodyPr>
          <a:lstStyle/>
          <a:p>
            <a:r>
              <a:rPr lang="en-US" sz="4000" b="1" u="sng" dirty="0">
                <a:latin typeface="+mj-lt"/>
                <a:ea typeface="+mj-ea"/>
                <a:cs typeface="+mj-cs"/>
              </a:rPr>
              <a:t>Conclusion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1705" b="1"/>
          <a:stretch/>
        </p:blipFill>
        <p:spPr>
          <a:xfrm>
            <a:off x="3571092" y="502443"/>
            <a:ext cx="5111750" cy="5853113"/>
          </a:xfrm>
          <a:prstGeom prst="rect">
            <a:avLst/>
          </a:prstGeom>
          <a:noFill/>
        </p:spPr>
      </p:pic>
      <p:sp>
        <p:nvSpPr>
          <p:cNvPr id="11267" name="Footer Placeholder 4"/>
          <p:cNvSpPr>
            <a:spLocks noGrp="1"/>
          </p:cNvSpPr>
          <p:nvPr>
            <p:ph type="ftr" sz="quarter" idx="11"/>
          </p:nvPr>
        </p:nvSpPr>
        <p:spPr>
          <a:xfrm>
            <a:off x="3124200" y="6584949"/>
            <a:ext cx="2895600" cy="238125"/>
          </a:xfrm>
        </p:spPr>
        <p:txBody>
          <a:bodyPr vert="horz" wrap="square" lIns="91440" tIns="45720" rIns="91440" bIns="45720" numCol="1" anchor="t" anchorCtr="0" compatLnSpc="1">
            <a:prstTxWarp prst="textNoShape">
              <a:avLst/>
            </a:prstTxWarp>
            <a:normAutofit fontScale="92500"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latinLnBrk="0" hangingPunct="1">
              <a:spcAft>
                <a:spcPts val="600"/>
              </a:spcAft>
              <a:buClrTx/>
              <a:buSzTx/>
              <a:buFontTx/>
              <a:buNone/>
              <a:tabLst/>
              <a:defRPr/>
            </a:pPr>
            <a:r>
              <a:rPr kumimoji="0" lang="en-US" sz="1100" b="1" i="0" u="none" strike="noStrike" kern="1200" cap="none" spc="0" normalizeH="0" baseline="0" noProof="0" dirty="0">
                <a:ln>
                  <a:noFill/>
                </a:ln>
                <a:effectLst/>
                <a:uLnTx/>
                <a:uFillTx/>
                <a:latin typeface="Tahoma" pitchFamily="34" charset="0"/>
                <a:ea typeface="+mn-ea"/>
                <a:cs typeface="Times New Roman" pitchFamily="18" charset="0"/>
              </a:rPr>
              <a:t>The Present Distress</a:t>
            </a:r>
          </a:p>
        </p:txBody>
      </p:sp>
      <p:sp>
        <p:nvSpPr>
          <p:cNvPr id="7" name="TextBox 6">
            <a:extLst>
              <a:ext uri="{FF2B5EF4-FFF2-40B4-BE49-F238E27FC236}">
                <a16:creationId xmlns:a16="http://schemas.microsoft.com/office/drawing/2014/main" id="{667BF9DA-75C3-487D-9F10-E80FB8156F3E}"/>
              </a:ext>
            </a:extLst>
          </p:cNvPr>
          <p:cNvSpPr txBox="1">
            <a:spLocks noChangeArrowheads="1"/>
          </p:cNvSpPr>
          <p:nvPr/>
        </p:nvSpPr>
        <p:spPr bwMode="auto">
          <a:xfrm>
            <a:off x="-15073" y="610489"/>
            <a:ext cx="357109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spcAft>
                <a:spcPts val="0"/>
              </a:spcAft>
              <a:defRPr/>
            </a:pPr>
            <a:r>
              <a:rPr lang="en-US" dirty="0">
                <a:solidFill>
                  <a:srgbClr val="FFFFFF"/>
                </a:solidFill>
                <a:latin typeface="Tahoma" pitchFamily="34" charset="0"/>
                <a:ea typeface="Tahoma" pitchFamily="34" charset="0"/>
                <a:cs typeface="Tahoma" pitchFamily="34" charset="0"/>
              </a:rPr>
              <a:t>“When I am afraid, I put my trust in you” (Psalm 56:3)</a:t>
            </a:r>
            <a:endPar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CCECFF"/>
              </a:buClr>
              <a:buSzPct val="115000"/>
              <a:buFont typeface="Wingdings" pitchFamily="2" charset="2"/>
              <a:buChar char="Ø"/>
              <a:defRPr/>
            </a:pPr>
            <a:r>
              <a:rPr lang="en-US" sz="2000" b="0" dirty="0">
                <a:solidFill>
                  <a:srgbClr val="FFFF00"/>
                </a:solidFill>
                <a:latin typeface="Tahoma" pitchFamily="34" charset="0"/>
                <a:ea typeface="Tahoma" pitchFamily="34" charset="0"/>
                <a:cs typeface="Tahoma" pitchFamily="34" charset="0"/>
              </a:rPr>
              <a:t>Don’t be afraid, don’t panic!</a:t>
            </a:r>
            <a:endParaRPr kumimoji="0" lang="en-US" sz="20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5B1A89A2-4F58-4E29-A36E-9BA5711FA585}"/>
              </a:ext>
            </a:extLst>
          </p:cNvPr>
          <p:cNvSpPr txBox="1">
            <a:spLocks noChangeArrowheads="1"/>
          </p:cNvSpPr>
          <p:nvPr/>
        </p:nvSpPr>
        <p:spPr bwMode="auto">
          <a:xfrm>
            <a:off x="15910" y="2426016"/>
            <a:ext cx="357109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spcAft>
                <a:spcPts val="0"/>
              </a:spcAft>
              <a:defRPr/>
            </a:pPr>
            <a:r>
              <a:rPr lang="en-US" dirty="0">
                <a:solidFill>
                  <a:srgbClr val="FFFFFF"/>
                </a:solidFill>
                <a:latin typeface="Tahoma" pitchFamily="34" charset="0"/>
                <a:ea typeface="Tahoma" pitchFamily="34" charset="0"/>
                <a:cs typeface="Tahoma" pitchFamily="34" charset="0"/>
              </a:rPr>
              <a:t>Panic and preparation are very different…</a:t>
            </a:r>
            <a:endPar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CCECFF"/>
              </a:buClr>
              <a:buSzPct val="115000"/>
              <a:buFont typeface="Wingdings" pitchFamily="2" charset="2"/>
              <a:buChar char="Ø"/>
              <a:defRPr/>
            </a:pPr>
            <a:r>
              <a:rPr lang="en-US" sz="1800" b="0" dirty="0">
                <a:solidFill>
                  <a:srgbClr val="FFFF00"/>
                </a:solidFill>
                <a:latin typeface="Tahoma" pitchFamily="34" charset="0"/>
                <a:ea typeface="Tahoma" pitchFamily="34" charset="0"/>
                <a:cs typeface="Tahoma" pitchFamily="34" charset="0"/>
              </a:rPr>
              <a:t>Panic is irrational.</a:t>
            </a:r>
          </a:p>
          <a:p>
            <a:pPr marL="457200" lvl="0" indent="-457200" algn="l" eaLnBrk="1" hangingPunct="1">
              <a:spcAft>
                <a:spcPts val="0"/>
              </a:spcAft>
              <a:buClr>
                <a:srgbClr val="CCECFF"/>
              </a:buClr>
              <a:buSzPct val="115000"/>
              <a:buFont typeface="Wingdings" pitchFamily="2" charset="2"/>
              <a:buChar char="Ø"/>
              <a:defRPr/>
            </a:pPr>
            <a:r>
              <a:rPr lang="en-US" sz="1800" dirty="0">
                <a:solidFill>
                  <a:srgbClr val="FFFF00"/>
                </a:solidFill>
                <a:latin typeface="Tahoma" pitchFamily="34" charset="0"/>
                <a:ea typeface="Tahoma" pitchFamily="34" charset="0"/>
                <a:cs typeface="Tahoma" pitchFamily="34" charset="0"/>
              </a:rPr>
              <a:t>Preparation is rational.</a:t>
            </a:r>
          </a:p>
          <a:p>
            <a:pPr marL="457200" lvl="0" indent="-457200" algn="l" eaLnBrk="1" hangingPunct="1">
              <a:spcAft>
                <a:spcPts val="0"/>
              </a:spcAft>
              <a:buClr>
                <a:srgbClr val="CCECFF"/>
              </a:buClr>
              <a:buSzPct val="115000"/>
              <a:buFont typeface="Wingdings" pitchFamily="2" charset="2"/>
              <a:buChar char="Ø"/>
              <a:defRPr/>
            </a:pPr>
            <a:r>
              <a:rPr lang="en-US" sz="1800" b="0" dirty="0">
                <a:solidFill>
                  <a:srgbClr val="FFFF00"/>
                </a:solidFill>
                <a:latin typeface="Tahoma" pitchFamily="34" charset="0"/>
                <a:ea typeface="Tahoma" pitchFamily="34" charset="0"/>
                <a:cs typeface="Tahoma" pitchFamily="34" charset="0"/>
              </a:rPr>
              <a:t>Panic is based on fear.</a:t>
            </a:r>
          </a:p>
          <a:p>
            <a:pPr marL="457200" lvl="0" indent="-457200" algn="l" eaLnBrk="1" hangingPunct="1">
              <a:spcAft>
                <a:spcPts val="0"/>
              </a:spcAft>
              <a:buClr>
                <a:srgbClr val="CCECFF"/>
              </a:buClr>
              <a:buSzPct val="115000"/>
              <a:buFont typeface="Wingdings" pitchFamily="2" charset="2"/>
              <a:buChar char="Ø"/>
              <a:defRPr/>
            </a:pPr>
            <a:r>
              <a:rPr lang="en-US" sz="1800" dirty="0">
                <a:solidFill>
                  <a:srgbClr val="FFFF00"/>
                </a:solidFill>
                <a:latin typeface="Tahoma" pitchFamily="34" charset="0"/>
                <a:ea typeface="Tahoma" pitchFamily="34" charset="0"/>
                <a:cs typeface="Tahoma" pitchFamily="34" charset="0"/>
              </a:rPr>
              <a:t>Preparation is based on trust.</a:t>
            </a:r>
          </a:p>
          <a:p>
            <a:pPr marL="457200" lvl="0" indent="-457200" algn="l" eaLnBrk="1" hangingPunct="1">
              <a:spcAft>
                <a:spcPts val="0"/>
              </a:spcAft>
              <a:buClr>
                <a:srgbClr val="CCECFF"/>
              </a:buClr>
              <a:buSzPct val="115000"/>
              <a:buFont typeface="Wingdings" pitchFamily="2" charset="2"/>
              <a:buChar char="Ø"/>
              <a:defRPr/>
            </a:pPr>
            <a:r>
              <a:rPr lang="en-US" sz="1800" b="0" dirty="0">
                <a:solidFill>
                  <a:srgbClr val="FFFF00"/>
                </a:solidFill>
                <a:latin typeface="Tahoma" pitchFamily="34" charset="0"/>
                <a:ea typeface="Tahoma" pitchFamily="34" charset="0"/>
                <a:cs typeface="Tahoma" pitchFamily="34" charset="0"/>
              </a:rPr>
              <a:t>Panic loses sight of the needs of others.</a:t>
            </a:r>
          </a:p>
          <a:p>
            <a:pPr marL="457200" lvl="0" indent="-457200" algn="l" eaLnBrk="1" hangingPunct="1">
              <a:spcAft>
                <a:spcPts val="0"/>
              </a:spcAft>
              <a:buClr>
                <a:srgbClr val="CCECFF"/>
              </a:buClr>
              <a:buSzPct val="115000"/>
              <a:buFont typeface="Wingdings" pitchFamily="2" charset="2"/>
              <a:buChar char="Ø"/>
              <a:defRPr/>
            </a:pPr>
            <a:r>
              <a:rPr lang="en-US" sz="1800" dirty="0">
                <a:solidFill>
                  <a:srgbClr val="FFFF00"/>
                </a:solidFill>
                <a:latin typeface="Tahoma" pitchFamily="34" charset="0"/>
                <a:ea typeface="Tahoma" pitchFamily="34" charset="0"/>
                <a:cs typeface="Tahoma" pitchFamily="34" charset="0"/>
              </a:rPr>
              <a:t>Preparation cares for the needs of others.</a:t>
            </a:r>
          </a:p>
          <a:p>
            <a:pPr marL="457200" lvl="0" indent="-457200" algn="l" eaLnBrk="1" hangingPunct="1">
              <a:spcAft>
                <a:spcPts val="0"/>
              </a:spcAft>
              <a:buClr>
                <a:srgbClr val="CCECFF"/>
              </a:buClr>
              <a:buSzPct val="115000"/>
              <a:buFont typeface="Wingdings" pitchFamily="2" charset="2"/>
              <a:buChar char="Ø"/>
              <a:defRPr/>
            </a:pPr>
            <a:r>
              <a:rPr lang="en-US" sz="1800" b="0" dirty="0">
                <a:solidFill>
                  <a:srgbClr val="FFFF00"/>
                </a:solidFill>
                <a:latin typeface="Tahoma" pitchFamily="34" charset="0"/>
                <a:ea typeface="Tahoma" pitchFamily="34" charset="0"/>
                <a:cs typeface="Tahoma" pitchFamily="34" charset="0"/>
              </a:rPr>
              <a:t>Panic forgets God is in control.</a:t>
            </a:r>
          </a:p>
          <a:p>
            <a:pPr marL="457200" lvl="0" indent="-457200" algn="l" eaLnBrk="1" hangingPunct="1">
              <a:spcAft>
                <a:spcPts val="0"/>
              </a:spcAft>
              <a:buClr>
                <a:srgbClr val="CCECFF"/>
              </a:buClr>
              <a:buSzPct val="115000"/>
              <a:buFont typeface="Wingdings" pitchFamily="2" charset="2"/>
              <a:buChar char="Ø"/>
              <a:defRPr/>
            </a:pPr>
            <a:r>
              <a:rPr lang="en-US" sz="1800" dirty="0">
                <a:solidFill>
                  <a:srgbClr val="FFFF00"/>
                </a:solidFill>
                <a:latin typeface="Tahoma" pitchFamily="34" charset="0"/>
                <a:ea typeface="Tahoma" pitchFamily="34" charset="0"/>
                <a:cs typeface="Tahoma" pitchFamily="34" charset="0"/>
              </a:rPr>
              <a:t>Preparation submits to God’s control.</a:t>
            </a:r>
            <a:endParaRPr kumimoji="0" lang="en-US" sz="200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96996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500"/>
                                        <p:tgtEl>
                                          <p:spTgt spid="9">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500"/>
                                        <p:tgtEl>
                                          <p:spTgt spid="9">
                                            <p:txEl>
                                              <p:pRg st="4" end="4"/>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left)">
                                      <p:cBhvr>
                                        <p:cTn id="34" dur="500"/>
                                        <p:tgtEl>
                                          <p:spTgt spid="9">
                                            <p:txEl>
                                              <p:pRg st="5" end="5"/>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wipe(left)">
                                      <p:cBhvr>
                                        <p:cTn id="4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09600"/>
          </a:xfrm>
        </p:spPr>
        <p:txBody>
          <a:bodyPr vert="horz" wrap="square" lIns="91440" tIns="45720" rIns="91440" bIns="45720" numCol="1" anchor="b" anchorCtr="0" compatLnSpc="1">
            <a:prstTxWarp prst="textNoShape">
              <a:avLst/>
            </a:prstTxWarp>
            <a:noAutofit/>
          </a:bodyPr>
          <a:lstStyle/>
          <a:p>
            <a:r>
              <a:rPr lang="en-US" sz="4000" b="1" u="sng" dirty="0">
                <a:latin typeface="+mj-lt"/>
                <a:ea typeface="+mj-ea"/>
                <a:cs typeface="+mj-cs"/>
              </a:rPr>
              <a:t>Conclusion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266591" y="624564"/>
            <a:ext cx="3810839" cy="5853113"/>
          </a:xfrm>
          <a:prstGeom prst="rect">
            <a:avLst/>
          </a:prstGeom>
          <a:noFill/>
        </p:spPr>
      </p:pic>
      <p:sp>
        <p:nvSpPr>
          <p:cNvPr id="11267" name="Footer Placeholder 4"/>
          <p:cNvSpPr>
            <a:spLocks noGrp="1"/>
          </p:cNvSpPr>
          <p:nvPr>
            <p:ph type="ftr" sz="quarter" idx="11"/>
          </p:nvPr>
        </p:nvSpPr>
        <p:spPr>
          <a:xfrm>
            <a:off x="3124200" y="6584949"/>
            <a:ext cx="2895600" cy="238125"/>
          </a:xfrm>
        </p:spPr>
        <p:txBody>
          <a:bodyPr vert="horz" wrap="square" lIns="91440" tIns="45720" rIns="91440" bIns="45720" numCol="1" anchor="t" anchorCtr="0" compatLnSpc="1">
            <a:prstTxWarp prst="textNoShape">
              <a:avLst/>
            </a:prstTxWarp>
            <a:normAutofit fontScale="92500"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1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Present Distress</a:t>
            </a:r>
          </a:p>
        </p:txBody>
      </p:sp>
      <p:sp>
        <p:nvSpPr>
          <p:cNvPr id="7" name="TextBox 6">
            <a:extLst>
              <a:ext uri="{FF2B5EF4-FFF2-40B4-BE49-F238E27FC236}">
                <a16:creationId xmlns:a16="http://schemas.microsoft.com/office/drawing/2014/main" id="{667BF9DA-75C3-487D-9F10-E80FB8156F3E}"/>
              </a:ext>
            </a:extLst>
          </p:cNvPr>
          <p:cNvSpPr txBox="1">
            <a:spLocks noChangeArrowheads="1"/>
          </p:cNvSpPr>
          <p:nvPr/>
        </p:nvSpPr>
        <p:spPr bwMode="auto">
          <a:xfrm>
            <a:off x="-15074" y="724297"/>
            <a:ext cx="50894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spcAft>
                <a:spcPts val="0"/>
              </a:spcAft>
              <a:defRPr/>
            </a:pPr>
            <a:r>
              <a:rPr lang="en-US" dirty="0">
                <a:solidFill>
                  <a:srgbClr val="FFFFFF"/>
                </a:solidFill>
                <a:latin typeface="Tahoma" pitchFamily="34" charset="0"/>
                <a:ea typeface="Tahoma" pitchFamily="34" charset="0"/>
                <a:cs typeface="Tahoma" pitchFamily="34" charset="0"/>
              </a:rPr>
              <a:t>Prepare. Don’t panic. Trust God. Pray! (Philippians 4:6)</a:t>
            </a:r>
            <a:endPar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CCECFF"/>
              </a:buClr>
              <a:buSzPct val="115000"/>
              <a:buFont typeface="Wingdings" pitchFamily="2" charset="2"/>
              <a:buChar char="Ø"/>
              <a:defRPr/>
            </a:pPr>
            <a:r>
              <a:rPr lang="en-US" sz="2000" b="0" dirty="0">
                <a:solidFill>
                  <a:srgbClr val="FFFF00"/>
                </a:solidFill>
                <a:latin typeface="Tahoma" pitchFamily="34" charset="0"/>
                <a:ea typeface="Tahoma" pitchFamily="34" charset="0"/>
                <a:cs typeface="Tahoma" pitchFamily="34" charset="0"/>
              </a:rPr>
              <a:t>“Be anxious for nothing, but in everything by prayer and supplication with thanksgiving let your requests be made known to God!”</a:t>
            </a:r>
            <a:endParaRPr kumimoji="0" lang="en-US" sz="20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8" name="Text Box 8">
            <a:extLst>
              <a:ext uri="{FF2B5EF4-FFF2-40B4-BE49-F238E27FC236}">
                <a16:creationId xmlns:a16="http://schemas.microsoft.com/office/drawing/2014/main" id="{CE29CF9B-79B9-4B3E-818F-50B0DEB19A10}"/>
              </a:ext>
            </a:extLst>
          </p:cNvPr>
          <p:cNvSpPr txBox="1">
            <a:spLocks noChangeArrowheads="1"/>
          </p:cNvSpPr>
          <p:nvPr/>
        </p:nvSpPr>
        <p:spPr bwMode="auto">
          <a:xfrm>
            <a:off x="0" y="4230908"/>
            <a:ext cx="5192271" cy="2246769"/>
          </a:xfrm>
          <a:prstGeom prst="rect">
            <a:avLst/>
          </a:prstGeom>
          <a:solidFill>
            <a:srgbClr val="0000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eaLnBrk="1" hangingPunct="1">
              <a:defRPr/>
            </a:pPr>
            <a:r>
              <a:rPr lang="en-US" sz="2800" dirty="0">
                <a:solidFill>
                  <a:srgbClr val="FFFFFF"/>
                </a:solidFill>
              </a:rPr>
              <a:t>Whatever our “Present Distress,” let’s not panic, but exercise wisdom and caution, leaning on our Mighty God!</a:t>
            </a:r>
            <a:endParaRPr kumimoji="0" lang="en-US" sz="2800" b="0" i="1" u="none" strike="noStrike" kern="1200" cap="none" spc="0" normalizeH="0" baseline="0" noProof="0" dirty="0">
              <a:ln>
                <a:noFill/>
              </a:ln>
              <a:solidFill>
                <a:srgbClr val="FFFF00"/>
              </a:solidFill>
              <a:effectLst>
                <a:glow rad="228600">
                  <a:srgbClr val="99CCFF">
                    <a:satMod val="175000"/>
                    <a:alpha val="40000"/>
                  </a:srgbClr>
                </a:glow>
              </a:effectLst>
              <a:uLnTx/>
              <a:uFillTx/>
              <a:latin typeface="Tahoma" pitchFamily="34" charset="0"/>
              <a:ea typeface="+mn-ea"/>
              <a:cs typeface="Times New Roman" pitchFamily="18" charset="0"/>
            </a:endParaRPr>
          </a:p>
        </p:txBody>
      </p:sp>
      <p:sp>
        <p:nvSpPr>
          <p:cNvPr id="10" name="TextBox 9">
            <a:extLst>
              <a:ext uri="{FF2B5EF4-FFF2-40B4-BE49-F238E27FC236}">
                <a16:creationId xmlns:a16="http://schemas.microsoft.com/office/drawing/2014/main" id="{1E0DA3DD-7154-44A1-B97B-A40769F37886}"/>
              </a:ext>
            </a:extLst>
          </p:cNvPr>
          <p:cNvSpPr txBox="1">
            <a:spLocks noChangeArrowheads="1"/>
          </p:cNvSpPr>
          <p:nvPr/>
        </p:nvSpPr>
        <p:spPr bwMode="auto">
          <a:xfrm>
            <a:off x="5024" y="3093155"/>
            <a:ext cx="5241890" cy="830997"/>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dirty="0">
                <a:solidFill>
                  <a:srgbClr val="FF0000"/>
                </a:solidFill>
                <a:latin typeface="Tahoma" pitchFamily="34" charset="0"/>
                <a:ea typeface="Tahoma" pitchFamily="34" charset="0"/>
                <a:cs typeface="Tahoma" pitchFamily="34" charset="0"/>
              </a:rPr>
              <a:t>Let’s be in a state of prayer for all those affected by this illness!</a:t>
            </a:r>
            <a:endParaRPr kumimoji="0" lang="en-US" sz="2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528216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rotWithShape="1">
          <a:blip r:embed="rId3">
            <a:extLst>
              <a:ext uri="{28A0092B-C50C-407E-A947-70E740481C1C}">
                <a14:useLocalDpi xmlns:a14="http://schemas.microsoft.com/office/drawing/2010/main" val="0"/>
              </a:ext>
            </a:extLst>
          </a:blip>
          <a:srcRect l="30000"/>
          <a:stretch/>
        </p:blipFill>
        <p:spPr>
          <a:xfrm>
            <a:off x="-1" y="10"/>
            <a:ext cx="9144000" cy="6857990"/>
          </a:xfrm>
          <a:prstGeom prst="rect">
            <a:avLst/>
          </a:prstGeom>
        </p:spPr>
      </p:pic>
      <p:sp>
        <p:nvSpPr>
          <p:cNvPr id="8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14338" name="Rectangle 2"/>
          <p:cNvSpPr>
            <a:spLocks noGrp="1" noChangeArrowheads="1"/>
          </p:cNvSpPr>
          <p:nvPr>
            <p:ph type="title"/>
          </p:nvPr>
        </p:nvSpPr>
        <p:spPr>
          <a:xfrm>
            <a:off x="447168" y="2312540"/>
            <a:ext cx="3153103" cy="1007066"/>
          </a:xfrm>
        </p:spPr>
        <p:txBody>
          <a:bodyPr vert="horz" lIns="91440" tIns="45720" rIns="91440" bIns="45720" rtlCol="0" anchor="ctr">
            <a:normAutofit/>
          </a:bodyPr>
          <a:lstStyle/>
          <a:p>
            <a:pPr eaLnBrk="1" hangingPunct="1">
              <a:lnSpc>
                <a:spcPct val="90000"/>
              </a:lnSpc>
            </a:pPr>
            <a:r>
              <a:rPr lang="en-US" sz="3150" b="1" u="sng" kern="1200" dirty="0">
                <a:solidFill>
                  <a:schemeClr val="tx1"/>
                </a:solidFill>
                <a:latin typeface="+mj-lt"/>
                <a:ea typeface="+mj-ea"/>
                <a:cs typeface="+mj-cs"/>
              </a:rPr>
              <a:t>Intro</a:t>
            </a:r>
          </a:p>
        </p:txBody>
      </p:sp>
      <p:cxnSp>
        <p:nvCxnSpPr>
          <p:cNvPr id="82" name="Straight Connector 8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5" name="Text Box 4"/>
          <p:cNvSpPr txBox="1">
            <a:spLocks noChangeArrowheads="1"/>
          </p:cNvSpPr>
          <p:nvPr/>
        </p:nvSpPr>
        <p:spPr bwMode="auto">
          <a:xfrm>
            <a:off x="123665" y="3218559"/>
            <a:ext cx="4044464" cy="795339"/>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571500" lvl="0" indent="-285750" algn="l" eaLnBrk="1" hangingPunct="1">
              <a:lnSpc>
                <a:spcPct val="90000"/>
              </a:lnSpc>
              <a:spcAft>
                <a:spcPts val="600"/>
              </a:spcAft>
              <a:buFont typeface="Wingdings" panose="05000000000000000000" pitchFamily="2" charset="2"/>
              <a:buChar char="v"/>
              <a:defRPr/>
            </a:pPr>
            <a:r>
              <a:rPr lang="en-US" sz="2000" dirty="0">
                <a:solidFill>
                  <a:schemeClr val="tx1"/>
                </a:solidFill>
                <a:ea typeface="Tahoma" panose="020B0604030504040204" pitchFamily="34" charset="0"/>
                <a:cs typeface="Tahoma" panose="020B0604030504040204" pitchFamily="34" charset="0"/>
              </a:rPr>
              <a:t>We live in unsettling times, in pandemic times due to health concerns over COVID-19                                                                                     </a:t>
            </a:r>
            <a:endParaRPr kumimoji="0" lang="en-US" sz="2000" b="1" i="0" u="none" strike="noStrike" cap="none" spc="0" normalizeH="0" baseline="0" noProof="0" dirty="0">
              <a:ln>
                <a:noFill/>
              </a:ln>
              <a:solidFill>
                <a:schemeClr val="tx1"/>
              </a:solidFill>
              <a:effectLst/>
              <a:uLnTx/>
              <a:uFillTx/>
              <a:ea typeface="Tahoma" panose="020B0604030504040204" pitchFamily="34" charset="0"/>
              <a:cs typeface="Tahoma" panose="020B0604030504040204" pitchFamily="34" charset="0"/>
            </a:endParaRPr>
          </a:p>
        </p:txBody>
      </p:sp>
      <p:sp>
        <p:nvSpPr>
          <p:cNvPr id="14339" name="Footer Placeholder 4"/>
          <p:cNvSpPr>
            <a:spLocks noGrp="1"/>
          </p:cNvSpPr>
          <p:nvPr>
            <p:ph type="ftr" sz="quarter" idx="11"/>
          </p:nvPr>
        </p:nvSpPr>
        <p:spPr>
          <a:xfrm>
            <a:off x="0" y="6554260"/>
            <a:ext cx="2301765" cy="271483"/>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auto" hangingPunct="1">
              <a:spcBef>
                <a:spcPts val="0"/>
              </a:spcBef>
              <a:spcAft>
                <a:spcPts val="60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The Present Distress</a:t>
            </a:r>
          </a:p>
        </p:txBody>
      </p:sp>
      <p:sp>
        <p:nvSpPr>
          <p:cNvPr id="16" name="Text Box 4">
            <a:extLst>
              <a:ext uri="{FF2B5EF4-FFF2-40B4-BE49-F238E27FC236}">
                <a16:creationId xmlns:a16="http://schemas.microsoft.com/office/drawing/2014/main" id="{0A904FAB-1767-42DE-B370-8E9F9D8CBE2A}"/>
              </a:ext>
            </a:extLst>
          </p:cNvPr>
          <p:cNvSpPr txBox="1">
            <a:spLocks noChangeArrowheads="1"/>
          </p:cNvSpPr>
          <p:nvPr/>
        </p:nvSpPr>
        <p:spPr bwMode="auto">
          <a:xfrm>
            <a:off x="-262281" y="4141955"/>
            <a:ext cx="4512879" cy="2465982"/>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571500" lvl="0" indent="-285750" algn="l" eaLnBrk="1" hangingPunct="1">
              <a:lnSpc>
                <a:spcPct val="90000"/>
              </a:lnSpc>
              <a:spcAft>
                <a:spcPts val="600"/>
              </a:spcAft>
              <a:buFont typeface="Wingdings" panose="05000000000000000000" pitchFamily="2" charset="2"/>
              <a:buChar char="v"/>
              <a:defRPr/>
            </a:pPr>
            <a:r>
              <a:rPr lang="en-US" sz="1800" dirty="0">
                <a:solidFill>
                  <a:schemeClr val="tx1"/>
                </a:solidFill>
                <a:ea typeface="Tahoma" panose="020B0604030504040204" pitchFamily="34" charset="0"/>
                <a:cs typeface="Tahoma" panose="020B0604030504040204" pitchFamily="34" charset="0"/>
              </a:rPr>
              <a:t>The news is affecting people around us, in our communities, neighborhoods, state, country and the countries around the world </a:t>
            </a:r>
            <a:r>
              <a:rPr lang="en-US" sz="1600" dirty="0">
                <a:solidFill>
                  <a:schemeClr val="tx1"/>
                </a:solidFill>
                <a:ea typeface="Tahoma" panose="020B0604030504040204" pitchFamily="34" charset="0"/>
                <a:cs typeface="Tahoma" panose="020B0604030504040204" pitchFamily="34" charset="0"/>
              </a:rPr>
              <a:t>                                                                                    </a:t>
            </a:r>
            <a:endParaRPr kumimoji="0" lang="en-US" sz="1600" b="1" i="0" u="none" strike="noStrike" cap="none" spc="0" normalizeH="0" baseline="0" noProof="0" dirty="0">
              <a:ln>
                <a:noFill/>
              </a:ln>
              <a:solidFill>
                <a:schemeClr val="tx1"/>
              </a:solidFill>
              <a:effectLst/>
              <a:uLnTx/>
              <a:uFillTx/>
              <a:ea typeface="Tahoma" panose="020B0604030504040204" pitchFamily="34" charset="0"/>
              <a:cs typeface="Tahoma" panose="020B0604030504040204" pitchFamily="34" charset="0"/>
            </a:endParaRPr>
          </a:p>
          <a:p>
            <a:pPr marL="914400" lvl="1" indent="-228600" algn="l" eaLnBrk="1" hangingPunct="1">
              <a:lnSpc>
                <a:spcPct val="90000"/>
              </a:lnSpc>
              <a:spcAft>
                <a:spcPts val="600"/>
              </a:spcAft>
              <a:buFont typeface="Arial" panose="020B0604020202020204" pitchFamily="34" charset="0"/>
              <a:buChar char="•"/>
              <a:defRPr/>
            </a:pPr>
            <a:r>
              <a:rPr lang="en-US" sz="2000" b="0" dirty="0">
                <a:solidFill>
                  <a:schemeClr val="tx1"/>
                </a:solidFill>
                <a:ea typeface="Tahoma" panose="020B0604030504040204" pitchFamily="34" charset="0"/>
                <a:cs typeface="Tahoma" panose="020B0604030504040204" pitchFamily="34" charset="0"/>
              </a:rPr>
              <a:t>Recommended: No groups over 10 people!</a:t>
            </a:r>
            <a:endParaRPr kumimoji="0" lang="en-US" sz="2000" b="0" i="0" u="none" strike="noStrike" cap="none" spc="0" normalizeH="0" baseline="0" noProof="0" dirty="0">
              <a:ln>
                <a:noFill/>
              </a:ln>
              <a:solidFill>
                <a:schemeClr val="tx1"/>
              </a:solidFill>
              <a:effectLst/>
              <a:uLnTx/>
              <a:uFillTx/>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92117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rotWithShape="1">
          <a:blip r:embed="rId3">
            <a:extLst>
              <a:ext uri="{28A0092B-C50C-407E-A947-70E740481C1C}">
                <a14:useLocalDpi xmlns:a14="http://schemas.microsoft.com/office/drawing/2010/main" val="0"/>
              </a:ext>
            </a:extLst>
          </a:blip>
          <a:srcRect l="44259" r="10490" b="9091"/>
          <a:stretch/>
        </p:blipFill>
        <p:spPr>
          <a:xfrm>
            <a:off x="2641851" y="10"/>
            <a:ext cx="6502149" cy="6857990"/>
          </a:xfrm>
          <a:prstGeom prst="rect">
            <a:avLst/>
          </a:prstGeom>
        </p:spPr>
      </p:pic>
      <p:sp>
        <p:nvSpPr>
          <p:cNvPr id="82" name="Rectangle 8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5892" y="14273"/>
            <a:ext cx="3423108" cy="719522"/>
          </a:xfrm>
        </p:spPr>
        <p:txBody>
          <a:bodyPr vert="horz" lIns="91440" tIns="45720" rIns="91440" bIns="45720" rtlCol="0" anchor="b">
            <a:normAutofit/>
          </a:bodyPr>
          <a:lstStyle/>
          <a:p>
            <a:pPr algn="l" eaLnBrk="1" hangingPunct="1">
              <a:lnSpc>
                <a:spcPct val="90000"/>
              </a:lnSpc>
            </a:pPr>
            <a:r>
              <a:rPr lang="en-US" b="1" u="sng" dirty="0">
                <a:solidFill>
                  <a:schemeClr val="tx1"/>
                </a:solidFill>
              </a:rPr>
              <a:t>Intro</a:t>
            </a:r>
          </a:p>
        </p:txBody>
      </p:sp>
      <p:sp>
        <p:nvSpPr>
          <p:cNvPr id="83" name="Rectangle 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p:cNvSpPr txBox="1">
            <a:spLocks noChangeArrowheads="1"/>
          </p:cNvSpPr>
          <p:nvPr/>
        </p:nvSpPr>
        <p:spPr bwMode="auto">
          <a:xfrm>
            <a:off x="5892" y="1026425"/>
            <a:ext cx="3880308" cy="5817301"/>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indent="-342900" algn="l" eaLnBrk="1" hangingPunct="1">
              <a:lnSpc>
                <a:spcPct val="90000"/>
              </a:lnSpc>
              <a:spcAft>
                <a:spcPts val="600"/>
              </a:spcAft>
              <a:buFont typeface="Wingdings" panose="05000000000000000000" pitchFamily="2" charset="2"/>
              <a:buChar char="v"/>
              <a:defRPr/>
            </a:pPr>
            <a:r>
              <a:rPr lang="en-US" dirty="0">
                <a:solidFill>
                  <a:schemeClr val="tx1"/>
                </a:solidFill>
                <a:ea typeface="Tahoma" panose="020B0604030504040204" pitchFamily="34" charset="0"/>
                <a:cs typeface="Tahoma" panose="020B0604030504040204" pitchFamily="34" charset="0"/>
              </a:rPr>
              <a:t>Perhaps, none of us have had to deal with a pandemic like this in our lifetimes </a:t>
            </a:r>
          </a:p>
          <a:p>
            <a:pPr marL="114300" lvl="0" indent="0" algn="l" eaLnBrk="1" hangingPunct="1">
              <a:lnSpc>
                <a:spcPct val="90000"/>
              </a:lnSpc>
              <a:spcAft>
                <a:spcPts val="600"/>
              </a:spcAft>
              <a:defRPr/>
            </a:pPr>
            <a:r>
              <a:rPr lang="en-US" dirty="0">
                <a:solidFill>
                  <a:schemeClr val="tx1"/>
                </a:solidFill>
                <a:ea typeface="Tahoma" panose="020B0604030504040204" pitchFamily="34" charset="0"/>
                <a:cs typeface="Tahoma" panose="020B0604030504040204" pitchFamily="34" charset="0"/>
              </a:rPr>
              <a:t>                                                                                    </a:t>
            </a:r>
          </a:p>
          <a:p>
            <a:pPr marL="685800" lvl="1" indent="-228600" algn="l" eaLnBrk="1" hangingPunct="1">
              <a:lnSpc>
                <a:spcPct val="90000"/>
              </a:lnSpc>
              <a:spcAft>
                <a:spcPts val="600"/>
              </a:spcAft>
              <a:buFont typeface="Wingdings" panose="05000000000000000000" pitchFamily="2" charset="2"/>
              <a:buChar char="Ø"/>
              <a:defRPr/>
            </a:pPr>
            <a:r>
              <a:rPr lang="en-US" b="0" dirty="0">
                <a:solidFill>
                  <a:schemeClr val="tx1"/>
                </a:solidFill>
                <a:ea typeface="Tahoma" panose="020B0604030504040204" pitchFamily="34" charset="0"/>
                <a:cs typeface="Tahoma" panose="020B0604030504040204" pitchFamily="34" charset="0"/>
              </a:rPr>
              <a:t>Think of the worst you have seen!</a:t>
            </a:r>
          </a:p>
          <a:p>
            <a:pPr lvl="0" indent="-342900" algn="l" eaLnBrk="1" hangingPunct="1">
              <a:lnSpc>
                <a:spcPct val="90000"/>
              </a:lnSpc>
              <a:spcAft>
                <a:spcPts val="600"/>
              </a:spcAft>
              <a:buFont typeface="Wingdings" panose="05000000000000000000" pitchFamily="2" charset="2"/>
              <a:buChar char="Ø"/>
              <a:defRPr/>
            </a:pPr>
            <a:endParaRPr lang="en-US" sz="2000" b="0" dirty="0">
              <a:solidFill>
                <a:schemeClr val="tx1"/>
              </a:solidFill>
              <a:ea typeface="Tahoma" panose="020B0604030504040204" pitchFamily="34" charset="0"/>
              <a:cs typeface="Tahoma" panose="020B0604030504040204" pitchFamily="34" charset="0"/>
            </a:endParaRPr>
          </a:p>
          <a:p>
            <a:pPr lvl="0" indent="-342900" algn="l" eaLnBrk="1" hangingPunct="1">
              <a:lnSpc>
                <a:spcPct val="90000"/>
              </a:lnSpc>
              <a:spcAft>
                <a:spcPts val="600"/>
              </a:spcAft>
              <a:buFont typeface="Wingdings" panose="05000000000000000000" pitchFamily="2" charset="2"/>
              <a:buChar char="v"/>
              <a:defRPr/>
            </a:pPr>
            <a:r>
              <a:rPr lang="en-US" dirty="0">
                <a:solidFill>
                  <a:schemeClr val="tx1"/>
                </a:solidFill>
                <a:ea typeface="Tahoma" panose="020B0604030504040204" pitchFamily="34" charset="0"/>
                <a:cs typeface="Tahoma" panose="020B0604030504040204" pitchFamily="34" charset="0"/>
              </a:rPr>
              <a:t>We have lived through other flu seasons, but nothing like this in recent memory, an aggressive respiratory infection that does kill!</a:t>
            </a:r>
            <a:endParaRPr lang="en-US" b="0" dirty="0">
              <a:solidFill>
                <a:schemeClr val="tx1"/>
              </a:solidFill>
              <a:ea typeface="Tahoma" panose="020B0604030504040204" pitchFamily="34" charset="0"/>
              <a:cs typeface="Tahoma" panose="020B0604030504040204" pitchFamily="34" charset="0"/>
            </a:endParaRPr>
          </a:p>
        </p:txBody>
      </p:sp>
      <p:sp>
        <p:nvSpPr>
          <p:cNvPr id="14339" name="Footer Placeholder 4"/>
          <p:cNvSpPr>
            <a:spLocks noGrp="1"/>
          </p:cNvSpPr>
          <p:nvPr>
            <p:ph type="ftr" sz="quarter" idx="11"/>
          </p:nvPr>
        </p:nvSpPr>
        <p:spPr>
          <a:xfrm>
            <a:off x="3028950" y="6492865"/>
            <a:ext cx="308610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fontAlgn="auto" hangingPunct="1">
              <a:spcBef>
                <a:spcPts val="0"/>
              </a:spcBef>
              <a:spcAft>
                <a:spcPts val="600"/>
              </a:spcAft>
              <a:defRPr/>
            </a:pPr>
            <a:r>
              <a:rPr lang="en-US" sz="1200" b="0" kern="1200" dirty="0">
                <a:solidFill>
                  <a:prstClr val="black">
                    <a:tint val="75000"/>
                  </a:prstClr>
                </a:solidFill>
                <a:effectLst/>
                <a:latin typeface="Calibri" panose="020F0502020204030204"/>
                <a:ea typeface="+mn-ea"/>
                <a:cs typeface="+mn-cs"/>
              </a:rPr>
              <a:t>The Present Distress</a:t>
            </a:r>
          </a:p>
        </p:txBody>
      </p:sp>
    </p:spTree>
    <p:extLst>
      <p:ext uri="{BB962C8B-B14F-4D97-AF65-F5344CB8AC3E}">
        <p14:creationId xmlns:p14="http://schemas.microsoft.com/office/powerpoint/2010/main" val="501252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The Present Distress</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9" name="Text Box 1030"/>
          <p:cNvSpPr txBox="1">
            <a:spLocks noChangeArrowheads="1"/>
          </p:cNvSpPr>
          <p:nvPr/>
        </p:nvSpPr>
        <p:spPr bwMode="auto">
          <a:xfrm>
            <a:off x="0" y="853271"/>
            <a:ext cx="9144000" cy="169277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I Peter 5:8-9</a:t>
            </a:r>
          </a:p>
          <a:p>
            <a:pPr marL="457200" lvl="0" indent="-457200" algn="l" eaLnBrk="0" hangingPunct="0">
              <a:buClr>
                <a:srgbClr val="FF3399"/>
              </a:buClr>
              <a:buSzPct val="115000"/>
              <a:defRPr/>
            </a:pPr>
            <a:r>
              <a:rPr lang="en-US" sz="2000" b="0" dirty="0">
                <a:solidFill>
                  <a:srgbClr val="002060"/>
                </a:solidFill>
                <a:latin typeface="Tahoma" panose="020B0604030504040204" pitchFamily="34" charset="0"/>
                <a:ea typeface="Tahoma" panose="020B0604030504040204" pitchFamily="34" charset="0"/>
                <a:cs typeface="Tahoma" panose="020B0604030504040204" pitchFamily="34" charset="0"/>
              </a:rPr>
              <a:t>8  Be of sober spirit, be on the alert. Your adversary, the devil, prowls around like a roaring lion, seeking someone to devour. </a:t>
            </a:r>
          </a:p>
          <a:p>
            <a:pPr marL="457200" lvl="0" indent="-457200" algn="l" eaLnBrk="0" hangingPunct="0">
              <a:buClr>
                <a:srgbClr val="FF3399"/>
              </a:buClr>
              <a:buSzPct val="115000"/>
              <a:defRPr/>
            </a:pPr>
            <a:r>
              <a:rPr lang="en-US" sz="2000" b="0" dirty="0">
                <a:solidFill>
                  <a:srgbClr val="002060"/>
                </a:solidFill>
                <a:latin typeface="Tahoma" panose="020B0604030504040204" pitchFamily="34" charset="0"/>
                <a:ea typeface="Tahoma" panose="020B0604030504040204" pitchFamily="34" charset="0"/>
                <a:cs typeface="Tahoma" panose="020B0604030504040204" pitchFamily="34" charset="0"/>
              </a:rPr>
              <a:t>9  But resist him, firm in your faith, knowing that the same experiences of suffering are being accomplished by your brethren who are in the world. </a:t>
            </a:r>
            <a:endParaRPr kumimoji="0" lang="en-US" sz="20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lose up of a flower&#10;&#10;Description automatically generated">
            <a:extLst>
              <a:ext uri="{FF2B5EF4-FFF2-40B4-BE49-F238E27FC236}">
                <a16:creationId xmlns:a16="http://schemas.microsoft.com/office/drawing/2014/main" id="{24B9273F-1729-46D0-B744-F894C58D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757796"/>
            <a:ext cx="4724400" cy="3543300"/>
          </a:xfrm>
          <a:prstGeom prst="rect">
            <a:avLst/>
          </a:prstGeom>
        </p:spPr>
      </p:pic>
    </p:spTree>
    <p:extLst>
      <p:ext uri="{BB962C8B-B14F-4D97-AF65-F5344CB8AC3E}">
        <p14:creationId xmlns:p14="http://schemas.microsoft.com/office/powerpoint/2010/main" val="3921602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590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The Present Distress</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30050"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rgbClr val="FFC000"/>
                </a:solidFill>
                <a:cs typeface="Times New Roman" pitchFamily="18" charset="0"/>
              </a:rPr>
              <a:t>Intro </a:t>
            </a:r>
          </a:p>
        </p:txBody>
      </p:sp>
      <p:sp>
        <p:nvSpPr>
          <p:cNvPr id="7" name="Text Box 8"/>
          <p:cNvSpPr txBox="1">
            <a:spLocks noChangeArrowheads="1"/>
          </p:cNvSpPr>
          <p:nvPr/>
        </p:nvSpPr>
        <p:spPr bwMode="auto">
          <a:xfrm>
            <a:off x="4916" y="5008238"/>
            <a:ext cx="9139084" cy="1384995"/>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sz="2800" dirty="0">
                <a:solidFill>
                  <a:srgbClr val="FFFFFF"/>
                </a:solidFill>
              </a:rPr>
              <a:t>	It may be comforting to look back and see that Christians in times past have faced similar trials!</a:t>
            </a:r>
            <a:endParaRPr kumimoji="0" lang="en-US" sz="2800" b="0" i="1" u="none" strike="noStrike" kern="1200" cap="none" spc="0" normalizeH="0" baseline="0" noProof="0" dirty="0">
              <a:ln>
                <a:noFill/>
              </a:ln>
              <a:solidFill>
                <a:srgbClr val="FFFF00"/>
              </a:solidFill>
              <a:effectLst>
                <a:glow rad="228600">
                  <a:srgbClr val="99CCFF">
                    <a:satMod val="175000"/>
                    <a:alpha val="40000"/>
                  </a:srgbClr>
                </a:glow>
              </a:effectLst>
              <a:uLnTx/>
              <a:uFillTx/>
            </a:endParaRPr>
          </a:p>
        </p:txBody>
      </p:sp>
      <p:pic>
        <p:nvPicPr>
          <p:cNvPr id="8" name="Picture 7">
            <a:extLst>
              <a:ext uri="{FF2B5EF4-FFF2-40B4-BE49-F238E27FC236}">
                <a16:creationId xmlns:a16="http://schemas.microsoft.com/office/drawing/2014/main" id="{CAF453C9-31C1-4D48-8780-D968896E68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7026" y="866507"/>
            <a:ext cx="7315200" cy="3836894"/>
          </a:xfrm>
          <a:prstGeom prst="rect">
            <a:avLst/>
          </a:prstGeom>
        </p:spPr>
      </p:pic>
    </p:spTree>
    <p:extLst>
      <p:ext uri="{BB962C8B-B14F-4D97-AF65-F5344CB8AC3E}">
        <p14:creationId xmlns:p14="http://schemas.microsoft.com/office/powerpoint/2010/main" val="2289808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0" y="6583680"/>
            <a:ext cx="4945641"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The Present Distress</a:t>
            </a:r>
            <a:endParaRPr kumimoji="0" lang="en-US" altLang="en-US" sz="900" b="0" i="0" u="none" strike="noStrike" kern="1200" cap="none" spc="0" normalizeH="0" baseline="0" noProof="0" dirty="0">
              <a:ln>
                <a:noFill/>
              </a:ln>
              <a:solidFill>
                <a:srgbClr val="FAF9E6">
                  <a:lumMod val="50000"/>
                  <a:lumOff val="50000"/>
                </a:srgbClr>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321732"/>
            <a:ext cx="3251710" cy="63923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25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effectLst/>
                <a:uLnTx/>
                <a:uFillTx/>
                <a:latin typeface="Tahoma" pitchFamily="34" charset="0"/>
                <a:ea typeface="+mn-ea"/>
                <a:cs typeface="Times New Roman" pitchFamily="18" charset="0"/>
              </a:rPr>
              <a:t>I Corinthians 7:26</a:t>
            </a:r>
            <a:endPar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algn="l">
              <a:lnSpc>
                <a:spcPct val="90000"/>
              </a:lnSpc>
              <a:spcAft>
                <a:spcPts val="600"/>
              </a:spcAft>
              <a:buClr>
                <a:schemeClr val="bg2"/>
              </a:buClr>
              <a:buSzPct val="115000"/>
              <a:buFont typeface="Wingdings" panose="05000000000000000000" pitchFamily="2" charset="2"/>
              <a:buChar char="Ø"/>
              <a:defRPr/>
            </a:pPr>
            <a:r>
              <a:rPr lang="en-US" altLang="en-US" i="1" dirty="0">
                <a:solidFill>
                  <a:srgbClr val="FAF9E6"/>
                </a:solidFill>
                <a:latin typeface="Arial"/>
                <a:cs typeface="+mn-cs"/>
              </a:rPr>
              <a:t>Paul was not against marriage – I Corinthians 7:1-4, 9</a:t>
            </a:r>
          </a:p>
          <a:p>
            <a:pPr marL="514350" lvl="0" indent="-285750" algn="l">
              <a:lnSpc>
                <a:spcPct val="90000"/>
              </a:lnSpc>
              <a:spcAft>
                <a:spcPts val="600"/>
              </a:spcAft>
              <a:buClr>
                <a:schemeClr val="bg2"/>
              </a:buClr>
              <a:buSzPct val="115000"/>
              <a:buFont typeface="Wingdings" panose="05000000000000000000" pitchFamily="2" charset="2"/>
              <a:buChar char="Ø"/>
              <a:defRPr/>
            </a:pPr>
            <a:r>
              <a:rPr lang="en-US" altLang="en-US" i="1" dirty="0">
                <a:solidFill>
                  <a:srgbClr val="FAF9E6"/>
                </a:solidFill>
                <a:latin typeface="Arial"/>
                <a:cs typeface="+mn-cs"/>
              </a:rPr>
              <a:t>Paul was not teaching God forbids marriage – I Timothy 4:1-5</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392889"/>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The Present Distress of I Corinthians 7</a:t>
            </a:r>
          </a:p>
        </p:txBody>
      </p:sp>
      <p:pic>
        <p:nvPicPr>
          <p:cNvPr id="3" name="Picture 2">
            <a:extLst>
              <a:ext uri="{FF2B5EF4-FFF2-40B4-BE49-F238E27FC236}">
                <a16:creationId xmlns:a16="http://schemas.microsoft.com/office/drawing/2014/main" id="{4DA9E549-1EB3-4CB6-BE45-90813A765A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102" y="590748"/>
            <a:ext cx="3878841" cy="3905138"/>
          </a:xfrm>
          <a:prstGeom prst="rect">
            <a:avLst/>
          </a:prstGeom>
        </p:spPr>
      </p:pic>
      <p:sp>
        <p:nvSpPr>
          <p:cNvPr id="13" name="TextBox 12">
            <a:extLst>
              <a:ext uri="{FF2B5EF4-FFF2-40B4-BE49-F238E27FC236}">
                <a16:creationId xmlns:a16="http://schemas.microsoft.com/office/drawing/2014/main" id="{7DEAFF66-73B9-41A6-9E2F-222E64E6A6AB}"/>
              </a:ext>
            </a:extLst>
          </p:cNvPr>
          <p:cNvSpPr txBox="1">
            <a:spLocks noChangeArrowheads="1"/>
          </p:cNvSpPr>
          <p:nvPr/>
        </p:nvSpPr>
        <p:spPr bwMode="auto">
          <a:xfrm>
            <a:off x="5646630" y="1062549"/>
            <a:ext cx="338202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 “Present Distress”</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chemeClr val="bg2"/>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Whatever it was, Paul advised them to alter their normal habits and not to marry! (7:27)</a:t>
            </a:r>
          </a:p>
          <a:p>
            <a:pPr marL="457200" lvl="0" indent="-457200" algn="l" eaLnBrk="1" hangingPunct="1">
              <a:spcAft>
                <a:spcPts val="0"/>
              </a:spcAft>
              <a:buClr>
                <a:schemeClr val="bg2"/>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A present distress requires that judgments be made based upon that particular crisis!</a:t>
            </a:r>
            <a:endParaRPr kumimoji="0" lang="en-US" sz="200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16" name="Text Box 9">
            <a:extLst>
              <a:ext uri="{FF2B5EF4-FFF2-40B4-BE49-F238E27FC236}">
                <a16:creationId xmlns:a16="http://schemas.microsoft.com/office/drawing/2014/main" id="{1C1865CC-660E-4AA4-9435-A1457A620ACA}"/>
              </a:ext>
            </a:extLst>
          </p:cNvPr>
          <p:cNvSpPr txBox="1">
            <a:spLocks noChangeArrowheads="1"/>
          </p:cNvSpPr>
          <p:nvPr/>
        </p:nvSpPr>
        <p:spPr bwMode="auto">
          <a:xfrm>
            <a:off x="5576443" y="4768747"/>
            <a:ext cx="3452211" cy="1569660"/>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buClr>
                <a:srgbClr val="FF6600"/>
              </a:buClr>
              <a:buSzPct val="115000"/>
              <a:defRPr/>
            </a:pPr>
            <a:r>
              <a:rPr lang="en-US" altLang="en-US" dirty="0">
                <a:solidFill>
                  <a:srgbClr val="FF0000"/>
                </a:solidFill>
                <a:latin typeface="Tahoma" panose="020B0604030504040204" pitchFamily="34" charset="0"/>
                <a:cs typeface="Times New Roman" panose="02020603050405020304" pitchFamily="18" charset="0"/>
              </a:rPr>
              <a:t>We need to adjust to our “present distress” and change some habits!</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16778637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5655">
                                            <p:txEl>
                                              <p:pRg st="0" end="0"/>
                                            </p:txEl>
                                          </p:spTgt>
                                        </p:tgtEl>
                                        <p:attrNameLst>
                                          <p:attrName>style.visibility</p:attrName>
                                        </p:attrNameLst>
                                      </p:cBhvr>
                                      <p:to>
                                        <p:strVal val="visible"/>
                                      </p:to>
                                    </p:set>
                                    <p:animEffect transition="in" filter="wipe(left)">
                                      <p:cBhvr>
                                        <p:cTn id="15" dur="500"/>
                                        <p:tgtEl>
                                          <p:spTgt spid="155655">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5655">
                                            <p:txEl>
                                              <p:pRg st="1" end="1"/>
                                            </p:txEl>
                                          </p:spTgt>
                                        </p:tgtEl>
                                        <p:attrNameLst>
                                          <p:attrName>style.visibility</p:attrName>
                                        </p:attrNameLst>
                                      </p:cBhvr>
                                      <p:to>
                                        <p:strVal val="visible"/>
                                      </p:to>
                                    </p:set>
                                    <p:animEffect transition="in" filter="wipe(left)">
                                      <p:cBhvr>
                                        <p:cTn id="19" dur="500"/>
                                        <p:tgtEl>
                                          <p:spTgt spid="15565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wipe(left)">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0" y="6583680"/>
            <a:ext cx="4945641"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Times New Roman" pitchFamily="18" charset="0"/>
              </a:rPr>
              <a:t>The Present Distress</a:t>
            </a:r>
            <a:endParaRPr kumimoji="0" lang="en-US" altLang="en-US" sz="900" b="0" i="0" u="none" strike="noStrike" kern="1200" cap="none" spc="0" normalizeH="0" baseline="0" noProof="0" dirty="0">
              <a:ln>
                <a:noFill/>
              </a:ln>
              <a:solidFill>
                <a:srgbClr val="FAF9E6">
                  <a:lumMod val="50000"/>
                  <a:lumOff val="50000"/>
                </a:srgbClr>
              </a:solidFill>
              <a:effectLst/>
              <a:uLnTx/>
              <a:uFillTx/>
              <a:latin typeface="Calibri" panose="020F0502020204030204"/>
              <a:ea typeface="+mn-ea"/>
              <a:cs typeface="Times New Roman" pitchFamily="18" charset="0"/>
            </a:endParaRP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321733"/>
            <a:ext cx="3251710" cy="470402"/>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25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Spanish Flu, 1918</a:t>
            </a:r>
            <a:endPar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algn="l">
              <a:lnSpc>
                <a:spcPct val="90000"/>
              </a:lnSpc>
              <a:spcAft>
                <a:spcPts val="600"/>
              </a:spcAft>
              <a:buClr>
                <a:srgbClr val="881700"/>
              </a:buClr>
              <a:buSzPct val="115000"/>
              <a:buFont typeface="Wingdings" panose="05000000000000000000" pitchFamily="2" charset="2"/>
              <a:buChar char="Ø"/>
              <a:defRPr/>
            </a:pPr>
            <a:r>
              <a:rPr lang="en-US" altLang="en-US" i="1" dirty="0">
                <a:solidFill>
                  <a:srgbClr val="FAF9E6"/>
                </a:solidFill>
                <a:latin typeface="Arial"/>
              </a:rPr>
              <a:t>Some Christians experienced this as government interference – Acts 5:29</a:t>
            </a:r>
            <a:endParaRPr kumimoji="0" lang="en-US" altLang="en-US" sz="2400" b="1" i="1" u="none" strike="noStrike" kern="1200" cap="none" spc="0" normalizeH="0" baseline="0" noProof="0" dirty="0">
              <a:ln>
                <a:noFill/>
              </a:ln>
              <a:solidFill>
                <a:srgbClr val="FAF9E6"/>
              </a:solidFill>
              <a:effectLst/>
              <a:uLnTx/>
              <a:uFillTx/>
              <a:latin typeface="Arial"/>
              <a:ea typeface="+mn-ea"/>
              <a:cs typeface="Times New Roman" pitchFamily="18" charset="0"/>
            </a:endParaRPr>
          </a:p>
          <a:p>
            <a:pPr marL="514350" lvl="0" indent="-285750" algn="l">
              <a:lnSpc>
                <a:spcPct val="90000"/>
              </a:lnSpc>
              <a:spcAft>
                <a:spcPts val="600"/>
              </a:spcAft>
              <a:buClr>
                <a:srgbClr val="881700"/>
              </a:buClr>
              <a:buSzPct val="115000"/>
              <a:buFont typeface="Wingdings" panose="05000000000000000000" pitchFamily="2" charset="2"/>
              <a:buChar char="Ø"/>
              <a:defRPr/>
            </a:pPr>
            <a:r>
              <a:rPr lang="en-US" altLang="en-US" i="1" dirty="0">
                <a:solidFill>
                  <a:srgbClr val="FAF9E6"/>
                </a:solidFill>
                <a:latin typeface="Arial"/>
              </a:rPr>
              <a:t>Other Christians felt they could obey both God and the government </a:t>
            </a:r>
            <a:r>
              <a:rPr kumimoji="0" lang="en-US" altLang="en-US" sz="2400" b="1" i="1" u="none" strike="noStrike" kern="1200" cap="none" spc="0" normalizeH="0" baseline="0" noProof="0" dirty="0">
                <a:ln>
                  <a:noFill/>
                </a:ln>
                <a:solidFill>
                  <a:srgbClr val="FAF9E6"/>
                </a:solidFill>
                <a:effectLst/>
                <a:uLnTx/>
                <a:uFillTx/>
                <a:latin typeface="Arial"/>
                <a:ea typeface="+mn-ea"/>
                <a:cs typeface="Times New Roman" pitchFamily="18" charset="0"/>
              </a:rPr>
              <a:t>– I Timothy 2:1-2</a:t>
            </a:r>
            <a:endParaRPr kumimoji="0" lang="en-US" altLang="en-US" sz="2400" b="0" i="1" u="none" strike="noStrike" kern="1200" cap="none" spc="0" normalizeH="0" baseline="0" noProof="0" dirty="0">
              <a:ln>
                <a:noFill/>
              </a:ln>
              <a:solidFill>
                <a:srgbClr val="FAF9E6"/>
              </a:solidFill>
              <a:effectLst/>
              <a:uLnTx/>
              <a:uFillTx/>
              <a:latin typeface="Arial"/>
              <a:ea typeface="+mn-ea"/>
              <a:cs typeface="Times New Roman" pitchFamily="18" charset="0"/>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5650991" cy="392889"/>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The Spanish Flu of 1918</a:t>
            </a:r>
          </a:p>
        </p:txBody>
      </p:sp>
      <p:pic>
        <p:nvPicPr>
          <p:cNvPr id="3" name="Picture 2">
            <a:extLst>
              <a:ext uri="{FF2B5EF4-FFF2-40B4-BE49-F238E27FC236}">
                <a16:creationId xmlns:a16="http://schemas.microsoft.com/office/drawing/2014/main" id="{4DA9E549-1EB3-4CB6-BE45-90813A765A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333" y="478870"/>
            <a:ext cx="5347506" cy="4007148"/>
          </a:xfrm>
          <a:prstGeom prst="rect">
            <a:avLst/>
          </a:prstGeom>
        </p:spPr>
      </p:pic>
      <p:sp>
        <p:nvSpPr>
          <p:cNvPr id="13" name="TextBox 12">
            <a:extLst>
              <a:ext uri="{FF2B5EF4-FFF2-40B4-BE49-F238E27FC236}">
                <a16:creationId xmlns:a16="http://schemas.microsoft.com/office/drawing/2014/main" id="{7DEAFF66-73B9-41A6-9E2F-222E64E6A6AB}"/>
              </a:ext>
            </a:extLst>
          </p:cNvPr>
          <p:cNvSpPr txBox="1">
            <a:spLocks noChangeArrowheads="1"/>
          </p:cNvSpPr>
          <p:nvPr/>
        </p:nvSpPr>
        <p:spPr bwMode="auto">
          <a:xfrm>
            <a:off x="5646630" y="792135"/>
            <a:ext cx="338202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 “Present Distress”</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881700"/>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As the influenza spread, the government recommended the cancellation of Sunday assemblies</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881700"/>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These restrictions and reactions sound as if they were being made today in our “present distress!”</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16" name="Text Box 9">
            <a:extLst>
              <a:ext uri="{FF2B5EF4-FFF2-40B4-BE49-F238E27FC236}">
                <a16:creationId xmlns:a16="http://schemas.microsoft.com/office/drawing/2014/main" id="{1C1865CC-660E-4AA4-9435-A1457A620ACA}"/>
              </a:ext>
            </a:extLst>
          </p:cNvPr>
          <p:cNvSpPr txBox="1">
            <a:spLocks noChangeArrowheads="1"/>
          </p:cNvSpPr>
          <p:nvPr/>
        </p:nvSpPr>
        <p:spPr bwMode="auto">
          <a:xfrm>
            <a:off x="5576443" y="4768747"/>
            <a:ext cx="3452211" cy="1938992"/>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buClr>
                <a:srgbClr val="FF6600"/>
              </a:buClr>
              <a:buSzPct val="115000"/>
              <a:defRPr/>
            </a:pPr>
            <a:r>
              <a:rPr lang="en-US" altLang="en-US" dirty="0">
                <a:solidFill>
                  <a:srgbClr val="FF0000"/>
                </a:solidFill>
                <a:latin typeface="Tahoma" panose="020B0604030504040204" pitchFamily="34" charset="0"/>
                <a:cs typeface="Times New Roman" panose="02020603050405020304" pitchFamily="18" charset="0"/>
              </a:rPr>
              <a:t>Christians in times past had to also make hard decisions, to alter normal habits!</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3065673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5655">
                                            <p:txEl>
                                              <p:pRg st="0" end="0"/>
                                            </p:txEl>
                                          </p:spTgt>
                                        </p:tgtEl>
                                        <p:attrNameLst>
                                          <p:attrName>style.visibility</p:attrName>
                                        </p:attrNameLst>
                                      </p:cBhvr>
                                      <p:to>
                                        <p:strVal val="visible"/>
                                      </p:to>
                                    </p:set>
                                    <p:animEffect transition="in" filter="wipe(left)">
                                      <p:cBhvr>
                                        <p:cTn id="15" dur="500"/>
                                        <p:tgtEl>
                                          <p:spTgt spid="155655">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5655">
                                            <p:txEl>
                                              <p:pRg st="1" end="1"/>
                                            </p:txEl>
                                          </p:spTgt>
                                        </p:tgtEl>
                                        <p:attrNameLst>
                                          <p:attrName>style.visibility</p:attrName>
                                        </p:attrNameLst>
                                      </p:cBhvr>
                                      <p:to>
                                        <p:strVal val="visible"/>
                                      </p:to>
                                    </p:set>
                                    <p:animEffect transition="in" filter="wipe(left)">
                                      <p:cBhvr>
                                        <p:cTn id="19" dur="500"/>
                                        <p:tgtEl>
                                          <p:spTgt spid="15565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wipe(left)">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0" y="6583680"/>
            <a:ext cx="4945641"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dirty="0">
                <a:ln>
                  <a:noFill/>
                </a:ln>
                <a:solidFill>
                  <a:srgbClr val="FAF9E6">
                    <a:lumMod val="50000"/>
                    <a:lumOff val="50000"/>
                  </a:srgbClr>
                </a:solidFill>
                <a:effectLst/>
                <a:uLnTx/>
                <a:uFillTx/>
                <a:latin typeface="Calibri" panose="020F0502020204030204"/>
                <a:ea typeface="+mn-ea"/>
                <a:cs typeface="Times New Roman" pitchFamily="18" charset="0"/>
              </a:rPr>
              <a:t>The Present Distress</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321732"/>
            <a:ext cx="3251710" cy="592667"/>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COVID-19, 2020</a:t>
            </a:r>
            <a:endPar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algn="l">
              <a:lnSpc>
                <a:spcPct val="90000"/>
              </a:lnSpc>
              <a:spcAft>
                <a:spcPts val="600"/>
              </a:spcAft>
              <a:buClr>
                <a:srgbClr val="881700"/>
              </a:buClr>
              <a:buSzPct val="115000"/>
              <a:buFont typeface="Wingdings" panose="05000000000000000000" pitchFamily="2" charset="2"/>
              <a:buChar char="Ø"/>
              <a:defRPr/>
            </a:pPr>
            <a:r>
              <a:rPr lang="en-US" altLang="en-US" i="1" dirty="0">
                <a:solidFill>
                  <a:srgbClr val="FAF9E6"/>
                </a:solidFill>
                <a:latin typeface="Arial"/>
              </a:rPr>
              <a:t>Elders and churches have difficult decisions ahead of them</a:t>
            </a:r>
            <a:endParaRPr kumimoji="0" lang="en-US" altLang="en-US" sz="2400" b="1" i="1" u="none" strike="noStrike" kern="1200" cap="none" spc="0" normalizeH="0" baseline="0" noProof="0" dirty="0">
              <a:ln>
                <a:noFill/>
              </a:ln>
              <a:solidFill>
                <a:srgbClr val="FAF9E6"/>
              </a:solidFill>
              <a:effectLst/>
              <a:uLnTx/>
              <a:uFillTx/>
              <a:latin typeface="Arial"/>
              <a:ea typeface="+mn-ea"/>
              <a:cs typeface="Times New Roman" pitchFamily="18" charset="0"/>
            </a:endParaRPr>
          </a:p>
          <a:p>
            <a:pPr marL="514350" lvl="0" indent="-285750" algn="l">
              <a:lnSpc>
                <a:spcPct val="90000"/>
              </a:lnSpc>
              <a:spcAft>
                <a:spcPts val="600"/>
              </a:spcAft>
              <a:buClr>
                <a:srgbClr val="881700"/>
              </a:buClr>
              <a:buSzPct val="115000"/>
              <a:buFont typeface="Wingdings" panose="05000000000000000000" pitchFamily="2" charset="2"/>
              <a:buChar char="Ø"/>
              <a:defRPr/>
            </a:pPr>
            <a:r>
              <a:rPr lang="en-US" altLang="en-US" i="1" dirty="0">
                <a:solidFill>
                  <a:srgbClr val="FAF9E6"/>
                </a:solidFill>
                <a:latin typeface="Arial"/>
              </a:rPr>
              <a:t>While these decisions and adjustments are being made, we need to avoid vilifying one another – </a:t>
            </a:r>
            <a:r>
              <a:rPr kumimoji="0" lang="en-US" altLang="en-US" sz="2400" b="1" i="1" u="none" strike="noStrike" kern="1200" cap="none" spc="0" normalizeH="0" baseline="0" noProof="0" dirty="0">
                <a:ln>
                  <a:noFill/>
                </a:ln>
                <a:solidFill>
                  <a:srgbClr val="FAF9E6"/>
                </a:solidFill>
                <a:effectLst/>
                <a:uLnTx/>
                <a:uFillTx/>
                <a:latin typeface="Arial"/>
                <a:ea typeface="+mn-ea"/>
                <a:cs typeface="Times New Roman" pitchFamily="18" charset="0"/>
              </a:rPr>
              <a:t>I Corinthians 13:4</a:t>
            </a:r>
            <a:endParaRPr kumimoji="0" lang="en-US" altLang="en-US" sz="2400" b="0" i="1" u="none" strike="noStrike" kern="1200" cap="none" spc="0" normalizeH="0" baseline="0" noProof="0" dirty="0">
              <a:ln>
                <a:noFill/>
              </a:ln>
              <a:solidFill>
                <a:srgbClr val="FAF9E6"/>
              </a:solidFill>
              <a:effectLst/>
              <a:uLnTx/>
              <a:uFillTx/>
              <a:latin typeface="Arial"/>
              <a:ea typeface="+mn-ea"/>
              <a:cs typeface="Times New Roman" pitchFamily="18" charset="0"/>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392887"/>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The Coronavirus (COVID-19), Our “Present Distress”</a:t>
            </a:r>
          </a:p>
        </p:txBody>
      </p:sp>
      <p:pic>
        <p:nvPicPr>
          <p:cNvPr id="3" name="Picture 2">
            <a:extLst>
              <a:ext uri="{FF2B5EF4-FFF2-40B4-BE49-F238E27FC236}">
                <a16:creationId xmlns:a16="http://schemas.microsoft.com/office/drawing/2014/main" id="{4DA9E549-1EB3-4CB6-BE45-90813A765A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333" y="1080034"/>
            <a:ext cx="5347506" cy="2804819"/>
          </a:xfrm>
          <a:prstGeom prst="rect">
            <a:avLst/>
          </a:prstGeom>
        </p:spPr>
      </p:pic>
      <p:sp>
        <p:nvSpPr>
          <p:cNvPr id="13" name="TextBox 12">
            <a:extLst>
              <a:ext uri="{FF2B5EF4-FFF2-40B4-BE49-F238E27FC236}">
                <a16:creationId xmlns:a16="http://schemas.microsoft.com/office/drawing/2014/main" id="{7DEAFF66-73B9-41A6-9E2F-222E64E6A6AB}"/>
              </a:ext>
            </a:extLst>
          </p:cNvPr>
          <p:cNvSpPr txBox="1">
            <a:spLocks noChangeArrowheads="1"/>
          </p:cNvSpPr>
          <p:nvPr/>
        </p:nvSpPr>
        <p:spPr bwMode="auto">
          <a:xfrm>
            <a:off x="5646630" y="792135"/>
            <a:ext cx="338202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 “Present Distress”</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Clr>
                <a:srgbClr val="881700"/>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Romans 13:1-7 (v.4): The government is to look out for our good</a:t>
            </a:r>
          </a:p>
          <a:p>
            <a:pPr marL="457200" marR="0" lvl="0" indent="-457200" algn="l" defTabSz="914400" rtl="0" eaLnBrk="1" fontAlgn="base" latinLnBrk="0" hangingPunct="1">
              <a:lnSpc>
                <a:spcPct val="100000"/>
              </a:lnSpc>
              <a:spcBef>
                <a:spcPct val="0"/>
              </a:spcBef>
              <a:spcAft>
                <a:spcPts val="0"/>
              </a:spcAft>
              <a:buClr>
                <a:srgbClr val="881700"/>
              </a:buClr>
              <a:buSzPct val="115000"/>
              <a:buFont typeface="Wingdings" pitchFamily="2" charset="2"/>
              <a:buChar char="Ø"/>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As the virus spread, the government recommended groups of no more than 10!</a:t>
            </a:r>
          </a:p>
          <a:p>
            <a:pPr marL="457200" lvl="0" indent="-457200" algn="l" eaLnBrk="1" hangingPunct="1">
              <a:spcAft>
                <a:spcPts val="0"/>
              </a:spcAft>
              <a:buClr>
                <a:srgbClr val="881700"/>
              </a:buClr>
              <a:buSzPct val="115000"/>
              <a:buFont typeface="Wingdings" pitchFamily="2" charset="2"/>
              <a:buChar char="Ø"/>
              <a:defRPr/>
            </a:pPr>
            <a:r>
              <a:rPr lang="en-US" sz="2000" dirty="0">
                <a:solidFill>
                  <a:srgbClr val="FFFF00"/>
                </a:solidFill>
                <a:latin typeface="Tahoma" pitchFamily="34" charset="0"/>
                <a:ea typeface="Tahoma" pitchFamily="34" charset="0"/>
                <a:cs typeface="Tahoma" pitchFamily="34" charset="0"/>
              </a:rPr>
              <a:t>Many of these decisions are going to center around how we treat one another!</a:t>
            </a:r>
            <a:endParaRPr kumimoji="0" lang="en-US" sz="20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16" name="Text Box 9">
            <a:extLst>
              <a:ext uri="{FF2B5EF4-FFF2-40B4-BE49-F238E27FC236}">
                <a16:creationId xmlns:a16="http://schemas.microsoft.com/office/drawing/2014/main" id="{1C1865CC-660E-4AA4-9435-A1457A620ACA}"/>
              </a:ext>
            </a:extLst>
          </p:cNvPr>
          <p:cNvSpPr txBox="1">
            <a:spLocks noChangeArrowheads="1"/>
          </p:cNvSpPr>
          <p:nvPr/>
        </p:nvSpPr>
        <p:spPr bwMode="auto">
          <a:xfrm>
            <a:off x="5576443" y="5183321"/>
            <a:ext cx="3452211" cy="1569660"/>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buClr>
                <a:srgbClr val="FF6600"/>
              </a:buClr>
              <a:buSzPct val="115000"/>
              <a:defRPr/>
            </a:pPr>
            <a:r>
              <a:rPr lang="en-US" altLang="en-US" dirty="0">
                <a:solidFill>
                  <a:srgbClr val="FF0000"/>
                </a:solidFill>
                <a:latin typeface="Tahoma" panose="020B0604030504040204" pitchFamily="34" charset="0"/>
                <a:cs typeface="Times New Roman" panose="02020603050405020304" pitchFamily="18" charset="0"/>
              </a:rPr>
              <a:t>Pray for each other – Build up one another (Philippians 2:3-4: Put others first!)</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
        <p:nvSpPr>
          <p:cNvPr id="12" name="TextBox 11">
            <a:extLst>
              <a:ext uri="{FF2B5EF4-FFF2-40B4-BE49-F238E27FC236}">
                <a16:creationId xmlns:a16="http://schemas.microsoft.com/office/drawing/2014/main" id="{0D6EC5D0-C00D-46ED-BD96-251E281FEB05}"/>
              </a:ext>
            </a:extLst>
          </p:cNvPr>
          <p:cNvSpPr txBox="1">
            <a:spLocks noChangeArrowheads="1"/>
          </p:cNvSpPr>
          <p:nvPr/>
        </p:nvSpPr>
        <p:spPr bwMode="auto">
          <a:xfrm>
            <a:off x="-20081" y="3986114"/>
            <a:ext cx="56466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1600" dirty="0">
                <a:solidFill>
                  <a:srgbClr val="FFFFFF"/>
                </a:solidFill>
                <a:latin typeface="Tahoma" pitchFamily="34" charset="0"/>
                <a:ea typeface="Tahoma" pitchFamily="34" charset="0"/>
                <a:cs typeface="Tahoma" pitchFamily="34" charset="0"/>
              </a:rPr>
              <a:t>Christians are going to want to be together – Need to alter our habits out of love! </a:t>
            </a:r>
            <a:endParaRPr kumimoji="0" lang="en-US" sz="1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440226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5655">
                                            <p:txEl>
                                              <p:pRg st="0" end="0"/>
                                            </p:txEl>
                                          </p:spTgt>
                                        </p:tgtEl>
                                        <p:attrNameLst>
                                          <p:attrName>style.visibility</p:attrName>
                                        </p:attrNameLst>
                                      </p:cBhvr>
                                      <p:to>
                                        <p:strVal val="visible"/>
                                      </p:to>
                                    </p:set>
                                    <p:animEffect transition="in" filter="wipe(left)">
                                      <p:cBhvr>
                                        <p:cTn id="19" dur="500"/>
                                        <p:tgtEl>
                                          <p:spTgt spid="155655">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5655">
                                            <p:txEl>
                                              <p:pRg st="1" end="1"/>
                                            </p:txEl>
                                          </p:spTgt>
                                        </p:tgtEl>
                                        <p:attrNameLst>
                                          <p:attrName>style.visibility</p:attrName>
                                        </p:attrNameLst>
                                      </p:cBhvr>
                                      <p:to>
                                        <p:strVal val="visible"/>
                                      </p:to>
                                    </p:set>
                                    <p:animEffect transition="in" filter="wipe(left)">
                                      <p:cBhvr>
                                        <p:cTn id="23" dur="500"/>
                                        <p:tgtEl>
                                          <p:spTgt spid="15565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wipe(left)">
                                      <p:cBhvr>
                                        <p:cTn id="28" dur="500"/>
                                        <p:tgtEl>
                                          <p:spTgt spid="1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AF9E6"/>
              </a:solidFill>
              <a:effectLst/>
              <a:uLnTx/>
              <a:uFillTx/>
              <a:latin typeface="Arial"/>
              <a:ea typeface="+mn-ea"/>
              <a:cs typeface="+mn-cs"/>
            </a:endParaRPr>
          </a:p>
        </p:txBody>
      </p:sp>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rotWithShape="1">
          <a:blip r:embed="rId3">
            <a:extLst>
              <a:ext uri="{28A0092B-C50C-407E-A947-70E740481C1C}">
                <a14:useLocalDpi xmlns:a14="http://schemas.microsoft.com/office/drawing/2010/main" val="0"/>
              </a:ext>
            </a:extLst>
          </a:blip>
          <a:srcRect l="44259" r="10490" b="9091"/>
          <a:stretch/>
        </p:blipFill>
        <p:spPr>
          <a:xfrm>
            <a:off x="2641851" y="10"/>
            <a:ext cx="6502149" cy="6857990"/>
          </a:xfrm>
          <a:prstGeom prst="rect">
            <a:avLst/>
          </a:prstGeom>
        </p:spPr>
      </p:pic>
      <p:sp>
        <p:nvSpPr>
          <p:cNvPr id="82" name="Rectangle 8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AF9E6"/>
              </a:solidFill>
              <a:effectLst/>
              <a:uLnTx/>
              <a:uFillTx/>
              <a:latin typeface="Arial"/>
              <a:ea typeface="+mn-ea"/>
              <a:cs typeface="+mn-cs"/>
            </a:endParaRPr>
          </a:p>
        </p:txBody>
      </p:sp>
      <p:sp>
        <p:nvSpPr>
          <p:cNvPr id="14338" name="Rectangle 2"/>
          <p:cNvSpPr>
            <a:spLocks noGrp="1" noChangeArrowheads="1"/>
          </p:cNvSpPr>
          <p:nvPr>
            <p:ph type="title"/>
          </p:nvPr>
        </p:nvSpPr>
        <p:spPr>
          <a:xfrm>
            <a:off x="5892" y="14273"/>
            <a:ext cx="3423108" cy="719522"/>
          </a:xfrm>
        </p:spPr>
        <p:txBody>
          <a:bodyPr vert="horz" lIns="91440" tIns="45720" rIns="91440" bIns="45720" rtlCol="0" anchor="b">
            <a:normAutofit/>
          </a:bodyPr>
          <a:lstStyle/>
          <a:p>
            <a:pPr algn="l" eaLnBrk="1" hangingPunct="1">
              <a:lnSpc>
                <a:spcPct val="90000"/>
              </a:lnSpc>
            </a:pPr>
            <a:r>
              <a:rPr lang="en-US" b="1" u="sng" dirty="0">
                <a:solidFill>
                  <a:schemeClr val="tx1"/>
                </a:solidFill>
              </a:rPr>
              <a:t>Conclusion</a:t>
            </a:r>
          </a:p>
        </p:txBody>
      </p:sp>
      <p:sp>
        <p:nvSpPr>
          <p:cNvPr id="83" name="Rectangle 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p:cNvSpPr txBox="1">
            <a:spLocks noChangeArrowheads="1"/>
          </p:cNvSpPr>
          <p:nvPr/>
        </p:nvSpPr>
        <p:spPr bwMode="auto">
          <a:xfrm>
            <a:off x="5892" y="1026425"/>
            <a:ext cx="3880308" cy="5817301"/>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fontScale="925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Each congregation has its own challenges </a:t>
            </a:r>
            <a:endParaRPr kumimoji="0" lang="en-US" sz="2400" b="1" i="0" u="none" strike="noStrike" kern="1200" cap="none" spc="0" normalizeH="0" baseline="0" noProof="0" dirty="0">
              <a:ln>
                <a:noFill/>
              </a:ln>
              <a:solidFill>
                <a:srgbClr val="FAF9E6"/>
              </a:solidFill>
              <a:effectLst/>
              <a:uLnTx/>
              <a:uFillTx/>
              <a:latin typeface="Tahoma" pitchFamily="34" charset="0"/>
              <a:ea typeface="Tahoma" panose="020B0604030504040204" pitchFamily="34" charset="0"/>
              <a:cs typeface="Tahoma" panose="020B0604030504040204" pitchFamily="34" charset="0"/>
            </a:endParaRPr>
          </a:p>
          <a:p>
            <a:pPr marL="685800" lvl="1" indent="-228600" algn="l" eaLnBrk="1" hangingPunct="1">
              <a:lnSpc>
                <a:spcPct val="90000"/>
              </a:lnSpc>
              <a:spcAft>
                <a:spcPts val="600"/>
              </a:spcAft>
              <a:buFont typeface="Wingdings" panose="05000000000000000000" pitchFamily="2" charset="2"/>
              <a:buChar char="Ø"/>
              <a:defRPr/>
            </a:pPr>
            <a:endParaRPr lang="en-US" dirty="0">
              <a:solidFill>
                <a:srgbClr val="FAF9E6"/>
              </a:solidFill>
              <a:ea typeface="Tahoma" panose="020B0604030504040204" pitchFamily="34" charset="0"/>
              <a:cs typeface="Tahoma" panose="020B0604030504040204" pitchFamily="34" charset="0"/>
            </a:endParaRPr>
          </a:p>
          <a:p>
            <a:pPr marL="685800" lvl="1" indent="-228600" algn="l" eaLnBrk="1" hangingPunct="1">
              <a:lnSpc>
                <a:spcPct val="90000"/>
              </a:lnSpc>
              <a:spcAft>
                <a:spcPts val="600"/>
              </a:spcAft>
              <a:buFont typeface="Wingdings" panose="05000000000000000000" pitchFamily="2" charset="2"/>
              <a:buChar char="Ø"/>
              <a:defRPr/>
            </a:pPr>
            <a:endParaRPr lang="en-US" dirty="0">
              <a:solidFill>
                <a:srgbClr val="FAF9E6"/>
              </a:solidFill>
              <a:ea typeface="Tahoma" panose="020B0604030504040204" pitchFamily="34" charset="0"/>
              <a:cs typeface="Tahoma" panose="020B0604030504040204" pitchFamily="34" charset="0"/>
            </a:endParaRPr>
          </a:p>
          <a:p>
            <a:pPr marL="685800" lvl="1" indent="-228600" algn="l" eaLnBrk="1" hangingPunct="1">
              <a:lnSpc>
                <a:spcPct val="90000"/>
              </a:lnSpc>
              <a:spcAft>
                <a:spcPts val="600"/>
              </a:spcAft>
              <a:buFont typeface="Wingdings" panose="05000000000000000000" pitchFamily="2" charset="2"/>
              <a:buChar char="Ø"/>
              <a:defRPr/>
            </a:pPr>
            <a:r>
              <a:rPr lang="en-US" dirty="0">
                <a:solidFill>
                  <a:srgbClr val="FAF9E6"/>
                </a:solidFill>
                <a:ea typeface="Tahoma" panose="020B0604030504040204" pitchFamily="34" charset="0"/>
                <a:cs typeface="Tahoma" panose="020B0604030504040204" pitchFamily="34" charset="0"/>
              </a:rPr>
              <a:t>This is uncharted territory for all of us!</a:t>
            </a:r>
            <a:endParaRPr kumimoji="0" lang="en-US" sz="2400" i="0" u="none" strike="noStrike" kern="1200" cap="none" spc="0" normalizeH="0" baseline="0" noProof="0" dirty="0">
              <a:ln>
                <a:noFill/>
              </a:ln>
              <a:solidFill>
                <a:srgbClr val="FAF9E6"/>
              </a:solidFill>
              <a:effectLst/>
              <a:uLnTx/>
              <a:uFillTx/>
              <a:ea typeface="Tahoma" panose="020B0604030504040204" pitchFamily="34" charset="0"/>
              <a:cs typeface="Tahoma" panose="020B0604030504040204" pitchFamily="34" charset="0"/>
            </a:endParaRPr>
          </a:p>
          <a:p>
            <a:pPr marL="457200" marR="0" lvl="0" indent="-342900" algn="l" defTabSz="914400" rtl="0" eaLnBrk="1" fontAlgn="base" latinLnBrk="0" hangingPunct="1">
              <a:lnSpc>
                <a:spcPct val="90000"/>
              </a:lnSpc>
              <a:spcBef>
                <a:spcPct val="0"/>
              </a:spcBef>
              <a:spcAft>
                <a:spcPts val="60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FAF9E6"/>
              </a:solidFill>
              <a:effectLst/>
              <a:uLnTx/>
              <a:uFillTx/>
              <a:latin typeface="Tahoma" pitchFamily="34" charset="0"/>
              <a:ea typeface="Tahoma" panose="020B0604030504040204" pitchFamily="34" charset="0"/>
              <a:cs typeface="Tahoma" panose="020B0604030504040204" pitchFamily="34" charset="0"/>
            </a:endParaRP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Putting others first requires that we consider others' needs over our own </a:t>
            </a: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Show compassion </a:t>
            </a: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Be understanding </a:t>
            </a: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Build up one another </a:t>
            </a: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Trust God</a:t>
            </a:r>
          </a:p>
          <a:p>
            <a:pPr lvl="0" indent="-342900" algn="l" eaLnBrk="1" hangingPunct="1">
              <a:lnSpc>
                <a:spcPct val="90000"/>
              </a:lnSpc>
              <a:spcAft>
                <a:spcPts val="600"/>
              </a:spcAft>
              <a:buFont typeface="Wingdings" panose="05000000000000000000" pitchFamily="2" charset="2"/>
              <a:buChar char="v"/>
              <a:defRPr/>
            </a:pPr>
            <a:r>
              <a:rPr lang="en-US" dirty="0">
                <a:solidFill>
                  <a:srgbClr val="FAF9E6"/>
                </a:solidFill>
                <a:ea typeface="Tahoma" panose="020B0604030504040204" pitchFamily="34" charset="0"/>
                <a:cs typeface="Tahoma" panose="020B0604030504040204" pitchFamily="34" charset="0"/>
              </a:rPr>
              <a:t>Pray for one another!</a:t>
            </a:r>
            <a:endParaRPr kumimoji="0" lang="en-US" sz="2400" b="0" i="0" u="none" strike="noStrike" kern="1200" cap="none" spc="0" normalizeH="0" baseline="0" noProof="0" dirty="0">
              <a:ln>
                <a:noFill/>
              </a:ln>
              <a:solidFill>
                <a:srgbClr val="FAF9E6"/>
              </a:solidFill>
              <a:effectLst/>
              <a:uLnTx/>
              <a:uFillTx/>
              <a:latin typeface="Tahoma" pitchFamily="34" charset="0"/>
              <a:ea typeface="Tahoma" panose="020B0604030504040204" pitchFamily="34" charset="0"/>
              <a:cs typeface="Tahoma" panose="020B0604030504040204" pitchFamily="34" charset="0"/>
            </a:endParaRPr>
          </a:p>
        </p:txBody>
      </p:sp>
      <p:sp>
        <p:nvSpPr>
          <p:cNvPr id="14339" name="Footer Placeholder 4"/>
          <p:cNvSpPr>
            <a:spLocks noGrp="1"/>
          </p:cNvSpPr>
          <p:nvPr>
            <p:ph type="ftr" sz="quarter" idx="11"/>
          </p:nvPr>
        </p:nvSpPr>
        <p:spPr>
          <a:xfrm>
            <a:off x="3028950" y="6492865"/>
            <a:ext cx="308610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Times New Roman" pitchFamily="18" charset="0"/>
              </a:rPr>
              <a:t>The Present Distress</a:t>
            </a:r>
          </a:p>
        </p:txBody>
      </p:sp>
    </p:spTree>
    <p:extLst>
      <p:ext uri="{BB962C8B-B14F-4D97-AF65-F5344CB8AC3E}">
        <p14:creationId xmlns:p14="http://schemas.microsoft.com/office/powerpoint/2010/main" val="37633840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 calcmode="lin" valueType="num">
                                      <p:cBhvr additive="base">
                                        <p:cTn id="12"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 calcmode="lin" valueType="num">
                                      <p:cBhvr additive="base">
                                        <p:cTn id="18"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 calcmode="lin" valueType="num">
                                      <p:cBhvr additive="base">
                                        <p:cTn id="23" dur="500" fill="hold"/>
                                        <p:tgtEl>
                                          <p:spTgt spid="15">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
                                            <p:txEl>
                                              <p:pRg st="6" end="6"/>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5">
                                            <p:txEl>
                                              <p:pRg st="7" end="7"/>
                                            </p:txEl>
                                          </p:spTgt>
                                        </p:tgtEl>
                                        <p:attrNameLst>
                                          <p:attrName>style.visibility</p:attrName>
                                        </p:attrNameLst>
                                      </p:cBhvr>
                                      <p:to>
                                        <p:strVal val="visible"/>
                                      </p:to>
                                    </p:set>
                                    <p:anim calcmode="lin" valueType="num">
                                      <p:cBhvr additive="base">
                                        <p:cTn id="28" dur="500" fill="hold"/>
                                        <p:tgtEl>
                                          <p:spTgt spid="15">
                                            <p:txEl>
                                              <p:pRg st="7" end="7"/>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5">
                                            <p:txEl>
                                              <p:pRg st="7" end="7"/>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anim calcmode="lin" valueType="num">
                                      <p:cBhvr additive="base">
                                        <p:cTn id="33" dur="500" fill="hold"/>
                                        <p:tgtEl>
                                          <p:spTgt spid="15">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8" end="8"/>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15">
                                            <p:txEl>
                                              <p:pRg st="9" end="9"/>
                                            </p:txEl>
                                          </p:spTgt>
                                        </p:tgtEl>
                                        <p:attrNameLst>
                                          <p:attrName>style.visibility</p:attrName>
                                        </p:attrNameLst>
                                      </p:cBhvr>
                                      <p:to>
                                        <p:strVal val="visible"/>
                                      </p:to>
                                    </p:set>
                                    <p:anim calcmode="lin" valueType="num">
                                      <p:cBhvr additive="base">
                                        <p:cTn id="38" dur="500" fill="hold"/>
                                        <p:tgtEl>
                                          <p:spTgt spid="15">
                                            <p:txEl>
                                              <p:pRg st="9" end="9"/>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5">
                                            <p:txEl>
                                              <p:pRg st="9" end="9"/>
                                            </p:txEl>
                                          </p:spTgt>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8" fill="hold" nodeType="after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anim calcmode="lin" valueType="num">
                                      <p:cBhvr additive="base">
                                        <p:cTn id="43" dur="500" fill="hold"/>
                                        <p:tgtEl>
                                          <p:spTgt spid="15">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eam">
  <a:themeElements>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Beam">
  <a:themeElements>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TotalTime>
  <Words>2672</Words>
  <Application>Microsoft Office PowerPoint</Application>
  <PresentationFormat>On-screen Show (4:3)</PresentationFormat>
  <Paragraphs>180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12</vt:i4>
      </vt:variant>
    </vt:vector>
  </HeadingPairs>
  <TitlesOfParts>
    <vt:vector size="31" baseType="lpstr">
      <vt:lpstr>Ameretto</vt:lpstr>
      <vt:lpstr>Arial</vt:lpstr>
      <vt:lpstr>Calibri</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1_eye</vt:lpstr>
      <vt:lpstr>Beam</vt:lpstr>
      <vt:lpstr>1_Beam</vt:lpstr>
      <vt:lpstr>The Present Distress </vt:lpstr>
      <vt:lpstr>Intro</vt:lpstr>
      <vt:lpstr>Intro</vt:lpstr>
      <vt:lpstr>Intro</vt:lpstr>
      <vt:lpstr>Intro </vt:lpstr>
      <vt:lpstr>The Present Distress of I Corinthians 7</vt:lpstr>
      <vt:lpstr>The Spanish Flu of 1918</vt:lpstr>
      <vt:lpstr>The Coronavirus (COVID-19), Our “Present Distress”</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 Distress </dc:title>
  <dc:subject>03/22/2020</dc:subject>
  <dc:creator>DarkWolf</dc:creator>
  <dc:description>From Various sources; Strength and encouragement amid the COVID-19 Pandemic</dc:description>
  <cp:lastModifiedBy>DarkWolf</cp:lastModifiedBy>
  <cp:revision>4</cp:revision>
  <dcterms:created xsi:type="dcterms:W3CDTF">2020-03-19T22:28:35Z</dcterms:created>
  <dcterms:modified xsi:type="dcterms:W3CDTF">2020-03-21T23:13:11Z</dcterms:modified>
</cp:coreProperties>
</file>