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55" r:id="rId2"/>
    <p:sldMasterId id="2147483773" r:id="rId3"/>
    <p:sldMasterId id="2147483811" r:id="rId4"/>
  </p:sldMasterIdLst>
  <p:notesMasterIdLst>
    <p:notesMasterId r:id="rId36"/>
  </p:notesMasterIdLst>
  <p:handoutMasterIdLst>
    <p:handoutMasterId r:id="rId37"/>
  </p:handoutMasterIdLst>
  <p:sldIdLst>
    <p:sldId id="565" r:id="rId5"/>
    <p:sldId id="568" r:id="rId6"/>
    <p:sldId id="595" r:id="rId7"/>
    <p:sldId id="597" r:id="rId8"/>
    <p:sldId id="599" r:id="rId9"/>
    <p:sldId id="576" r:id="rId10"/>
    <p:sldId id="601" r:id="rId11"/>
    <p:sldId id="603" r:id="rId12"/>
    <p:sldId id="605" r:id="rId13"/>
    <p:sldId id="607" r:id="rId14"/>
    <p:sldId id="609" r:id="rId15"/>
    <p:sldId id="611" r:id="rId16"/>
    <p:sldId id="613" r:id="rId17"/>
    <p:sldId id="615" r:id="rId18"/>
    <p:sldId id="619" r:id="rId19"/>
    <p:sldId id="621" r:id="rId20"/>
    <p:sldId id="622" r:id="rId21"/>
    <p:sldId id="623" r:id="rId22"/>
    <p:sldId id="625" r:id="rId23"/>
    <p:sldId id="629" r:id="rId24"/>
    <p:sldId id="631" r:id="rId25"/>
    <p:sldId id="633" r:id="rId26"/>
    <p:sldId id="635" r:id="rId27"/>
    <p:sldId id="637" r:id="rId28"/>
    <p:sldId id="639" r:id="rId29"/>
    <p:sldId id="641" r:id="rId30"/>
    <p:sldId id="643" r:id="rId31"/>
    <p:sldId id="645" r:id="rId32"/>
    <p:sldId id="647" r:id="rId33"/>
    <p:sldId id="591" r:id="rId34"/>
    <p:sldId id="649" r:id="rId35"/>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66FFFF"/>
    <a:srgbClr val="006600"/>
    <a:srgbClr val="FFFFFF"/>
    <a:srgbClr val="FF0066"/>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121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2" d="100"/>
          <a:sy n="62" d="100"/>
        </p:scale>
        <p:origin x="3154" y="72"/>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207EBB-CB31-4AED-9B45-A17453E46C3E}"/>
              </a:ext>
            </a:extLst>
          </p:cNvPr>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DA4DD59-DF5A-4C4C-9316-2CC71E747438}"/>
              </a:ext>
            </a:extLst>
          </p:cNvPr>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please Call: 804-277-1983 or Visit www.courthousechurchofchrist.com</a:t>
            </a:r>
          </a:p>
          <a:p>
            <a:pPr eaLnBrk="1" hangingPunct="1"/>
            <a:endParaRPr lang="en-US" altLang="en-US" dirty="0"/>
          </a:p>
        </p:txBody>
      </p:sp>
    </p:spTree>
    <p:extLst>
      <p:ext uri="{BB962C8B-B14F-4D97-AF65-F5344CB8AC3E}">
        <p14:creationId xmlns:p14="http://schemas.microsoft.com/office/powerpoint/2010/main" val="364151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DE7E0FA-A8A7-4E89-9715-D42CAB4A02EF}"/>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195" name="Rectangle 6">
            <a:extLst>
              <a:ext uri="{FF2B5EF4-FFF2-40B4-BE49-F238E27FC236}">
                <a16:creationId xmlns:a16="http://schemas.microsoft.com/office/drawing/2014/main" id="{BED58D11-1964-4785-8C29-F468EF3C4CF2}"/>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7743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dirty="0"/>
              <a:t>From the Believer’s Bible Commentary (BBC)</a:t>
            </a:r>
          </a:p>
        </p:txBody>
      </p:sp>
    </p:spTree>
    <p:extLst>
      <p:ext uri="{BB962C8B-B14F-4D97-AF65-F5344CB8AC3E}">
        <p14:creationId xmlns:p14="http://schemas.microsoft.com/office/powerpoint/2010/main" val="41154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Martin Luther used to say, “We are all beggars before Him. We cannot hope to pay.”</a:t>
            </a:r>
          </a:p>
          <a:p>
            <a:pPr eaLnBrk="1" hangingPunct="1"/>
            <a:r>
              <a:rPr lang="en-US" altLang="en-US" i="1" dirty="0"/>
              <a:t>(Daily Notes of the Scripture Union)</a:t>
            </a:r>
          </a:p>
          <a:p>
            <a:pPr eaLnBrk="1" hangingPunct="1"/>
            <a:endParaRPr lang="en-US" altLang="en-US" i="1" dirty="0"/>
          </a:p>
          <a:p>
            <a:pPr eaLnBrk="1" hangingPunct="1"/>
            <a:r>
              <a:rPr lang="en-US" altLang="en-US" i="0" dirty="0"/>
              <a:t>The immense debt to God is one no man can pay back!</a:t>
            </a:r>
          </a:p>
          <a:p>
            <a:pPr eaLnBrk="1" hangingPunct="1"/>
            <a:endParaRPr lang="en-US" altLang="en-US" dirty="0"/>
          </a:p>
        </p:txBody>
      </p:sp>
    </p:spTree>
    <p:extLst>
      <p:ext uri="{BB962C8B-B14F-4D97-AF65-F5344CB8AC3E}">
        <p14:creationId xmlns:p14="http://schemas.microsoft.com/office/powerpoint/2010/main" val="301715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664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269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0817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97575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84097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86521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Pleading for more time should have triggered the memory in the forgiven servant that he had been on his knees begging for more time!</a:t>
            </a:r>
          </a:p>
        </p:txBody>
      </p:sp>
    </p:spTree>
    <p:extLst>
      <p:ext uri="{BB962C8B-B14F-4D97-AF65-F5344CB8AC3E}">
        <p14:creationId xmlns:p14="http://schemas.microsoft.com/office/powerpoint/2010/main" val="209128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897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34282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85710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680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74858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16966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6418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6011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98193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7764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4013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CCDC31-2B13-4F4C-BB80-2B0DE5FD54BE}"/>
              </a:ext>
            </a:extLst>
          </p:cNvPr>
          <p:cNvSpPr>
            <a:spLocks noGrp="1" noChangeArrowheads="1"/>
          </p:cNvSpPr>
          <p:nvPr>
            <p:ph type="hdr" sz="quarter"/>
          </p:nvPr>
        </p:nvSpPr>
        <p:spPr>
          <a:xfrm>
            <a:off x="0" y="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62542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07B823-2F67-43FE-B966-F22D7C57A36E}"/>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AB279E3C-F629-4B5A-ABB7-C7C84F1DF2B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875746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a:extLst>
              <a:ext uri="{FF2B5EF4-FFF2-40B4-BE49-F238E27FC236}">
                <a16:creationId xmlns:a16="http://schemas.microsoft.com/office/drawing/2014/main" id="{4A5DF91C-9F8C-4799-95F9-3110D0BA7010}"/>
              </a:ext>
            </a:extLst>
          </p:cNvPr>
          <p:cNvSpPr>
            <a:spLocks noGrp="1" noChangeArrowheads="1"/>
          </p:cNvSpPr>
          <p:nvPr>
            <p:ph type="ftr" sz="quarter" idx="4"/>
          </p:nvPr>
        </p:nvSpPr>
        <p:spPr>
          <a:xfrm>
            <a:off x="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2292" name="Rectangle 7">
            <a:extLst>
              <a:ext uri="{FF2B5EF4-FFF2-40B4-BE49-F238E27FC236}">
                <a16:creationId xmlns:a16="http://schemas.microsoft.com/office/drawing/2014/main" id="{AF6EE9ED-C5B7-41C1-9FBD-47A47528DFA5}"/>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9925BB-C90B-40AF-A9C5-A6B4370B4443}"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2">
            <a:extLst>
              <a:ext uri="{FF2B5EF4-FFF2-40B4-BE49-F238E27FC236}">
                <a16:creationId xmlns:a16="http://schemas.microsoft.com/office/drawing/2014/main" id="{6DA8A4FA-9762-426E-B2EE-3F2430C9CFF9}"/>
              </a:ext>
            </a:extLst>
          </p:cNvPr>
          <p:cNvSpPr>
            <a:spLocks noGrp="1" noRot="1" noChangeAspect="1" noChangeArrowheads="1" noTextEdit="1"/>
          </p:cNvSpPr>
          <p:nvPr>
            <p:ph type="sldImg"/>
          </p:nvPr>
        </p:nvSpPr>
        <p:spPr>
          <a:ln/>
        </p:spPr>
      </p:sp>
      <p:sp>
        <p:nvSpPr>
          <p:cNvPr id="12294" name="Rectangle 3">
            <a:extLst>
              <a:ext uri="{FF2B5EF4-FFF2-40B4-BE49-F238E27FC236}">
                <a16:creationId xmlns:a16="http://schemas.microsoft.com/office/drawing/2014/main" id="{CD89ED3B-4F2C-4CB6-9D9B-C17E15FCF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6818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456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Jesus did not intend us to understand a literal 490 times; this was a figurative way of saying “Indefinitely.”</a:t>
            </a:r>
          </a:p>
          <a:p>
            <a:pPr eaLnBrk="1" hangingPunct="1"/>
            <a:r>
              <a:rPr lang="en-US" altLang="en-US" dirty="0"/>
              <a:t>Someone might then ask, “Why bother to go through the steps outlined above? (Matthew 18:15-20) Why go to an offender alone, then with one or two others, then take him to church? Why not just forgive, and let that be the end of it?”</a:t>
            </a:r>
          </a:p>
          <a:p>
            <a:pPr eaLnBrk="1" hangingPunct="1"/>
            <a:endParaRPr lang="en-US" altLang="en-US" dirty="0"/>
          </a:p>
          <a:p>
            <a:pPr eaLnBrk="1" hangingPunct="1"/>
            <a:r>
              <a:rPr lang="en-US" altLang="en-US" dirty="0"/>
              <a:t>The answer is that there are stages in the administration of forgiveness, as follows:</a:t>
            </a:r>
          </a:p>
          <a:p>
            <a:pPr marL="228600" indent="-228600" eaLnBrk="1" hangingPunct="1">
              <a:buAutoNum type="arabicPeriod"/>
            </a:pPr>
            <a:r>
              <a:rPr lang="en-US" altLang="en-US" dirty="0"/>
              <a:t>When a brother wrongs me or sins against me, I should forgive him immediately in my heart (Eph. 4:32). That frees me from a bitter, unforgiving spirit, and leaves the matter on his shoulders.</a:t>
            </a:r>
          </a:p>
          <a:p>
            <a:pPr marL="228600" indent="-228600" eaLnBrk="1" hangingPunct="1">
              <a:buAutoNum type="arabicPeriod"/>
            </a:pPr>
            <a:endParaRPr lang="en-US" altLang="en-US" dirty="0"/>
          </a:p>
          <a:p>
            <a:pPr marL="228600" indent="-228600" eaLnBrk="1" hangingPunct="1">
              <a:buAutoNum type="arabicPeriod" startAt="2"/>
            </a:pPr>
            <a:r>
              <a:rPr lang="en-US" altLang="en-US" dirty="0"/>
              <a:t>While I have forgiven him in my heart, I do not yet tell him that he is forgiven. It would not be righteous to administer forgiveness publicly until he has repented. So I am obligated to go to him and rebuke him in love, hoping to lead him to confession (Luke 17:3).</a:t>
            </a:r>
          </a:p>
          <a:p>
            <a:pPr marL="228600" indent="-228600" eaLnBrk="1" hangingPunct="1">
              <a:buAutoNum type="arabicPeriod" startAt="2"/>
            </a:pPr>
            <a:endParaRPr lang="en-US" altLang="en-US" dirty="0"/>
          </a:p>
          <a:p>
            <a:pPr marL="228600" indent="-228600" eaLnBrk="1" hangingPunct="1">
              <a:buAutoNum type="arabicPeriod" startAt="3"/>
            </a:pPr>
            <a:r>
              <a:rPr lang="en-US" altLang="en-US" dirty="0"/>
              <a:t>As soon as he apologizes and confesses his sin, I tell him that he is forgiven (Luke 17:4).</a:t>
            </a:r>
          </a:p>
          <a:p>
            <a:pPr marL="0" indent="0" eaLnBrk="1" hangingPunct="1">
              <a:buNone/>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64215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750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023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7">
            <a:extLst>
              <a:ext uri="{FF2B5EF4-FFF2-40B4-BE49-F238E27FC236}">
                <a16:creationId xmlns:a16="http://schemas.microsoft.com/office/drawing/2014/main" id="{257B2D6E-4DFA-4216-96CB-59099244A81D}"/>
              </a:ext>
            </a:extLst>
          </p:cNvPr>
          <p:cNvSpPr>
            <a:spLocks noGrp="1" noChangeArrowheads="1"/>
          </p:cNvSpPr>
          <p:nvPr>
            <p:ph type="sldNum" sz="quarter" idx="5"/>
          </p:nvPr>
        </p:nvSpPr>
        <p:spPr>
          <a:xfrm>
            <a:off x="3886200" y="8848170"/>
            <a:ext cx="2971800" cy="46569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D91515E-F14B-4F01-B418-EB874F32AAFA}"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7" name="Rectangle 2">
            <a:extLst>
              <a:ext uri="{FF2B5EF4-FFF2-40B4-BE49-F238E27FC236}">
                <a16:creationId xmlns:a16="http://schemas.microsoft.com/office/drawing/2014/main" id="{B1B067F4-6C0B-49D2-9F8F-7E46EC1FB73A}"/>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40CCFB82-F20A-4C74-A275-1CAF76CEEE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Perhaps he recognized the slave could never pay it back!</a:t>
            </a:r>
          </a:p>
        </p:txBody>
      </p:sp>
    </p:spTree>
    <p:extLst>
      <p:ext uri="{BB962C8B-B14F-4D97-AF65-F5344CB8AC3E}">
        <p14:creationId xmlns:p14="http://schemas.microsoft.com/office/powerpoint/2010/main" val="156089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pPr>
              <a:defRPr/>
            </a:pPr>
            <a:r>
              <a:rPr lang="en-US"/>
              <a:t>Forgiveness Like Jesus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0509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10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92687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236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72100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94590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01736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3612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4168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Forgiveness Like Jesus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182629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Forgiveness Like Jesus</a:t>
            </a:r>
          </a:p>
        </p:txBody>
      </p:sp>
      <p:sp>
        <p:nvSpPr>
          <p:cNvPr id="7" name="Slide Number Placeholder 6"/>
          <p:cNvSpPr>
            <a:spLocks noGrp="1"/>
          </p:cNvSpPr>
          <p:nvPr>
            <p:ph type="sldNum" sz="quarter" idx="12"/>
          </p:nvPr>
        </p:nvSpPr>
        <p:spPr/>
        <p:txBody>
          <a:bodyPr/>
          <a:lstStyle/>
          <a:p>
            <a:fld id="{3010E732-97DE-414A-A606-C781BAB816B1}" type="slidenum">
              <a:rPr lang="en-US" altLang="en-US" smtClean="0"/>
              <a:pPr/>
              <a:t>‹#›</a:t>
            </a:fld>
            <a:endParaRPr lang="en-US" altLang="en-US"/>
          </a:p>
        </p:txBody>
      </p:sp>
    </p:spTree>
    <p:extLst>
      <p:ext uri="{BB962C8B-B14F-4D97-AF65-F5344CB8AC3E}">
        <p14:creationId xmlns:p14="http://schemas.microsoft.com/office/powerpoint/2010/main" val="603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35324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r>
              <a:rPr lang="en-US" altLang="en-US"/>
              <a:t>Forgiveness Like Jesus</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C1CEB8A-2731-4374-84A4-BC2772691211}" type="slidenum">
              <a:rPr lang="en-US" altLang="en-US" smtClean="0"/>
              <a:pPr>
                <a:defRPr/>
              </a:pPr>
              <a:t>‹#›</a:t>
            </a:fld>
            <a:endParaRPr lang="en-US" altLang="en-US"/>
          </a:p>
        </p:txBody>
      </p:sp>
    </p:spTree>
    <p:extLst>
      <p:ext uri="{BB962C8B-B14F-4D97-AF65-F5344CB8AC3E}">
        <p14:creationId xmlns:p14="http://schemas.microsoft.com/office/powerpoint/2010/main" val="20438219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EF9ADB-1FF4-42B9-8AD0-D01507B9C400}" type="slidenum">
              <a:rPr lang="en-US" altLang="en-US" smtClean="0"/>
              <a:pPr>
                <a:defRPr/>
              </a:pPr>
              <a:t>‹#›</a:t>
            </a:fld>
            <a:endParaRPr lang="en-US" altLang="en-US"/>
          </a:p>
        </p:txBody>
      </p:sp>
    </p:spTree>
    <p:extLst>
      <p:ext uri="{BB962C8B-B14F-4D97-AF65-F5344CB8AC3E}">
        <p14:creationId xmlns:p14="http://schemas.microsoft.com/office/powerpoint/2010/main" val="1024425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5909330B-CE83-4A2D-BB5A-B81286DB4AA9}" type="slidenum">
              <a:rPr lang="en-US" altLang="en-US" smtClean="0"/>
              <a:pPr>
                <a:defRPr/>
              </a:pPr>
              <a:t>‹#›</a:t>
            </a:fld>
            <a:endParaRPr lang="en-US" altLang="en-US"/>
          </a:p>
        </p:txBody>
      </p:sp>
    </p:spTree>
    <p:extLst>
      <p:ext uri="{BB962C8B-B14F-4D97-AF65-F5344CB8AC3E}">
        <p14:creationId xmlns:p14="http://schemas.microsoft.com/office/powerpoint/2010/main" val="368023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Forgiveness Like Jesus</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3F9B46DD-7F33-45BC-9B90-E633C18999E5}" type="slidenum">
              <a:rPr lang="en-US" altLang="en-US" smtClean="0"/>
              <a:pPr>
                <a:defRPr/>
              </a:pPr>
              <a:t>‹#›</a:t>
            </a:fld>
            <a:endParaRPr lang="en-US" altLang="en-US"/>
          </a:p>
        </p:txBody>
      </p:sp>
    </p:spTree>
    <p:extLst>
      <p:ext uri="{BB962C8B-B14F-4D97-AF65-F5344CB8AC3E}">
        <p14:creationId xmlns:p14="http://schemas.microsoft.com/office/powerpoint/2010/main" val="1541835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Forgiveness Like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C3ABC0F6-B36E-4588-B7F6-31C1FCD98026}" type="slidenum">
              <a:rPr lang="en-US" altLang="en-US" smtClean="0"/>
              <a:pPr>
                <a:defRPr/>
              </a:pPr>
              <a:t>‹#›</a:t>
            </a:fld>
            <a:endParaRPr lang="en-US" altLang="en-US"/>
          </a:p>
        </p:txBody>
      </p:sp>
    </p:spTree>
    <p:extLst>
      <p:ext uri="{BB962C8B-B14F-4D97-AF65-F5344CB8AC3E}">
        <p14:creationId xmlns:p14="http://schemas.microsoft.com/office/powerpoint/2010/main" val="162500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a:t>Forgiveness Like Jesus</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EC963069-4372-4CC7-8644-7ADD44E3857D}" type="slidenum">
              <a:rPr lang="en-US" altLang="en-US" smtClean="0"/>
              <a:pPr>
                <a:defRPr/>
              </a:pPr>
              <a:t>‹#›</a:t>
            </a:fld>
            <a:endParaRPr lang="en-US" altLang="en-US"/>
          </a:p>
        </p:txBody>
      </p:sp>
    </p:spTree>
    <p:extLst>
      <p:ext uri="{BB962C8B-B14F-4D97-AF65-F5344CB8AC3E}">
        <p14:creationId xmlns:p14="http://schemas.microsoft.com/office/powerpoint/2010/main" val="59044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a:t>Forgiveness Like Jesus</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0567628-51C3-419B-AA4B-755F508FE55A}" type="slidenum">
              <a:rPr lang="en-US" altLang="en-US" smtClean="0"/>
              <a:pPr>
                <a:defRPr/>
              </a:pPr>
              <a:t>‹#›</a:t>
            </a:fld>
            <a:endParaRPr lang="en-US" altLang="en-US"/>
          </a:p>
        </p:txBody>
      </p:sp>
    </p:spTree>
    <p:extLst>
      <p:ext uri="{BB962C8B-B14F-4D97-AF65-F5344CB8AC3E}">
        <p14:creationId xmlns:p14="http://schemas.microsoft.com/office/powerpoint/2010/main" val="421695915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Forgiveness Like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F58A79D-28ED-4BE4-BDE4-2A1C724E3373}" type="slidenum">
              <a:rPr lang="en-US" altLang="en-US" smtClean="0"/>
              <a:pPr>
                <a:defRPr/>
              </a:pPr>
              <a:t>‹#›</a:t>
            </a:fld>
            <a:endParaRPr lang="en-US" altLang="en-US"/>
          </a:p>
        </p:txBody>
      </p:sp>
    </p:spTree>
    <p:extLst>
      <p:ext uri="{BB962C8B-B14F-4D97-AF65-F5344CB8AC3E}">
        <p14:creationId xmlns:p14="http://schemas.microsoft.com/office/powerpoint/2010/main" val="21310348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Forgiveness Like Jesus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1D36A5D9-7242-4E6D-B5BE-705B309FA928}" type="slidenum">
              <a:rPr lang="en-US" altLang="en-US" smtClean="0"/>
              <a:pPr>
                <a:defRPr/>
              </a:pPr>
              <a:t>‹#›</a:t>
            </a:fld>
            <a:endParaRPr lang="en-US" altLang="en-US"/>
          </a:p>
        </p:txBody>
      </p:sp>
    </p:spTree>
    <p:extLst>
      <p:ext uri="{BB962C8B-B14F-4D97-AF65-F5344CB8AC3E}">
        <p14:creationId xmlns:p14="http://schemas.microsoft.com/office/powerpoint/2010/main" val="272202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a:t>Forgiveness Like Jesus</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3556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42368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632329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215527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18147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Forgiveness Like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372675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a:t>Forgiveness Like Jesus</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4071592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50D0AF61-A318-4EE1-8FA4-75CD8981339D}" type="slidenum">
              <a:rPr lang="en-US" altLang="en-US" smtClean="0"/>
              <a:pPr>
                <a:defRPr/>
              </a:pPr>
              <a:t>‹#›</a:t>
            </a:fld>
            <a:endParaRPr lang="en-US" altLang="en-US"/>
          </a:p>
        </p:txBody>
      </p:sp>
    </p:spTree>
    <p:extLst>
      <p:ext uri="{BB962C8B-B14F-4D97-AF65-F5344CB8AC3E}">
        <p14:creationId xmlns:p14="http://schemas.microsoft.com/office/powerpoint/2010/main" val="94119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a:t>Forgiveness Like Jesus</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D5338DE-6221-4721-99FD-F8792077832E}" type="slidenum">
              <a:rPr lang="en-US" altLang="en-US" smtClean="0"/>
              <a:pPr>
                <a:defRPr/>
              </a:pPr>
              <a:t>‹#›</a:t>
            </a:fld>
            <a:endParaRPr lang="en-US" altLang="en-US"/>
          </a:p>
        </p:txBody>
      </p:sp>
    </p:spTree>
    <p:extLst>
      <p:ext uri="{BB962C8B-B14F-4D97-AF65-F5344CB8AC3E}">
        <p14:creationId xmlns:p14="http://schemas.microsoft.com/office/powerpoint/2010/main" val="13461483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Forgiveness Like Jesus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0520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20186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938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8781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86857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Forgiveness Like Jesus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0537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3675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Forgiveness Like Jesus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922030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2931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29241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59539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5215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75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860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Forgiveness Like Jesus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4923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6679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7585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54304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Forgiveness Like Jesus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1469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Forgiveness Like Jesus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49695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088560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664525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1127138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9094149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0278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Forgiveness Like Jesus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26159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488360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796427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654549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126358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140230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Fire Bowl On Mt. Carmel</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54623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Forgiveness Like Jesus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18479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3548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Forgiveness Like Jesus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8853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3.jp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pPr>
              <a:defRPr/>
            </a:pPr>
            <a:r>
              <a:rPr lang="en-US"/>
              <a:t>Forgiveness Like Jesus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2218215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Lst>
  <p:hf sldNum="0" hd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r>
              <a:rPr lang="en-US" altLang="en-US"/>
              <a:t>Forgiveness Like Jesus</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88993C93-F127-4CD6-B4D0-D31830032D3D}" type="slidenum">
              <a:rPr lang="en-US" altLang="en-US" smtClean="0"/>
              <a:pPr>
                <a:defRPr/>
              </a:pPr>
              <a:t>‹#›</a:t>
            </a:fld>
            <a:endParaRPr lang="en-US" altLang="en-US"/>
          </a:p>
        </p:txBody>
      </p:sp>
    </p:spTree>
    <p:extLst>
      <p:ext uri="{BB962C8B-B14F-4D97-AF65-F5344CB8AC3E}">
        <p14:creationId xmlns:p14="http://schemas.microsoft.com/office/powerpoint/2010/main" val="10755444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Forgiveness Like Jesus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03914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Fire Bowl On Mt. Carmel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178328099"/>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9.jp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54.xml"/><Relationship Id="rId5" Type="http://schemas.openxmlformats.org/officeDocument/2006/relationships/image" Target="../media/image13.jp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54.xml"/><Relationship Id="rId5" Type="http://schemas.openxmlformats.org/officeDocument/2006/relationships/image" Target="../media/image14.jp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54.xml"/><Relationship Id="rId5" Type="http://schemas.openxmlformats.org/officeDocument/2006/relationships/image" Target="../media/image15.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4.xml"/><Relationship Id="rId5" Type="http://schemas.openxmlformats.org/officeDocument/2006/relationships/image" Target="../media/image10.jp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1.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17501" y="404829"/>
            <a:ext cx="335914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0087" y="959419"/>
            <a:ext cx="4939162" cy="4939162"/>
          </a:xfrm>
          <a:custGeom>
            <a:avLst/>
            <a:gdLst>
              <a:gd name="connsiteX0" fmla="*/ 225406 w 6585549"/>
              <a:gd name="connsiteY0" fmla="*/ 0 h 5934638"/>
              <a:gd name="connsiteX1" fmla="*/ 6585549 w 6585549"/>
              <a:gd name="connsiteY1" fmla="*/ 0 h 5934638"/>
              <a:gd name="connsiteX2" fmla="*/ 6585549 w 6585549"/>
              <a:gd name="connsiteY2" fmla="*/ 5934638 h 5934638"/>
              <a:gd name="connsiteX3" fmla="*/ 226600 w 6585549"/>
              <a:gd name="connsiteY3" fmla="*/ 5934638 h 5934638"/>
              <a:gd name="connsiteX4" fmla="*/ 214529 w 6585549"/>
              <a:gd name="connsiteY4" fmla="*/ 5856373 h 5934638"/>
              <a:gd name="connsiteX5" fmla="*/ 203238 w 6585549"/>
              <a:gd name="connsiteY5" fmla="*/ 5780097 h 5934638"/>
              <a:gd name="connsiteX6" fmla="*/ 191320 w 6585549"/>
              <a:gd name="connsiteY6" fmla="*/ 5689292 h 5934638"/>
              <a:gd name="connsiteX7" fmla="*/ 177049 w 6585549"/>
              <a:gd name="connsiteY7" fmla="*/ 5581536 h 5934638"/>
              <a:gd name="connsiteX8" fmla="*/ 161995 w 6585549"/>
              <a:gd name="connsiteY8" fmla="*/ 5462279 h 5934638"/>
              <a:gd name="connsiteX9" fmla="*/ 146156 w 6585549"/>
              <a:gd name="connsiteY9" fmla="*/ 5327888 h 5934638"/>
              <a:gd name="connsiteX10" fmla="*/ 129376 w 6585549"/>
              <a:gd name="connsiteY10" fmla="*/ 5181389 h 5934638"/>
              <a:gd name="connsiteX11" fmla="*/ 112596 w 6585549"/>
              <a:gd name="connsiteY11" fmla="*/ 5022177 h 5934638"/>
              <a:gd name="connsiteX12" fmla="*/ 95503 w 6585549"/>
              <a:gd name="connsiteY12" fmla="*/ 4852675 h 5934638"/>
              <a:gd name="connsiteX13" fmla="*/ 79664 w 6585549"/>
              <a:gd name="connsiteY13" fmla="*/ 4669854 h 5934638"/>
              <a:gd name="connsiteX14" fmla="*/ 64453 w 6585549"/>
              <a:gd name="connsiteY14" fmla="*/ 4478558 h 5934638"/>
              <a:gd name="connsiteX15" fmla="*/ 50652 w 6585549"/>
              <a:gd name="connsiteY15" fmla="*/ 4276365 h 5934638"/>
              <a:gd name="connsiteX16" fmla="*/ 37480 w 6585549"/>
              <a:gd name="connsiteY16" fmla="*/ 4065697 h 5934638"/>
              <a:gd name="connsiteX17" fmla="*/ 25091 w 6585549"/>
              <a:gd name="connsiteY17" fmla="*/ 3845949 h 5934638"/>
              <a:gd name="connsiteX18" fmla="*/ 20700 w 6585549"/>
              <a:gd name="connsiteY18" fmla="*/ 3733351 h 5934638"/>
              <a:gd name="connsiteX19" fmla="*/ 15838 w 6585549"/>
              <a:gd name="connsiteY19" fmla="*/ 3618331 h 5934638"/>
              <a:gd name="connsiteX20" fmla="*/ 11291 w 6585549"/>
              <a:gd name="connsiteY20" fmla="*/ 3501495 h 5934638"/>
              <a:gd name="connsiteX21" fmla="*/ 8311 w 6585549"/>
              <a:gd name="connsiteY21" fmla="*/ 3384054 h 5934638"/>
              <a:gd name="connsiteX22" fmla="*/ 5645 w 6585549"/>
              <a:gd name="connsiteY22" fmla="*/ 3264191 h 5934638"/>
              <a:gd name="connsiteX23" fmla="*/ 2822 w 6585549"/>
              <a:gd name="connsiteY23" fmla="*/ 3143118 h 5934638"/>
              <a:gd name="connsiteX24" fmla="*/ 941 w 6585549"/>
              <a:gd name="connsiteY24" fmla="*/ 3019623 h 5934638"/>
              <a:gd name="connsiteX25" fmla="*/ 941 w 6585549"/>
              <a:gd name="connsiteY25" fmla="*/ 2894918 h 5934638"/>
              <a:gd name="connsiteX26" fmla="*/ 0 w 6585549"/>
              <a:gd name="connsiteY26" fmla="*/ 2769001 h 5934638"/>
              <a:gd name="connsiteX27" fmla="*/ 941 w 6585549"/>
              <a:gd name="connsiteY27" fmla="*/ 2641874 h 5934638"/>
              <a:gd name="connsiteX28" fmla="*/ 2822 w 6585549"/>
              <a:gd name="connsiteY28" fmla="*/ 2512931 h 5934638"/>
              <a:gd name="connsiteX29" fmla="*/ 4547 w 6585549"/>
              <a:gd name="connsiteY29" fmla="*/ 2383988 h 5934638"/>
              <a:gd name="connsiteX30" fmla="*/ 8311 w 6585549"/>
              <a:gd name="connsiteY30" fmla="*/ 2253229 h 5934638"/>
              <a:gd name="connsiteX31" fmla="*/ 12232 w 6585549"/>
              <a:gd name="connsiteY31" fmla="*/ 2121259 h 5934638"/>
              <a:gd name="connsiteX32" fmla="*/ 16779 w 6585549"/>
              <a:gd name="connsiteY32" fmla="*/ 1989289 h 5934638"/>
              <a:gd name="connsiteX33" fmla="*/ 23209 w 6585549"/>
              <a:gd name="connsiteY33" fmla="*/ 1856108 h 5934638"/>
              <a:gd name="connsiteX34" fmla="*/ 30893 w 6585549"/>
              <a:gd name="connsiteY34" fmla="*/ 1721716 h 5934638"/>
              <a:gd name="connsiteX35" fmla="*/ 38264 w 6585549"/>
              <a:gd name="connsiteY35" fmla="*/ 1586720 h 5934638"/>
              <a:gd name="connsiteX36" fmla="*/ 47673 w 6585549"/>
              <a:gd name="connsiteY36" fmla="*/ 1451723 h 5934638"/>
              <a:gd name="connsiteX37" fmla="*/ 58964 w 6585549"/>
              <a:gd name="connsiteY37" fmla="*/ 1314910 h 5934638"/>
              <a:gd name="connsiteX38" fmla="*/ 70255 w 6585549"/>
              <a:gd name="connsiteY38" fmla="*/ 1179913 h 5934638"/>
              <a:gd name="connsiteX39" fmla="*/ 83271 w 6585549"/>
              <a:gd name="connsiteY39" fmla="*/ 1042495 h 5934638"/>
              <a:gd name="connsiteX40" fmla="*/ 97542 w 6585549"/>
              <a:gd name="connsiteY40" fmla="*/ 904471 h 5934638"/>
              <a:gd name="connsiteX41" fmla="*/ 112596 w 6585549"/>
              <a:gd name="connsiteY41" fmla="*/ 768263 h 5934638"/>
              <a:gd name="connsiteX42" fmla="*/ 130160 w 6585549"/>
              <a:gd name="connsiteY42" fmla="*/ 630240 h 5934638"/>
              <a:gd name="connsiteX43" fmla="*/ 148978 w 6585549"/>
              <a:gd name="connsiteY43" fmla="*/ 492821 h 5934638"/>
              <a:gd name="connsiteX44" fmla="*/ 167640 w 6585549"/>
              <a:gd name="connsiteY44" fmla="*/ 354798 h 5934638"/>
              <a:gd name="connsiteX45" fmla="*/ 189438 w 6585549"/>
              <a:gd name="connsiteY45" fmla="*/ 217380 h 5934638"/>
              <a:gd name="connsiteX46" fmla="*/ 211706 w 6585549"/>
              <a:gd name="connsiteY46" fmla="*/ 80567 h 59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107"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2246569" y="195844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 name="Title 1">
            <a:extLst>
              <a:ext uri="{FF2B5EF4-FFF2-40B4-BE49-F238E27FC236}">
                <a16:creationId xmlns:a16="http://schemas.microsoft.com/office/drawing/2014/main" id="{35386CF5-2D0E-42C6-9583-4A713BA5232A}"/>
              </a:ext>
            </a:extLst>
          </p:cNvPr>
          <p:cNvSpPr>
            <a:spLocks noGrp="1"/>
          </p:cNvSpPr>
          <p:nvPr>
            <p:ph type="ctrTitle"/>
          </p:nvPr>
        </p:nvSpPr>
        <p:spPr>
          <a:xfrm>
            <a:off x="0" y="32657"/>
            <a:ext cx="3840086" cy="7010399"/>
          </a:xfrm>
        </p:spPr>
        <p:txBody>
          <a:bodyPr/>
          <a:lstStyle/>
          <a:p>
            <a:pPr algn="ct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br>
              <a:rPr lang="en-US" altLang="en-US" b="1" u="sng" dirty="0">
                <a:solidFill>
                  <a:srgbClr val="0000FF"/>
                </a:solidFill>
                <a:latin typeface="Arial" panose="020B0604020202020204" pitchFamily="34" charset="0"/>
                <a:cs typeface="Arial" panose="020B0604020202020204" pitchFamily="34" charset="0"/>
              </a:rPr>
            </a:br>
            <a:r>
              <a:rPr lang="en-US" altLang="en-US" b="1" u="sng" dirty="0">
                <a:solidFill>
                  <a:srgbClr val="0000FF"/>
                </a:solidFill>
                <a:latin typeface="Arial" panose="020B0604020202020204" pitchFamily="34" charset="0"/>
                <a:cs typeface="Arial" panose="020B0604020202020204" pitchFamily="34" charset="0"/>
              </a:rPr>
              <a:t>How To Apply: Forgiveness Like Jesus</a:t>
            </a: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rgbClr val="0000FF"/>
                </a:solidFill>
                <a:latin typeface="Arial" panose="020B0604020202020204" pitchFamily="34" charset="0"/>
                <a:cs typeface="Arial" panose="020B0604020202020204" pitchFamily="34" charset="0"/>
              </a:rPr>
            </a:br>
            <a:br>
              <a:rPr lang="en-US" altLang="en-US" sz="3600" b="1" u="sng" dirty="0">
                <a:solidFill>
                  <a:schemeClr val="tx2"/>
                </a:solidFill>
                <a:latin typeface="Arial" panose="020B0604020202020204" pitchFamily="34" charset="0"/>
                <a:cs typeface="Arial" panose="020B0604020202020204" pitchFamily="34" charset="0"/>
              </a:rPr>
            </a:br>
            <a:r>
              <a:rPr lang="en-US" altLang="en-US" sz="3600" b="1" dirty="0">
                <a:solidFill>
                  <a:schemeClr val="tx1"/>
                </a:solidFill>
                <a:latin typeface="Arial" panose="020B0604020202020204" pitchFamily="34" charset="0"/>
                <a:cs typeface="Arial" panose="020B0604020202020204" pitchFamily="34" charset="0"/>
              </a:rPr>
              <a:t>Text:</a:t>
            </a:r>
            <a:r>
              <a:rPr lang="en-US" altLang="en-US" sz="5400" b="1" dirty="0">
                <a:solidFill>
                  <a:schemeClr val="tx1"/>
                </a:solidFill>
                <a:latin typeface="Arial" panose="020B0604020202020204" pitchFamily="34" charset="0"/>
                <a:cs typeface="Arial" panose="020B0604020202020204" pitchFamily="34" charset="0"/>
              </a:rPr>
              <a:t> </a:t>
            </a:r>
            <a:br>
              <a:rPr lang="en-US" altLang="en-US" sz="5400" b="1" dirty="0">
                <a:solidFill>
                  <a:schemeClr val="tx1"/>
                </a:solidFill>
                <a:latin typeface="Arial" panose="020B0604020202020204" pitchFamily="34" charset="0"/>
                <a:cs typeface="Arial" panose="020B0604020202020204" pitchFamily="34" charset="0"/>
              </a:rPr>
            </a:br>
            <a:r>
              <a:rPr lang="en-US" altLang="en-US" b="1" dirty="0">
                <a:solidFill>
                  <a:schemeClr val="tx1"/>
                </a:solidFill>
                <a:latin typeface="Arial" panose="020B0604020202020204" pitchFamily="34" charset="0"/>
                <a:cs typeface="Arial" panose="020B0604020202020204" pitchFamily="34" charset="0"/>
              </a:rPr>
              <a:t>Matthew 18:21-35</a:t>
            </a:r>
            <a:br>
              <a:rPr lang="en-US" dirty="0"/>
            </a:br>
            <a:endParaRPr lang="en-US" dirty="0"/>
          </a:p>
        </p:txBody>
      </p:sp>
    </p:spTree>
    <p:extLst>
      <p:ext uri="{BB962C8B-B14F-4D97-AF65-F5344CB8AC3E}">
        <p14:creationId xmlns:p14="http://schemas.microsoft.com/office/powerpoint/2010/main" val="1139963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18:23-27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600" y="905525"/>
            <a:ext cx="4979595"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One servant, who owed the king ten thousand talents, was broke, so his lord ordered that he and his family be sold into slavery in payment of the debt.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The distraught servant begged for time, promising to pay him all if given the chance.</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8470431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18:23-27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53008" y="1402165"/>
            <a:ext cx="4979595"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Like many debtors, he was incredibly optimistic about what he could do if only he had time (vs. 26).</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Galilee's total revenue only amounted to 300 talents and this man owed 10,000! </a:t>
            </a:r>
          </a:p>
        </p:txBody>
      </p:sp>
    </p:spTree>
    <p:extLst>
      <p:ext uri="{BB962C8B-B14F-4D97-AF65-F5344CB8AC3E}">
        <p14:creationId xmlns:p14="http://schemas.microsoft.com/office/powerpoint/2010/main" val="2861022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18:23-27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26075" y="1148249"/>
            <a:ext cx="497959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The detail about the vast amount is intentional.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lang="en-US" altLang="en-US" sz="2800" b="1" i="1" dirty="0">
                <a:solidFill>
                  <a:srgbClr val="424242"/>
                </a:solidFill>
                <a:latin typeface="Tahoma" panose="020B0604030504040204" pitchFamily="34" charset="0"/>
                <a:cs typeface="Times New Roman" panose="02020603050405020304" pitchFamily="18" charset="0"/>
              </a:rPr>
              <a:t>An amount that would take a lifetime to pay!</a:t>
            </a:r>
            <a:endPar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It is to shock the listeners and capture their attention, and also to emphasize an immense debt to God.</a:t>
            </a:r>
          </a:p>
        </p:txBody>
      </p:sp>
    </p:spTree>
    <p:extLst>
      <p:ext uri="{BB962C8B-B14F-4D97-AF65-F5344CB8AC3E}">
        <p14:creationId xmlns:p14="http://schemas.microsoft.com/office/powerpoint/2010/main" val="5034870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18:23-27</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794829" y="1683856"/>
            <a:ext cx="4979595"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When the king saw the contrite attitude of his servant, he forgave him the entire 10,000 talents!</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It was an epic display of grace, </a:t>
            </a:r>
            <a:r>
              <a:rPr kumimoji="0" lang="en-US" altLang="en-US" sz="2800" b="1" i="1" u="sng"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not justice.</a:t>
            </a:r>
          </a:p>
        </p:txBody>
      </p:sp>
    </p:spTree>
    <p:extLst>
      <p:ext uri="{BB962C8B-B14F-4D97-AF65-F5344CB8AC3E}">
        <p14:creationId xmlns:p14="http://schemas.microsoft.com/office/powerpoint/2010/main" val="2574780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04934" y="482992"/>
            <a:ext cx="497959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The parable itself is a beautiful picture of the grace of God on all men</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We sin and are justly due the punishment</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We beg for forgiveness</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The King (God) hears us and has compassion and forgives us</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This is all seen in the death and sacrifice of Jesus Christ for the ungodly (I Peter 3:18)</a:t>
            </a:r>
          </a:p>
        </p:txBody>
      </p:sp>
      <p:pic>
        <p:nvPicPr>
          <p:cNvPr id="4" name="Picture 3" descr="A close up of clouds in the sky&#10;&#10;Description automatically generated">
            <a:extLst>
              <a:ext uri="{FF2B5EF4-FFF2-40B4-BE49-F238E27FC236}">
                <a16:creationId xmlns:a16="http://schemas.microsoft.com/office/drawing/2014/main" id="{FCCB89BE-438A-442D-A0C0-12C12D4F83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6800" y="2177172"/>
            <a:ext cx="5939616" cy="3103449"/>
          </a:xfrm>
          <a:prstGeom prst="rect">
            <a:avLst/>
          </a:prstGeom>
        </p:spPr>
      </p:pic>
    </p:spTree>
    <p:extLst>
      <p:ext uri="{BB962C8B-B14F-4D97-AF65-F5344CB8AC3E}">
        <p14:creationId xmlns:p14="http://schemas.microsoft.com/office/powerpoint/2010/main" val="3576222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p:cTn id="2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8">
                                            <p:txEl>
                                              <p:pRg st="3" end="3"/>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 calcmode="lin" valueType="num">
                                      <p:cBhvr>
                                        <p:cTn id="31"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8">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435171"/>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000" b="1" cap="all" dirty="0">
                <a:solidFill>
                  <a:prstClr val="black"/>
                </a:solidFill>
                <a:latin typeface="Tahoma"/>
              </a:rPr>
              <a:t>But then the forgiven servant goes out and doesn’t show mercy and compassion on a fellow servant</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00390" y="796474"/>
            <a:ext cx="4957141" cy="512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18:28-30</a:t>
            </a:r>
            <a:endPar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28  "But that slave went out and found one of his fellow slaves who owed him a hundred denarii; and he seized him and began to choke him, saying, 'Pay back what you owe.’</a:t>
            </a: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29  "So his fellow slave fell to the ground and began to plead with him, saying, 'Have patience with me and I will repay you.’</a:t>
            </a: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30  "But he was unwilling and went and threw him in prison until he should pay back what was owed.</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34344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435171"/>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But then the forgiven servant goes out and doesn’t show mercy and compassion on a fellow servant</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00390" y="950363"/>
            <a:ext cx="4957141"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18:31-33</a:t>
            </a:r>
            <a:endPar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31  "So when his fellow slaves saw what had happened, they were deeply grieved and came and reported to their lord all that had happened.</a:t>
            </a: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32  "Then summoning him, his lord said to him, 'You wicked slave, I forgave you all that debt because you pleaded with me.</a:t>
            </a:r>
          </a:p>
          <a:p>
            <a:pPr marL="576263" lvl="0" indent="-576263">
              <a:spcBef>
                <a:spcPct val="0"/>
              </a:spcBef>
              <a:spcAft>
                <a:spcPts val="600"/>
              </a:spcAft>
              <a:buClr>
                <a:srgbClr val="F21213"/>
              </a:buClr>
              <a:buSzPct val="115000"/>
              <a:buNone/>
              <a:defRPr/>
            </a:pPr>
            <a:r>
              <a:rPr lang="en-US" altLang="en-US" sz="2000" b="1" dirty="0">
                <a:solidFill>
                  <a:srgbClr val="424242"/>
                </a:solidFill>
                <a:latin typeface="Tahoma" panose="020B0604030504040204" pitchFamily="34" charset="0"/>
                <a:cs typeface="Times New Roman" panose="02020603050405020304" pitchFamily="18" charset="0"/>
              </a:rPr>
              <a:t>33  'Should you not also have had mercy on your fellow slave, in the same way that I had mercy on you?'</a:t>
            </a:r>
            <a:endParaRPr kumimoji="0" lang="en-US" altLang="en-US" sz="20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00821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435171"/>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But then the forgiven servant goes out and doesn’t show mercy and compassion on a fellow servant</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51692" y="457200"/>
            <a:ext cx="495714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18:34-35</a:t>
            </a:r>
            <a:endPar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F21213"/>
              </a:buClr>
              <a:buSzPct val="115000"/>
              <a:buNone/>
              <a:defRPr/>
            </a:pPr>
            <a:r>
              <a:rPr lang="en-US" altLang="en-US" sz="2800" b="1" dirty="0">
                <a:solidFill>
                  <a:srgbClr val="424242"/>
                </a:solidFill>
                <a:latin typeface="Tahoma" panose="020B0604030504040204" pitchFamily="34" charset="0"/>
                <a:cs typeface="Times New Roman" panose="02020603050405020304" pitchFamily="18" charset="0"/>
              </a:rPr>
              <a:t>34  "And his lord, moved with anger, handed him over to the torturers until he should repay all that was owed him.</a:t>
            </a:r>
          </a:p>
          <a:p>
            <a:pPr marL="576263" lvl="0" indent="-576263">
              <a:spcBef>
                <a:spcPct val="0"/>
              </a:spcBef>
              <a:spcAft>
                <a:spcPts val="600"/>
              </a:spcAft>
              <a:buClr>
                <a:srgbClr val="F21213"/>
              </a:buClr>
              <a:buSzPct val="115000"/>
              <a:buNone/>
              <a:defRPr/>
            </a:pPr>
            <a:r>
              <a:rPr lang="en-US" altLang="en-US" sz="2800" b="1" dirty="0">
                <a:solidFill>
                  <a:srgbClr val="424242"/>
                </a:solidFill>
                <a:latin typeface="Tahoma" panose="020B0604030504040204" pitchFamily="34" charset="0"/>
                <a:cs typeface="Times New Roman" panose="02020603050405020304" pitchFamily="18" charset="0"/>
              </a:rPr>
              <a:t>35  "My heavenly Father will also do the same to you, if each of you does not forgive his brother from your heart."</a:t>
            </a:r>
            <a:endParaRPr kumimoji="0" lang="en-US" altLang="en-US" sz="28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144487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04934" y="907669"/>
            <a:ext cx="4979595"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The forgiven servant had a fellow servant who owed him one hundred denarii (a denarius was a day’s wage!).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Rather than forgive him, he grabbed him by the throat and demanded payment in full. </a:t>
            </a:r>
          </a:p>
        </p:txBody>
      </p:sp>
    </p:spTree>
    <p:extLst>
      <p:ext uri="{BB962C8B-B14F-4D97-AF65-F5344CB8AC3E}">
        <p14:creationId xmlns:p14="http://schemas.microsoft.com/office/powerpoint/2010/main" val="239690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794145" y="907669"/>
            <a:ext cx="4979595"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The hapless debtor pled for an extension, but it was no use.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He was thrown into prison till he paid the debt—a bad situation made worse, since his chance of earning money was gone as long as he was imprisoned</a:t>
            </a:r>
            <a:r>
              <a:rPr lang="en-US" altLang="en-US" sz="2800" b="1" i="1" dirty="0">
                <a:solidFill>
                  <a:srgbClr val="424242"/>
                </a:solidFill>
                <a:latin typeface="Tahoma" panose="020B0604030504040204" pitchFamily="34" charset="0"/>
                <a:cs typeface="Times New Roman" panose="02020603050405020304" pitchFamily="18" charset="0"/>
              </a:rPr>
              <a:t>!</a:t>
            </a:r>
            <a:endPar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013605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96810" y="1899881"/>
            <a:ext cx="3977738" cy="2609541"/>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schemeClr val="bg1"/>
                </a:solidFill>
                <a:latin typeface="+mn-lt"/>
              </a:rPr>
              <a:t>All men have sinned (Romans 3:23)</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schemeClr val="bg1"/>
                </a:solidFill>
                <a:latin typeface="+mn-lt"/>
              </a:rPr>
              <a:t>All men are subject to eternal punishment from God (Romans 6:23)</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schemeClr val="bg1"/>
                </a:solidFill>
                <a:latin typeface="+mn-lt"/>
              </a:rPr>
              <a:t>All men have received grace (mercy, compassion) from God through the sacrifice of Jesus (Romans 5:15; Hebrews 2:9; I Peter 3:18) – the “just for the unjust”</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schemeClr val="bg1"/>
                </a:solidFill>
                <a:latin typeface="+mn-lt"/>
              </a:rPr>
              <a:t>Those who obey the gospel are made fellow heirs with Jesus and are part of the family of God (Romans 8:14-17; Acts 2:47; I Timothy 3:15)</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R="0" lvl="0" indent="0" algn="ctr" defTabSz="914400" fontAlgn="auto">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schemeClr val="bg1">
                    <a:lumMod val="50000"/>
                  </a:schemeClr>
                </a:solidFill>
                <a:effectLst/>
                <a:uLnTx/>
                <a:uFillTx/>
                <a:latin typeface="+mn-lt"/>
                <a:ea typeface="+mn-ea"/>
                <a:cs typeface="+mn-cs"/>
              </a:rPr>
              <a:t>Forgiveness Like Jesus</a:t>
            </a:r>
            <a:endParaRPr kumimoji="0" lang="en-US" sz="2200" b="0" i="0" u="none" strike="noStrike" kern="1200" cap="all" spc="0" normalizeH="0" baseline="0" noProof="0" dirty="0">
              <a:ln>
                <a:noFill/>
              </a:ln>
              <a:solidFill>
                <a:schemeClr val="bg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49644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animEffect transition="in" filter="fade">
                                      <p:cBhvr>
                                        <p:cTn id="15" dur="500"/>
                                        <p:tgtEl>
                                          <p:spTgt spid="19763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500"/>
                                        <p:tgtEl>
                                          <p:spTgt spid="1976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18:28-35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Unforgiving Servant</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5916" y="433234"/>
            <a:ext cx="4979595" cy="59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The other servants, outraged by this inconsistent behavior, told the king.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He was furious with the unforgiving servant.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Having been forgiven a big debt, he was unwilling to forgive a pittance.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So he was returned to the jailers' custody till his debt was paid!</a:t>
            </a:r>
            <a:endPar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2870813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p:cTn id="2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Application</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04934" y="1148249"/>
            <a:ext cx="497959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God is the King.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All His servants had contracted a great debt of sin which they were unable to pay.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In wonderful grace and compassion, the Lord paid the debt and granted full and free forgiveness. </a:t>
            </a:r>
          </a:p>
        </p:txBody>
      </p:sp>
    </p:spTree>
    <p:extLst>
      <p:ext uri="{BB962C8B-B14F-4D97-AF65-F5344CB8AC3E}">
        <p14:creationId xmlns:p14="http://schemas.microsoft.com/office/powerpoint/2010/main" val="40193032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Application</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5834" y="661528"/>
            <a:ext cx="4979595"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What about when a Christian wrongs another?</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When rebuked, he apologizes and asks forgiveness.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But the offended believer refuses.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It’s like a man who has been forgiven millions of dollars, but won't forgive a few hundred. </a:t>
            </a:r>
          </a:p>
        </p:txBody>
      </p:sp>
    </p:spTree>
    <p:extLst>
      <p:ext uri="{BB962C8B-B14F-4D97-AF65-F5344CB8AC3E}">
        <p14:creationId xmlns:p14="http://schemas.microsoft.com/office/powerpoint/2010/main" val="20637727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p:cTn id="2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3600" b="1" i="0" u="none" strike="noStrike" kern="1200" cap="all" spc="0" normalizeH="0" baseline="0" noProof="0" dirty="0">
                <a:ln>
                  <a:noFill/>
                </a:ln>
                <a:solidFill>
                  <a:prstClr val="black"/>
                </a:solidFill>
                <a:effectLst/>
                <a:uLnTx/>
                <a:uFillTx/>
                <a:latin typeface="Tahoma"/>
                <a:ea typeface="+mn-ea"/>
                <a:cs typeface="+mn-cs"/>
              </a:rPr>
              <a:t>Matthew 18:35</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The Application</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794145" y="894334"/>
            <a:ext cx="4979595"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Will the King allow such behavior to go unpunished?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Certainly not! </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The unforgiving servant  will suffer loss at the Judgment Seat of Christ!</a:t>
            </a:r>
          </a:p>
          <a:p>
            <a:pPr marL="457200" marR="0" lvl="0" indent="-457200" algn="l" defTabSz="457200" rtl="0" eaLnBrk="1" fontAlgn="auto" latinLnBrk="0" hangingPunct="1">
              <a:lnSpc>
                <a:spcPct val="100000"/>
              </a:lnSpc>
              <a:spcBef>
                <a:spcPct val="0"/>
              </a:spcBef>
              <a:spcAft>
                <a:spcPts val="600"/>
              </a:spcAft>
              <a:buClr>
                <a:srgbClr val="002060"/>
              </a:buClr>
              <a:buSzPct val="115000"/>
              <a:buFont typeface="Wingdings" panose="05000000000000000000" pitchFamily="2" charset="2"/>
              <a:buChar char="ü"/>
              <a:tabLst/>
              <a:defRPr/>
            </a:pPr>
            <a:r>
              <a:rPr lang="en-US" altLang="en-US" sz="2800" b="1" i="1" dirty="0">
                <a:solidFill>
                  <a:srgbClr val="424242"/>
                </a:solidFill>
                <a:latin typeface="Tahoma" panose="020B0604030504040204" pitchFamily="34" charset="0"/>
                <a:cs typeface="Times New Roman" panose="02020603050405020304" pitchFamily="18" charset="0"/>
              </a:rPr>
              <a:t>Jesus says this is done to the one who does not  forgive from the heart</a:t>
            </a:r>
            <a:endParaRPr kumimoji="0" lang="en-US" altLang="en-US" sz="2800" b="1" i="1"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929612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p:cTn id="25" dur="5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98" y="2050633"/>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Saints are to forgive as Christ forgave…</a:t>
            </a:r>
          </a:p>
          <a:p>
            <a:pPr marL="0" lvl="0" indent="0" algn="ctr" defTabSz="914400">
              <a:lnSpc>
                <a:spcPct val="110000"/>
              </a:lnSpc>
              <a:spcBef>
                <a:spcPts val="1000"/>
              </a:spcBef>
              <a:buClr>
                <a:srgbClr val="B80E0F"/>
              </a:buClr>
              <a:buSzPct val="160000"/>
              <a:buNone/>
            </a:pPr>
            <a:r>
              <a:rPr lang="en-US" altLang="en-US" sz="2800" b="1" cap="all" dirty="0">
                <a:solidFill>
                  <a:prstClr val="black"/>
                </a:solidFill>
                <a:latin typeface="Tahoma"/>
              </a:rPr>
              <a:t>selflessly, sacrificially</a:t>
            </a:r>
            <a:endParaRPr kumimoji="0" lang="en-US" altLang="en-US" sz="28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Application</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39388" y="1094388"/>
            <a:ext cx="495714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Ephesians 4:32</a:t>
            </a:r>
            <a:endPar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F21213"/>
              </a:buClr>
              <a:buSzPct val="115000"/>
              <a:buNone/>
              <a:defRPr/>
            </a:pPr>
            <a:r>
              <a:rPr lang="en-US" altLang="en-US" sz="3600" b="1" dirty="0">
                <a:solidFill>
                  <a:srgbClr val="424242"/>
                </a:solidFill>
                <a:latin typeface="Tahoma" panose="020B0604030504040204" pitchFamily="34" charset="0"/>
                <a:cs typeface="Times New Roman" panose="02020603050405020304" pitchFamily="18" charset="0"/>
              </a:rPr>
              <a:t>32  Be kind to one another, tender-hearted, forgiving each other, just as God in Christ also has forgiven you.</a:t>
            </a:r>
            <a:endParaRPr kumimoji="0" lang="en-US" altLang="en-US" sz="3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1988144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98" y="2050633"/>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Saints are to forgive as Christ forgave…</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800" b="1" i="0" u="none" strike="noStrike" kern="1200" cap="all" spc="0" normalizeH="0" baseline="0" noProof="0" dirty="0">
                <a:ln>
                  <a:noFill/>
                </a:ln>
                <a:solidFill>
                  <a:prstClr val="black"/>
                </a:solidFill>
                <a:effectLst/>
                <a:uLnTx/>
                <a:uFillTx/>
                <a:latin typeface="Tahoma"/>
                <a:ea typeface="+mn-ea"/>
                <a:cs typeface="+mn-cs"/>
              </a:rPr>
              <a:t>selflessly, sacrificially</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Application</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8456" y="516875"/>
            <a:ext cx="4957141"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40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Colossians 3:13</a:t>
            </a:r>
            <a:endPar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F21213"/>
              </a:buClr>
              <a:buSzPct val="115000"/>
              <a:buNone/>
              <a:defRPr/>
            </a:pPr>
            <a:r>
              <a:rPr lang="en-US" altLang="en-US" sz="3600" b="1" dirty="0">
                <a:solidFill>
                  <a:srgbClr val="424242"/>
                </a:solidFill>
                <a:latin typeface="Tahoma" panose="020B0604030504040204" pitchFamily="34" charset="0"/>
                <a:cs typeface="Times New Roman" panose="02020603050405020304" pitchFamily="18" charset="0"/>
              </a:rPr>
              <a:t>13  bearing with one another, and forgiving each other, whoever has a complaint against anyone; just as the Lord forgave you, so also should you.</a:t>
            </a:r>
            <a:endParaRPr kumimoji="0" lang="en-US" altLang="en-US" sz="36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545751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1371384"/>
            <a:ext cx="3169848" cy="19226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2800" b="1" cap="all" dirty="0">
                <a:solidFill>
                  <a:prstClr val="black"/>
                </a:solidFill>
                <a:latin typeface="Tahoma"/>
              </a:rPr>
              <a:t>Saints are to forgive as Christ forgave (Eph. 4:32; Col. 3:13)</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057996"/>
          </a:xfrm>
        </p:spPr>
        <p:txBody>
          <a:bodyPr/>
          <a:lstStyle/>
          <a:p>
            <a:pPr algn="ctr"/>
            <a:r>
              <a:rPr lang="en-US" sz="3200" b="1" dirty="0">
                <a:solidFill>
                  <a:srgbClr val="0000FF"/>
                </a:solidFill>
              </a:rPr>
              <a:t>The Application</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26075" y="1050633"/>
            <a:ext cx="497959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Willful child</a:t>
            </a:r>
          </a:p>
          <a:p>
            <a:pPr lvl="0">
              <a:spcBef>
                <a:spcPct val="0"/>
              </a:spcBef>
              <a:spcAft>
                <a:spcPts val="600"/>
              </a:spcAft>
              <a:buClr>
                <a:srgbClr val="002060"/>
              </a:buClr>
              <a:buSzPct val="115000"/>
              <a:buFont typeface="Wingdings" panose="05000000000000000000" pitchFamily="2" charset="2"/>
              <a:buChar char="ü"/>
              <a:defRPr/>
            </a:pPr>
            <a:endParaRPr lang="en-US" altLang="en-US" sz="28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Rebellious teen</a:t>
            </a:r>
          </a:p>
          <a:p>
            <a:pPr lvl="0">
              <a:spcBef>
                <a:spcPct val="0"/>
              </a:spcBef>
              <a:spcAft>
                <a:spcPts val="600"/>
              </a:spcAft>
              <a:buClr>
                <a:srgbClr val="002060"/>
              </a:buClr>
              <a:buSzPct val="115000"/>
              <a:buFont typeface="Wingdings" panose="05000000000000000000" pitchFamily="2" charset="2"/>
              <a:buChar char="ü"/>
              <a:defRPr/>
            </a:pPr>
            <a:endParaRPr lang="en-US" altLang="en-US" sz="28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Troublesome employee</a:t>
            </a:r>
          </a:p>
          <a:p>
            <a:pPr lvl="0">
              <a:spcBef>
                <a:spcPct val="0"/>
              </a:spcBef>
              <a:spcAft>
                <a:spcPts val="600"/>
              </a:spcAft>
              <a:buClr>
                <a:srgbClr val="002060"/>
              </a:buClr>
              <a:buSzPct val="115000"/>
              <a:buFont typeface="Wingdings" panose="05000000000000000000" pitchFamily="2" charset="2"/>
              <a:buChar char="ü"/>
              <a:defRPr/>
            </a:pPr>
            <a:endParaRPr lang="en-US" altLang="en-US" sz="28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Hurtful friend</a:t>
            </a:r>
          </a:p>
          <a:p>
            <a:pPr lvl="0">
              <a:spcBef>
                <a:spcPct val="0"/>
              </a:spcBef>
              <a:spcAft>
                <a:spcPts val="600"/>
              </a:spcAft>
              <a:buClr>
                <a:srgbClr val="002060"/>
              </a:buClr>
              <a:buSzPct val="115000"/>
              <a:buFont typeface="Wingdings" panose="05000000000000000000" pitchFamily="2" charset="2"/>
              <a:buChar char="ü"/>
              <a:defRPr/>
            </a:pPr>
            <a:endParaRPr lang="en-US" altLang="en-US" sz="2800" b="1" i="1" dirty="0">
              <a:solidFill>
                <a:srgbClr val="424242"/>
              </a:solidFill>
              <a:latin typeface="Tahoma" panose="020B0604030504040204" pitchFamily="34" charset="0"/>
              <a:cs typeface="Times New Roman" panose="02020603050405020304" pitchFamily="18" charset="0"/>
            </a:endParaRP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Upset Spouse </a:t>
            </a:r>
          </a:p>
        </p:txBody>
      </p:sp>
      <p:sp>
        <p:nvSpPr>
          <p:cNvPr id="19" name="Title 1">
            <a:extLst>
              <a:ext uri="{FF2B5EF4-FFF2-40B4-BE49-F238E27FC236}">
                <a16:creationId xmlns:a16="http://schemas.microsoft.com/office/drawing/2014/main" id="{05B288AE-187A-48A5-A6D3-2D4EC224058D}"/>
              </a:ext>
            </a:extLst>
          </p:cNvPr>
          <p:cNvSpPr txBox="1">
            <a:spLocks/>
          </p:cNvSpPr>
          <p:nvPr/>
        </p:nvSpPr>
        <p:spPr>
          <a:xfrm>
            <a:off x="-22792" y="4024529"/>
            <a:ext cx="3133769" cy="1413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ctr"/>
            <a:r>
              <a:rPr lang="en-US" sz="3200" b="1" i="1" dirty="0">
                <a:solidFill>
                  <a:srgbClr val="008000"/>
                </a:solidFill>
              </a:rPr>
              <a:t>What does that look like?</a:t>
            </a:r>
          </a:p>
        </p:txBody>
      </p:sp>
    </p:spTree>
    <p:extLst>
      <p:ext uri="{BB962C8B-B14F-4D97-AF65-F5344CB8AC3E}">
        <p14:creationId xmlns:p14="http://schemas.microsoft.com/office/powerpoint/2010/main" val="8924511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 calcmode="lin" valueType="num">
                                      <p:cBhvr>
                                        <p:cTn id="20"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18">
                                            <p:txEl>
                                              <p:pRg st="2" end="2"/>
                                            </p:txEl>
                                          </p:spTgt>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8">
                                            <p:txEl>
                                              <p:pRg st="4" end="4"/>
                                            </p:txEl>
                                          </p:spTgt>
                                        </p:tgtEl>
                                        <p:attrNameLst>
                                          <p:attrName>style.visibility</p:attrName>
                                        </p:attrNameLst>
                                      </p:cBhvr>
                                      <p:to>
                                        <p:strVal val="visible"/>
                                      </p:to>
                                    </p:set>
                                    <p:anim calcmode="lin" valueType="num">
                                      <p:cBhvr>
                                        <p:cTn id="26"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8">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8">
                                            <p:txEl>
                                              <p:pRg st="4" end="4"/>
                                            </p:txEl>
                                          </p:spTgt>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 calcmode="lin" valueType="num">
                                      <p:cBhvr>
                                        <p:cTn id="32" dur="5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18">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18">
                                            <p:txEl>
                                              <p:pRg st="6" end="6"/>
                                            </p:txEl>
                                          </p:spTgt>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18">
                                            <p:txEl>
                                              <p:pRg st="8" end="8"/>
                                            </p:txEl>
                                          </p:spTgt>
                                        </p:tgtEl>
                                        <p:attrNameLst>
                                          <p:attrName>style.visibility</p:attrName>
                                        </p:attrNameLst>
                                      </p:cBhvr>
                                      <p:to>
                                        <p:strVal val="visible"/>
                                      </p:to>
                                    </p:set>
                                    <p:anim calcmode="lin" valueType="num">
                                      <p:cBhvr>
                                        <p:cTn id="38" dur="500" fill="hold"/>
                                        <p:tgtEl>
                                          <p:spTgt spid="18">
                                            <p:txEl>
                                              <p:pRg st="8" end="8"/>
                                            </p:txEl>
                                          </p:spTgt>
                                        </p:tgtEl>
                                        <p:attrNameLst>
                                          <p:attrName>ppt_w</p:attrName>
                                        </p:attrNameLst>
                                      </p:cBhvr>
                                      <p:tavLst>
                                        <p:tav tm="0">
                                          <p:val>
                                            <p:fltVal val="0"/>
                                          </p:val>
                                        </p:tav>
                                        <p:tav tm="100000">
                                          <p:val>
                                            <p:strVal val="#ppt_w"/>
                                          </p:val>
                                        </p:tav>
                                      </p:tavLst>
                                    </p:anim>
                                    <p:anim calcmode="lin" valueType="num">
                                      <p:cBhvr>
                                        <p:cTn id="39" dur="500" fill="hold"/>
                                        <p:tgtEl>
                                          <p:spTgt spid="18">
                                            <p:txEl>
                                              <p:pRg st="8" end="8"/>
                                            </p:txEl>
                                          </p:spTgt>
                                        </p:tgtEl>
                                        <p:attrNameLst>
                                          <p:attrName>ppt_h</p:attrName>
                                        </p:attrNameLst>
                                      </p:cBhvr>
                                      <p:tavLst>
                                        <p:tav tm="0">
                                          <p:val>
                                            <p:fltVal val="0"/>
                                          </p:val>
                                        </p:tav>
                                        <p:tav tm="100000">
                                          <p:val>
                                            <p:strVal val="#ppt_h"/>
                                          </p:val>
                                        </p:tav>
                                      </p:tavLst>
                                    </p:anim>
                                    <p:animEffect transition="in" filter="fade">
                                      <p:cBhvr>
                                        <p:cTn id="40"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31749" y="2134870"/>
            <a:ext cx="3918229" cy="2609541"/>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800" b="1" cap="all" dirty="0">
                <a:solidFill>
                  <a:prstClr val="white"/>
                </a:solidFill>
                <a:latin typeface="Tahoma"/>
              </a:rPr>
              <a:t>If we love others as Christ loved us (John 13:34-35) we will have a heart of compassion and be ready and willing to forgive (Col. 3:12-13) others when they repent and ask for forgiveness.</a:t>
            </a:r>
            <a:endParaRPr kumimoji="0" lang="en-US" altLang="en-US" sz="2800" b="1" i="0" u="none" strike="noStrike" kern="1200" cap="all" spc="0" normalizeH="0" baseline="0" noProof="0" dirty="0">
              <a:ln>
                <a:noFill/>
              </a:ln>
              <a:solidFill>
                <a:prstClr val="white"/>
              </a:solidFill>
              <a:effectLst/>
              <a:uLnTx/>
              <a:uFillTx/>
              <a:latin typeface="Tahoma"/>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Forgiveness Like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10996358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64947" y="1926417"/>
            <a:ext cx="4006764" cy="3005073"/>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When we sin and stand before God on our knees, we don’t want justice (what we are truly owed), we want grace and mercy!</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lang="en-US" altLang="en-US" sz="2400" b="1" cap="all" dirty="0">
              <a:solidFill>
                <a:prstClr val="white"/>
              </a:solidFill>
              <a:latin typeface="Tahoma"/>
            </a:endParaRP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2400" b="1" cap="all" dirty="0">
                <a:solidFill>
                  <a:prstClr val="white"/>
                </a:solidFill>
                <a:latin typeface="Tahoma"/>
              </a:rPr>
              <a:t>We have been forgiven a debt we can never pay and are all fellow debtors</a:t>
            </a:r>
            <a:r>
              <a:rPr kumimoji="0" lang="en-US" altLang="en-US" sz="2800" b="1" i="0" u="none" strike="noStrike" kern="1200" cap="all" spc="0" normalizeH="0" baseline="0" noProof="0" dirty="0">
                <a:ln>
                  <a:noFill/>
                </a:ln>
                <a:solidFill>
                  <a:prstClr val="white"/>
                </a:solidFill>
                <a:effectLst/>
                <a:uLnTx/>
                <a:uFillTx/>
                <a:latin typeface="Tahoma"/>
                <a:ea typeface="+mn-ea"/>
                <a:cs typeface="+mn-cs"/>
              </a:rPr>
              <a:t>.</a:t>
            </a: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Forgiveness Like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6887430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2" end="2"/>
                                            </p:txEl>
                                          </p:spTgt>
                                        </p:tgtEl>
                                        <p:attrNameLst>
                                          <p:attrName>style.visibility</p:attrName>
                                        </p:attrNameLst>
                                      </p:cBhvr>
                                      <p:to>
                                        <p:strVal val="visible"/>
                                      </p:to>
                                    </p:set>
                                    <p:animEffect transition="in" filter="fade">
                                      <p:cBhvr>
                                        <p:cTn id="11" dur="500"/>
                                        <p:tgtEl>
                                          <p:spTgt spid="1976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4400" y="1349933"/>
            <a:ext cx="3945762" cy="4274576"/>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Autofit/>
          </a:bodyPr>
          <a:lstStyle/>
          <a:p>
            <a:pPr algn="ctr">
              <a:defRPr/>
            </a:pPr>
            <a:r>
              <a:rPr lang="en-US" sz="4000" b="1" u="sng" dirty="0">
                <a:solidFill>
                  <a:srgbClr val="0000FF"/>
                </a:solidFill>
              </a:rPr>
              <a:t>Conclusion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1721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4000" b="1" cap="all" dirty="0">
                <a:solidFill>
                  <a:prstClr val="white"/>
                </a:solidFill>
                <a:latin typeface="Tahoma"/>
              </a:rPr>
              <a:t>We are to have the heart that grants grace and mercy (not justice) to others!</a:t>
            </a:r>
            <a:endParaRPr kumimoji="0" lang="en-US" altLang="en-US" sz="4000" b="1" i="0" u="none" strike="noStrike" kern="1200" cap="all" spc="0" normalizeH="0" baseline="0" noProof="0" dirty="0">
              <a:ln>
                <a:noFill/>
              </a:ln>
              <a:solidFill>
                <a:prstClr val="white"/>
              </a:solidFill>
              <a:effectLst/>
              <a:uLnTx/>
              <a:uFillTx/>
              <a:latin typeface="Tahoma"/>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Forgiveness Like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Tree>
    <p:extLst>
      <p:ext uri="{BB962C8B-B14F-4D97-AF65-F5344CB8AC3E}">
        <p14:creationId xmlns:p14="http://schemas.microsoft.com/office/powerpoint/2010/main" val="3546911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8903" y="1899881"/>
            <a:ext cx="4077897" cy="3058424"/>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0"/>
            <a:ext cx="4589856" cy="6314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even after obeying the gospel, saints will make mistakes and sin (Romans 3:23; Galatians 6:1-2)</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lvl="0" indent="0" defTabSz="914400">
              <a:lnSpc>
                <a:spcPct val="110000"/>
              </a:lnSpc>
              <a:spcBef>
                <a:spcPct val="0"/>
              </a:spcBef>
              <a:spcAft>
                <a:spcPts val="600"/>
              </a:spcAft>
              <a:buClr>
                <a:srgbClr val="66FFFF"/>
              </a:buClr>
              <a:buSzPct val="160000"/>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Forgiveness Like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0" name="Title 1">
            <a:extLst>
              <a:ext uri="{FF2B5EF4-FFF2-40B4-BE49-F238E27FC236}">
                <a16:creationId xmlns:a16="http://schemas.microsoft.com/office/drawing/2014/main" id="{B9B3BB6B-D7A6-46D4-836D-05A41FC58429}"/>
              </a:ext>
            </a:extLst>
          </p:cNvPr>
          <p:cNvSpPr txBox="1">
            <a:spLocks/>
          </p:cNvSpPr>
          <p:nvPr/>
        </p:nvSpPr>
        <p:spPr>
          <a:xfrm>
            <a:off x="19047" y="4114800"/>
            <a:ext cx="4570809" cy="11453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ctr"/>
            <a:r>
              <a:rPr lang="en-US" sz="3200" b="1" dirty="0">
                <a:solidFill>
                  <a:srgbClr val="FFFF00"/>
                </a:solidFill>
              </a:rPr>
              <a:t>What does the saint do now? </a:t>
            </a:r>
          </a:p>
        </p:txBody>
      </p:sp>
    </p:spTree>
    <p:extLst>
      <p:ext uri="{BB962C8B-B14F-4D97-AF65-F5344CB8AC3E}">
        <p14:creationId xmlns:p14="http://schemas.microsoft.com/office/powerpoint/2010/main" val="2211530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E0B7D-44B9-42AC-B783-F32C5A1F00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051" y="-5"/>
            <a:ext cx="7543689" cy="5020241"/>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4" name="Freeform: Shape 9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9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 name="Title 3">
            <a:extLst>
              <a:ext uri="{FF2B5EF4-FFF2-40B4-BE49-F238E27FC236}">
                <a16:creationId xmlns:a16="http://schemas.microsoft.com/office/drawing/2014/main" id="{42EE7AA2-6AFC-4D74-8303-2C3ADD323574}"/>
              </a:ext>
            </a:extLst>
          </p:cNvPr>
          <p:cNvSpPr>
            <a:spLocks noGrp="1"/>
          </p:cNvSpPr>
          <p:nvPr>
            <p:ph type="ctrTitle"/>
          </p:nvPr>
        </p:nvSpPr>
        <p:spPr>
          <a:xfrm>
            <a:off x="669149" y="4881465"/>
            <a:ext cx="7805701" cy="1110529"/>
          </a:xfrm>
        </p:spPr>
        <p:txBody>
          <a:bodyPr>
            <a:noAutofit/>
          </a:bodyPr>
          <a:lstStyle/>
          <a:p>
            <a:pPr algn="ctr">
              <a:lnSpc>
                <a:spcPct val="90000"/>
              </a:lnSpc>
            </a:pPr>
            <a:br>
              <a:rPr lang="en-US" altLang="en-US" sz="6000" b="1" u="sng" dirty="0">
                <a:solidFill>
                  <a:srgbClr val="EBEBEB"/>
                </a:solidFill>
                <a:latin typeface="Arial" panose="020B0604020202020204" pitchFamily="34" charset="0"/>
                <a:cs typeface="Arial" panose="020B0604020202020204" pitchFamily="34" charset="0"/>
              </a:rPr>
            </a:br>
            <a:r>
              <a:rPr lang="en-US" altLang="en-US" sz="3200" b="1" dirty="0">
                <a:solidFill>
                  <a:srgbClr val="EBEBEB"/>
                </a:solidFill>
                <a:latin typeface="Arial" panose="020B0604020202020204" pitchFamily="34" charset="0"/>
                <a:cs typeface="Arial" panose="020B0604020202020204" pitchFamily="34" charset="0"/>
              </a:rPr>
              <a:t>Let us be a forgiving servant who forgives as Jesus forgave us!</a:t>
            </a:r>
            <a:endParaRPr lang="en-US" sz="6000" dirty="0">
              <a:solidFill>
                <a:srgbClr val="EBEBEB"/>
              </a:solidFill>
            </a:endParaRPr>
          </a:p>
        </p:txBody>
      </p:sp>
      <p:sp>
        <p:nvSpPr>
          <p:cNvPr id="9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2142" y="3785499"/>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127144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97639" name="Picture 137">
            <a:extLst>
              <a:ext uri="{FF2B5EF4-FFF2-40B4-BE49-F238E27FC236}">
                <a16:creationId xmlns:a16="http://schemas.microsoft.com/office/drawing/2014/main" id="{03D882EE-1C56-42A4-97AB-8DBF40EC55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0" name="Rectangle 139">
            <a:extLst>
              <a:ext uri="{FF2B5EF4-FFF2-40B4-BE49-F238E27FC236}">
                <a16:creationId xmlns:a16="http://schemas.microsoft.com/office/drawing/2014/main" id="{994414B8-51D2-48F2-B08F-F3F515D0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A18E223D-AFE5-4B19-82E3-5E0E05EE96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08903" y="1274002"/>
            <a:ext cx="4156676" cy="4393450"/>
          </a:xfrm>
          <a:prstGeom prst="rect">
            <a:avLst/>
          </a:prstGeom>
          <a:ln>
            <a:noFill/>
          </a:ln>
        </p:spPr>
      </p:pic>
      <p:sp>
        <p:nvSpPr>
          <p:cNvPr id="142" name="Freeform 9">
            <a:extLst>
              <a:ext uri="{FF2B5EF4-FFF2-40B4-BE49-F238E27FC236}">
                <a16:creationId xmlns:a16="http://schemas.microsoft.com/office/drawing/2014/main" id="{B9111584-21F2-41C8-AB8B-AE21FF68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4" name="Rectangle 143">
            <a:extLst>
              <a:ext uri="{FF2B5EF4-FFF2-40B4-BE49-F238E27FC236}">
                <a16:creationId xmlns:a16="http://schemas.microsoft.com/office/drawing/2014/main" id="{36B69345-695D-4D04-96EA-0EAA72398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197634" name="Rectangle 2">
            <a:extLst>
              <a:ext uri="{FF2B5EF4-FFF2-40B4-BE49-F238E27FC236}">
                <a16:creationId xmlns:a16="http://schemas.microsoft.com/office/drawing/2014/main" id="{3D70998B-961F-4BF6-AC80-CC1967AB9AA9}"/>
              </a:ext>
            </a:extLst>
          </p:cNvPr>
          <p:cNvSpPr>
            <a:spLocks noGrp="1" noChangeArrowheads="1"/>
          </p:cNvSpPr>
          <p:nvPr>
            <p:ph type="title"/>
          </p:nvPr>
        </p:nvSpPr>
        <p:spPr>
          <a:xfrm>
            <a:off x="4831886" y="-13068"/>
            <a:ext cx="3717956" cy="1146825"/>
          </a:xfrm>
        </p:spPr>
        <p:txBody>
          <a:bodyPr vert="horz" lIns="91440" tIns="45720" rIns="91440" bIns="45720" rtlCol="0" anchor="ctr">
            <a:normAutofit/>
          </a:bodyPr>
          <a:lstStyle/>
          <a:p>
            <a:pPr algn="ctr">
              <a:defRPr/>
            </a:pPr>
            <a:r>
              <a:rPr lang="en-US" sz="5400" b="1" u="sng" dirty="0">
                <a:solidFill>
                  <a:srgbClr val="0000FF"/>
                </a:solidFill>
              </a:rPr>
              <a:t>Intro </a:t>
            </a:r>
          </a:p>
        </p:txBody>
      </p:sp>
      <p:sp>
        <p:nvSpPr>
          <p:cNvPr id="197637" name="Text Box 5">
            <a:extLst>
              <a:ext uri="{FF2B5EF4-FFF2-40B4-BE49-F238E27FC236}">
                <a16:creationId xmlns:a16="http://schemas.microsoft.com/office/drawing/2014/main" id="{121957E7-F0D9-43ED-90D6-F7496E73DF74}"/>
              </a:ext>
            </a:extLst>
          </p:cNvPr>
          <p:cNvSpPr txBox="1">
            <a:spLocks noChangeArrowheads="1"/>
          </p:cNvSpPr>
          <p:nvPr/>
        </p:nvSpPr>
        <p:spPr bwMode="auto">
          <a:xfrm>
            <a:off x="0" y="76201"/>
            <a:ext cx="4589856" cy="4038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They have already been covered in the blood of Jesus and their sins washed away in baptism (Ephesians 1:7; Acts 22:16)</a:t>
            </a:r>
          </a:p>
          <a:p>
            <a:pPr lvl="0" defTabSz="914400">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r>
              <a:rPr lang="en-US" altLang="en-US" sz="1800" b="1" cap="all" dirty="0">
                <a:solidFill>
                  <a:prstClr val="white"/>
                </a:solidFill>
                <a:latin typeface="Tahoma"/>
              </a:rPr>
              <a:t>The saint is to confess their sins and ask God for forgiveness (James 5:16;         I John 1:9)</a:t>
            </a: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457200" marR="0" lvl="0" indent="-457200" algn="l" defTabSz="914400" rtl="0" eaLnBrk="1" fontAlgn="auto" latinLnBrk="0" hangingPunct="1">
              <a:lnSpc>
                <a:spcPct val="110000"/>
              </a:lnSpc>
              <a:spcBef>
                <a:spcPct val="0"/>
              </a:spcBef>
              <a:spcAft>
                <a:spcPts val="600"/>
              </a:spcAft>
              <a:buClr>
                <a:srgbClr val="66FFFF"/>
              </a:buClr>
              <a:buSzPct val="160000"/>
              <a:buFont typeface="Wingdings" panose="05000000000000000000" pitchFamily="2" charset="2"/>
              <a:buChar char="v"/>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a:p>
            <a:pPr marL="0" marR="0" lvl="0" indent="0" algn="l" defTabSz="914400" rtl="0" eaLnBrk="1" fontAlgn="auto" latinLnBrk="0" hangingPunct="1">
              <a:lnSpc>
                <a:spcPct val="110000"/>
              </a:lnSpc>
              <a:spcBef>
                <a:spcPct val="0"/>
              </a:spcBef>
              <a:spcAft>
                <a:spcPts val="600"/>
              </a:spcAft>
              <a:buClr>
                <a:srgbClr val="66FFFF"/>
              </a:buClr>
              <a:buSzPct val="160000"/>
              <a:buFontTx/>
              <a:buNone/>
              <a:tabLst>
                <a:tab pos="280988" algn="l"/>
              </a:tabLst>
              <a:defRPr/>
            </a:pPr>
            <a:endParaRPr kumimoji="0" lang="en-US" altLang="en-US" sz="1800" b="1" i="0" u="none" strike="noStrike" kern="1200" cap="all" spc="0" normalizeH="0" baseline="0" noProof="0" dirty="0">
              <a:ln>
                <a:noFill/>
              </a:ln>
              <a:solidFill>
                <a:prstClr val="white"/>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A03222CD-C7A8-46C9-8A71-0A80ED7F0534}"/>
              </a:ext>
            </a:extLst>
          </p:cNvPr>
          <p:cNvSpPr>
            <a:spLocks noGrp="1"/>
          </p:cNvSpPr>
          <p:nvPr>
            <p:ph type="ftr" sz="quarter" idx="11"/>
          </p:nvPr>
        </p:nvSpPr>
        <p:spPr>
          <a:xfrm>
            <a:off x="4831886" y="5892019"/>
            <a:ext cx="3563937" cy="498470"/>
          </a:xfr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all" spc="0" normalizeH="0" baseline="0" noProof="0">
                <a:ln>
                  <a:noFill/>
                </a:ln>
                <a:solidFill>
                  <a:prstClr val="white">
                    <a:lumMod val="50000"/>
                  </a:prstClr>
                </a:solidFill>
                <a:effectLst/>
                <a:uLnTx/>
                <a:uFillTx/>
                <a:latin typeface="Tahoma"/>
                <a:ea typeface="+mn-ea"/>
                <a:cs typeface="+mn-cs"/>
              </a:rPr>
              <a:t>Forgiveness Like Jesus</a:t>
            </a:r>
            <a:endParaRPr kumimoji="0" lang="en-US" sz="2200" b="0" i="0" u="none" strike="noStrike" kern="1200" cap="all" spc="0" normalizeH="0" baseline="0" noProof="0" dirty="0">
              <a:ln>
                <a:noFill/>
              </a:ln>
              <a:solidFill>
                <a:prstClr val="white">
                  <a:lumMod val="50000"/>
                </a:prstClr>
              </a:solidFill>
              <a:effectLst/>
              <a:uLnTx/>
              <a:uFillTx/>
              <a:latin typeface="Tahoma"/>
              <a:ea typeface="+mn-ea"/>
              <a:cs typeface="+mn-cs"/>
            </a:endParaRPr>
          </a:p>
        </p:txBody>
      </p:sp>
      <p:sp>
        <p:nvSpPr>
          <p:cNvPr id="10" name="Title 1">
            <a:extLst>
              <a:ext uri="{FF2B5EF4-FFF2-40B4-BE49-F238E27FC236}">
                <a16:creationId xmlns:a16="http://schemas.microsoft.com/office/drawing/2014/main" id="{B9B3BB6B-D7A6-46D4-836D-05A41FC58429}"/>
              </a:ext>
            </a:extLst>
          </p:cNvPr>
          <p:cNvSpPr txBox="1">
            <a:spLocks/>
          </p:cNvSpPr>
          <p:nvPr/>
        </p:nvSpPr>
        <p:spPr>
          <a:xfrm>
            <a:off x="19047" y="3657600"/>
            <a:ext cx="4570809" cy="2438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lvl="0" algn="ctr"/>
            <a:r>
              <a:rPr lang="en-US" sz="3200" b="1" dirty="0">
                <a:solidFill>
                  <a:srgbClr val="FFFF00"/>
                </a:solidFill>
              </a:rPr>
              <a:t>But what happens when others sin against us and ask for forgiveness? </a:t>
            </a:r>
            <a:endParaRPr kumimoji="0" lang="en-US" sz="3200" b="1" i="0" u="none" strike="noStrike" kern="1200" cap="all" spc="0" normalizeH="0" baseline="0" noProof="0" dirty="0">
              <a:ln>
                <a:noFill/>
              </a:ln>
              <a:solidFill>
                <a:srgbClr val="FFFF00"/>
              </a:solidFill>
              <a:effectLst/>
              <a:uLnTx/>
              <a:uFillTx/>
              <a:latin typeface="Arial"/>
              <a:ea typeface="+mj-ea"/>
              <a:cs typeface="+mj-cs"/>
            </a:endParaRPr>
          </a:p>
        </p:txBody>
      </p:sp>
    </p:spTree>
    <p:extLst>
      <p:ext uri="{BB962C8B-B14F-4D97-AF65-F5344CB8AC3E}">
        <p14:creationId xmlns:p14="http://schemas.microsoft.com/office/powerpoint/2010/main" val="34747158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7637">
                                            <p:txEl>
                                              <p:pRg st="0" end="0"/>
                                            </p:txEl>
                                          </p:spTgt>
                                        </p:tgtEl>
                                        <p:attrNameLst>
                                          <p:attrName>style.visibility</p:attrName>
                                        </p:attrNameLst>
                                      </p:cBhvr>
                                      <p:to>
                                        <p:strVal val="visible"/>
                                      </p:to>
                                    </p:set>
                                    <p:animEffect transition="in" filter="fade">
                                      <p:cBhvr>
                                        <p:cTn id="7" dur="500"/>
                                        <p:tgtEl>
                                          <p:spTgt spid="19763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7637">
                                            <p:txEl>
                                              <p:pRg st="1" end="1"/>
                                            </p:txEl>
                                          </p:spTgt>
                                        </p:tgtEl>
                                        <p:attrNameLst>
                                          <p:attrName>style.visibility</p:attrName>
                                        </p:attrNameLst>
                                      </p:cBhvr>
                                      <p:to>
                                        <p:strVal val="visible"/>
                                      </p:to>
                                    </p:set>
                                    <p:animEffect transition="in" filter="fade">
                                      <p:cBhvr>
                                        <p:cTn id="11" dur="500"/>
                                        <p:tgtEl>
                                          <p:spTgt spid="19763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33955" y="1848238"/>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Matthew 18:15-20: Jesus laid out what to do when a brother sins against another. </a:t>
            </a: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657094"/>
          </a:xfrm>
        </p:spPr>
        <p:txBody>
          <a:bodyPr/>
          <a:lstStyle/>
          <a:p>
            <a:pPr algn="ctr"/>
            <a:r>
              <a:rPr lang="en-US" sz="3200" b="1" dirty="0">
                <a:solidFill>
                  <a:srgbClr val="0000FF"/>
                </a:solidFill>
              </a:rPr>
              <a:t>How Often Do I Forgive?</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16599" y="1517581"/>
            <a:ext cx="4957141"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18:21-22</a:t>
            </a:r>
            <a:endParaRPr kumimoji="0" lang="en-US" altLang="en-US" sz="32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endParaRPr>
          </a:p>
          <a:p>
            <a:pPr marL="576263" lvl="0" indent="-576263">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21  Then Peter came and said to Him, "Lord, how often shall my brother sin against me and I forgive him? Up to seven times?“</a:t>
            </a:r>
          </a:p>
          <a:p>
            <a:pPr marL="576263" lvl="0" indent="-576263">
              <a:spcBef>
                <a:spcPct val="0"/>
              </a:spcBef>
              <a:spcAft>
                <a:spcPts val="600"/>
              </a:spcAft>
              <a:buClr>
                <a:srgbClr val="002060"/>
              </a:buClr>
              <a:buSzPct val="115000"/>
              <a:buNone/>
            </a:pPr>
            <a:r>
              <a:rPr lang="en-US" altLang="en-US" sz="2400" b="1" dirty="0">
                <a:solidFill>
                  <a:srgbClr val="424242"/>
                </a:solidFill>
                <a:latin typeface="Tahoma" panose="020B0604030504040204" pitchFamily="34" charset="0"/>
                <a:cs typeface="Times New Roman" panose="02020603050405020304" pitchFamily="18" charset="0"/>
              </a:rPr>
              <a:t>22  Jesus said to him, "I do not say to you, up to seven times, but up to seventy times seven.</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
        <p:nvSpPr>
          <p:cNvPr id="18" name="Text Box 11">
            <a:extLst>
              <a:ext uri="{FF2B5EF4-FFF2-40B4-BE49-F238E27FC236}">
                <a16:creationId xmlns:a16="http://schemas.microsoft.com/office/drawing/2014/main" id="{EEC5AD06-35B5-403C-A6F6-811C07104DC6}"/>
              </a:ext>
            </a:extLst>
          </p:cNvPr>
          <p:cNvSpPr txBox="1">
            <a:spLocks noChangeArrowheads="1"/>
          </p:cNvSpPr>
          <p:nvPr/>
        </p:nvSpPr>
        <p:spPr bwMode="auto">
          <a:xfrm>
            <a:off x="1744" y="3963971"/>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baseline="0" noProof="0" dirty="0">
                <a:ln>
                  <a:noFill/>
                </a:ln>
                <a:solidFill>
                  <a:prstClr val="black"/>
                </a:solidFill>
                <a:effectLst/>
                <a:uLnTx/>
                <a:uFillTx/>
                <a:latin typeface="Tahoma"/>
                <a:ea typeface="+mn-ea"/>
                <a:cs typeface="+mn-cs"/>
              </a:rPr>
              <a:t>Peter asked how often one should forgive!</a:t>
            </a:r>
            <a:r>
              <a:rPr kumimoji="0" lang="en-US" altLang="en-US" sz="2000" b="1" i="0" u="none" strike="noStrike" kern="1200" cap="all" spc="0" normalizeH="0" noProof="0" dirty="0">
                <a:ln>
                  <a:noFill/>
                </a:ln>
                <a:solidFill>
                  <a:prstClr val="black"/>
                </a:solidFill>
                <a:effectLst/>
                <a:uLnTx/>
                <a:uFillTx/>
                <a:latin typeface="Tahoma"/>
                <a:ea typeface="+mn-ea"/>
                <a:cs typeface="+mn-cs"/>
              </a:rPr>
              <a:t> </a:t>
            </a:r>
          </a:p>
          <a:p>
            <a:pPr marL="0" marR="0" lvl="0" indent="0" algn="ctr" defTabSz="914400" rtl="0" eaLnBrk="1" fontAlgn="auto" latinLnBrk="0" hangingPunct="1">
              <a:lnSpc>
                <a:spcPct val="110000"/>
              </a:lnSpc>
              <a:spcBef>
                <a:spcPts val="1000"/>
              </a:spcBef>
              <a:spcAft>
                <a:spcPts val="0"/>
              </a:spcAft>
              <a:buClr>
                <a:srgbClr val="B80E0F"/>
              </a:buClr>
              <a:buSzPct val="160000"/>
              <a:buFontTx/>
              <a:buNone/>
              <a:tabLst/>
              <a:defRPr/>
            </a:pPr>
            <a:r>
              <a:rPr kumimoji="0" lang="en-US" altLang="en-US" sz="2000" b="1" i="0" u="none" strike="noStrike" kern="1200" cap="all" spc="0" normalizeH="0" noProof="0" dirty="0">
                <a:ln>
                  <a:noFill/>
                </a:ln>
                <a:solidFill>
                  <a:prstClr val="black"/>
                </a:solidFill>
                <a:effectLst/>
                <a:uLnTx/>
                <a:uFillTx/>
                <a:latin typeface="Tahoma"/>
                <a:ea typeface="+mn-ea"/>
                <a:cs typeface="+mn-cs"/>
              </a:rPr>
              <a:t>(Matthew 18:21-22)</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Tree>
    <p:extLst>
      <p:ext uri="{BB962C8B-B14F-4D97-AF65-F5344CB8AC3E}">
        <p14:creationId xmlns:p14="http://schemas.microsoft.com/office/powerpoint/2010/main" val="42579246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27932" y="3276600"/>
            <a:ext cx="3169848" cy="16570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defRPr/>
            </a:pPr>
            <a:r>
              <a:rPr lang="en-US" altLang="en-US" sz="3600" b="1" cap="all" dirty="0">
                <a:solidFill>
                  <a:prstClr val="black"/>
                </a:solidFill>
                <a:latin typeface="Tahoma"/>
              </a:rPr>
              <a:t>Matthew 18:21-22 </a:t>
            </a:r>
            <a:r>
              <a:rPr lang="en-US" altLang="en-US" b="1" cap="all" dirty="0">
                <a:solidFill>
                  <a:prstClr val="black"/>
                </a:solidFill>
                <a:latin typeface="Tahoma"/>
              </a:rPr>
              <a:t>(Luke 17:3-4)</a:t>
            </a:r>
            <a:endParaRPr kumimoji="0" lang="en-US" altLang="en-US" sz="36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468596"/>
          </a:xfrm>
        </p:spPr>
        <p:txBody>
          <a:bodyPr/>
          <a:lstStyle/>
          <a:p>
            <a:pPr algn="ctr"/>
            <a:r>
              <a:rPr lang="en-US" sz="3200" b="1" dirty="0">
                <a:solidFill>
                  <a:srgbClr val="0000FF"/>
                </a:solidFill>
              </a:rPr>
              <a:t>How Often Do I Forgive?</a:t>
            </a:r>
          </a:p>
        </p:txBody>
      </p:sp>
      <p:sp>
        <p:nvSpPr>
          <p:cNvPr id="18" name="Text Box 13">
            <a:extLst>
              <a:ext uri="{FF2B5EF4-FFF2-40B4-BE49-F238E27FC236}">
                <a16:creationId xmlns:a16="http://schemas.microsoft.com/office/drawing/2014/main" id="{51E3A6E9-4290-483E-9114-E36C68580837}"/>
              </a:ext>
            </a:extLst>
          </p:cNvPr>
          <p:cNvSpPr txBox="1">
            <a:spLocks noChangeArrowheads="1"/>
          </p:cNvSpPr>
          <p:nvPr/>
        </p:nvSpPr>
        <p:spPr bwMode="auto">
          <a:xfrm>
            <a:off x="3816600" y="418814"/>
            <a:ext cx="497959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Peter raised the question of how often he should forgive a brother who sinned against him.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He may have thought he was showing unusual grace by suggesting seven as an outside limit. </a:t>
            </a:r>
          </a:p>
          <a:p>
            <a:pPr lvl="0">
              <a:spcBef>
                <a:spcPct val="0"/>
              </a:spcBef>
              <a:spcAft>
                <a:spcPts val="600"/>
              </a:spcAft>
              <a:buClr>
                <a:srgbClr val="002060"/>
              </a:buClr>
              <a:buSzPct val="115000"/>
              <a:buFont typeface="Wingdings" panose="05000000000000000000" pitchFamily="2" charset="2"/>
              <a:buChar char="ü"/>
              <a:defRPr/>
            </a:pPr>
            <a:r>
              <a:rPr lang="en-US" altLang="en-US" sz="2800" b="1" i="1" dirty="0">
                <a:solidFill>
                  <a:srgbClr val="424242"/>
                </a:solidFill>
                <a:latin typeface="Tahoma" panose="020B0604030504040204" pitchFamily="34" charset="0"/>
                <a:cs typeface="Times New Roman" panose="02020603050405020304" pitchFamily="18" charset="0"/>
              </a:rPr>
              <a:t>Jesus answered “not ... seven times but up to seventy times seven.”</a:t>
            </a:r>
            <a:endPar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516671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p:cTn id="13"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8">
                                            <p:txEl>
                                              <p:pRg st="1" end="1"/>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 calcmode="lin" valueType="num">
                                      <p:cBhvr>
                                        <p:cTn id="19"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098905"/>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000" b="1" cap="all" dirty="0">
                <a:solidFill>
                  <a:prstClr val="black"/>
                </a:solidFill>
                <a:latin typeface="Tahoma"/>
              </a:rPr>
              <a:t>Jesus then gives a parable of the kingdom of heaven to warn against the consequences of an unforgiving spirit by subjects who have been freely forgiven.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28456" y="1107116"/>
            <a:ext cx="4957141"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18:23-24</a:t>
            </a:r>
          </a:p>
          <a:p>
            <a:pPr marL="576263" lvl="0" indent="-576263">
              <a:spcBef>
                <a:spcPct val="0"/>
              </a:spcBef>
              <a:spcAft>
                <a:spcPts val="600"/>
              </a:spcAft>
              <a:buClr>
                <a:srgbClr val="F21213"/>
              </a:buClr>
              <a:buSzPct val="115000"/>
              <a:buNone/>
              <a:defRPr/>
            </a:pPr>
            <a:r>
              <a:rPr lang="en-US" altLang="en-US" sz="2400" b="1" dirty="0">
                <a:solidFill>
                  <a:srgbClr val="424242"/>
                </a:solidFill>
                <a:latin typeface="Tahoma" panose="020B0604030504040204" pitchFamily="34" charset="0"/>
                <a:cs typeface="Times New Roman" panose="02020603050405020304" pitchFamily="18" charset="0"/>
              </a:rPr>
              <a:t>23  "For this reason the kingdom of heaven may be compared to a king who wished to settle accounts with his slaves.</a:t>
            </a:r>
          </a:p>
          <a:p>
            <a:pPr marL="576263" lvl="0" indent="-576263">
              <a:spcBef>
                <a:spcPct val="0"/>
              </a:spcBef>
              <a:spcAft>
                <a:spcPts val="600"/>
              </a:spcAft>
              <a:buClr>
                <a:srgbClr val="F21213"/>
              </a:buClr>
              <a:buSzPct val="115000"/>
              <a:buNone/>
              <a:defRPr/>
            </a:pPr>
            <a:r>
              <a:rPr lang="en-US" altLang="en-US" sz="2400" b="1" dirty="0">
                <a:solidFill>
                  <a:srgbClr val="424242"/>
                </a:solidFill>
                <a:latin typeface="Tahoma" panose="020B0604030504040204" pitchFamily="34" charset="0"/>
                <a:cs typeface="Times New Roman" panose="02020603050405020304" pitchFamily="18" charset="0"/>
              </a:rPr>
              <a:t>24  "When he had begun to settle them, one who owed him ten thousand talents was brought to him.</a:t>
            </a:r>
          </a:p>
        </p:txBody>
      </p:sp>
    </p:spTree>
    <p:extLst>
      <p:ext uri="{BB962C8B-B14F-4D97-AF65-F5344CB8AC3E}">
        <p14:creationId xmlns:p14="http://schemas.microsoft.com/office/powerpoint/2010/main" val="2145027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435171"/>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000" b="1" cap="all" dirty="0">
                <a:solidFill>
                  <a:prstClr val="black"/>
                </a:solidFill>
                <a:latin typeface="Tahoma"/>
              </a:rPr>
              <a:t>Jesus told a STORY OF A certain king who wanted to clear the bad debts off his books.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00390" y="625029"/>
            <a:ext cx="4957141"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18:25-26</a:t>
            </a:r>
          </a:p>
          <a:p>
            <a:pPr marL="576263" marR="0" lvl="0" indent="-576263"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25  "But since he did not have the means to repay, his lord commanded him to be sold, along with his wife and children and all that he had, and repayment to be made.</a:t>
            </a:r>
          </a:p>
          <a:p>
            <a:pPr marL="576263" marR="0" lvl="0" indent="-576263"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26  "So the slave fell to the ground and prostrated himself before him, saying, 'Have patience with me and I will repay you everything.’</a:t>
            </a:r>
          </a:p>
        </p:txBody>
      </p:sp>
    </p:spTree>
    <p:extLst>
      <p:ext uri="{BB962C8B-B14F-4D97-AF65-F5344CB8AC3E}">
        <p14:creationId xmlns:p14="http://schemas.microsoft.com/office/powerpoint/2010/main" val="3046658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84"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86"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8"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0"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2"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4CD4B409-3361-4CF6-8E39-7DB1830DC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96" name="Rectangle 95">
            <a:extLst>
              <a:ext uri="{FF2B5EF4-FFF2-40B4-BE49-F238E27FC236}">
                <a16:creationId xmlns:a16="http://schemas.microsoft.com/office/drawing/2014/main" id="{43F663F5-E3E4-42A4-AA04-EBB67B02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7" name="Text Box 11">
            <a:extLst>
              <a:ext uri="{FF2B5EF4-FFF2-40B4-BE49-F238E27FC236}">
                <a16:creationId xmlns:a16="http://schemas.microsoft.com/office/drawing/2014/main" id="{2350B134-3C62-4CA1-8BFD-9EB47B48256F}"/>
              </a:ext>
            </a:extLst>
          </p:cNvPr>
          <p:cNvSpPr txBox="1">
            <a:spLocks noChangeArrowheads="1"/>
          </p:cNvSpPr>
          <p:nvPr/>
        </p:nvSpPr>
        <p:spPr bwMode="auto">
          <a:xfrm>
            <a:off x="12630" y="2098905"/>
            <a:ext cx="3169848" cy="31473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lvl="0" indent="0" algn="ctr" defTabSz="914400">
              <a:lnSpc>
                <a:spcPct val="110000"/>
              </a:lnSpc>
              <a:spcBef>
                <a:spcPts val="1000"/>
              </a:spcBef>
              <a:buClr>
                <a:srgbClr val="B80E0F"/>
              </a:buClr>
              <a:buSzPct val="160000"/>
              <a:buNone/>
            </a:pPr>
            <a:r>
              <a:rPr lang="en-US" altLang="en-US" sz="2000" b="1" cap="all" dirty="0">
                <a:solidFill>
                  <a:prstClr val="black"/>
                </a:solidFill>
                <a:latin typeface="Tahoma"/>
              </a:rPr>
              <a:t>When the </a:t>
            </a:r>
            <a:r>
              <a:rPr lang="en-US" altLang="en-US" sz="2000" b="1" cap="all" dirty="0" err="1">
                <a:solidFill>
                  <a:prstClr val="black"/>
                </a:solidFill>
                <a:latin typeface="Tahoma"/>
              </a:rPr>
              <a:t>kING</a:t>
            </a:r>
            <a:r>
              <a:rPr lang="en-US" altLang="en-US" sz="2000" b="1" cap="all" dirty="0">
                <a:solidFill>
                  <a:prstClr val="black"/>
                </a:solidFill>
                <a:latin typeface="Tahoma"/>
              </a:rPr>
              <a:t> saw the contrite attitude of his servant, he forgave him the entire 10,000 talents! </a:t>
            </a:r>
            <a:endParaRPr kumimoji="0" lang="en-US" altLang="en-US" sz="2000" b="1" i="0" u="none" strike="noStrike" kern="1200" cap="all" spc="0" normalizeH="0" baseline="0" noProof="0" dirty="0">
              <a:ln>
                <a:noFill/>
              </a:ln>
              <a:solidFill>
                <a:prstClr val="black"/>
              </a:solidFill>
              <a:effectLst/>
              <a:uLnTx/>
              <a:uFillTx/>
              <a:latin typeface="Tahoma"/>
              <a:ea typeface="+mn-ea"/>
              <a:cs typeface="+mn-cs"/>
            </a:endParaRPr>
          </a:p>
        </p:txBody>
      </p:sp>
      <p:sp>
        <p:nvSpPr>
          <p:cNvPr id="98" name="Rectangle 97">
            <a:extLst>
              <a:ext uri="{FF2B5EF4-FFF2-40B4-BE49-F238E27FC236}">
                <a16:creationId xmlns:a16="http://schemas.microsoft.com/office/drawing/2014/main" id="{249D5BDD-ED3C-4842-AE17-45C575C25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2A95E7B-31E8-4F18-851D-308D8FC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6" name="Footer Placeholder 4">
            <a:extLst>
              <a:ext uri="{FF2B5EF4-FFF2-40B4-BE49-F238E27FC236}">
                <a16:creationId xmlns:a16="http://schemas.microsoft.com/office/drawing/2014/main" id="{C47AD824-C849-4BFF-8C6B-A1E7A2CAAF86}"/>
              </a:ext>
            </a:extLst>
          </p:cNvPr>
          <p:cNvSpPr>
            <a:spLocks noGrp="1"/>
          </p:cNvSpPr>
          <p:nvPr>
            <p:ph type="ftr" sz="quarter" idx="11"/>
          </p:nvPr>
        </p:nvSpPr>
        <p:spPr>
          <a:xfrm>
            <a:off x="-9141" y="5750853"/>
            <a:ext cx="3184283" cy="782350"/>
          </a:xfrm>
          <a:solidFill>
            <a:srgbClr val="0070C0"/>
          </a:solidFill>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all" spc="0" normalizeH="0" baseline="0" noProof="0">
                <a:ln>
                  <a:noFill/>
                </a:ln>
                <a:solidFill>
                  <a:srgbClr val="FFC000"/>
                </a:solidFill>
                <a:effectLst/>
                <a:uLnTx/>
                <a:uFillTx/>
                <a:latin typeface="Tahoma"/>
                <a:ea typeface="+mn-ea"/>
                <a:cs typeface="+mn-cs"/>
              </a:rPr>
              <a:t>Forgiveness Like Jesus</a:t>
            </a:r>
            <a:endParaRPr kumimoji="0" lang="en-US" sz="2400" b="0" i="0" u="none" strike="noStrike" kern="1200" cap="all" spc="0" normalizeH="0" baseline="0" noProof="0" dirty="0">
              <a:ln>
                <a:noFill/>
              </a:ln>
              <a:solidFill>
                <a:srgbClr val="FFC000"/>
              </a:solidFill>
              <a:effectLst/>
              <a:uLnTx/>
              <a:uFillTx/>
              <a:latin typeface="Tahoma"/>
              <a:ea typeface="+mn-ea"/>
              <a:cs typeface="+mn-cs"/>
            </a:endParaRPr>
          </a:p>
        </p:txBody>
      </p:sp>
      <p:sp>
        <p:nvSpPr>
          <p:cNvPr id="102" name="Freeform 8">
            <a:extLst>
              <a:ext uri="{FF2B5EF4-FFF2-40B4-BE49-F238E27FC236}">
                <a16:creationId xmlns:a16="http://schemas.microsoft.com/office/drawing/2014/main" id="{9361F7C1-FCF1-46B5-A3D6-0ADF7A9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04" name="Rectangle 103">
            <a:extLst>
              <a:ext uri="{FF2B5EF4-FFF2-40B4-BE49-F238E27FC236}">
                <a16:creationId xmlns:a16="http://schemas.microsoft.com/office/drawing/2014/main" id="{BF6C4A50-F237-4A3E-907F-672F9BAD4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Title 1">
            <a:extLst>
              <a:ext uri="{FF2B5EF4-FFF2-40B4-BE49-F238E27FC236}">
                <a16:creationId xmlns:a16="http://schemas.microsoft.com/office/drawing/2014/main" id="{E59CA7A5-52D4-4239-A25B-592F2366C57C}"/>
              </a:ext>
            </a:extLst>
          </p:cNvPr>
          <p:cNvSpPr>
            <a:spLocks noGrp="1"/>
          </p:cNvSpPr>
          <p:nvPr>
            <p:ph type="title"/>
          </p:nvPr>
        </p:nvSpPr>
        <p:spPr>
          <a:xfrm>
            <a:off x="-9141" y="226225"/>
            <a:ext cx="3161957" cy="1373975"/>
          </a:xfrm>
        </p:spPr>
        <p:txBody>
          <a:bodyPr/>
          <a:lstStyle/>
          <a:p>
            <a:pPr algn="ctr"/>
            <a:r>
              <a:rPr lang="en-US" sz="3200" b="1" dirty="0">
                <a:solidFill>
                  <a:srgbClr val="0000FF"/>
                </a:solidFill>
              </a:rPr>
              <a:t>The Unforgiving Servant</a:t>
            </a:r>
          </a:p>
        </p:txBody>
      </p:sp>
      <p:sp>
        <p:nvSpPr>
          <p:cNvPr id="19" name="Text Box 13">
            <a:extLst>
              <a:ext uri="{FF2B5EF4-FFF2-40B4-BE49-F238E27FC236}">
                <a16:creationId xmlns:a16="http://schemas.microsoft.com/office/drawing/2014/main" id="{D1B4D3D2-A633-41CE-9ED9-50B3B914FBD5}"/>
              </a:ext>
            </a:extLst>
          </p:cNvPr>
          <p:cNvSpPr txBox="1">
            <a:spLocks noChangeArrowheads="1"/>
          </p:cNvSpPr>
          <p:nvPr/>
        </p:nvSpPr>
        <p:spPr bwMode="auto">
          <a:xfrm>
            <a:off x="3844093" y="2188020"/>
            <a:ext cx="4957141"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3200" b="0"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Matthew 18:27</a:t>
            </a:r>
          </a:p>
          <a:p>
            <a:pPr marL="576263" marR="0" lvl="0" indent="-576263" algn="l" defTabSz="457200" rtl="0" eaLnBrk="1" fontAlgn="auto" latinLnBrk="0" hangingPunct="1">
              <a:lnSpc>
                <a:spcPct val="100000"/>
              </a:lnSpc>
              <a:spcBef>
                <a:spcPct val="0"/>
              </a:spcBef>
              <a:spcAft>
                <a:spcPts val="600"/>
              </a:spcAft>
              <a:buClr>
                <a:srgbClr val="F21213"/>
              </a:buClr>
              <a:buSzPct val="115000"/>
              <a:buFontTx/>
              <a:buNone/>
              <a:tabLst/>
              <a:defRPr/>
            </a:pPr>
            <a:r>
              <a:rPr kumimoji="0" lang="en-US" altLang="en-US" sz="2400" b="1" i="0" u="none" strike="noStrike" kern="1200" cap="none" spc="0" normalizeH="0" baseline="0" noProof="0" dirty="0">
                <a:ln>
                  <a:noFill/>
                </a:ln>
                <a:solidFill>
                  <a:srgbClr val="424242"/>
                </a:solidFill>
                <a:effectLst/>
                <a:uLnTx/>
                <a:uFillTx/>
                <a:latin typeface="Tahoma" panose="020B0604030504040204" pitchFamily="34" charset="0"/>
                <a:ea typeface="+mn-ea"/>
                <a:cs typeface="Times New Roman" panose="02020603050405020304" pitchFamily="18" charset="0"/>
              </a:rPr>
              <a:t>27  "And the lord of that slave felt compassion and released him and forgave him the debt.</a:t>
            </a:r>
          </a:p>
        </p:txBody>
      </p:sp>
    </p:spTree>
    <p:extLst>
      <p:ext uri="{BB962C8B-B14F-4D97-AF65-F5344CB8AC3E}">
        <p14:creationId xmlns:p14="http://schemas.microsoft.com/office/powerpoint/2010/main" val="4295882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Tahoma"/>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2162</Words>
  <Application>Microsoft Office PowerPoint</Application>
  <PresentationFormat>On-screen Show (4:3)</PresentationFormat>
  <Paragraphs>229</Paragraphs>
  <Slides>31</Slides>
  <Notes>31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Ameretto</vt:lpstr>
      <vt:lpstr>Arial</vt:lpstr>
      <vt:lpstr>Calisto MT</vt:lpstr>
      <vt:lpstr>Tahoma</vt:lpstr>
      <vt:lpstr>Times New Roman</vt:lpstr>
      <vt:lpstr>Wingdings</vt:lpstr>
      <vt:lpstr>Wingdings 3</vt:lpstr>
      <vt:lpstr>Main Event</vt:lpstr>
      <vt:lpstr>Ion Boardroom</vt:lpstr>
      <vt:lpstr>1_Main Event</vt:lpstr>
      <vt:lpstr>eye</vt:lpstr>
      <vt:lpstr>          How To Apply: Forgiveness Like Jesus   Text:  Matthew 18:21-35 </vt:lpstr>
      <vt:lpstr>Intro </vt:lpstr>
      <vt:lpstr>Intro </vt:lpstr>
      <vt:lpstr>Intro </vt:lpstr>
      <vt:lpstr>How Often Do I Forgive?</vt:lpstr>
      <vt:lpstr>How Often Do I Forgive?</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Unforgiving Servant</vt:lpstr>
      <vt:lpstr>The Application</vt:lpstr>
      <vt:lpstr>The Application</vt:lpstr>
      <vt:lpstr>The Application</vt:lpstr>
      <vt:lpstr>The Application</vt:lpstr>
      <vt:lpstr>The Application</vt:lpstr>
      <vt:lpstr>The Application</vt:lpstr>
      <vt:lpstr>Conclusion </vt:lpstr>
      <vt:lpstr>Conclusion </vt:lpstr>
      <vt:lpstr>Conclusion </vt:lpstr>
      <vt:lpstr> Let us be a forgiving servant who forgives as Jesus forgave us!</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Forgiveness Like Jesus</dc:title>
  <dc:subject>02/09/2020</dc:subject>
  <dc:creator>DarkWolf</dc:creator>
  <cp:lastModifiedBy>Nathan Morrison</cp:lastModifiedBy>
  <cp:revision>24</cp:revision>
  <cp:lastPrinted>2020-02-07T17:31:39Z</cp:lastPrinted>
  <dcterms:created xsi:type="dcterms:W3CDTF">2019-12-12T20:22:10Z</dcterms:created>
  <dcterms:modified xsi:type="dcterms:W3CDTF">2020-02-07T22:21:40Z</dcterms:modified>
</cp:coreProperties>
</file>