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3" r:id="rId2"/>
    <p:sldMasterId id="2147483742" r:id="rId3"/>
    <p:sldMasterId id="2147483760" r:id="rId4"/>
    <p:sldMasterId id="2147483778" r:id="rId5"/>
    <p:sldMasterId id="2147483790" r:id="rId6"/>
    <p:sldMasterId id="2147483808" r:id="rId7"/>
    <p:sldMasterId id="2147483826" r:id="rId8"/>
    <p:sldMasterId id="2147483844" r:id="rId9"/>
  </p:sldMasterIdLst>
  <p:notesMasterIdLst>
    <p:notesMasterId r:id="rId32"/>
  </p:notesMasterIdLst>
  <p:handoutMasterIdLst>
    <p:handoutMasterId r:id="rId33"/>
  </p:handoutMasterIdLst>
  <p:sldIdLst>
    <p:sldId id="435" r:id="rId10"/>
    <p:sldId id="433" r:id="rId11"/>
    <p:sldId id="339" r:id="rId12"/>
    <p:sldId id="357" r:id="rId13"/>
    <p:sldId id="359" r:id="rId14"/>
    <p:sldId id="549" r:id="rId15"/>
    <p:sldId id="551" r:id="rId16"/>
    <p:sldId id="553" r:id="rId17"/>
    <p:sldId id="558" r:id="rId18"/>
    <p:sldId id="560" r:id="rId19"/>
    <p:sldId id="565" r:id="rId20"/>
    <p:sldId id="574" r:id="rId21"/>
    <p:sldId id="572" r:id="rId22"/>
    <p:sldId id="575" r:id="rId23"/>
    <p:sldId id="578" r:id="rId24"/>
    <p:sldId id="579" r:id="rId25"/>
    <p:sldId id="580" r:id="rId26"/>
    <p:sldId id="537" r:id="rId27"/>
    <p:sldId id="532" r:id="rId28"/>
    <p:sldId id="535" r:id="rId29"/>
    <p:sldId id="260" r:id="rId30"/>
    <p:sldId id="581" r:id="rId31"/>
  </p:sldIdLst>
  <p:sldSz cx="9144000" cy="6858000" type="screen4x3"/>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006600"/>
    <a:srgbClr val="000000"/>
    <a:srgbClr val="66FFFF"/>
    <a:srgbClr val="CCFF33"/>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09" autoAdjust="0"/>
  </p:normalViewPr>
  <p:slideViewPr>
    <p:cSldViewPr snapToObjects="1">
      <p:cViewPr varScale="1">
        <p:scale>
          <a:sx n="59" d="100"/>
          <a:sy n="59" d="100"/>
        </p:scale>
        <p:origin x="972" y="60"/>
      </p:cViewPr>
      <p:guideLst>
        <p:guide orient="horz" pos="2160"/>
        <p:guide pos="2880"/>
      </p:guideLst>
    </p:cSldViewPr>
  </p:slideViewPr>
  <p:outlineViewPr>
    <p:cViewPr>
      <p:scale>
        <a:sx n="33" d="100"/>
        <a:sy n="33" d="100"/>
      </p:scale>
      <p:origin x="0" y="-425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C86C605F-10CF-40D5-B48E-9DAC7EEDEB41}">
      <dgm:prSet custT="1"/>
      <dgm:spPr/>
      <dgm:t>
        <a:bodyPr/>
        <a:lstStyle/>
        <a:p>
          <a:r>
            <a:rPr lang="en-US" sz="2000" b="1" i="1" dirty="0"/>
            <a:t>Mary played a role in God’s Plan: she was chosen for a special part, to be the mother of the Lord </a:t>
          </a:r>
        </a:p>
        <a:p>
          <a:r>
            <a:rPr lang="en-US" sz="2000" b="1" i="1" dirty="0"/>
            <a:t>(Luke 1:42-43)</a:t>
          </a:r>
          <a:endParaRPr lang="en-US" sz="2000" dirty="0"/>
        </a:p>
      </dgm:t>
    </dgm:pt>
    <dgm:pt modelId="{9479FBEC-2901-4869-B0BE-3782B74C9F29}" type="parTrans" cxnId="{2A2C871E-3C88-4ED9-BA7C-E9C8D10E8298}">
      <dgm:prSet/>
      <dgm:spPr/>
      <dgm:t>
        <a:bodyPr/>
        <a:lstStyle/>
        <a:p>
          <a:endParaRPr lang="en-US"/>
        </a:p>
      </dgm:t>
    </dgm:pt>
    <dgm:pt modelId="{E29AB2DA-C122-49C6-84BB-6456CE0443FF}" type="sibTrans" cxnId="{2A2C871E-3C88-4ED9-BA7C-E9C8D10E8298}">
      <dgm:prSet/>
      <dgm:spPr/>
      <dgm:t>
        <a:bodyPr/>
        <a:lstStyle/>
        <a:p>
          <a:endParaRPr lang="en-US"/>
        </a:p>
      </dgm:t>
    </dgm:pt>
    <dgm:pt modelId="{6943D601-E3D4-434A-A8E5-ABDF37DFC784}">
      <dgm:prSet custT="1"/>
      <dgm:spPr/>
      <dgm:t>
        <a:bodyPr/>
        <a:lstStyle/>
        <a:p>
          <a:r>
            <a:rPr lang="en-US" sz="1800" dirty="0"/>
            <a:t>It was a favor that God bestowed upon her </a:t>
          </a:r>
        </a:p>
        <a:p>
          <a:r>
            <a:rPr lang="en-US" sz="1800" dirty="0"/>
            <a:t>(Luke 1:28-30) </a:t>
          </a:r>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r>
            <a:rPr lang="en-US" sz="1800" dirty="0"/>
            <a:t>Gen. 6:8: “Noah found favor in the eyes of the Lord.” God saved him &amp; his family. </a:t>
          </a:r>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r>
            <a:rPr lang="en-US" sz="1800" dirty="0"/>
            <a:t>Mary found favor with God and would bear His Son into this world, “who takes away the sin of the world” (John 1:29)</a:t>
          </a:r>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r>
            <a:rPr lang="en-US" sz="1800" dirty="0"/>
            <a:t>She was “blessed among women” (Luke 1:[NKJ: 28], 42, 48) </a:t>
          </a:r>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r>
            <a:rPr lang="en-US" sz="2000" dirty="0"/>
            <a:t>One of a woman's greatest earthly blessings is in her children </a:t>
          </a:r>
        </a:p>
        <a:p>
          <a:r>
            <a:rPr lang="en-US" sz="2000" dirty="0"/>
            <a:t>(Prov. 31:28)</a:t>
          </a:r>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r>
            <a:rPr lang="en-US" sz="2400" dirty="0"/>
            <a:t>Her Firstborn was not only a blessing to her but to all who will hear, believe and come to Him (Luke 11:27-28)</a:t>
          </a:r>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264266" custScaleY="440709">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83637" custScaleY="346470">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74291" custScaleY="346471">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X="203511" custScaleY="400990">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243238" custScaleY="356025">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280069" custScaleY="305132">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382637" custScaleY="330772">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2539930" y="1712131"/>
          <a:ext cx="189970" cy="91440"/>
        </a:xfrm>
        <a:custGeom>
          <a:avLst/>
          <a:gdLst/>
          <a:ahLst/>
          <a:cxnLst/>
          <a:rect l="0" t="0" r="0" b="0"/>
          <a:pathLst>
            <a:path>
              <a:moveTo>
                <a:pt x="0" y="45720"/>
              </a:moveTo>
              <a:lnTo>
                <a:pt x="189970"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9401" y="1756747"/>
        <a:ext cx="11028" cy="2207"/>
      </dsp:txXfrm>
    </dsp:sp>
    <dsp:sp modelId="{5DC2EE0D-72B5-4DE5-8F88-1157F4C2CCEF}">
      <dsp:nvSpPr>
        <dsp:cNvPr id="0" name=""/>
        <dsp:cNvSpPr/>
      </dsp:nvSpPr>
      <dsp:spPr>
        <a:xfrm>
          <a:off x="7409" y="489926"/>
          <a:ext cx="2534321" cy="2535849"/>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89000">
            <a:lnSpc>
              <a:spcPct val="90000"/>
            </a:lnSpc>
            <a:spcBef>
              <a:spcPct val="0"/>
            </a:spcBef>
            <a:spcAft>
              <a:spcPct val="35000"/>
            </a:spcAft>
            <a:buNone/>
          </a:pPr>
          <a:r>
            <a:rPr lang="en-US" sz="2000" b="1" i="1" kern="1200" dirty="0"/>
            <a:t>Mary played a role in God’s Plan: she was chosen for a special part, to be the mother of the Lord </a:t>
          </a:r>
        </a:p>
        <a:p>
          <a:pPr marL="0" lvl="0" indent="0" algn="ctr" defTabSz="889000">
            <a:lnSpc>
              <a:spcPct val="90000"/>
            </a:lnSpc>
            <a:spcBef>
              <a:spcPct val="0"/>
            </a:spcBef>
            <a:spcAft>
              <a:spcPct val="35000"/>
            </a:spcAft>
            <a:buNone/>
          </a:pPr>
          <a:r>
            <a:rPr lang="en-US" sz="2000" b="1" i="1" kern="1200" dirty="0"/>
            <a:t>(Luke 1:42-43)</a:t>
          </a:r>
          <a:endParaRPr lang="en-US" sz="2000" kern="1200" dirty="0"/>
        </a:p>
      </dsp:txBody>
      <dsp:txXfrm>
        <a:off x="7409" y="489926"/>
        <a:ext cx="2534321" cy="2535849"/>
      </dsp:txXfrm>
    </dsp:sp>
    <dsp:sp modelId="{A7A7AD6B-D852-4114-9053-7BEBD18CCAC5}">
      <dsp:nvSpPr>
        <dsp:cNvPr id="0" name=""/>
        <dsp:cNvSpPr/>
      </dsp:nvSpPr>
      <dsp:spPr>
        <a:xfrm>
          <a:off x="4521587" y="1712131"/>
          <a:ext cx="189970" cy="91440"/>
        </a:xfrm>
        <a:custGeom>
          <a:avLst/>
          <a:gdLst/>
          <a:ahLst/>
          <a:cxnLst/>
          <a:rect l="0" t="0" r="0" b="0"/>
          <a:pathLst>
            <a:path>
              <a:moveTo>
                <a:pt x="0" y="45720"/>
              </a:moveTo>
              <a:lnTo>
                <a:pt x="189970" y="4572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1058" y="1756747"/>
        <a:ext cx="11028" cy="2207"/>
      </dsp:txXfrm>
    </dsp:sp>
    <dsp:sp modelId="{E29D1D59-02EC-4B3B-B10A-388E7A557737}">
      <dsp:nvSpPr>
        <dsp:cNvPr id="0" name=""/>
        <dsp:cNvSpPr/>
      </dsp:nvSpPr>
      <dsp:spPr>
        <a:xfrm>
          <a:off x="2762301" y="761052"/>
          <a:ext cx="1761085" cy="1993596"/>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00100">
            <a:lnSpc>
              <a:spcPct val="90000"/>
            </a:lnSpc>
            <a:spcBef>
              <a:spcPct val="0"/>
            </a:spcBef>
            <a:spcAft>
              <a:spcPct val="35000"/>
            </a:spcAft>
            <a:buNone/>
          </a:pPr>
          <a:r>
            <a:rPr lang="en-US" sz="1800" kern="1200" dirty="0"/>
            <a:t>It was a favor that God bestowed upon her </a:t>
          </a:r>
        </a:p>
        <a:p>
          <a:pPr marL="0" lvl="0" indent="0" algn="ctr" defTabSz="800100">
            <a:lnSpc>
              <a:spcPct val="90000"/>
            </a:lnSpc>
            <a:spcBef>
              <a:spcPct val="0"/>
            </a:spcBef>
            <a:spcAft>
              <a:spcPct val="35000"/>
            </a:spcAft>
            <a:buNone/>
          </a:pPr>
          <a:r>
            <a:rPr lang="en-US" sz="1800" kern="1200" dirty="0"/>
            <a:t>(Luke 1:28-30) </a:t>
          </a:r>
        </a:p>
      </dsp:txBody>
      <dsp:txXfrm>
        <a:off x="2762301" y="761052"/>
        <a:ext cx="1761085" cy="1993596"/>
      </dsp:txXfrm>
    </dsp:sp>
    <dsp:sp modelId="{3C4E10B1-2AD4-400E-9BB7-BF1B702CD41A}">
      <dsp:nvSpPr>
        <dsp:cNvPr id="0" name=""/>
        <dsp:cNvSpPr/>
      </dsp:nvSpPr>
      <dsp:spPr>
        <a:xfrm>
          <a:off x="6413615" y="1712131"/>
          <a:ext cx="189970" cy="91440"/>
        </a:xfrm>
        <a:custGeom>
          <a:avLst/>
          <a:gdLst/>
          <a:ahLst/>
          <a:cxnLst/>
          <a:rect l="0" t="0" r="0" b="0"/>
          <a:pathLst>
            <a:path>
              <a:moveTo>
                <a:pt x="0" y="45720"/>
              </a:moveTo>
              <a:lnTo>
                <a:pt x="189970"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03087" y="1756747"/>
        <a:ext cx="11028" cy="2207"/>
      </dsp:txXfrm>
    </dsp:sp>
    <dsp:sp modelId="{978BB535-2176-4914-A027-86C57ACB8101}">
      <dsp:nvSpPr>
        <dsp:cNvPr id="0" name=""/>
        <dsp:cNvSpPr/>
      </dsp:nvSpPr>
      <dsp:spPr>
        <a:xfrm>
          <a:off x="4743958" y="761049"/>
          <a:ext cx="1671457" cy="1993602"/>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00100">
            <a:lnSpc>
              <a:spcPct val="90000"/>
            </a:lnSpc>
            <a:spcBef>
              <a:spcPct val="0"/>
            </a:spcBef>
            <a:spcAft>
              <a:spcPct val="35000"/>
            </a:spcAft>
            <a:buNone/>
          </a:pPr>
          <a:r>
            <a:rPr lang="en-US" sz="1800" kern="1200" dirty="0"/>
            <a:t>Gen. 6:8: “Noah found favor in the eyes of the Lord.” God saved him &amp; his family. </a:t>
          </a:r>
        </a:p>
      </dsp:txBody>
      <dsp:txXfrm>
        <a:off x="4743958" y="761049"/>
        <a:ext cx="1671457" cy="1993602"/>
      </dsp:txXfrm>
    </dsp:sp>
    <dsp:sp modelId="{46610ABF-0CB8-41EB-B024-D02498B00266}">
      <dsp:nvSpPr>
        <dsp:cNvPr id="0" name=""/>
        <dsp:cNvSpPr/>
      </dsp:nvSpPr>
      <dsp:spPr>
        <a:xfrm>
          <a:off x="1173740" y="2909703"/>
          <a:ext cx="6438085" cy="304242"/>
        </a:xfrm>
        <a:custGeom>
          <a:avLst/>
          <a:gdLst/>
          <a:ahLst/>
          <a:cxnLst/>
          <a:rect l="0" t="0" r="0" b="0"/>
          <a:pathLst>
            <a:path>
              <a:moveTo>
                <a:pt x="6438085" y="0"/>
              </a:moveTo>
              <a:lnTo>
                <a:pt x="6438085" y="169221"/>
              </a:lnTo>
              <a:lnTo>
                <a:pt x="0" y="169221"/>
              </a:lnTo>
              <a:lnTo>
                <a:pt x="0" y="304242"/>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31613" y="3060721"/>
        <a:ext cx="322339" cy="2207"/>
      </dsp:txXfrm>
    </dsp:sp>
    <dsp:sp modelId="{18224CA0-21BE-49F5-8515-70F8D16466BC}">
      <dsp:nvSpPr>
        <dsp:cNvPr id="0" name=""/>
        <dsp:cNvSpPr/>
      </dsp:nvSpPr>
      <dsp:spPr>
        <a:xfrm>
          <a:off x="6635986" y="604198"/>
          <a:ext cx="1951678" cy="2307305"/>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00100">
            <a:lnSpc>
              <a:spcPct val="90000"/>
            </a:lnSpc>
            <a:spcBef>
              <a:spcPct val="0"/>
            </a:spcBef>
            <a:spcAft>
              <a:spcPct val="35000"/>
            </a:spcAft>
            <a:buNone/>
          </a:pPr>
          <a:r>
            <a:rPr lang="en-US" sz="1800" kern="1200" dirty="0"/>
            <a:t>Mary found favor with God and would bear His Son into this world, “who takes away the sin of the world” (John 1:29)</a:t>
          </a:r>
        </a:p>
      </dsp:txBody>
      <dsp:txXfrm>
        <a:off x="6635986" y="604198"/>
        <a:ext cx="1951678" cy="2307305"/>
      </dsp:txXfrm>
    </dsp:sp>
    <dsp:sp modelId="{D4B37988-2B01-4591-BBEA-5505952ACEAF}">
      <dsp:nvSpPr>
        <dsp:cNvPr id="0" name=""/>
        <dsp:cNvSpPr/>
      </dsp:nvSpPr>
      <dsp:spPr>
        <a:xfrm>
          <a:off x="2338271" y="4224914"/>
          <a:ext cx="189970" cy="91440"/>
        </a:xfrm>
        <a:custGeom>
          <a:avLst/>
          <a:gdLst/>
          <a:ahLst/>
          <a:cxnLst/>
          <a:rect l="0" t="0" r="0" b="0"/>
          <a:pathLst>
            <a:path>
              <a:moveTo>
                <a:pt x="0" y="45720"/>
              </a:moveTo>
              <a:lnTo>
                <a:pt x="189970"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7742" y="4269530"/>
        <a:ext cx="11028" cy="2207"/>
      </dsp:txXfrm>
    </dsp:sp>
    <dsp:sp modelId="{FA51BD83-2614-4BB8-B327-7590A6DDE03C}">
      <dsp:nvSpPr>
        <dsp:cNvPr id="0" name=""/>
        <dsp:cNvSpPr/>
      </dsp:nvSpPr>
      <dsp:spPr>
        <a:xfrm>
          <a:off x="7409" y="3246346"/>
          <a:ext cx="2332661" cy="2048576"/>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00100">
            <a:lnSpc>
              <a:spcPct val="90000"/>
            </a:lnSpc>
            <a:spcBef>
              <a:spcPct val="0"/>
            </a:spcBef>
            <a:spcAft>
              <a:spcPct val="35000"/>
            </a:spcAft>
            <a:buNone/>
          </a:pPr>
          <a:r>
            <a:rPr lang="en-US" sz="1800" kern="1200" dirty="0"/>
            <a:t>She was “blessed among women” (Luke 1:[NKJ: 28], 42, 48) </a:t>
          </a:r>
        </a:p>
      </dsp:txBody>
      <dsp:txXfrm>
        <a:off x="7409" y="3246346"/>
        <a:ext cx="2332661" cy="2048576"/>
      </dsp:txXfrm>
    </dsp:sp>
    <dsp:sp modelId="{A401BAB3-A543-411E-ABBA-D3A972136650}">
      <dsp:nvSpPr>
        <dsp:cNvPr id="0" name=""/>
        <dsp:cNvSpPr/>
      </dsp:nvSpPr>
      <dsp:spPr>
        <a:xfrm>
          <a:off x="5244714" y="4224914"/>
          <a:ext cx="189970" cy="91440"/>
        </a:xfrm>
        <a:custGeom>
          <a:avLst/>
          <a:gdLst/>
          <a:ahLst/>
          <a:cxnLst/>
          <a:rect l="0" t="0" r="0" b="0"/>
          <a:pathLst>
            <a:path>
              <a:moveTo>
                <a:pt x="0" y="45720"/>
              </a:moveTo>
              <a:lnTo>
                <a:pt x="189970"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4186" y="4269530"/>
        <a:ext cx="11028" cy="2207"/>
      </dsp:txXfrm>
    </dsp:sp>
    <dsp:sp modelId="{814F76BA-394F-421A-A013-61773657090D}">
      <dsp:nvSpPr>
        <dsp:cNvPr id="0" name=""/>
        <dsp:cNvSpPr/>
      </dsp:nvSpPr>
      <dsp:spPr>
        <a:xfrm>
          <a:off x="2560642" y="3392766"/>
          <a:ext cx="2685872" cy="1755736"/>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889000">
            <a:lnSpc>
              <a:spcPct val="90000"/>
            </a:lnSpc>
            <a:spcBef>
              <a:spcPct val="0"/>
            </a:spcBef>
            <a:spcAft>
              <a:spcPct val="35000"/>
            </a:spcAft>
            <a:buNone/>
          </a:pPr>
          <a:r>
            <a:rPr lang="en-US" sz="2000" kern="1200" dirty="0"/>
            <a:t>One of a woman's greatest earthly blessings is in her children </a:t>
          </a:r>
        </a:p>
        <a:p>
          <a:pPr marL="0" lvl="0" indent="0" algn="ctr" defTabSz="889000">
            <a:lnSpc>
              <a:spcPct val="90000"/>
            </a:lnSpc>
            <a:spcBef>
              <a:spcPct val="0"/>
            </a:spcBef>
            <a:spcAft>
              <a:spcPct val="35000"/>
            </a:spcAft>
            <a:buNone/>
          </a:pPr>
          <a:r>
            <a:rPr lang="en-US" sz="2000" kern="1200" dirty="0"/>
            <a:t>(Prov. 31:28)</a:t>
          </a:r>
        </a:p>
      </dsp:txBody>
      <dsp:txXfrm>
        <a:off x="2560642" y="3392766"/>
        <a:ext cx="2685872" cy="1755736"/>
      </dsp:txXfrm>
    </dsp:sp>
    <dsp:sp modelId="{5A540F1B-D9D7-44B1-81AF-96FC50EF138F}">
      <dsp:nvSpPr>
        <dsp:cNvPr id="0" name=""/>
        <dsp:cNvSpPr/>
      </dsp:nvSpPr>
      <dsp:spPr>
        <a:xfrm>
          <a:off x="5467085" y="3318999"/>
          <a:ext cx="3669503" cy="1903269"/>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2" tIns="49326" rIns="46992" bIns="49326" numCol="1" spcCol="1270" anchor="ctr" anchorCtr="0">
          <a:noAutofit/>
        </a:bodyPr>
        <a:lstStyle/>
        <a:p>
          <a:pPr marL="0" lvl="0" indent="0" algn="ctr" defTabSz="1066800">
            <a:lnSpc>
              <a:spcPct val="90000"/>
            </a:lnSpc>
            <a:spcBef>
              <a:spcPct val="0"/>
            </a:spcBef>
            <a:spcAft>
              <a:spcPct val="35000"/>
            </a:spcAft>
            <a:buNone/>
          </a:pPr>
          <a:r>
            <a:rPr lang="en-US" sz="2400" kern="1200" dirty="0"/>
            <a:t>Her Firstborn was not only a blessing to her but to all who will hear, believe and come to Him (Luke 11:27-28)</a:t>
          </a:r>
        </a:p>
      </dsp:txBody>
      <dsp:txXfrm>
        <a:off x="5467085" y="3318999"/>
        <a:ext cx="3669503" cy="190326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A684193B-D52E-41C5-9260-D7FC6217C959}" type="slidenum">
              <a:rPr lang="en-US"/>
              <a:pPr>
                <a:defRPr/>
              </a:pPr>
              <a:t>‹#›</a:t>
            </a:fld>
            <a:endParaRPr lang="en-US"/>
          </a:p>
        </p:txBody>
      </p:sp>
    </p:spTree>
    <p:extLst>
      <p:ext uri="{BB962C8B-B14F-4D97-AF65-F5344CB8AC3E}">
        <p14:creationId xmlns:p14="http://schemas.microsoft.com/office/powerpoint/2010/main" val="2331589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17C4651E-481A-4E66-B281-BD855B475216}" type="slidenum">
              <a:rPr lang="en-US"/>
              <a:pPr>
                <a:defRPr/>
              </a:pPr>
              <a:t>‹#›</a:t>
            </a:fld>
            <a:endParaRPr lang="en-US"/>
          </a:p>
        </p:txBody>
      </p:sp>
    </p:spTree>
    <p:extLst>
      <p:ext uri="{BB962C8B-B14F-4D97-AF65-F5344CB8AC3E}">
        <p14:creationId xmlns:p14="http://schemas.microsoft.com/office/powerpoint/2010/main" val="15529780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80EAC457-5960-4724-B8C1-64322E65DE97}"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Some points taken from an article by Edwin Crozier </a:t>
            </a:r>
          </a:p>
          <a:p>
            <a:pPr eaLnBrk="1" hangingPunct="1"/>
            <a:endParaRPr lang="en-US" altLang="en-US" dirty="0"/>
          </a:p>
        </p:txBody>
      </p:sp>
    </p:spTree>
    <p:extLst>
      <p:ext uri="{BB962C8B-B14F-4D97-AF65-F5344CB8AC3E}">
        <p14:creationId xmlns:p14="http://schemas.microsoft.com/office/powerpoint/2010/main" val="309105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Image: Mary Kissing Baby Jesus by Liz Lemon Swindle</a:t>
            </a:r>
          </a:p>
          <a:p>
            <a:pPr eaLnBrk="1" hangingPunct="1"/>
            <a:endParaRPr lang="en-US" altLang="en-US" dirty="0"/>
          </a:p>
        </p:txBody>
      </p:sp>
    </p:spTree>
    <p:extLst>
      <p:ext uri="{BB962C8B-B14F-4D97-AF65-F5344CB8AC3E}">
        <p14:creationId xmlns:p14="http://schemas.microsoft.com/office/powerpoint/2010/main" val="116750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8936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7675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Image: Mary Kissing Baby Jesus by Liz Lemon Swindle</a:t>
            </a:r>
          </a:p>
          <a:p>
            <a:pPr eaLnBrk="1" hangingPunct="1"/>
            <a:endParaRPr lang="en-US" altLang="en-US" dirty="0"/>
          </a:p>
        </p:txBody>
      </p:sp>
      <p:sp>
        <p:nvSpPr>
          <p:cNvPr id="21508" name="Header Placeholder 3"/>
          <p:cNvSpPr>
            <a:spLocks noGrp="1"/>
          </p:cNvSpPr>
          <p:nvPr>
            <p:ph type="hdr" sz="quarter"/>
          </p:nvPr>
        </p:nvSpPr>
        <p:spPr>
          <a:noFill/>
        </p:spPr>
        <p:txBody>
          <a:bodyPr/>
          <a:lstStyle>
            <a:lvl1pPr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Specific Request</a:t>
            </a:r>
          </a:p>
        </p:txBody>
      </p:sp>
      <p:sp>
        <p:nvSpPr>
          <p:cNvPr id="21509" name="Footer Placeholder 4"/>
          <p:cNvSpPr>
            <a:spLocks noGrp="1"/>
          </p:cNvSpPr>
          <p:nvPr>
            <p:ph type="ftr" sz="quarter" idx="4"/>
          </p:nvPr>
        </p:nvSpPr>
        <p:spPr>
          <a:noFill/>
        </p:spPr>
        <p:txBody>
          <a:bodyPr/>
          <a:lstStyle>
            <a:lvl1pPr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Prepared by Nathan L Morrison / 05-14-06</a:t>
            </a:r>
          </a:p>
        </p:txBody>
      </p:sp>
      <p:sp>
        <p:nvSpPr>
          <p:cNvPr id="21510" name="Slide Number Placeholder 5"/>
          <p:cNvSpPr>
            <a:spLocks noGrp="1"/>
          </p:cNvSpPr>
          <p:nvPr>
            <p:ph type="sldNum" sz="quarter" idx="5"/>
          </p:nvPr>
        </p:nvSpPr>
        <p:spPr>
          <a:noFill/>
        </p:spPr>
        <p:txBody>
          <a:bodyPr/>
          <a:lstStyle>
            <a:lvl1pPr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D30A53-03BC-4159-AF04-AB498AC6598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4503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7330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448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0860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3875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000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Image: Mary Kissing Baby Jesus by Morgan </a:t>
            </a:r>
            <a:r>
              <a:rPr lang="en-US" altLang="en-US" dirty="0" err="1"/>
              <a:t>Weistling</a:t>
            </a:r>
            <a:endParaRPr lang="en-US" altLang="en-US" dirty="0"/>
          </a:p>
        </p:txBody>
      </p:sp>
    </p:spTree>
    <p:extLst>
      <p:ext uri="{BB962C8B-B14F-4D97-AF65-F5344CB8AC3E}">
        <p14:creationId xmlns:p14="http://schemas.microsoft.com/office/powerpoint/2010/main" val="429303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35243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223139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7882466" y="381001"/>
            <a:ext cx="667173" cy="365125"/>
          </a:xfrm>
        </p:spPr>
        <p:txBody>
          <a:bodyPr/>
          <a:lstStyle/>
          <a:p>
            <a:fld id="{93879702-0391-432D-AB05-FECB95FF98BB}" type="slidenum">
              <a:rPr lang="en-US" altLang="en-US" smtClean="0"/>
              <a:pPr/>
              <a:t>‹#›</a:t>
            </a:fld>
            <a:endParaRPr lang="en-US" altLang="en-US"/>
          </a:p>
        </p:txBody>
      </p:sp>
    </p:spTree>
    <p:extLst>
      <p:ext uri="{BB962C8B-B14F-4D97-AF65-F5344CB8AC3E}">
        <p14:creationId xmlns:p14="http://schemas.microsoft.com/office/powerpoint/2010/main" val="4507460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D6D93AFA-C1E6-4A5D-87D7-9D454F79DFBB}" type="slidenum">
              <a:rPr lang="en-US" altLang="en-US" smtClean="0"/>
              <a:pPr/>
              <a:t>‹#›</a:t>
            </a:fld>
            <a:endParaRPr lang="en-US" altLang="en-US"/>
          </a:p>
        </p:txBody>
      </p:sp>
    </p:spTree>
    <p:extLst>
      <p:ext uri="{BB962C8B-B14F-4D97-AF65-F5344CB8AC3E}">
        <p14:creationId xmlns:p14="http://schemas.microsoft.com/office/powerpoint/2010/main" val="8006301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fld id="{57057FAB-3CC0-4108-BFD6-1FB34EA11AEE}" type="slidenum">
              <a:rPr lang="en-US" altLang="en-US" smtClean="0"/>
              <a:pPr/>
              <a:t>‹#›</a:t>
            </a:fld>
            <a:endParaRPr lang="en-US" altLang="en-US"/>
          </a:p>
        </p:txBody>
      </p:sp>
    </p:spTree>
    <p:extLst>
      <p:ext uri="{BB962C8B-B14F-4D97-AF65-F5344CB8AC3E}">
        <p14:creationId xmlns:p14="http://schemas.microsoft.com/office/powerpoint/2010/main" val="1793039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2EAF1DF2-0833-4AC3-9141-3FA96CE8D20C}" type="slidenum">
              <a:rPr lang="en-US" altLang="en-US" smtClean="0"/>
              <a:pPr/>
              <a:t>‹#›</a:t>
            </a:fld>
            <a:endParaRPr lang="en-US" altLang="en-US"/>
          </a:p>
        </p:txBody>
      </p:sp>
    </p:spTree>
    <p:extLst>
      <p:ext uri="{BB962C8B-B14F-4D97-AF65-F5344CB8AC3E}">
        <p14:creationId xmlns:p14="http://schemas.microsoft.com/office/powerpoint/2010/main" val="25980075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fld id="{3AAE2A72-817F-433A-8BB1-1E06131B2F48}" type="slidenum">
              <a:rPr lang="en-US" altLang="en-US" smtClean="0"/>
              <a:pPr/>
              <a:t>‹#›</a:t>
            </a:fld>
            <a:endParaRPr lang="en-US" altLang="en-US"/>
          </a:p>
        </p:txBody>
      </p:sp>
    </p:spTree>
    <p:extLst>
      <p:ext uri="{BB962C8B-B14F-4D97-AF65-F5344CB8AC3E}">
        <p14:creationId xmlns:p14="http://schemas.microsoft.com/office/powerpoint/2010/main" val="2558339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8E50E1F8-DA05-4E35-ACF0-062394864A90}" type="slidenum">
              <a:rPr lang="en-US" altLang="en-US" smtClean="0"/>
              <a:pPr/>
              <a:t>‹#›</a:t>
            </a:fld>
            <a:endParaRPr lang="en-US" altLang="en-US"/>
          </a:p>
        </p:txBody>
      </p:sp>
    </p:spTree>
    <p:extLst>
      <p:ext uri="{BB962C8B-B14F-4D97-AF65-F5344CB8AC3E}">
        <p14:creationId xmlns:p14="http://schemas.microsoft.com/office/powerpoint/2010/main" val="38065226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B705B1C8-A4B0-41E5-8399-166AF49A4F90}" type="slidenum">
              <a:rPr lang="en-US" altLang="en-US" smtClean="0"/>
              <a:pPr/>
              <a:t>‹#›</a:t>
            </a:fld>
            <a:endParaRPr lang="en-US" altLang="en-US"/>
          </a:p>
        </p:txBody>
      </p:sp>
    </p:spTree>
    <p:extLst>
      <p:ext uri="{BB962C8B-B14F-4D97-AF65-F5344CB8AC3E}">
        <p14:creationId xmlns:p14="http://schemas.microsoft.com/office/powerpoint/2010/main" val="2682381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25384460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3987876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010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652539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811271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8402851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11168400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fld id="{A4531DC1-A6A9-4515-91E1-E6AFA2F112AF}" type="slidenum">
              <a:rPr lang="en-US" altLang="en-US" smtClean="0"/>
              <a:pPr/>
              <a:t>‹#›</a:t>
            </a:fld>
            <a:endParaRPr lang="en-US" altLang="en-US"/>
          </a:p>
        </p:txBody>
      </p:sp>
    </p:spTree>
    <p:extLst>
      <p:ext uri="{BB962C8B-B14F-4D97-AF65-F5344CB8AC3E}">
        <p14:creationId xmlns:p14="http://schemas.microsoft.com/office/powerpoint/2010/main" val="21131058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7882466" y="381001"/>
            <a:ext cx="667174" cy="365125"/>
          </a:xfrm>
        </p:spPr>
        <p:txBody>
          <a:bodyPr/>
          <a:lstStyle/>
          <a:p>
            <a:fld id="{6EB321A0-C2FE-4E26-9DB8-CCB16A470C56}" type="slidenum">
              <a:rPr lang="en-US" altLang="en-US" smtClean="0"/>
              <a:pPr/>
              <a:t>‹#›</a:t>
            </a:fld>
            <a:endParaRPr lang="en-US" altLang="en-US"/>
          </a:p>
        </p:txBody>
      </p:sp>
    </p:spTree>
    <p:extLst>
      <p:ext uri="{BB962C8B-B14F-4D97-AF65-F5344CB8AC3E}">
        <p14:creationId xmlns:p14="http://schemas.microsoft.com/office/powerpoint/2010/main" val="3615025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6057900" y="1430867"/>
            <a:ext cx="2171700" cy="365125"/>
          </a:xfrm>
        </p:spPr>
        <p:txBody>
          <a:bodyPr/>
          <a:lstStyle/>
          <a:p>
            <a:fld id="{611AEDDE-73A0-4F93-B8AC-E2C393F474EB}" type="slidenum">
              <a:rPr lang="en-US" altLang="en-US" smtClean="0"/>
              <a:pPr/>
              <a:t>‹#›</a:t>
            </a:fld>
            <a:endParaRPr lang="en-US" altLang="en-US"/>
          </a:p>
        </p:txBody>
      </p:sp>
    </p:spTree>
    <p:extLst>
      <p:ext uri="{BB962C8B-B14F-4D97-AF65-F5344CB8AC3E}">
        <p14:creationId xmlns:p14="http://schemas.microsoft.com/office/powerpoint/2010/main" val="602735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fld id="{1A7A57EC-A743-4D51-A274-BFC1C6D1F630}" type="slidenum">
              <a:rPr lang="en-US" altLang="en-US" smtClean="0"/>
              <a:pPr/>
              <a:t>‹#›</a:t>
            </a:fld>
            <a:endParaRPr lang="en-US" altLang="en-US"/>
          </a:p>
        </p:txBody>
      </p:sp>
    </p:spTree>
    <p:extLst>
      <p:ext uri="{BB962C8B-B14F-4D97-AF65-F5344CB8AC3E}">
        <p14:creationId xmlns:p14="http://schemas.microsoft.com/office/powerpoint/2010/main" val="376143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7882466" y="381001"/>
            <a:ext cx="667173" cy="365125"/>
          </a:xfrm>
        </p:spPr>
        <p:txBody>
          <a:bodyPr/>
          <a:lstStyle/>
          <a:p>
            <a:fld id="{93879702-0391-432D-AB05-FECB95FF98BB}" type="slidenum">
              <a:rPr lang="en-US" altLang="en-US" smtClean="0"/>
              <a:pPr/>
              <a:t>‹#›</a:t>
            </a:fld>
            <a:endParaRPr lang="en-US" altLang="en-US"/>
          </a:p>
        </p:txBody>
      </p:sp>
    </p:spTree>
    <p:extLst>
      <p:ext uri="{BB962C8B-B14F-4D97-AF65-F5344CB8AC3E}">
        <p14:creationId xmlns:p14="http://schemas.microsoft.com/office/powerpoint/2010/main" val="33729239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D6D93AFA-C1E6-4A5D-87D7-9D454F79DFBB}" type="slidenum">
              <a:rPr lang="en-US" altLang="en-US" smtClean="0"/>
              <a:pPr/>
              <a:t>‹#›</a:t>
            </a:fld>
            <a:endParaRPr lang="en-US" altLang="en-US"/>
          </a:p>
        </p:txBody>
      </p:sp>
    </p:spTree>
    <p:extLst>
      <p:ext uri="{BB962C8B-B14F-4D97-AF65-F5344CB8AC3E}">
        <p14:creationId xmlns:p14="http://schemas.microsoft.com/office/powerpoint/2010/main" val="21118771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fld id="{57057FAB-3CC0-4108-BFD6-1FB34EA11AEE}" type="slidenum">
              <a:rPr lang="en-US" altLang="en-US" smtClean="0"/>
              <a:pPr/>
              <a:t>‹#›</a:t>
            </a:fld>
            <a:endParaRPr lang="en-US" altLang="en-US"/>
          </a:p>
        </p:txBody>
      </p:sp>
    </p:spTree>
    <p:extLst>
      <p:ext uri="{BB962C8B-B14F-4D97-AF65-F5344CB8AC3E}">
        <p14:creationId xmlns:p14="http://schemas.microsoft.com/office/powerpoint/2010/main" val="321773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3050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2EAF1DF2-0833-4AC3-9141-3FA96CE8D20C}" type="slidenum">
              <a:rPr lang="en-US" altLang="en-US" smtClean="0"/>
              <a:pPr/>
              <a:t>‹#›</a:t>
            </a:fld>
            <a:endParaRPr lang="en-US" altLang="en-US"/>
          </a:p>
        </p:txBody>
      </p:sp>
    </p:spTree>
    <p:extLst>
      <p:ext uri="{BB962C8B-B14F-4D97-AF65-F5344CB8AC3E}">
        <p14:creationId xmlns:p14="http://schemas.microsoft.com/office/powerpoint/2010/main" val="1951946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fld id="{3AAE2A72-817F-433A-8BB1-1E06131B2F48}" type="slidenum">
              <a:rPr lang="en-US" altLang="en-US" smtClean="0"/>
              <a:pPr/>
              <a:t>‹#›</a:t>
            </a:fld>
            <a:endParaRPr lang="en-US" altLang="en-US"/>
          </a:p>
        </p:txBody>
      </p:sp>
    </p:spTree>
    <p:extLst>
      <p:ext uri="{BB962C8B-B14F-4D97-AF65-F5344CB8AC3E}">
        <p14:creationId xmlns:p14="http://schemas.microsoft.com/office/powerpoint/2010/main" val="19787098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8E50E1F8-DA05-4E35-ACF0-062394864A90}" type="slidenum">
              <a:rPr lang="en-US" altLang="en-US" smtClean="0"/>
              <a:pPr/>
              <a:t>‹#›</a:t>
            </a:fld>
            <a:endParaRPr lang="en-US" altLang="en-US"/>
          </a:p>
        </p:txBody>
      </p:sp>
    </p:spTree>
    <p:extLst>
      <p:ext uri="{BB962C8B-B14F-4D97-AF65-F5344CB8AC3E}">
        <p14:creationId xmlns:p14="http://schemas.microsoft.com/office/powerpoint/2010/main" val="40437796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B705B1C8-A4B0-41E5-8399-166AF49A4F90}" type="slidenum">
              <a:rPr lang="en-US" altLang="en-US" smtClean="0"/>
              <a:pPr/>
              <a:t>‹#›</a:t>
            </a:fld>
            <a:endParaRPr lang="en-US" altLang="en-US"/>
          </a:p>
        </p:txBody>
      </p:sp>
    </p:spTree>
    <p:extLst>
      <p:ext uri="{BB962C8B-B14F-4D97-AF65-F5344CB8AC3E}">
        <p14:creationId xmlns:p14="http://schemas.microsoft.com/office/powerpoint/2010/main" val="11682501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20246631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4019022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01352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r>
              <a:rPr lang="en-US"/>
              <a:t>Mary: "Blessed Among Women"</a:t>
            </a:r>
          </a:p>
        </p:txBody>
      </p:sp>
      <p:sp>
        <p:nvSpPr>
          <p:cNvPr id="7" name="Slide Number Placeholder 6"/>
          <p:cNvSpPr>
            <a:spLocks noGrp="1"/>
          </p:cNvSpPr>
          <p:nvPr>
            <p:ph type="sldNum" sz="quarter" idx="12"/>
          </p:nvPr>
        </p:nvSpPr>
        <p:spPr>
          <a:xfrm>
            <a:off x="7882466" y="381001"/>
            <a:ext cx="667174" cy="365125"/>
          </a:xfrm>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19868512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31732817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225211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935346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fld id="{A4531DC1-A6A9-4515-91E1-E6AFA2F112AF}" type="slidenum">
              <a:rPr lang="en-US" altLang="en-US" smtClean="0"/>
              <a:pPr/>
              <a:t>‹#›</a:t>
            </a:fld>
            <a:endParaRPr lang="en-US" altLang="en-US"/>
          </a:p>
        </p:txBody>
      </p:sp>
    </p:spTree>
    <p:extLst>
      <p:ext uri="{BB962C8B-B14F-4D97-AF65-F5344CB8AC3E}">
        <p14:creationId xmlns:p14="http://schemas.microsoft.com/office/powerpoint/2010/main" val="32145944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7882466" y="381001"/>
            <a:ext cx="667174" cy="365125"/>
          </a:xfrm>
        </p:spPr>
        <p:txBody>
          <a:bodyPr/>
          <a:lstStyle/>
          <a:p>
            <a:fld id="{6EB321A0-C2FE-4E26-9DB8-CCB16A470C56}" type="slidenum">
              <a:rPr lang="en-US" altLang="en-US" smtClean="0"/>
              <a:pPr/>
              <a:t>‹#›</a:t>
            </a:fld>
            <a:endParaRPr lang="en-US" altLang="en-US"/>
          </a:p>
        </p:txBody>
      </p:sp>
    </p:spTree>
    <p:extLst>
      <p:ext uri="{BB962C8B-B14F-4D97-AF65-F5344CB8AC3E}">
        <p14:creationId xmlns:p14="http://schemas.microsoft.com/office/powerpoint/2010/main" val="6325321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994607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745060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7713116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2836953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3555029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41748826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3537853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96325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65223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6846205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628917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603097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7442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5809817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459681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506793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7506841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996384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9687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57815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7367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Mary: "Blessed Among Women"</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66598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Mary: "Blessed Among Women"</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656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5151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Mary: "Blessed Among Women"</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2950059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84273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Mary: "Blessed Among Women"</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547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Mary: "Blessed Among Women"</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284625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Mary: "Blessed Among Women"</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366470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87053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50952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92102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8504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49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81582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5529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Mary: "Blessed Among Women"</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72261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Mary: "Blessed Among Women"</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1400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Mary: "Blessed Among Women"</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98072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Mary: "Blessed Among Women"</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47698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Mary: "Blessed Among Women"</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2056444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133389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2312111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968871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396321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119948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2264077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2174536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376515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199107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166907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842735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5394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26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52751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3618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83397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174912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3723089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384460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214172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5066971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260630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677860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2899950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975525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10014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2591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69773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167495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7278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36275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3796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85489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00590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35725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025811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9599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419374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087816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179534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01870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903020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799648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2585655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820681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358649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905520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14542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969079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Mary: "Blessed Among Women"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465612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6819100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1966685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4034966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923450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Mary: "Blessed Among Women"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3247613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4225289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Mary: "Blessed Among Women"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5911374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155531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28759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56790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31442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42921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56013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Mary: "Blessed Among Women"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88035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82159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Mary: "Blessed Among Women"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4577392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7714766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2864286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r>
              <a:rPr lang="en-US"/>
              <a:t>Mary: "Blessed Among Women"</a:t>
            </a:r>
          </a:p>
        </p:txBody>
      </p:sp>
      <p:sp>
        <p:nvSpPr>
          <p:cNvPr id="6" name="Slide Number Placeholder 5"/>
          <p:cNvSpPr>
            <a:spLocks noGrp="1"/>
          </p:cNvSpPr>
          <p:nvPr>
            <p:ph type="sldNum" sz="quarter" idx="12"/>
          </p:nvPr>
        </p:nvSpPr>
        <p:spPr>
          <a:xfrm>
            <a:off x="6057900" y="1430867"/>
            <a:ext cx="2171700" cy="365125"/>
          </a:xfrm>
        </p:spPr>
        <p:txBody>
          <a:bodyPr/>
          <a:lstStyle/>
          <a:p>
            <a:fld id="{611AEDDE-73A0-4F93-B8AC-E2C393F474EB}" type="slidenum">
              <a:rPr lang="en-US" altLang="en-US" smtClean="0"/>
              <a:pPr/>
              <a:t>‹#›</a:t>
            </a:fld>
            <a:endParaRPr lang="en-US" altLang="en-US"/>
          </a:p>
        </p:txBody>
      </p:sp>
    </p:spTree>
    <p:extLst>
      <p:ext uri="{BB962C8B-B14F-4D97-AF65-F5344CB8AC3E}">
        <p14:creationId xmlns:p14="http://schemas.microsoft.com/office/powerpoint/2010/main" val="4284889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Mary: "Blessed Among Women"</a:t>
            </a:r>
          </a:p>
        </p:txBody>
      </p:sp>
      <p:sp>
        <p:nvSpPr>
          <p:cNvPr id="6" name="Slide Number Placeholder 5"/>
          <p:cNvSpPr>
            <a:spLocks noGrp="1"/>
          </p:cNvSpPr>
          <p:nvPr>
            <p:ph type="sldNum" sz="quarter" idx="12"/>
          </p:nvPr>
        </p:nvSpPr>
        <p:spPr/>
        <p:txBody>
          <a:bodyPr/>
          <a:lstStyle/>
          <a:p>
            <a:fld id="{1A7A57EC-A743-4D51-A274-BFC1C6D1F630}" type="slidenum">
              <a:rPr lang="en-US" altLang="en-US" smtClean="0"/>
              <a:pPr/>
              <a:t>‹#›</a:t>
            </a:fld>
            <a:endParaRPr lang="en-US" altLang="en-US"/>
          </a:p>
        </p:txBody>
      </p:sp>
    </p:spTree>
    <p:extLst>
      <p:ext uri="{BB962C8B-B14F-4D97-AF65-F5344CB8AC3E}">
        <p14:creationId xmlns:p14="http://schemas.microsoft.com/office/powerpoint/2010/main" val="236256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7.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image" Target="../media/image6.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theme" Target="../theme/theme8.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image" Target="../media/image8.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3903496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3198499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85698165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04423768"/>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Mary: "Blessed Among Women"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323109789"/>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74900866"/>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159110682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C20BD4-E8CF-4564-8C7A-A35707A78136}" type="slidenum">
              <a:rPr lang="en-US" altLang="en-US" smtClean="0"/>
              <a:pPr/>
              <a:t>‹#›</a:t>
            </a:fld>
            <a:endParaRPr lang="en-US" altLang="en-US"/>
          </a:p>
        </p:txBody>
      </p:sp>
    </p:spTree>
    <p:extLst>
      <p:ext uri="{BB962C8B-B14F-4D97-AF65-F5344CB8AC3E}">
        <p14:creationId xmlns:p14="http://schemas.microsoft.com/office/powerpoint/2010/main" val="2422219458"/>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Mary: "Blessed Among Women"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133147966"/>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8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6.xml"/><Relationship Id="rId5" Type="http://schemas.openxmlformats.org/officeDocument/2006/relationships/image" Target="../media/image1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B4D41016-2059-4401-8B68-73D52E22CBC1}"/>
              </a:ext>
            </a:extLst>
          </p:cNvPr>
          <p:cNvPicPr>
            <a:picLocks noChangeAspect="1"/>
          </p:cNvPicPr>
          <p:nvPr/>
        </p:nvPicPr>
        <p:blipFill rotWithShape="1">
          <a:blip r:embed="rId4">
            <a:extLst>
              <a:ext uri="{28A0092B-C50C-407E-A947-70E740481C1C}">
                <a14:useLocalDpi xmlns:a14="http://schemas.microsoft.com/office/drawing/2010/main" val="0"/>
              </a:ext>
            </a:extLst>
          </a:blip>
          <a:srcRect l="11884" r="659"/>
          <a:stretch/>
        </p:blipFill>
        <p:spPr bwMode="auto">
          <a:xfrm>
            <a:off x="20" y="2030"/>
            <a:ext cx="4571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89040B6-74F3-4BED-9FF4-C61706E2B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1D8002E-DEE3-47D2-B0A1-1F8D3D7A0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8CBB79A-B241-457A-B231-C7B8D2C658E7}"/>
              </a:ext>
            </a:extLst>
          </p:cNvPr>
          <p:cNvSpPr>
            <a:spLocks noGrp="1"/>
          </p:cNvSpPr>
          <p:nvPr>
            <p:ph type="ctrTitle"/>
          </p:nvPr>
        </p:nvSpPr>
        <p:spPr>
          <a:xfrm>
            <a:off x="4572001" y="594118"/>
            <a:ext cx="4571999" cy="2987282"/>
          </a:xfrm>
        </p:spPr>
        <p:txBody>
          <a:bodyPr vert="horz" lIns="91440" tIns="45720" rIns="91440" bIns="45720" rtlCol="0">
            <a:normAutofit/>
          </a:bodyPr>
          <a:lstStyle/>
          <a:p>
            <a:pPr marR="0" lvl="0" fontAlgn="auto">
              <a:spcAft>
                <a:spcPts val="0"/>
              </a:spcAft>
              <a:buClrTx/>
              <a:buSzTx/>
              <a:tabLst/>
              <a:defRPr/>
            </a:pPr>
            <a:r>
              <a:rPr lang="en-US" dirty="0"/>
              <a:t>Mary:</a:t>
            </a:r>
            <a:br>
              <a:rPr lang="en-US" dirty="0"/>
            </a:br>
            <a:r>
              <a:rPr lang="en-US" sz="4000" dirty="0"/>
              <a:t>“Blessed Among Women”</a:t>
            </a:r>
            <a:endParaRPr kumimoji="0" lang="en-US" u="none" strike="noStrike" spc="0" normalizeH="0" baseline="0" noProof="0" dirty="0">
              <a:ln>
                <a:noFill/>
              </a:ln>
              <a:uLnTx/>
              <a:uFillTx/>
            </a:endParaRPr>
          </a:p>
        </p:txBody>
      </p:sp>
      <p:sp>
        <p:nvSpPr>
          <p:cNvPr id="13" name="Text Box 3">
            <a:extLst>
              <a:ext uri="{FF2B5EF4-FFF2-40B4-BE49-F238E27FC236}">
                <a16:creationId xmlns:a16="http://schemas.microsoft.com/office/drawing/2014/main" id="{C8782154-B786-4F55-9EA3-610A44A9E31D}"/>
              </a:ext>
            </a:extLst>
          </p:cNvPr>
          <p:cNvSpPr txBox="1">
            <a:spLocks noChangeArrowheads="1"/>
          </p:cNvSpPr>
          <p:nvPr/>
        </p:nvSpPr>
        <p:spPr bwMode="auto">
          <a:xfrm>
            <a:off x="1" y="1339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ctr" defTabSz="914400" eaLnBrk="1" fontAlgn="auto" latinLnBrk="0" hangingPunct="1">
              <a:spcBef>
                <a:spcPts val="0"/>
              </a:spcBef>
              <a:spcAft>
                <a:spcPts val="600"/>
              </a:spcAft>
              <a:buClrTx/>
              <a:buSzTx/>
              <a:buFontTx/>
              <a:buNone/>
              <a:tabLst/>
              <a:defRPr/>
            </a:pPr>
            <a:r>
              <a:rPr kumimoji="0" lang="en-US" sz="2400" b="1" i="1" u="none" strike="noStrike" kern="0" cap="none" spc="0" normalizeH="0" baseline="0" noProof="0" dirty="0">
                <a:ln>
                  <a:noFill/>
                </a:ln>
                <a:solidFill>
                  <a:srgbClr val="FFCCFF"/>
                </a:solidFill>
                <a:effectLst/>
                <a:uLnTx/>
                <a:uFillTx/>
                <a:latin typeface="Tahoma" pitchFamily="34" charset="0"/>
                <a:cs typeface="Times New Roman" pitchFamily="18" charset="0"/>
              </a:rPr>
              <a:t>Godly Women Series Part 9</a:t>
            </a:r>
            <a:endParaRPr kumimoji="0" lang="en-US" sz="2000" b="0" i="1" u="none" strike="noStrike" kern="0" cap="none" spc="0" normalizeH="0" baseline="0" noProof="0">
              <a:ln>
                <a:noFill/>
              </a:ln>
              <a:solidFill>
                <a:srgbClr val="FFCCFF"/>
              </a:solidFill>
              <a:effectLst/>
              <a:uLnTx/>
              <a:uFillTx/>
              <a:latin typeface="Tahoma" pitchFamily="34" charset="0"/>
              <a:cs typeface="Times New Roman" pitchFamily="18" charset="0"/>
            </a:endParaRPr>
          </a:p>
        </p:txBody>
      </p:sp>
      <p:sp>
        <p:nvSpPr>
          <p:cNvPr id="5" name="Subtitle 4">
            <a:extLst>
              <a:ext uri="{FF2B5EF4-FFF2-40B4-BE49-F238E27FC236}">
                <a16:creationId xmlns:a16="http://schemas.microsoft.com/office/drawing/2014/main" id="{D398673A-4AB1-4E73-A252-8C62B14A591C}"/>
              </a:ext>
            </a:extLst>
          </p:cNvPr>
          <p:cNvSpPr>
            <a:spLocks noGrp="1"/>
          </p:cNvSpPr>
          <p:nvPr>
            <p:ph type="subTitle" idx="1"/>
          </p:nvPr>
        </p:nvSpPr>
        <p:spPr>
          <a:xfrm>
            <a:off x="4571981" y="4612848"/>
            <a:ext cx="4571999" cy="1655762"/>
          </a:xfrm>
        </p:spPr>
        <p:txBody>
          <a:bodyPr>
            <a:normAutofit fontScale="77500" lnSpcReduction="20000"/>
          </a:bodyPr>
          <a:lstStyle/>
          <a:p>
            <a:pPr fontAlgn="auto">
              <a:spcAft>
                <a:spcPts val="0"/>
              </a:spcAft>
              <a:buClrTx/>
              <a:buSzTx/>
            </a:pPr>
            <a:r>
              <a:rPr lang="en-US" sz="4400" b="1" dirty="0">
                <a:solidFill>
                  <a:srgbClr val="66FFFF"/>
                </a:solidFill>
              </a:rPr>
              <a:t>Text:</a:t>
            </a:r>
            <a:r>
              <a:rPr lang="en-US" b="1" dirty="0">
                <a:solidFill>
                  <a:srgbClr val="66FFFF"/>
                </a:solidFill>
              </a:rPr>
              <a:t> </a:t>
            </a:r>
          </a:p>
          <a:p>
            <a:pPr fontAlgn="auto">
              <a:spcAft>
                <a:spcPts val="0"/>
              </a:spcAft>
              <a:buClrTx/>
              <a:buSzTx/>
            </a:pPr>
            <a:r>
              <a:rPr lang="en-US" sz="4000" b="1" dirty="0">
                <a:solidFill>
                  <a:srgbClr val="66FFFF"/>
                </a:solidFill>
              </a:rPr>
              <a:t>Luke 1:26-38, 42, 48</a:t>
            </a:r>
          </a:p>
          <a:p>
            <a:endParaRPr lang="en-US" dirty="0"/>
          </a:p>
        </p:txBody>
      </p:sp>
    </p:spTree>
    <p:extLst>
      <p:ext uri="{BB962C8B-B14F-4D97-AF65-F5344CB8AC3E}">
        <p14:creationId xmlns:p14="http://schemas.microsoft.com/office/powerpoint/2010/main" val="172184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37201" y="36405"/>
            <a:ext cx="4106799" cy="2299205"/>
          </a:xfrm>
        </p:spPr>
        <p:txBody>
          <a:bodyPr vert="horz" lIns="91440" tIns="45720" rIns="91440" bIns="45720" rtlCol="0" anchor="b">
            <a:normAutofit fontScale="90000"/>
          </a:bodyPr>
          <a:lstStyle/>
          <a:p>
            <a:pPr>
              <a:defRPr/>
            </a:pPr>
            <a:r>
              <a:rPr lang="en-US" sz="4400" u="sng" dirty="0"/>
              <a:t>Her Humility &amp; Submission</a:t>
            </a:r>
            <a:br>
              <a:rPr lang="en-US" sz="4400" u="sng" dirty="0"/>
            </a:br>
            <a:r>
              <a:rPr lang="en-US" sz="4400" i="1" u="sng" dirty="0">
                <a:ln>
                  <a:solidFill>
                    <a:srgbClr val="0000FF"/>
                  </a:solidFill>
                </a:ln>
                <a:solidFill>
                  <a:srgbClr val="66FFFF"/>
                </a:solidFill>
              </a:rPr>
              <a:t>Application:</a:t>
            </a:r>
            <a:endParaRPr lang="en-US" sz="4800" i="1" u="sng" dirty="0">
              <a:ln>
                <a:solidFill>
                  <a:srgbClr val="0000FF"/>
                </a:solidFill>
              </a:ln>
              <a:solidFill>
                <a:srgbClr val="66FFFF"/>
              </a:solidFill>
            </a:endParaRPr>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4083" name="Text Box 3"/>
          <p:cNvSpPr txBox="1">
            <a:spLocks noChangeArrowheads="1"/>
          </p:cNvSpPr>
          <p:nvPr/>
        </p:nvSpPr>
        <p:spPr bwMode="auto">
          <a:xfrm>
            <a:off x="372509" y="913036"/>
            <a:ext cx="25335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spcAft>
                <a:spcPts val="600"/>
              </a:spcAft>
              <a:buClrTx/>
              <a:buSzTx/>
              <a:buNone/>
              <a:defRPr/>
            </a:pPr>
            <a:r>
              <a:rPr lang="en-US" altLang="en-US" sz="2800" b="1" dirty="0">
                <a:solidFill>
                  <a:prstClr val="black"/>
                </a:solidFill>
              </a:rPr>
              <a:t>Followers of Jesus must exhibit the humility and trust of Mary!</a:t>
            </a:r>
            <a:endParaRPr kumimoji="0" lang="en-US" alt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0" name="Text Box 3"/>
          <p:cNvSpPr txBox="1">
            <a:spLocks noChangeArrowheads="1"/>
          </p:cNvSpPr>
          <p:nvPr/>
        </p:nvSpPr>
        <p:spPr bwMode="auto">
          <a:xfrm>
            <a:off x="2984262" y="4389195"/>
            <a:ext cx="2052939" cy="19322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10000"/>
              </a:lnSpc>
              <a:spcBef>
                <a:spcPts val="1000"/>
              </a:spcBef>
              <a:spcAft>
                <a:spcPct val="0"/>
              </a:spcAft>
              <a:buClrTx/>
              <a:buSzTx/>
              <a:buFont typeface="Wingdings" pitchFamily="2" charset="2"/>
              <a:buNone/>
              <a:tabLst/>
              <a:defRPr/>
            </a:pPr>
            <a:r>
              <a:rPr kumimoji="0" lang="en-US" altLang="en-US" sz="2400" b="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James 1:21</a:t>
            </a:r>
            <a:endParaRPr kumimoji="0" lang="en-US" altLang="en-US" sz="2400" b="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endParaRP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7130" y="1362834"/>
            <a:ext cx="22380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Eph. 4:1-3</a:t>
            </a: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3222214"/>
            <a:ext cx="4071630" cy="292387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Peter 5:5</a:t>
            </a:r>
          </a:p>
          <a:p>
            <a:pPr marL="457200" marR="0" lvl="0" indent="-45720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lvl="0" eaLnBrk="1" hangingPunct="1">
              <a:buClrTx/>
              <a:buSzTx/>
              <a:buNone/>
              <a:defRPr/>
            </a:pPr>
            <a:r>
              <a:rPr lang="en-US" dirty="0">
                <a:solidFill>
                  <a:prstClr val="black"/>
                </a:solidFill>
              </a:rPr>
              <a:t>5.  You younger men, likewise, be subject to your elders; and all of you, clothe yourselves with humility toward one another, for GOD IS OPPOSED TO THE PROUD, BUT GIVES GRACE TO THE HUMBLE.</a:t>
            </a: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950761"/>
            <a:ext cx="2535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36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Col. 3:12</a:t>
            </a:r>
          </a:p>
        </p:txBody>
      </p:sp>
    </p:spTree>
    <p:extLst>
      <p:ext uri="{BB962C8B-B14F-4D97-AF65-F5344CB8AC3E}">
        <p14:creationId xmlns:p14="http://schemas.microsoft.com/office/powerpoint/2010/main" val="16359224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Mary: "Blessed Among Women"</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176262"/>
            <a:ext cx="6097404" cy="653143"/>
          </a:xfrm>
        </p:spPr>
        <p:txBody>
          <a:bodyPr vert="horz" lIns="91440" tIns="45720" rIns="91440" bIns="45720" rtlCol="0" anchor="ctr">
            <a:normAutofit fontScale="90000"/>
          </a:bodyPr>
          <a:lstStyle/>
          <a:p>
            <a:pPr>
              <a:defRPr/>
            </a:pPr>
            <a:r>
              <a:rPr lang="en-US" sz="4000" u="sng" dirty="0">
                <a:solidFill>
                  <a:srgbClr val="0000FF"/>
                </a:solidFill>
                <a:latin typeface="Arial" panose="020B0604020202020204" pitchFamily="34" charset="0"/>
                <a:cs typeface="Arial" panose="020B0604020202020204" pitchFamily="34" charset="0"/>
              </a:rPr>
              <a:t>Her Humility &amp; Submission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4755" y="2412486"/>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Humble</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Submitted</a:t>
            </a:r>
          </a:p>
        </p:txBody>
      </p:sp>
      <p:sp>
        <p:nvSpPr>
          <p:cNvPr id="9" name="Text Box 5">
            <a:extLst>
              <a:ext uri="{FF2B5EF4-FFF2-40B4-BE49-F238E27FC236}">
                <a16:creationId xmlns:a16="http://schemas.microsoft.com/office/drawing/2014/main" id="{CEBC6A68-BE9A-4D19-B22C-12A0A2352D4D}"/>
              </a:ext>
            </a:extLst>
          </p:cNvPr>
          <p:cNvSpPr txBox="1">
            <a:spLocks noChangeArrowheads="1"/>
          </p:cNvSpPr>
          <p:nvPr/>
        </p:nvSpPr>
        <p:spPr bwMode="auto">
          <a:xfrm>
            <a:off x="3095359" y="5679153"/>
            <a:ext cx="5984875"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Tx/>
              <a:buSzTx/>
              <a:buNone/>
              <a:defRPr/>
            </a:pPr>
            <a:r>
              <a:rPr lang="en-US" sz="2400" b="1" dirty="0">
                <a:solidFill>
                  <a:srgbClr val="0000FF"/>
                </a:solidFill>
              </a:rPr>
              <a:t>She was humble and in subjection to the will and word of God</a:t>
            </a:r>
            <a:r>
              <a:rPr kumimoji="0" lang="en-US" sz="2400" b="1" i="0" u="none" strike="noStrike" kern="1200" cap="none" spc="0" normalizeH="0" baseline="0" noProof="0" dirty="0">
                <a:ln>
                  <a:noFill/>
                </a:ln>
                <a:solidFill>
                  <a:srgbClr val="0000FF"/>
                </a:solidFill>
                <a:effectLst/>
                <a:uLnTx/>
                <a:uFillTx/>
                <a:latin typeface="Rockwell" panose="02060603020205020403"/>
                <a:ea typeface="+mn-ea"/>
                <a:cs typeface="+mn-cs"/>
              </a:rPr>
              <a:t>!</a:t>
            </a:r>
          </a:p>
        </p:txBody>
      </p:sp>
      <p:pic>
        <p:nvPicPr>
          <p:cNvPr id="6" name="Picture 5">
            <a:extLst>
              <a:ext uri="{FF2B5EF4-FFF2-40B4-BE49-F238E27FC236}">
                <a16:creationId xmlns:a16="http://schemas.microsoft.com/office/drawing/2014/main" id="{6A5C9336-F484-40AC-9727-588AC2311E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52098" y="1395997"/>
            <a:ext cx="5486399" cy="4066006"/>
          </a:xfrm>
          <a:prstGeom prst="rect">
            <a:avLst/>
          </a:prstGeom>
        </p:spPr>
      </p:pic>
    </p:spTree>
    <p:extLst>
      <p:ext uri="{BB962C8B-B14F-4D97-AF65-F5344CB8AC3E}">
        <p14:creationId xmlns:p14="http://schemas.microsoft.com/office/powerpoint/2010/main" val="130458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CB0391-FFEB-41FF-B37C-F570FD748E1A}"/>
              </a:ext>
            </a:extLst>
          </p:cNvPr>
          <p:cNvPicPr>
            <a:picLocks noChangeAspect="1"/>
          </p:cNvPicPr>
          <p:nvPr/>
        </p:nvPicPr>
        <p:blipFill rotWithShape="1">
          <a:blip r:embed="rId4">
            <a:extLst>
              <a:ext uri="{28A0092B-C50C-407E-A947-70E740481C1C}">
                <a14:useLocalDpi xmlns:a14="http://schemas.microsoft.com/office/drawing/2010/main" val="0"/>
              </a:ext>
            </a:extLst>
          </a:blip>
          <a:srcRect l="9533" r="22867"/>
          <a:stretch/>
        </p:blipFill>
        <p:spPr>
          <a:xfrm>
            <a:off x="-91512" y="9995"/>
            <a:ext cx="3476985" cy="6857990"/>
          </a:xfrm>
          <a:prstGeom prst="rect">
            <a:avLst/>
          </a:prstGeom>
        </p:spPr>
      </p:pic>
      <p:cxnSp>
        <p:nvCxnSpPr>
          <p:cNvPr id="135" name="Straight Connector 134">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812" y="6629400"/>
            <a:ext cx="3632122" cy="205740"/>
          </a:xfr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tx1"/>
                </a:solidFill>
                <a:effectLst/>
                <a:uLnTx/>
                <a:uFillTx/>
                <a:latin typeface="Rockwell" panose="02060603020205020403"/>
                <a:ea typeface="+mn-ea"/>
                <a:cs typeface="Times New Roman" pitchFamily="18" charset="0"/>
              </a:rPr>
              <a:t>Mary: "Blessed Among Women"</a:t>
            </a:r>
          </a:p>
        </p:txBody>
      </p:sp>
      <p:sp>
        <p:nvSpPr>
          <p:cNvPr id="11" name="Text Box 8">
            <a:extLst>
              <a:ext uri="{FF2B5EF4-FFF2-40B4-BE49-F238E27FC236}">
                <a16:creationId xmlns:a16="http://schemas.microsoft.com/office/drawing/2014/main" id="{DF6D5842-B281-4764-AA43-C001D225D9F9}"/>
              </a:ext>
            </a:extLst>
          </p:cNvPr>
          <p:cNvSpPr txBox="1">
            <a:spLocks noChangeArrowheads="1"/>
          </p:cNvSpPr>
          <p:nvPr/>
        </p:nvSpPr>
        <p:spPr bwMode="auto">
          <a:xfrm>
            <a:off x="3581402" y="0"/>
            <a:ext cx="5562598" cy="6858000"/>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Shepherds – Luke 2:8-18</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Mary treasured all these things in heart and pondered on them (Luke 2:19)</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 wise men from the east bowed &amp; worshiped Jesus, and gave expensive gifts! (Matthew 2:1-11)</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At the Temple – Luke 2:21-32</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They were amazed at Simeon’s words (Luke 2:21-33)</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At the Temple for Passover – Luke 2:41-50 </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Mary treasured all these things in her heart (Luke 2:51)</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646985" y="15834"/>
            <a:ext cx="5496994" cy="1050965"/>
          </a:xfrm>
        </p:spPr>
        <p:txBody>
          <a:bodyPr vert="horz" lIns="91440" tIns="45720" rIns="91440" bIns="45720" rtlCol="0" anchor="ctr">
            <a:normAutofit/>
          </a:bodyPr>
          <a:lstStyle/>
          <a:p>
            <a:pPr>
              <a:defRPr/>
            </a:pPr>
            <a:r>
              <a:rPr lang="en-US" u="sng" dirty="0">
                <a:solidFill>
                  <a:srgbClr val="0000FF"/>
                </a:solidFill>
                <a:latin typeface="Arial" panose="020B0604020202020204" pitchFamily="34" charset="0"/>
                <a:cs typeface="Arial" panose="020B0604020202020204" pitchFamily="34" charset="0"/>
              </a:rPr>
              <a:t>Her Heart Was Filled With Heavenly Things</a:t>
            </a:r>
          </a:p>
        </p:txBody>
      </p:sp>
    </p:spTree>
    <p:extLst>
      <p:ext uri="{BB962C8B-B14F-4D97-AF65-F5344CB8AC3E}">
        <p14:creationId xmlns:p14="http://schemas.microsoft.com/office/powerpoint/2010/main" val="4522758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Effect transition="in" filter="fade">
                                      <p:cBhvr>
                                        <p:cTn id="13" dur="500"/>
                                        <p:tgtEl>
                                          <p:spTgt spid="1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animEffect transition="in" filter="fade">
                                      <p:cBhvr>
                                        <p:cTn id="18" dur="500"/>
                                        <p:tgtEl>
                                          <p:spTgt spid="11">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fade">
                                      <p:cBhvr>
                                        <p:cTn id="21" dur="500"/>
                                        <p:tgtEl>
                                          <p:spTgt spid="11">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0" end="10"/>
                                            </p:txEl>
                                          </p:spTgt>
                                        </p:tgtEl>
                                        <p:attrNameLst>
                                          <p:attrName>style.visibility</p:attrName>
                                        </p:attrNameLst>
                                      </p:cBhvr>
                                      <p:to>
                                        <p:strVal val="visible"/>
                                      </p:to>
                                    </p:set>
                                    <p:animEffect transition="in" filter="fade">
                                      <p:cBhvr>
                                        <p:cTn id="26" dur="500"/>
                                        <p:tgtEl>
                                          <p:spTgt spid="11">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animEffect transition="in" filter="fade">
                                      <p:cBhvr>
                                        <p:cTn id="29"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37201" y="36405"/>
            <a:ext cx="4106799" cy="2299205"/>
          </a:xfrm>
        </p:spPr>
        <p:txBody>
          <a:bodyPr vert="horz" lIns="91440" tIns="45720" rIns="91440" bIns="45720" rtlCol="0" anchor="b">
            <a:normAutofit fontScale="90000"/>
          </a:bodyPr>
          <a:lstStyle/>
          <a:p>
            <a:pPr>
              <a:defRPr/>
            </a:pPr>
            <a:r>
              <a:rPr lang="en-US" sz="3600" u="sng" dirty="0"/>
              <a:t>Her Heart Was Filled With Heavenly Things</a:t>
            </a:r>
            <a:br>
              <a:rPr lang="en-US" sz="4400" u="sng" dirty="0"/>
            </a:br>
            <a:r>
              <a:rPr lang="en-US" sz="4400" i="1" u="sng" dirty="0">
                <a:ln>
                  <a:solidFill>
                    <a:srgbClr val="0000FF"/>
                  </a:solidFill>
                </a:ln>
                <a:solidFill>
                  <a:srgbClr val="66FFFF"/>
                </a:solidFill>
              </a:rPr>
              <a:t>Application:</a:t>
            </a:r>
            <a:endParaRPr lang="en-US" sz="4800" i="1" u="sng" dirty="0">
              <a:ln>
                <a:solidFill>
                  <a:srgbClr val="0000FF"/>
                </a:solidFill>
              </a:ln>
              <a:solidFill>
                <a:srgbClr val="66FFFF"/>
              </a:solidFill>
            </a:endParaRPr>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4083" name="Text Box 3"/>
          <p:cNvSpPr txBox="1">
            <a:spLocks noChangeArrowheads="1"/>
          </p:cNvSpPr>
          <p:nvPr/>
        </p:nvSpPr>
        <p:spPr bwMode="auto">
          <a:xfrm>
            <a:off x="341646" y="478019"/>
            <a:ext cx="253355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spcAft>
                <a:spcPts val="600"/>
              </a:spcAft>
              <a:buClrTx/>
              <a:buSzTx/>
              <a:buNone/>
              <a:defRPr/>
            </a:pPr>
            <a:r>
              <a:rPr lang="en-US" altLang="en-US" sz="2800" b="1" dirty="0">
                <a:solidFill>
                  <a:prstClr val="black"/>
                </a:solidFill>
              </a:rPr>
              <a:t>All saints ought to treasure heavenly things and ponder on things of God</a:t>
            </a:r>
            <a:r>
              <a:rPr kumimoji="0" lang="en-US" alt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a:t>
            </a:r>
          </a:p>
        </p:txBody>
      </p:sp>
      <p:sp>
        <p:nvSpPr>
          <p:cNvPr id="10" name="Text Box 3"/>
          <p:cNvSpPr txBox="1">
            <a:spLocks noChangeArrowheads="1"/>
          </p:cNvSpPr>
          <p:nvPr/>
        </p:nvSpPr>
        <p:spPr bwMode="auto">
          <a:xfrm>
            <a:off x="2984263" y="3662039"/>
            <a:ext cx="2052939" cy="22130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10000"/>
              </a:lnSpc>
              <a:spcBef>
                <a:spcPts val="1000"/>
              </a:spcBef>
              <a:buClrTx/>
              <a:buSzTx/>
              <a:buNone/>
            </a:pPr>
            <a:r>
              <a:rPr lang="en-US" altLang="en-US" sz="24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Make room for Jesus in your hearts and follow Him today!</a:t>
            </a:r>
            <a:endParaRPr kumimoji="0" lang="en-US" altLang="en-US" sz="24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7130" y="1362834"/>
            <a:ext cx="22380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Col. 3:1-3</a:t>
            </a: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3075439"/>
            <a:ext cx="4071630" cy="3231654"/>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Phil. 4:8</a:t>
            </a:r>
          </a:p>
          <a:p>
            <a:pPr lvl="0" eaLnBrk="1" hangingPunct="1">
              <a:buClrTx/>
              <a:buSzTx/>
              <a:buNone/>
              <a:defRPr/>
            </a:pPr>
            <a:endParaRPr lang="en-US" dirty="0">
              <a:solidFill>
                <a:prstClr val="black"/>
              </a:solidFill>
            </a:endParaRPr>
          </a:p>
          <a:p>
            <a:pPr lvl="0" eaLnBrk="1" hangingPunct="1">
              <a:buClrTx/>
              <a:buSzTx/>
              <a:buNone/>
              <a:defRPr/>
            </a:pPr>
            <a:r>
              <a:rPr lang="en-US" dirty="0">
                <a:solidFill>
                  <a:prstClr val="black"/>
                </a:solidFill>
              </a:rPr>
              <a:t>8.  Finally, brethren, whatever is true, whatever is honorable, whatever is right, whatever is pure, whatever is lovely, whatever is of good repute, if there is any excellence and if anything worthy of praise, dwell on these things.</a:t>
            </a: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313979"/>
            <a:ext cx="25354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alt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Jesus is the good news of great joy!</a:t>
            </a:r>
          </a:p>
          <a:p>
            <a:pPr marL="0" lvl="0" indent="0" algn="ctr" eaLnBrk="1" hangingPunct="1">
              <a:buClr>
                <a:srgbClr val="6BA9DA"/>
              </a:buClr>
              <a:buNone/>
            </a:pPr>
            <a:r>
              <a:rPr lang="en-US" altLang="en-US" sz="2400" b="1" dirty="0">
                <a:solidFill>
                  <a:prstClr val="white"/>
                </a:solidFill>
              </a:rPr>
              <a:t>(John 14:7; Acts 4:12)</a:t>
            </a:r>
            <a:endParaRPr kumimoji="0" lang="en-US" alt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046134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Mary: "Blessed Among Women"</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179520"/>
            <a:ext cx="6097404" cy="653143"/>
          </a:xfrm>
        </p:spPr>
        <p:txBody>
          <a:bodyPr vert="horz" lIns="91440" tIns="45720" rIns="91440" bIns="45720" rtlCol="0" anchor="ctr">
            <a:normAutofit fontScale="90000"/>
          </a:bodyPr>
          <a:lstStyle/>
          <a:p>
            <a:pPr>
              <a:defRPr/>
            </a:pPr>
            <a:r>
              <a:rPr lang="en-US" sz="4000" u="sng" dirty="0">
                <a:solidFill>
                  <a:srgbClr val="0000FF"/>
                </a:solidFill>
                <a:latin typeface="Arial" panose="020B0604020202020204" pitchFamily="34" charset="0"/>
                <a:cs typeface="Arial" panose="020B0604020202020204" pitchFamily="34" charset="0"/>
              </a:rPr>
              <a:t>Her Heart Was Filled With Heavenly Things</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4755" y="1659285"/>
            <a:ext cx="304635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Shepherds</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Temple when Jesus was 8 days old</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Temple for Passover</a:t>
            </a:r>
          </a:p>
        </p:txBody>
      </p:sp>
      <p:sp>
        <p:nvSpPr>
          <p:cNvPr id="9" name="Text Box 5">
            <a:extLst>
              <a:ext uri="{FF2B5EF4-FFF2-40B4-BE49-F238E27FC236}">
                <a16:creationId xmlns:a16="http://schemas.microsoft.com/office/drawing/2014/main" id="{CEBC6A68-BE9A-4D19-B22C-12A0A2352D4D}"/>
              </a:ext>
            </a:extLst>
          </p:cNvPr>
          <p:cNvSpPr txBox="1">
            <a:spLocks noChangeArrowheads="1"/>
          </p:cNvSpPr>
          <p:nvPr/>
        </p:nvSpPr>
        <p:spPr bwMode="auto">
          <a:xfrm>
            <a:off x="3095359" y="5679406"/>
            <a:ext cx="5984875"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Tx/>
              <a:buSzTx/>
              <a:buNone/>
              <a:defRPr/>
            </a:pPr>
            <a:r>
              <a:rPr lang="en-US" sz="2400" b="1" dirty="0">
                <a:solidFill>
                  <a:srgbClr val="0000FF"/>
                </a:solidFill>
              </a:rPr>
              <a:t>Mary filled her heart with heavenly things and pondered on things of God</a:t>
            </a:r>
            <a:r>
              <a:rPr kumimoji="0" lang="en-US" sz="2400" b="1" i="0" u="none" strike="noStrike" kern="1200" cap="none" spc="0" normalizeH="0" baseline="0" noProof="0" dirty="0">
                <a:ln>
                  <a:noFill/>
                </a:ln>
                <a:solidFill>
                  <a:srgbClr val="0000FF"/>
                </a:solidFill>
                <a:effectLst/>
                <a:uLnTx/>
                <a:uFillTx/>
                <a:latin typeface="Rockwell" panose="02060603020205020403"/>
                <a:ea typeface="+mn-ea"/>
                <a:cs typeface="+mn-cs"/>
              </a:rPr>
              <a:t>!</a:t>
            </a:r>
          </a:p>
        </p:txBody>
      </p:sp>
      <p:pic>
        <p:nvPicPr>
          <p:cNvPr id="6" name="Picture 5">
            <a:extLst>
              <a:ext uri="{FF2B5EF4-FFF2-40B4-BE49-F238E27FC236}">
                <a16:creationId xmlns:a16="http://schemas.microsoft.com/office/drawing/2014/main" id="{6A5C9336-F484-40AC-9727-588AC2311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07843" y="1526191"/>
            <a:ext cx="5270437" cy="3805618"/>
          </a:xfrm>
          <a:prstGeom prst="rect">
            <a:avLst/>
          </a:prstGeom>
        </p:spPr>
      </p:pic>
    </p:spTree>
    <p:extLst>
      <p:ext uri="{BB962C8B-B14F-4D97-AF65-F5344CB8AC3E}">
        <p14:creationId xmlns:p14="http://schemas.microsoft.com/office/powerpoint/2010/main" val="1419487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4C358-9420-47F1-AEAE-6EFAD565EF7C}"/>
              </a:ext>
            </a:extLst>
          </p:cNvPr>
          <p:cNvPicPr>
            <a:picLocks noChangeAspect="1"/>
          </p:cNvPicPr>
          <p:nvPr/>
        </p:nvPicPr>
        <p:blipFill rotWithShape="1">
          <a:blip r:embed="rId4">
            <a:extLst>
              <a:ext uri="{28A0092B-C50C-407E-A947-70E740481C1C}">
                <a14:useLocalDpi xmlns:a14="http://schemas.microsoft.com/office/drawing/2010/main" val="0"/>
              </a:ext>
            </a:extLst>
          </a:blip>
          <a:srcRect l="11361" r="33976"/>
          <a:stretch/>
        </p:blipFill>
        <p:spPr>
          <a:xfrm>
            <a:off x="-112293" y="10"/>
            <a:ext cx="3476985" cy="6857990"/>
          </a:xfrm>
          <a:prstGeom prst="rect">
            <a:avLst/>
          </a:prstGeom>
        </p:spPr>
      </p:pic>
      <p:cxnSp>
        <p:nvCxnSpPr>
          <p:cNvPr id="135" name="Straight Connector 134">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812" y="6629400"/>
            <a:ext cx="3632122" cy="205740"/>
          </a:xfr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solidFill>
                <a:effectLst/>
                <a:uLnTx/>
                <a:uFillTx/>
                <a:latin typeface="Rockwell" panose="02060603020205020403"/>
                <a:ea typeface="+mn-ea"/>
                <a:cs typeface="Times New Roman" pitchFamily="18" charset="0"/>
              </a:rPr>
              <a:t>Mary: "Blessed Among Women"</a:t>
            </a:r>
          </a:p>
        </p:txBody>
      </p:sp>
      <p:sp>
        <p:nvSpPr>
          <p:cNvPr id="11" name="Text Box 8">
            <a:extLst>
              <a:ext uri="{FF2B5EF4-FFF2-40B4-BE49-F238E27FC236}">
                <a16:creationId xmlns:a16="http://schemas.microsoft.com/office/drawing/2014/main" id="{DF6D5842-B281-4764-AA43-C001D225D9F9}"/>
              </a:ext>
            </a:extLst>
          </p:cNvPr>
          <p:cNvSpPr txBox="1">
            <a:spLocks noChangeArrowheads="1"/>
          </p:cNvSpPr>
          <p:nvPr/>
        </p:nvSpPr>
        <p:spPr bwMode="auto">
          <a:xfrm>
            <a:off x="3581402" y="0"/>
            <a:ext cx="5562598" cy="6858000"/>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Elizabeth said Mary, “Believed” – Luke 1:45</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Elizabeth was Mary’s relative (Luke</a:t>
            </a:r>
            <a:r>
              <a:rPr kumimoji="0" lang="en-US" altLang="en-US" sz="1600" b="1" i="1" u="none" strike="noStrike" kern="1200" cap="all" spc="0" normalizeH="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1:36</a:t>
            </a: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Knew God’s word – Luke 1:46-56</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She quotes from Ps. 103:17 in Vs. 50, and from Ps. 107:9 in Vs. 53.</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She also praises God for His promise to Abraham</a:t>
            </a: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lvl="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 and Joseph kept the Law </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Jesus at Temple – Luke 2:21 (Lev. 12:3)</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offered sacrifices – Luke 2:22-24 (Lev. 12:6-8) </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The Passover – Luke 2:41-42 (Deut. 16:16)</a:t>
            </a:r>
          </a:p>
          <a:p>
            <a:pPr marL="571500" indent="-342900">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the “Upper Room” – Acts 1:14</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4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Her last mention in Scripture is of her and her children listed among believers</a:t>
            </a:r>
          </a:p>
          <a:p>
            <a:pPr marL="571500" indent="-342900">
              <a:lnSpc>
                <a:spcPct val="120000"/>
              </a:lnSpc>
              <a:spcBef>
                <a:spcPct val="0"/>
              </a:spcBef>
              <a:spcAft>
                <a:spcPts val="600"/>
              </a:spcAft>
              <a:buClr>
                <a:srgbClr val="B80E0F"/>
              </a:buClr>
              <a:buSzPct val="160000"/>
              <a:buFont typeface="Wingdings" panose="05000000000000000000" pitchFamily="2" charset="2"/>
              <a:buChar char="ü"/>
              <a:defRPr/>
            </a:pPr>
            <a:endParaRPr kumimoji="0" lang="en-US" altLang="en-US" sz="20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646985" y="15835"/>
            <a:ext cx="5496994" cy="441365"/>
          </a:xfrm>
        </p:spPr>
        <p:txBody>
          <a:bodyPr vert="horz" lIns="91440" tIns="45720" rIns="91440" bIns="45720" rtlCol="0" anchor="ctr">
            <a:normAutofit fontScale="90000"/>
          </a:bodyPr>
          <a:lstStyle/>
          <a:p>
            <a:pPr>
              <a:defRPr/>
            </a:pPr>
            <a:r>
              <a:rPr lang="en-US" u="sng" dirty="0">
                <a:solidFill>
                  <a:srgbClr val="0000FF"/>
                </a:solidFill>
                <a:latin typeface="Arial" panose="020B0604020202020204" pitchFamily="34" charset="0"/>
                <a:cs typeface="Arial" panose="020B0604020202020204" pitchFamily="34" charset="0"/>
              </a:rPr>
              <a:t>Her Faith</a:t>
            </a:r>
          </a:p>
        </p:txBody>
      </p:sp>
    </p:spTree>
    <p:extLst>
      <p:ext uri="{BB962C8B-B14F-4D97-AF65-F5344CB8AC3E}">
        <p14:creationId xmlns:p14="http://schemas.microsoft.com/office/powerpoint/2010/main" val="22038546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5" end="5"/>
                                            </p:txEl>
                                          </p:spTgt>
                                        </p:tgtEl>
                                        <p:attrNameLst>
                                          <p:attrName>style.visibility</p:attrName>
                                        </p:attrNameLst>
                                      </p:cBhvr>
                                      <p:to>
                                        <p:strVal val="visible"/>
                                      </p:to>
                                    </p:set>
                                    <p:animEffect transition="in" filter="fade">
                                      <p:cBhvr>
                                        <p:cTn id="18" dur="500"/>
                                        <p:tgtEl>
                                          <p:spTgt spid="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fade">
                                      <p:cBhvr>
                                        <p:cTn id="26" dur="500"/>
                                        <p:tgtEl>
                                          <p:spTgt spid="11">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fade">
                                      <p:cBhvr>
                                        <p:cTn id="29" dur="500"/>
                                        <p:tgtEl>
                                          <p:spTgt spid="11">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animEffect transition="in" filter="fade">
                                      <p:cBhvr>
                                        <p:cTn id="35" dur="500"/>
                                        <p:tgtEl>
                                          <p:spTgt spid="11">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11" end="11"/>
                                            </p:txEl>
                                          </p:spTgt>
                                        </p:tgtEl>
                                        <p:attrNameLst>
                                          <p:attrName>style.visibility</p:attrName>
                                        </p:attrNameLst>
                                      </p:cBhvr>
                                      <p:to>
                                        <p:strVal val="visible"/>
                                      </p:to>
                                    </p:set>
                                    <p:animEffect transition="in" filter="fade">
                                      <p:cBhvr>
                                        <p:cTn id="40" dur="500"/>
                                        <p:tgtEl>
                                          <p:spTgt spid="11">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animEffect transition="in" filter="fade">
                                      <p:cBhvr>
                                        <p:cTn id="43"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37201" y="36405"/>
            <a:ext cx="4106799" cy="1175355"/>
          </a:xfrm>
        </p:spPr>
        <p:txBody>
          <a:bodyPr vert="horz" lIns="91440" tIns="45720" rIns="91440" bIns="45720" rtlCol="0" anchor="b">
            <a:normAutofit/>
          </a:bodyPr>
          <a:lstStyle/>
          <a:p>
            <a:pPr>
              <a:defRPr/>
            </a:pPr>
            <a:r>
              <a:rPr lang="en-US" sz="3600" u="sng" dirty="0"/>
              <a:t>Her Faith</a:t>
            </a:r>
            <a:br>
              <a:rPr lang="en-US" sz="3600" u="sng" dirty="0"/>
            </a:br>
            <a:r>
              <a:rPr lang="en-US" sz="4000" i="1" u="sng" dirty="0">
                <a:ln>
                  <a:solidFill>
                    <a:srgbClr val="0000FF"/>
                  </a:solidFill>
                </a:ln>
                <a:solidFill>
                  <a:srgbClr val="66FFFF"/>
                </a:solidFill>
              </a:rPr>
              <a:t>Application:</a:t>
            </a:r>
            <a:endParaRPr lang="en-US" sz="4800" i="1" u="sng" dirty="0">
              <a:ln>
                <a:solidFill>
                  <a:srgbClr val="0000FF"/>
                </a:solidFill>
              </a:ln>
              <a:solidFill>
                <a:srgbClr val="66FFFF"/>
              </a:solidFill>
            </a:endParaRPr>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4083" name="Text Box 3"/>
          <p:cNvSpPr txBox="1">
            <a:spLocks noChangeArrowheads="1"/>
          </p:cNvSpPr>
          <p:nvPr/>
        </p:nvSpPr>
        <p:spPr bwMode="auto">
          <a:xfrm>
            <a:off x="325987" y="1159257"/>
            <a:ext cx="253355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spcAft>
                <a:spcPts val="600"/>
              </a:spcAft>
              <a:buClrTx/>
              <a:buSzTx/>
              <a:buNone/>
              <a:defRPr/>
            </a:pPr>
            <a:r>
              <a:rPr lang="en-US" altLang="en-US" sz="2800" b="1" dirty="0">
                <a:solidFill>
                  <a:prstClr val="black"/>
                </a:solidFill>
              </a:rPr>
              <a:t>We need to have faith in God and in His plans </a:t>
            </a:r>
            <a:r>
              <a:rPr lang="en-US" altLang="en-US" sz="2400" b="1" dirty="0">
                <a:solidFill>
                  <a:prstClr val="black"/>
                </a:solidFill>
              </a:rPr>
              <a:t>(Heb. 11:1, 6)</a:t>
            </a:r>
            <a:endParaRPr kumimoji="0" lang="en-US" alt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0" name="Text Box 3"/>
          <p:cNvSpPr txBox="1">
            <a:spLocks noChangeArrowheads="1"/>
          </p:cNvSpPr>
          <p:nvPr/>
        </p:nvSpPr>
        <p:spPr bwMode="auto">
          <a:xfrm>
            <a:off x="2964751" y="3256635"/>
            <a:ext cx="2052939" cy="19322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10000"/>
              </a:lnSpc>
              <a:spcBef>
                <a:spcPts val="1000"/>
              </a:spcBef>
              <a:buClrTx/>
              <a:buSzTx/>
              <a:buNone/>
            </a:pPr>
            <a:r>
              <a:rPr lang="en-US" altLang="en-US" sz="2400"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We need to have faith, even if it requires our lives! </a:t>
            </a:r>
          </a:p>
          <a:p>
            <a:pPr marL="0" lvl="0" indent="0" algn="ctr" eaLnBrk="1" hangingPunct="1">
              <a:lnSpc>
                <a:spcPct val="110000"/>
              </a:lnSpc>
              <a:spcBef>
                <a:spcPts val="1000"/>
              </a:spcBef>
              <a:buClrTx/>
              <a:buSzTx/>
              <a:buNone/>
            </a:pPr>
            <a:r>
              <a:rPr lang="en-US" altLang="en-US" b="1" dirty="0">
                <a:solidFill>
                  <a:prstClr val="black"/>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(II Tim. 4:6-8; Rev. 2:10)</a:t>
            </a:r>
            <a:endParaRPr kumimoji="0" lang="en-US" altLang="en-US"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endParaRP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7130" y="755789"/>
            <a:ext cx="22380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pPr>
            <a:r>
              <a:rPr lang="en-US" altLang="en-US" sz="2800" b="1" dirty="0">
                <a:solidFill>
                  <a:prstClr val="white"/>
                </a:solidFill>
              </a:rPr>
              <a:t>Mary &amp; Joseph kept God’s word</a:t>
            </a:r>
            <a:endParaRPr kumimoji="0" lang="en-US" alt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3837767"/>
            <a:ext cx="4071630" cy="169277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Tim. 4:7</a:t>
            </a:r>
          </a:p>
          <a:p>
            <a:pPr lvl="0" eaLnBrk="1" hangingPunct="1">
              <a:buClrTx/>
              <a:buSzTx/>
              <a:buNone/>
              <a:defRPr/>
            </a:pPr>
            <a:endParaRPr lang="en-US" dirty="0">
              <a:solidFill>
                <a:prstClr val="black"/>
              </a:solidFill>
            </a:endParaRPr>
          </a:p>
          <a:p>
            <a:pPr lvl="0" eaLnBrk="1" hangingPunct="1">
              <a:buClrTx/>
              <a:buSzTx/>
              <a:buNone/>
              <a:defRPr/>
            </a:pPr>
            <a:r>
              <a:rPr lang="en-US" dirty="0">
                <a:solidFill>
                  <a:prstClr val="black"/>
                </a:solidFill>
              </a:rPr>
              <a:t>7.  I have fought the good fight, I have finished the course, I have kept the faith;</a:t>
            </a:r>
            <a:endParaRPr kumimoji="0" lang="en-US" sz="20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112292"/>
            <a:ext cx="25354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pPr>
            <a:r>
              <a:rPr lang="en-US" altLang="en-US" sz="2400" b="1" dirty="0">
                <a:solidFill>
                  <a:prstClr val="white"/>
                </a:solidFill>
              </a:rPr>
              <a:t>May we be willing to do that for our children, to teach them to put God 1</a:t>
            </a:r>
            <a:r>
              <a:rPr lang="en-US" altLang="en-US" sz="2400" b="1" baseline="30000" dirty="0">
                <a:solidFill>
                  <a:prstClr val="white"/>
                </a:solidFill>
              </a:rPr>
              <a:t>st</a:t>
            </a:r>
            <a:r>
              <a:rPr lang="en-US" altLang="en-US" sz="2400" b="1" dirty="0">
                <a:solidFill>
                  <a:prstClr val="white"/>
                </a:solidFill>
              </a:rPr>
              <a:t>!</a:t>
            </a:r>
            <a:endParaRPr kumimoji="0" lang="en-US" alt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118058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Mary: "Blessed Among Women"</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109952"/>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Her Faith</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4186" y="1012954"/>
            <a:ext cx="304635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Believed</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Knew God’s word</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She &amp; Joseph kept the Law</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lang="en-US" altLang="en-US" sz="2800" b="1" dirty="0">
              <a:solidFill>
                <a:srgbClr val="FFFF00"/>
              </a:solidFill>
              <a:latin typeface="Tahoma" panose="020B0604030504040204" pitchFamily="34"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In “Upper Room” with believers</a:t>
            </a:r>
          </a:p>
        </p:txBody>
      </p:sp>
      <p:sp>
        <p:nvSpPr>
          <p:cNvPr id="9" name="Text Box 5">
            <a:extLst>
              <a:ext uri="{FF2B5EF4-FFF2-40B4-BE49-F238E27FC236}">
                <a16:creationId xmlns:a16="http://schemas.microsoft.com/office/drawing/2014/main" id="{CEBC6A68-BE9A-4D19-B22C-12A0A2352D4D}"/>
              </a:ext>
            </a:extLst>
          </p:cNvPr>
          <p:cNvSpPr txBox="1">
            <a:spLocks noChangeArrowheads="1"/>
          </p:cNvSpPr>
          <p:nvPr/>
        </p:nvSpPr>
        <p:spPr bwMode="auto">
          <a:xfrm>
            <a:off x="3095359" y="5492773"/>
            <a:ext cx="5984875"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Tx/>
              <a:buSzTx/>
              <a:buNone/>
              <a:defRPr/>
            </a:pPr>
            <a:r>
              <a:rPr lang="en-US" sz="2400" b="1" dirty="0">
                <a:solidFill>
                  <a:srgbClr val="0000FF"/>
                </a:solidFill>
              </a:rPr>
              <a:t>Mary was faithful to God from beginning to end of her record in the Scriptures</a:t>
            </a:r>
            <a:r>
              <a:rPr kumimoji="0" lang="en-US" sz="2400" b="1" i="0" u="none" strike="noStrike" kern="1200" cap="none" spc="0" normalizeH="0" baseline="0" noProof="0" dirty="0">
                <a:ln>
                  <a:noFill/>
                </a:ln>
                <a:solidFill>
                  <a:srgbClr val="0000FF"/>
                </a:solidFill>
                <a:effectLst/>
                <a:uLnTx/>
                <a:uFillTx/>
                <a:latin typeface="Rockwell" panose="02060603020205020403"/>
                <a:ea typeface="+mn-ea"/>
                <a:cs typeface="+mn-cs"/>
              </a:rPr>
              <a:t>!</a:t>
            </a:r>
          </a:p>
        </p:txBody>
      </p:sp>
      <p:pic>
        <p:nvPicPr>
          <p:cNvPr id="6" name="Picture 5">
            <a:extLst>
              <a:ext uri="{FF2B5EF4-FFF2-40B4-BE49-F238E27FC236}">
                <a16:creationId xmlns:a16="http://schemas.microsoft.com/office/drawing/2014/main" id="{6A5C9336-F484-40AC-9727-588AC2311E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01378" y="896493"/>
            <a:ext cx="3787840" cy="4419147"/>
          </a:xfrm>
          <a:prstGeom prst="rect">
            <a:avLst/>
          </a:prstGeom>
        </p:spPr>
      </p:pic>
    </p:spTree>
    <p:extLst>
      <p:ext uri="{BB962C8B-B14F-4D97-AF65-F5344CB8AC3E}">
        <p14:creationId xmlns:p14="http://schemas.microsoft.com/office/powerpoint/2010/main" val="3845307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22226"/>
            <a:ext cx="9143999" cy="685800"/>
          </a:xfrm>
        </p:spPr>
        <p:txBody>
          <a:bodyPr vert="horz" lIns="91440" tIns="45720" rIns="91440" bIns="45720" rtlCol="0">
            <a:normAutofit fontScale="90000"/>
          </a:bodyPr>
          <a:lstStyle/>
          <a:p>
            <a:pPr>
              <a:defRPr/>
            </a:pPr>
            <a:r>
              <a:rPr lang="en-US" sz="4400" u="sng" dirty="0">
                <a:latin typeface="Arial" panose="020B0604020202020204" pitchFamily="34" charset="0"/>
                <a:cs typeface="Arial" panose="020B0604020202020204" pitchFamily="34" charset="0"/>
              </a:rPr>
              <a:t>Conclusion</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3140101009"/>
              </p:ext>
            </p:extLst>
          </p:nvPr>
        </p:nvGraphicFramePr>
        <p:xfrm>
          <a:off x="-1" y="708026"/>
          <a:ext cx="9143999" cy="5784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885150" y="609600"/>
            <a:ext cx="3565517" cy="1326321"/>
          </a:xfrm>
        </p:spPr>
        <p:txBody>
          <a:bodyPr vert="horz" lIns="91440" tIns="45720" rIns="91440" bIns="45720" rtlCol="0" anchor="ctr">
            <a:normAutofit/>
          </a:bodyPr>
          <a:lstStyle/>
          <a:p>
            <a:pPr>
              <a:defRPr/>
            </a:pPr>
            <a:r>
              <a:rPr lang="en-US" u="sng" dirty="0"/>
              <a:t>Conclusion</a:t>
            </a:r>
          </a:p>
        </p:txBody>
      </p:sp>
      <p:pic>
        <p:nvPicPr>
          <p:cNvPr id="3" name="Picture 2">
            <a:extLst>
              <a:ext uri="{FF2B5EF4-FFF2-40B4-BE49-F238E27FC236}">
                <a16:creationId xmlns:a16="http://schemas.microsoft.com/office/drawing/2014/main" id="{3E8E5269-2E88-48A7-966E-B6279FD2A17E}"/>
              </a:ext>
            </a:extLst>
          </p:cNvPr>
          <p:cNvPicPr>
            <a:picLocks noChangeAspect="1"/>
          </p:cNvPicPr>
          <p:nvPr/>
        </p:nvPicPr>
        <p:blipFill rotWithShape="1">
          <a:blip r:embed="rId4">
            <a:extLst>
              <a:ext uri="{28A0092B-C50C-407E-A947-70E740481C1C}">
                <a14:useLocalDpi xmlns:a14="http://schemas.microsoft.com/office/drawing/2010/main" val="0"/>
              </a:ext>
            </a:extLst>
          </a:blip>
          <a:srcRect l="33333"/>
          <a:stretch/>
        </p:blipFill>
        <p:spPr>
          <a:xfrm>
            <a:off x="20" y="10"/>
            <a:ext cx="4571980" cy="6857990"/>
          </a:xfrm>
          <a:prstGeom prst="rect">
            <a:avLst/>
          </a:prstGeom>
        </p:spPr>
      </p:pic>
      <p:sp>
        <p:nvSpPr>
          <p:cNvPr id="11" name="Text Box 8">
            <a:extLst>
              <a:ext uri="{FF2B5EF4-FFF2-40B4-BE49-F238E27FC236}">
                <a16:creationId xmlns:a16="http://schemas.microsoft.com/office/drawing/2014/main" id="{DF6D5842-B281-4764-AA43-C001D225D9F9}"/>
              </a:ext>
            </a:extLst>
          </p:cNvPr>
          <p:cNvSpPr txBox="1">
            <a:spLocks noChangeArrowheads="1"/>
          </p:cNvSpPr>
          <p:nvPr/>
        </p:nvSpPr>
        <p:spPr bwMode="auto">
          <a:xfrm>
            <a:off x="4885150" y="2096064"/>
            <a:ext cx="3565517" cy="3695136"/>
          </a:xfrm>
          <a:prstGeom prst="rect">
            <a:avLst/>
          </a:prstGeom>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endParaRPr kumimoji="0" lang="en-US" altLang="en-US" sz="1300" b="1" i="0" u="none" strike="noStrike" cap="all" spc="0" normalizeH="0" baseline="0" noProof="0">
              <a:ln>
                <a:noFill/>
              </a:ln>
              <a:effectLst>
                <a:outerShdw blurRad="50800" dist="38100" dir="2700000" algn="tl" rotWithShape="0">
                  <a:srgbClr val="000000">
                    <a:alpha val="48000"/>
                  </a:srgbClr>
                </a:outerShdw>
              </a:effectLst>
              <a:uLnTx/>
              <a:uFillTx/>
              <a:latin typeface="+mn-lt"/>
              <a:cs typeface="+mn-cs"/>
            </a:endParaRPr>
          </a:p>
          <a:p>
            <a:pPr marL="742950" lvl="0" indent="-228600">
              <a:lnSpc>
                <a:spcPct val="110000"/>
              </a:lnSpc>
              <a:spcBef>
                <a:spcPct val="0"/>
              </a:spcBef>
              <a:spcAft>
                <a:spcPts val="600"/>
              </a:spcAft>
              <a:buClr>
                <a:srgbClr val="B80E0F"/>
              </a:buClr>
              <a:buSzPct val="160000"/>
              <a:buFont typeface="Arial" panose="020B0604020202020204" pitchFamily="34" charset="0"/>
              <a:buChar char="•"/>
              <a:defRPr/>
            </a:pPr>
            <a:r>
              <a:rPr lang="en-US" altLang="en-US" sz="1300" b="1" cap="all">
                <a:effectLst>
                  <a:outerShdw blurRad="50800" dist="38100" dir="2700000" algn="tl" rotWithShape="0">
                    <a:srgbClr val="000000">
                      <a:alpha val="48000"/>
                    </a:srgbClr>
                  </a:outerShdw>
                </a:effectLst>
                <a:latin typeface="+mn-lt"/>
                <a:cs typeface="+mn-cs"/>
              </a:rPr>
              <a:t>Mary was a woman “favored by God” (Luke 1:28, 30) and “blessed among women!” (Luke 1:42)</a:t>
            </a:r>
          </a:p>
          <a:p>
            <a:pPr marL="742950" lvl="0" indent="-228600">
              <a:lnSpc>
                <a:spcPct val="110000"/>
              </a:lnSpc>
              <a:spcBef>
                <a:spcPct val="0"/>
              </a:spcBef>
              <a:spcAft>
                <a:spcPts val="600"/>
              </a:spcAft>
              <a:buClr>
                <a:srgbClr val="B80E0F"/>
              </a:buClr>
              <a:buSzPct val="160000"/>
              <a:buFont typeface="Arial" panose="020B0604020202020204" pitchFamily="34" charset="0"/>
              <a:buChar char="•"/>
              <a:defRPr/>
            </a:pPr>
            <a:r>
              <a:rPr lang="en-US" altLang="en-US" sz="1300" b="1" i="1" cap="all">
                <a:effectLst>
                  <a:outerShdw blurRad="50800" dist="38100" dir="2700000" algn="tl" rotWithShape="0">
                    <a:srgbClr val="000000">
                      <a:alpha val="48000"/>
                    </a:srgbClr>
                  </a:outerShdw>
                </a:effectLst>
                <a:latin typeface="+mn-lt"/>
                <a:cs typeface="+mn-cs"/>
              </a:rPr>
              <a:t>There are many examples of godly women in Scripture and this series didn’t get them all, for time would fail us if we discussed Rahab, Deborah, Hannah, of Mary Magdalene, Lydia and Dorcas!</a:t>
            </a:r>
            <a:endParaRPr kumimoji="0" lang="en-US" altLang="en-US" sz="1300" b="1" i="1" u="none" strike="noStrike" cap="all" spc="0" normalizeH="0" baseline="0" noProof="0">
              <a:ln>
                <a:noFill/>
              </a:ln>
              <a:effectLst>
                <a:outerShdw blurRad="50800" dist="38100" dir="2700000" algn="tl" rotWithShape="0">
                  <a:srgbClr val="000000">
                    <a:alpha val="48000"/>
                  </a:srgbClr>
                </a:outerShdw>
              </a:effectLst>
              <a:uLnTx/>
              <a:uFillTx/>
              <a:latin typeface="+mn-lt"/>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5841" y="6492875"/>
            <a:ext cx="3923352"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bg1"/>
                </a:solidFill>
                <a:effectLst/>
                <a:uLnTx/>
                <a:uFillTx/>
                <a:latin typeface="+mn-lt"/>
                <a:ea typeface="+mn-ea"/>
                <a:cs typeface="+mn-cs"/>
              </a:rPr>
              <a:t>Mary: "Blessed Among Women"</a:t>
            </a:r>
          </a:p>
        </p:txBody>
      </p:sp>
      <p:cxnSp>
        <p:nvCxnSpPr>
          <p:cNvPr id="192" name="Straight Connector 19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8">
            <a:extLst>
              <a:ext uri="{FF2B5EF4-FFF2-40B4-BE49-F238E27FC236}">
                <a16:creationId xmlns:a16="http://schemas.microsoft.com/office/drawing/2014/main" id="{02C38241-94AD-47CA-8E67-AD023E7A0770}"/>
              </a:ext>
            </a:extLst>
          </p:cNvPr>
          <p:cNvSpPr txBox="1">
            <a:spLocks noChangeArrowheads="1"/>
          </p:cNvSpPr>
          <p:nvPr/>
        </p:nvSpPr>
        <p:spPr bwMode="auto">
          <a:xfrm>
            <a:off x="4608458" y="0"/>
            <a:ext cx="4571975" cy="6858000"/>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0" indent="-51435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Mary was a woman “favored by God” </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(Luke 1:28, 30)</a:t>
            </a: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and “blessed among women!” </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(Luke 1:42)</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0" indent="-51435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There are many examples of godly women in Scripture and this series didn’t get them all, for time would fail us if we discussed Rahab, Deborah, Hannah, of Mary Magdalene, Lydia and Dorcas!</a:t>
            </a:r>
          </a:p>
        </p:txBody>
      </p:sp>
      <p:sp>
        <p:nvSpPr>
          <p:cNvPr id="9" name="Rectangle 2">
            <a:extLst>
              <a:ext uri="{FF2B5EF4-FFF2-40B4-BE49-F238E27FC236}">
                <a16:creationId xmlns:a16="http://schemas.microsoft.com/office/drawing/2014/main" id="{D9AFAC90-27C4-4043-B256-7A0D6A91CD88}"/>
              </a:ext>
            </a:extLst>
          </p:cNvPr>
          <p:cNvSpPr txBox="1">
            <a:spLocks noChangeArrowheads="1"/>
          </p:cNvSpPr>
          <p:nvPr/>
        </p:nvSpPr>
        <p:spPr>
          <a:xfrm>
            <a:off x="4648199" y="15835"/>
            <a:ext cx="4495779" cy="5937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buClrTx/>
              <a:buSzTx/>
              <a:buFontTx/>
              <a:defRPr/>
            </a:pPr>
            <a:r>
              <a:rPr lang="en-US" u="sng" dirty="0">
                <a:solidFill>
                  <a:srgbClr val="0000FF"/>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6686336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75" y="6573674"/>
            <a:ext cx="2895600" cy="284326"/>
          </a:xfrm>
        </p:spPr>
        <p:txBody>
          <a:bodyP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Mary: "Blessed Among Women"</a:t>
            </a:r>
          </a:p>
        </p:txBody>
      </p:sp>
      <p:sp>
        <p:nvSpPr>
          <p:cNvPr id="164866" name="Rectangle 2"/>
          <p:cNvSpPr>
            <a:spLocks noGrp="1" noChangeArrowheads="1"/>
          </p:cNvSpPr>
          <p:nvPr>
            <p:ph type="title"/>
          </p:nvPr>
        </p:nvSpPr>
        <p:spPr>
          <a:xfrm>
            <a:off x="0" y="-1"/>
            <a:ext cx="9144000" cy="529799"/>
          </a:xfrm>
        </p:spPr>
        <p:txBody>
          <a:bodyPr>
            <a:noAutofit/>
          </a:bodyPr>
          <a:lstStyle/>
          <a:p>
            <a:pPr eaLnBrk="1" hangingPunct="1">
              <a:defRPr/>
            </a:pPr>
            <a:r>
              <a:rPr lang="en-US" sz="4000" b="1" u="sng" dirty="0">
                <a:solidFill>
                  <a:srgbClr val="66FFFF"/>
                </a:solidFill>
                <a:cs typeface="Times New Roman" pitchFamily="18" charset="0"/>
              </a:rPr>
              <a:t>Intro</a:t>
            </a:r>
            <a:r>
              <a:rPr lang="en-US" sz="4000" b="1" u="sng" dirty="0">
                <a:solidFill>
                  <a:srgbClr val="66FFFF"/>
                </a:solidFill>
              </a:rPr>
              <a:t> </a:t>
            </a:r>
          </a:p>
        </p:txBody>
      </p:sp>
      <p:sp>
        <p:nvSpPr>
          <p:cNvPr id="7" name="Text Box 3"/>
          <p:cNvSpPr txBox="1">
            <a:spLocks noChangeArrowheads="1"/>
          </p:cNvSpPr>
          <p:nvPr/>
        </p:nvSpPr>
        <p:spPr bwMode="auto">
          <a:xfrm>
            <a:off x="-14968" y="611200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Godly role models are greatly needed in our society!</a:t>
            </a:r>
          </a:p>
        </p:txBody>
      </p:sp>
      <p:sp>
        <p:nvSpPr>
          <p:cNvPr id="8" name="Text Box 3">
            <a:extLst>
              <a:ext uri="{FF2B5EF4-FFF2-40B4-BE49-F238E27FC236}">
                <a16:creationId xmlns:a16="http://schemas.microsoft.com/office/drawing/2014/main" id="{1CFC0306-68CE-4318-9ED4-0F30B0E07CD2}"/>
              </a:ext>
            </a:extLst>
          </p:cNvPr>
          <p:cNvSpPr txBox="1">
            <a:spLocks noChangeArrowheads="1"/>
          </p:cNvSpPr>
          <p:nvPr/>
        </p:nvSpPr>
        <p:spPr bwMode="auto">
          <a:xfrm>
            <a:off x="9525" y="504425"/>
            <a:ext cx="91271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Men and women alike can provide us with sources of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strength and inspiration</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Eve: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“Mother of all living” (Gen. 3:20), moved past sin!</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Sarah: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Mother of nations (Gen. 17:16), Mother of saints (Gal. 4:26,31), Mother of godly wives (I Pet. 3:6)! </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Ruth: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An example of faith and virtue (Ruth 1:16-18; 3:11)</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Abigail: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An example of faith, respect, wisdom, and concern! (I Sam. 25)</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Proverbs 31 Woman: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Her relationships, behavior, and character were virtuous and faithful! (Prov. 31:10-31)</a:t>
            </a:r>
          </a:p>
          <a:p>
            <a:pPr lvl="0" eaLnBrk="1" hangingPunct="1">
              <a:buClr>
                <a:srgbClr val="9EC544">
                  <a:lumMod val="40000"/>
                  <a:lumOff val="60000"/>
                </a:srgbClr>
              </a:buClr>
              <a:buSzTx/>
              <a:buFont typeface="Wingdings" panose="05000000000000000000" pitchFamily="2" charset="2"/>
              <a:buChar char="v"/>
            </a:pPr>
            <a:r>
              <a:rPr lang="en-US" sz="2400" b="1" dirty="0">
                <a:solidFill>
                  <a:prstClr val="white"/>
                </a:solidFill>
              </a:rPr>
              <a:t>The Shunammite Woman: </a:t>
            </a:r>
            <a:r>
              <a:rPr lang="en-US" sz="2400" dirty="0">
                <a:solidFill>
                  <a:prstClr val="white"/>
                </a:solidFill>
              </a:rPr>
              <a:t>She served God with the abilities she had! She was hospitable, content, &amp; had faith in God!     (II Kings 4:8-37)</a:t>
            </a:r>
          </a:p>
          <a:p>
            <a:pPr lvl="0" eaLnBrk="1" hangingPunct="1">
              <a:buClr>
                <a:srgbClr val="9EC544">
                  <a:lumMod val="40000"/>
                  <a:lumOff val="60000"/>
                </a:srgbClr>
              </a:buClr>
              <a:buSzTx/>
              <a:buFont typeface="Wingdings" panose="05000000000000000000" pitchFamily="2" charset="2"/>
              <a:buChar char="v"/>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Queen Esther: </a:t>
            </a: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Brave queen who trusted God (Est. 4:14-5:4)</a:t>
            </a:r>
          </a:p>
          <a:p>
            <a:pPr lvl="0" eaLnBrk="1" hangingPunct="1">
              <a:buClr>
                <a:srgbClr val="9EC544">
                  <a:lumMod val="40000"/>
                  <a:lumOff val="60000"/>
                </a:srgbClr>
              </a:buClr>
              <a:buSzTx/>
              <a:buFont typeface="Wingdings" panose="05000000000000000000" pitchFamily="2" charset="2"/>
              <a:buChar char="v"/>
            </a:pPr>
            <a:r>
              <a:rPr lang="en-US" sz="2400" b="1" dirty="0">
                <a:solidFill>
                  <a:prstClr val="white"/>
                </a:solidFill>
              </a:rPr>
              <a:t>Peter’s Wife: </a:t>
            </a:r>
            <a:r>
              <a:rPr lang="en-US" sz="2400" dirty="0">
                <a:solidFill>
                  <a:prstClr val="white"/>
                </a:solidFill>
              </a:rPr>
              <a:t>Faithful companion (Mk. 1:29-31; I Cor. 9:5) </a:t>
            </a:r>
            <a:endPar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5269-2E88-48A7-966E-B6279FD2A1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323" y="10"/>
            <a:ext cx="5141885"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9437" y="6484562"/>
            <a:ext cx="39233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all"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cxnSp>
        <p:nvCxnSpPr>
          <p:cNvPr id="73" name="Straight Connector 72">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8">
            <a:extLst>
              <a:ext uri="{FF2B5EF4-FFF2-40B4-BE49-F238E27FC236}">
                <a16:creationId xmlns:a16="http://schemas.microsoft.com/office/drawing/2014/main" id="{512F032C-2B97-48B6-AC58-C401D3A1D6ED}"/>
              </a:ext>
            </a:extLst>
          </p:cNvPr>
          <p:cNvSpPr txBox="1">
            <a:spLocks noChangeArrowheads="1"/>
          </p:cNvSpPr>
          <p:nvPr/>
        </p:nvSpPr>
        <p:spPr bwMode="auto">
          <a:xfrm>
            <a:off x="5132448" y="-8314"/>
            <a:ext cx="4041697" cy="7018714"/>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341313" marR="0" lvl="0" indent="-34131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5132448" y="45721"/>
            <a:ext cx="4011532" cy="792479"/>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Conclusion</a:t>
            </a:r>
          </a:p>
        </p:txBody>
      </p:sp>
      <p:sp>
        <p:nvSpPr>
          <p:cNvPr id="7" name="Text Box 5">
            <a:extLst>
              <a:ext uri="{FF2B5EF4-FFF2-40B4-BE49-F238E27FC236}">
                <a16:creationId xmlns:a16="http://schemas.microsoft.com/office/drawing/2014/main" id="{97181979-0351-46B9-A187-B748EFD651CD}"/>
              </a:ext>
            </a:extLst>
          </p:cNvPr>
          <p:cNvSpPr txBox="1">
            <a:spLocks noChangeArrowheads="1"/>
          </p:cNvSpPr>
          <p:nvPr/>
        </p:nvSpPr>
        <p:spPr bwMode="auto">
          <a:xfrm>
            <a:off x="5215846" y="1019256"/>
            <a:ext cx="3844736" cy="397031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buClrTx/>
              <a:buSzTx/>
              <a:buNone/>
              <a:defRPr/>
            </a:pPr>
            <a:r>
              <a:rPr lang="en-US" sz="3600" b="1" dirty="0">
                <a:solidFill>
                  <a:srgbClr val="0000FF"/>
                </a:solidFill>
              </a:rPr>
              <a:t>As we consider the life of Mary let all Christians strive to be godly and remain faithful</a:t>
            </a:r>
            <a:r>
              <a:rPr kumimoji="0" lang="en-US" sz="3600" b="1" i="0" u="none" strike="noStrike" kern="1200" cap="none" spc="0" normalizeH="0" baseline="0" noProof="0" dirty="0">
                <a:ln>
                  <a:noFill/>
                </a:ln>
                <a:solidFill>
                  <a:srgbClr val="0000FF"/>
                </a:solidFill>
                <a:effectLst/>
                <a:uLnTx/>
                <a:uFillTx/>
                <a:latin typeface="Rockwell" panose="02060603020205020403"/>
              </a:rPr>
              <a:t>!</a:t>
            </a:r>
          </a:p>
        </p:txBody>
      </p:sp>
      <p:sp>
        <p:nvSpPr>
          <p:cNvPr id="9" name="Text Box 5">
            <a:extLst>
              <a:ext uri="{FF2B5EF4-FFF2-40B4-BE49-F238E27FC236}">
                <a16:creationId xmlns:a16="http://schemas.microsoft.com/office/drawing/2014/main" id="{A2F0FBC7-2FA5-48C4-8BAB-6AE799A22F19}"/>
              </a:ext>
            </a:extLst>
          </p:cNvPr>
          <p:cNvSpPr txBox="1">
            <a:spLocks noChangeArrowheads="1"/>
          </p:cNvSpPr>
          <p:nvPr/>
        </p:nvSpPr>
        <p:spPr bwMode="auto">
          <a:xfrm>
            <a:off x="5215846" y="5208429"/>
            <a:ext cx="3844736" cy="1384995"/>
          </a:xfrm>
          <a:prstGeom prst="rect">
            <a:avLst/>
          </a:prstGeom>
          <a:solidFill>
            <a:srgbClr val="FFCCFF">
              <a:alpha val="50000"/>
            </a:srgbClr>
          </a:solidFill>
          <a:ln>
            <a:solidFill>
              <a:srgbClr val="C00000"/>
            </a:solidFill>
          </a:ln>
        </p:spPr>
        <p:style>
          <a:lnRef idx="0">
            <a:scrgbClr r="0" g="0" b="0"/>
          </a:lnRef>
          <a:fillRef idx="0">
            <a:scrgbClr r="0" g="0" b="0"/>
          </a:fillRef>
          <a:effectRef idx="0">
            <a:scrgbClr r="0" g="0" b="0"/>
          </a:effectRef>
          <a:fontRef idx="minor">
            <a:schemeClr val="lt1"/>
          </a:fontRef>
        </p:style>
        <p:txBody>
          <a:bodyPr wrap="square">
            <a:spAutoFit/>
          </a:bodyPr>
          <a:lstStyle/>
          <a:p>
            <a:pPr lvl="0" algn="ctr">
              <a:buClrTx/>
              <a:buSzTx/>
              <a:buNone/>
              <a:defRPr/>
            </a:pPr>
            <a:r>
              <a:rPr lang="en-US" sz="2800" b="1" i="1" dirty="0">
                <a:solidFill>
                  <a:srgbClr val="FF0000"/>
                </a:solidFill>
              </a:rPr>
              <a:t>Will you remain faithful to the end? (Rev. 2:10)</a:t>
            </a:r>
            <a:endParaRPr kumimoji="0" lang="en-US" sz="2800" b="1" i="1" u="none" strike="noStrike" kern="1200" cap="none" spc="0" normalizeH="0" baseline="0" noProof="0" dirty="0">
              <a:ln>
                <a:noFill/>
              </a:ln>
              <a:solidFill>
                <a:srgbClr val="FF0000"/>
              </a:solidFill>
              <a:effectLst/>
              <a:uLnTx/>
              <a:uFillTx/>
              <a:latin typeface="Rockwell" panose="02060603020205020403"/>
            </a:endParaRPr>
          </a:p>
        </p:txBody>
      </p:sp>
    </p:spTree>
    <p:extLst>
      <p:ext uri="{BB962C8B-B14F-4D97-AF65-F5344CB8AC3E}">
        <p14:creationId xmlns:p14="http://schemas.microsoft.com/office/powerpoint/2010/main" val="29179752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Content Placeholder 6" descr="A person standing in front of a mirror posing for the camera&#10;&#10;Description automatically generated">
            <a:extLst>
              <a:ext uri="{FF2B5EF4-FFF2-40B4-BE49-F238E27FC236}">
                <a16:creationId xmlns:a16="http://schemas.microsoft.com/office/drawing/2014/main" id="{A5831DF3-8A29-4075-BE5A-8354C5235FA6}"/>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25000"/>
          <a:stretch/>
        </p:blipFill>
        <p:spPr>
          <a:xfrm>
            <a:off x="20" y="10"/>
            <a:ext cx="9143980" cy="6857990"/>
          </a:xfrm>
          <a:prstGeom prst="rect">
            <a:avLst/>
          </a:prstGeom>
        </p:spPr>
      </p:pic>
      <p:sp>
        <p:nvSpPr>
          <p:cNvPr id="10" name="Text Box 8">
            <a:extLst>
              <a:ext uri="{FF2B5EF4-FFF2-40B4-BE49-F238E27FC236}">
                <a16:creationId xmlns:a16="http://schemas.microsoft.com/office/drawing/2014/main" id="{5CE337E2-04B9-484A-BD9D-AA206A95DB76}"/>
              </a:ext>
            </a:extLst>
          </p:cNvPr>
          <p:cNvSpPr txBox="1">
            <a:spLocks noChangeArrowheads="1"/>
          </p:cNvSpPr>
          <p:nvPr/>
        </p:nvSpPr>
        <p:spPr bwMode="auto">
          <a:xfrm>
            <a:off x="3392993" y="304800"/>
            <a:ext cx="5486380" cy="3809980"/>
          </a:xfrm>
          <a:prstGeom prst="rect">
            <a:avLst/>
          </a:prstGeom>
          <a:no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2763" lvl="0" indent="-284163">
              <a:lnSpc>
                <a:spcPct val="120000"/>
              </a:lnSpc>
              <a:spcBef>
                <a:spcPct val="0"/>
              </a:spcBef>
              <a:spcAft>
                <a:spcPts val="600"/>
              </a:spcAft>
              <a:buClr>
                <a:srgbClr val="B80E0F"/>
              </a:buClr>
              <a:buSzPct val="160000"/>
              <a:buNone/>
              <a:defRPr/>
            </a:pPr>
            <a:r>
              <a:rPr lang="en-US" altLang="en-US" sz="1600" b="1" cap="all" dirty="0">
                <a:ln w="3175">
                  <a:noFill/>
                </a:ln>
                <a:latin typeface="Adobe Garamond Pro" panose="02020502060506020403" pitchFamily="18" charset="0"/>
                <a:ea typeface="Tahoma" panose="020B0604030504040204" pitchFamily="34" charset="0"/>
                <a:cs typeface="Tahoma" panose="020B0604030504040204" pitchFamily="34" charset="0"/>
              </a:rPr>
              <a:t>Luke 1:28-30 (NKJV)</a:t>
            </a:r>
          </a:p>
          <a:p>
            <a:pPr marL="512763" lvl="0" indent="-284163">
              <a:lnSpc>
                <a:spcPct val="120000"/>
              </a:lnSpc>
              <a:spcBef>
                <a:spcPct val="0"/>
              </a:spcBef>
              <a:spcAft>
                <a:spcPts val="600"/>
              </a:spcAft>
              <a:buClr>
                <a:srgbClr val="B80E0F"/>
              </a:buClr>
              <a:buSzPct val="160000"/>
              <a:buNone/>
              <a:defRPr/>
            </a:pPr>
            <a:r>
              <a:rPr lang="en-US" altLang="en-US" sz="1200" b="1" cap="all" dirty="0">
                <a:ln w="3175">
                  <a:noFill/>
                </a:ln>
                <a:latin typeface="Adobe Garamond Pro" panose="02020502060506020403" pitchFamily="18" charset="0"/>
                <a:ea typeface="Tahoma" panose="020B0604030504040204" pitchFamily="34" charset="0"/>
                <a:cs typeface="Tahoma" panose="020B0604030504040204" pitchFamily="34" charset="0"/>
              </a:rPr>
              <a:t>28.  And having come in, the angel said to her</a:t>
            </a:r>
            <a:r>
              <a:rPr lang="en-US" altLang="en-US" sz="1400" b="1" cap="all" dirty="0">
                <a:ln w="3175">
                  <a:noFill/>
                </a:ln>
                <a:latin typeface="Adobe Garamond Pro" panose="02020502060506020403" pitchFamily="18" charset="0"/>
                <a:ea typeface="Tahoma" panose="020B0604030504040204" pitchFamily="34" charset="0"/>
                <a:cs typeface="Tahoma" panose="020B0604030504040204" pitchFamily="34" charset="0"/>
              </a:rPr>
              <a:t>, </a:t>
            </a:r>
            <a:r>
              <a:rPr lang="en-US" altLang="en-US" sz="1600" b="1" cap="all" dirty="0">
                <a:ln w="3175">
                  <a:noFill/>
                </a:ln>
                <a:latin typeface="Sanvito Pro Light" panose="03060402040602030204" pitchFamily="66" charset="0"/>
                <a:ea typeface="Tahoma" panose="020B0604030504040204" pitchFamily="34" charset="0"/>
                <a:cs typeface="Tahoma" panose="020B0604030504040204" pitchFamily="34" charset="0"/>
              </a:rPr>
              <a:t>"Rejoice, highly favored one, the Lord is with you; blessed are you among women!"</a:t>
            </a:r>
          </a:p>
          <a:p>
            <a:pPr marL="512763" lvl="0" indent="-284163">
              <a:lnSpc>
                <a:spcPct val="120000"/>
              </a:lnSpc>
              <a:spcBef>
                <a:spcPct val="0"/>
              </a:spcBef>
              <a:spcAft>
                <a:spcPts val="600"/>
              </a:spcAft>
              <a:buClr>
                <a:srgbClr val="B80E0F"/>
              </a:buClr>
              <a:buSzPct val="160000"/>
              <a:buNone/>
              <a:defRPr/>
            </a:pPr>
            <a:r>
              <a:rPr lang="en-US" altLang="en-US" sz="1200" b="1" cap="all" dirty="0">
                <a:ln w="3175">
                  <a:noFill/>
                </a:ln>
                <a:latin typeface="Adobe Garamond Pro" panose="02020502060506020403" pitchFamily="18" charset="0"/>
                <a:ea typeface="Tahoma" panose="020B0604030504040204" pitchFamily="34" charset="0"/>
                <a:cs typeface="Tahoma" panose="020B0604030504040204" pitchFamily="34" charset="0"/>
              </a:rPr>
              <a:t>29.  But when she saw him, she was troubled at his saying, and considered what manner of greeting this was.</a:t>
            </a:r>
          </a:p>
          <a:p>
            <a:pPr marL="512763" lvl="0" indent="-284163">
              <a:lnSpc>
                <a:spcPct val="120000"/>
              </a:lnSpc>
              <a:spcBef>
                <a:spcPct val="0"/>
              </a:spcBef>
              <a:spcAft>
                <a:spcPts val="600"/>
              </a:spcAft>
              <a:buClr>
                <a:srgbClr val="B80E0F"/>
              </a:buClr>
              <a:buSzPct val="160000"/>
              <a:buNone/>
              <a:defRPr/>
            </a:pPr>
            <a:r>
              <a:rPr lang="en-US" altLang="en-US" sz="1200" b="1" cap="all" dirty="0">
                <a:ln w="3175">
                  <a:noFill/>
                </a:ln>
                <a:latin typeface="Adobe Garamond Pro" panose="02020502060506020403" pitchFamily="18" charset="0"/>
                <a:ea typeface="Tahoma" panose="020B0604030504040204" pitchFamily="34" charset="0"/>
                <a:cs typeface="Tahoma" panose="020B0604030504040204" pitchFamily="34" charset="0"/>
              </a:rPr>
              <a:t>30.  Then the angel said to her,                                                        </a:t>
            </a:r>
            <a:r>
              <a:rPr lang="en-US" altLang="en-US" sz="1600" b="1" cap="all" dirty="0">
                <a:ln w="3175">
                  <a:noFill/>
                </a:ln>
                <a:latin typeface="Sanvito Pro Light" panose="03060402040602030204" pitchFamily="66" charset="0"/>
                <a:ea typeface="Tahoma" panose="020B0604030504040204" pitchFamily="34" charset="0"/>
                <a:cs typeface="Tahoma" panose="020B0604030504040204" pitchFamily="34" charset="0"/>
              </a:rPr>
              <a:t>"Do not be afraid, Mary, for                                                           you have found favor with                                                            God.”</a:t>
            </a:r>
          </a:p>
          <a:p>
            <a:pPr marL="228600" lvl="0" indent="0">
              <a:lnSpc>
                <a:spcPct val="120000"/>
              </a:lnSpc>
              <a:spcBef>
                <a:spcPct val="0"/>
              </a:spcBef>
              <a:spcAft>
                <a:spcPts val="600"/>
              </a:spcAft>
              <a:buClr>
                <a:srgbClr val="B80E0F"/>
              </a:buClr>
              <a:buSzPct val="160000"/>
              <a:buNone/>
              <a:defRPr/>
            </a:pPr>
            <a:endParaRPr lang="en-US" altLang="en-US" sz="1600" b="1" cap="all" dirty="0">
              <a:solidFill>
                <a:prstClr val="black">
                  <a:lumMod val="95000"/>
                  <a:lumOff val="5000"/>
                </a:prstClr>
              </a:solidFill>
              <a:latin typeface="Informal Roman" panose="030604020304060B0204" pitchFamily="66" charset="0"/>
              <a:ea typeface="Tahoma" panose="020B0604030504040204" pitchFamily="34" charset="0"/>
              <a:cs typeface="Tahoma" panose="020B0604030504040204" pitchFamily="34" charset="0"/>
            </a:endParaRPr>
          </a:p>
          <a:p>
            <a:pPr marL="228600" lvl="0" indent="0">
              <a:lnSpc>
                <a:spcPct val="120000"/>
              </a:lnSpc>
              <a:spcBef>
                <a:spcPct val="0"/>
              </a:spcBef>
              <a:spcAft>
                <a:spcPts val="600"/>
              </a:spcAft>
              <a:buClr>
                <a:srgbClr val="B80E0F"/>
              </a:buClr>
              <a:buSzPct val="160000"/>
              <a:buNone/>
              <a:defRPr/>
            </a:pPr>
            <a:endParaRPr lang="en-US" altLang="en-US" sz="1600" b="1" cap="all" dirty="0">
              <a:solidFill>
                <a:prstClr val="black">
                  <a:lumMod val="95000"/>
                  <a:lumOff val="5000"/>
                </a:prstClr>
              </a:solidFill>
              <a:latin typeface="Informal Roman" panose="030604020304060B0204" pitchFamily="66" charset="0"/>
              <a:ea typeface="Tahoma" panose="020B0604030504040204" pitchFamily="34" charset="0"/>
              <a:cs typeface="Tahoma" panose="020B0604030504040204" pitchFamily="34" charset="0"/>
            </a:endParaRPr>
          </a:p>
          <a:p>
            <a:pPr marL="228600" lvl="0" indent="0">
              <a:lnSpc>
                <a:spcPct val="120000"/>
              </a:lnSpc>
              <a:spcBef>
                <a:spcPct val="0"/>
              </a:spcBef>
              <a:spcAft>
                <a:spcPts val="600"/>
              </a:spcAft>
              <a:buClr>
                <a:srgbClr val="B80E0F"/>
              </a:buClr>
              <a:buSzPct val="160000"/>
              <a:buNone/>
              <a:defRPr/>
            </a:pPr>
            <a:endParaRPr lang="en-US" altLang="en-US" sz="1600" b="1" cap="all" dirty="0">
              <a:solidFill>
                <a:prstClr val="black">
                  <a:lumMod val="95000"/>
                  <a:lumOff val="5000"/>
                </a:prstClr>
              </a:solidFill>
              <a:latin typeface="Informal Roman" panose="030604020304060B0204" pitchFamily="66" charset="0"/>
              <a:ea typeface="Tahoma" panose="020B0604030504040204" pitchFamily="34" charset="0"/>
              <a:cs typeface="Tahoma" panose="020B0604030504040204" pitchFamily="34" charset="0"/>
            </a:endParaRPr>
          </a:p>
          <a:p>
            <a:pPr marL="228600" lvl="0" indent="0">
              <a:lnSpc>
                <a:spcPct val="120000"/>
              </a:lnSpc>
              <a:spcBef>
                <a:spcPct val="0"/>
              </a:spcBef>
              <a:spcAft>
                <a:spcPts val="600"/>
              </a:spcAft>
              <a:buClr>
                <a:srgbClr val="B80E0F"/>
              </a:buClr>
              <a:buSzPct val="160000"/>
              <a:buNone/>
              <a:defRPr/>
            </a:pPr>
            <a:endParaRPr lang="en-US" altLang="en-US" sz="1600" b="1" cap="all" dirty="0">
              <a:solidFill>
                <a:prstClr val="black">
                  <a:lumMod val="95000"/>
                  <a:lumOff val="5000"/>
                </a:prstClr>
              </a:solidFill>
              <a:latin typeface="Informal Roman" panose="030604020304060B0204" pitchFamily="66" charset="0"/>
              <a:ea typeface="Tahoma" panose="020B0604030504040204" pitchFamily="34" charset="0"/>
              <a:cs typeface="Tahoma" panose="020B0604030504040204" pitchFamily="34" charset="0"/>
            </a:endParaRPr>
          </a:p>
          <a:p>
            <a:pPr marL="228600" lvl="0" indent="0">
              <a:lnSpc>
                <a:spcPct val="120000"/>
              </a:lnSpc>
              <a:spcBef>
                <a:spcPct val="0"/>
              </a:spcBef>
              <a:spcAft>
                <a:spcPts val="600"/>
              </a:spcAft>
              <a:buClr>
                <a:srgbClr val="B80E0F"/>
              </a:buClr>
              <a:buSzPct val="160000"/>
              <a:buNone/>
              <a:defRPr/>
            </a:pPr>
            <a:endParaRPr lang="en-US" altLang="en-US" sz="1600" b="1" cap="all" dirty="0">
              <a:solidFill>
                <a:prstClr val="black">
                  <a:lumMod val="95000"/>
                  <a:lumOff val="5000"/>
                </a:prstClr>
              </a:solidFill>
              <a:latin typeface="Informal Roman" panose="030604020304060B0204"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101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74" name="Picture 73">
            <a:extLst>
              <a:ext uri="{FF2B5EF4-FFF2-40B4-BE49-F238E27FC236}">
                <a16:creationId xmlns:a16="http://schemas.microsoft.com/office/drawing/2014/main" id="{387CAEF2-F22C-4F37-B4E4-C70558C0B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76" name="Rectangle 75">
            <a:extLst>
              <a:ext uri="{FF2B5EF4-FFF2-40B4-BE49-F238E27FC236}">
                <a16:creationId xmlns:a16="http://schemas.microsoft.com/office/drawing/2014/main" id="{6D825F7A-CF63-4DBE-A675-53AFFCEBC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3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26" name="Rectangle 2"/>
          <p:cNvSpPr>
            <a:spLocks noGrp="1" noChangeArrowheads="1"/>
          </p:cNvSpPr>
          <p:nvPr>
            <p:ph type="title"/>
          </p:nvPr>
        </p:nvSpPr>
        <p:spPr>
          <a:xfrm>
            <a:off x="4343400" y="49395"/>
            <a:ext cx="4786719" cy="712605"/>
          </a:xfrm>
          <a:noFill/>
          <a:ln w="19050">
            <a:noFill/>
            <a:prstDash val="dash"/>
          </a:ln>
        </p:spPr>
        <p:txBody>
          <a:bodyPr vert="horz" lIns="91440" tIns="45720" rIns="91440" bIns="45720" rtlCol="0" anchor="b">
            <a:normAutofit/>
          </a:bodyPr>
          <a:lstStyle/>
          <a:p>
            <a:pPr algn="l">
              <a:defRPr/>
            </a:pPr>
            <a:r>
              <a:rPr lang="en-US" sz="4200" b="1" u="sng" dirty="0"/>
              <a:t>Intro</a:t>
            </a:r>
          </a:p>
        </p:txBody>
      </p:sp>
      <p:sp>
        <p:nvSpPr>
          <p:cNvPr id="78" name="Rectangle 77">
            <a:extLst>
              <a:ext uri="{FF2B5EF4-FFF2-40B4-BE49-F238E27FC236}">
                <a16:creationId xmlns:a16="http://schemas.microsoft.com/office/drawing/2014/main" id="{D1FF7FAA-8D7B-48B1-BAE6-C92A114D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590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3224" b="4"/>
          <a:stretch/>
        </p:blipFill>
        <p:spPr>
          <a:xfrm>
            <a:off x="27761" y="1104905"/>
            <a:ext cx="3857478" cy="4648190"/>
          </a:xfrm>
          <a:prstGeom prst="rect">
            <a:avLst/>
          </a:prstGeom>
        </p:spPr>
      </p:pic>
      <p:sp>
        <p:nvSpPr>
          <p:cNvPr id="80" name="Rectangle 79">
            <a:extLst>
              <a:ext uri="{FF2B5EF4-FFF2-40B4-BE49-F238E27FC236}">
                <a16:creationId xmlns:a16="http://schemas.microsoft.com/office/drawing/2014/main" id="{C498F730-4F50-4FE8-B07E-BC69AAF76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0086" y="-1"/>
            <a:ext cx="3183914"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885239" y="6493007"/>
            <a:ext cx="4536005" cy="365760"/>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latin typeface="+mn-lt"/>
                <a:cs typeface="+mn-cs"/>
              </a:rPr>
              <a:t>Mary: "Blessed Among Women"</a:t>
            </a:r>
          </a:p>
        </p:txBody>
      </p:sp>
      <p:sp>
        <p:nvSpPr>
          <p:cNvPr id="13" name="Text Box 3">
            <a:extLst>
              <a:ext uri="{FF2B5EF4-FFF2-40B4-BE49-F238E27FC236}">
                <a16:creationId xmlns:a16="http://schemas.microsoft.com/office/drawing/2014/main" id="{6E2634BB-8640-48C7-BDC4-837270BF0D4F}"/>
              </a:ext>
            </a:extLst>
          </p:cNvPr>
          <p:cNvSpPr txBox="1">
            <a:spLocks noChangeArrowheads="1"/>
          </p:cNvSpPr>
          <p:nvPr/>
        </p:nvSpPr>
        <p:spPr bwMode="auto">
          <a:xfrm>
            <a:off x="3885239" y="1131662"/>
            <a:ext cx="52579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lvl="0" indent="0" algn="ctr" defTabSz="457200" eaLnBrk="1" fontAlgn="auto" hangingPunct="1">
              <a:spcBef>
                <a:spcPts val="0"/>
              </a:spcBef>
              <a:spcAft>
                <a:spcPts val="0"/>
              </a:spcAft>
              <a:buClrTx/>
              <a:buSzTx/>
              <a:buNone/>
            </a:pPr>
            <a:r>
              <a:rPr lang="en-US" altLang="en-US" dirty="0">
                <a:solidFill>
                  <a:srgbClr val="FFCC00"/>
                </a:solidFill>
              </a:rPr>
              <a:t>In talking about godly women, we can’t leave out Mary, the mother of Jesus!</a:t>
            </a:r>
            <a:endParaRPr kumimoji="0" lang="en-US" altLang="en-US" sz="2800" b="1" i="0"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endParaRPr>
          </a:p>
        </p:txBody>
      </p:sp>
      <p:sp>
        <p:nvSpPr>
          <p:cNvPr id="14" name="Text Box 3">
            <a:extLst>
              <a:ext uri="{FF2B5EF4-FFF2-40B4-BE49-F238E27FC236}">
                <a16:creationId xmlns:a16="http://schemas.microsoft.com/office/drawing/2014/main" id="{4E7F1835-5BC7-46BD-9ADA-3961942B4F52}"/>
              </a:ext>
            </a:extLst>
          </p:cNvPr>
          <p:cNvSpPr txBox="1">
            <a:spLocks noChangeArrowheads="1"/>
          </p:cNvSpPr>
          <p:nvPr/>
        </p:nvSpPr>
        <p:spPr bwMode="auto">
          <a:xfrm>
            <a:off x="3859077" y="2766321"/>
            <a:ext cx="528408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lvl="0" algn="ctr" defTabSz="457200" eaLnBrk="1" fontAlgn="auto" hangingPunct="1">
              <a:spcBef>
                <a:spcPts val="0"/>
              </a:spcBef>
              <a:spcAft>
                <a:spcPts val="0"/>
              </a:spcAft>
              <a:buClrTx/>
              <a:buSzTx/>
              <a:buNone/>
            </a:pPr>
            <a:r>
              <a:rPr lang="en-US" altLang="en-US" dirty="0">
                <a:solidFill>
                  <a:srgbClr val="FFCC00"/>
                </a:solidFill>
              </a:rPr>
              <a:t>She was chosen from among all the women of her day to bear the physical form of the Son of God (Lk. 1:26-38) and to raise Him!</a:t>
            </a:r>
            <a:endParaRPr kumimoji="0" lang="en-US" altLang="en-US" sz="2800" b="1" i="0" u="none" strike="noStrike" kern="1200" cap="none" spc="0" normalizeH="0" baseline="0" noProof="0" dirty="0">
              <a:ln>
                <a:noFill/>
              </a:ln>
              <a:solidFill>
                <a:prstClr val="white"/>
              </a:solidFill>
              <a:effectLst/>
              <a:uLnTx/>
              <a:uFillTx/>
              <a:latin typeface="Tahoma" panose="020B0604030504040204" pitchFamily="34" charset="0"/>
              <a:ea typeface="+mn-ea"/>
              <a:cs typeface="Times New Roman" panose="02020603050405020304" pitchFamily="18" charset="0"/>
            </a:endParaRPr>
          </a:p>
        </p:txBody>
      </p:sp>
      <p:sp>
        <p:nvSpPr>
          <p:cNvPr id="12" name="Text Box 3">
            <a:extLst>
              <a:ext uri="{FF2B5EF4-FFF2-40B4-BE49-F238E27FC236}">
                <a16:creationId xmlns:a16="http://schemas.microsoft.com/office/drawing/2014/main" id="{4FB49D55-117C-45B5-A4F0-44DBA4AABDDC}"/>
              </a:ext>
            </a:extLst>
          </p:cNvPr>
          <p:cNvSpPr txBox="1">
            <a:spLocks noChangeArrowheads="1"/>
          </p:cNvSpPr>
          <p:nvPr/>
        </p:nvSpPr>
        <p:spPr bwMode="auto">
          <a:xfrm>
            <a:off x="32785" y="5849940"/>
            <a:ext cx="38574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lvl="0" indent="0" algn="ctr" defTabSz="457200" eaLnBrk="1" fontAlgn="auto" hangingPunct="1">
              <a:spcBef>
                <a:spcPts val="0"/>
              </a:spcBef>
              <a:spcAft>
                <a:spcPts val="0"/>
              </a:spcAft>
              <a:buClrTx/>
              <a:buSzTx/>
              <a:buNone/>
            </a:pPr>
            <a:r>
              <a:rPr lang="en-US" altLang="en-US" i="1" dirty="0">
                <a:solidFill>
                  <a:srgbClr val="FFCC00"/>
                </a:solidFill>
              </a:rPr>
              <a:t>The story of Mary is about Jesus!</a:t>
            </a:r>
            <a:endParaRPr kumimoji="0" lang="en-US" altLang="en-US" sz="2800" b="1" i="1" u="none" strike="noStrike" kern="120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98"/>
            <a:ext cx="6172200" cy="1293028"/>
          </a:xfrm>
        </p:spPr>
        <p:txBody>
          <a:bodyPr/>
          <a:lstStyle/>
          <a:p>
            <a:pPr algn="ctr"/>
            <a:r>
              <a:rPr lang="en-US" dirty="0">
                <a:latin typeface="Arial" panose="020B0604020202020204" pitchFamily="34" charset="0"/>
                <a:cs typeface="Arial" panose="020B0604020202020204" pitchFamily="34" charset="0"/>
              </a:rPr>
              <a:t>Luke 1:26-33</a:t>
            </a:r>
          </a:p>
        </p:txBody>
      </p:sp>
      <p:sp>
        <p:nvSpPr>
          <p:cNvPr id="3" name="Content Placeholder 2"/>
          <p:cNvSpPr>
            <a:spLocks noGrp="1"/>
          </p:cNvSpPr>
          <p:nvPr>
            <p:ph idx="1"/>
          </p:nvPr>
        </p:nvSpPr>
        <p:spPr>
          <a:xfrm>
            <a:off x="0" y="1066800"/>
            <a:ext cx="9144000" cy="3048000"/>
          </a:xfrm>
        </p:spPr>
        <p:txBody>
          <a:bodyPr>
            <a:noAutofit/>
          </a:bodyPr>
          <a:lstStyle/>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26.  Now in the sixth month the angel Gabriel was sent from God to a city in Galilee called Nazareth,</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27.  to a virgin engaged to a man whose name was Joseph, of the descendants of David; and the virgin's name was Mary.</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28.  </a:t>
            </a:r>
            <a:r>
              <a:rPr lang="en-US" sz="2000" b="1" dirty="0">
                <a:latin typeface="Tahoma" panose="020B0604030504040204" pitchFamily="34" charset="0"/>
                <a:ea typeface="Tahoma" panose="020B0604030504040204" pitchFamily="34" charset="0"/>
                <a:cs typeface="Tahoma" panose="020B0604030504040204" pitchFamily="34" charset="0"/>
              </a:rPr>
              <a:t>[NKJV]</a:t>
            </a:r>
            <a:r>
              <a:rPr lang="en-US" sz="2000" dirty="0">
                <a:latin typeface="Tahoma" panose="020B0604030504040204" pitchFamily="34" charset="0"/>
                <a:ea typeface="Tahoma" panose="020B0604030504040204" pitchFamily="34" charset="0"/>
                <a:cs typeface="Tahoma" panose="020B0604030504040204" pitchFamily="34" charset="0"/>
              </a:rPr>
              <a:t> And having come in, the angel said to her, "Rejoice, highly favored one, the Lord is with you; blessed are you among women!"</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29.  But she was very perplexed at this statement, and kept pondering what kind of salutation this was.</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30.  The angel said to her, "Do not be afraid, Mary; for you have found favor with God.</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31.  "And behold, you will conceive in your womb and bear a son, and you shall name Him Jesus.</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32.  "He will be great and will be called the Son of the Most High; and the Lord God will give Him the throne of His father David;</a:t>
            </a:r>
          </a:p>
          <a:p>
            <a:pPr marL="512763" indent="-512763">
              <a:buNone/>
            </a:pPr>
            <a:r>
              <a:rPr lang="en-US" sz="2000" dirty="0">
                <a:latin typeface="Tahoma" panose="020B0604030504040204" pitchFamily="34" charset="0"/>
                <a:ea typeface="Tahoma" panose="020B0604030504040204" pitchFamily="34" charset="0"/>
                <a:cs typeface="Tahoma" panose="020B0604030504040204" pitchFamily="34" charset="0"/>
              </a:rPr>
              <a:t>33.  and He will reign over the house of Jacob forever, and His kingdom will have no end."</a:t>
            </a:r>
            <a:endParaRPr lang="en-US" sz="2000" dirty="0"/>
          </a:p>
        </p:txBody>
      </p:sp>
      <p:sp>
        <p:nvSpPr>
          <p:cNvPr id="4" name="Footer Placeholder 3"/>
          <p:cNvSpPr>
            <a:spLocks noGrp="1"/>
          </p:cNvSpPr>
          <p:nvPr>
            <p:ph type="ftr" sz="quarter" idx="11"/>
          </p:nvPr>
        </p:nvSpPr>
        <p:spPr>
          <a:xfrm>
            <a:off x="0" y="6491499"/>
            <a:ext cx="56807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t>Mary: "Blessed Among Women"</a:t>
            </a:r>
          </a:p>
        </p:txBody>
      </p:sp>
    </p:spTree>
    <p:extLst>
      <p:ext uri="{BB962C8B-B14F-4D97-AF65-F5344CB8AC3E}">
        <p14:creationId xmlns:p14="http://schemas.microsoft.com/office/powerpoint/2010/main" val="41035767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98"/>
            <a:ext cx="6248400" cy="1293028"/>
          </a:xfrm>
        </p:spPr>
        <p:txBody>
          <a:bodyPr/>
          <a:lstStyle/>
          <a:p>
            <a:pPr algn="ctr"/>
            <a:r>
              <a:rPr lang="en-US" dirty="0">
                <a:latin typeface="Arial" panose="020B0604020202020204" pitchFamily="34" charset="0"/>
                <a:cs typeface="Arial" panose="020B0604020202020204" pitchFamily="34" charset="0"/>
              </a:rPr>
              <a:t>Luke 1:34-38</a:t>
            </a:r>
          </a:p>
        </p:txBody>
      </p:sp>
      <p:sp>
        <p:nvSpPr>
          <p:cNvPr id="3" name="Content Placeholder 2"/>
          <p:cNvSpPr>
            <a:spLocks noGrp="1"/>
          </p:cNvSpPr>
          <p:nvPr>
            <p:ph idx="1"/>
          </p:nvPr>
        </p:nvSpPr>
        <p:spPr>
          <a:xfrm>
            <a:off x="0" y="1524000"/>
            <a:ext cx="9144000" cy="4069080"/>
          </a:xfrm>
        </p:spPr>
        <p:txBody>
          <a:bodyPr>
            <a:normAutofit fontScale="40000" lnSpcReduction="20000"/>
          </a:bodyPr>
          <a:lstStyle/>
          <a:p>
            <a:pPr marL="633413" indent="-633413">
              <a:buNone/>
            </a:pPr>
            <a:r>
              <a:rPr lang="en-US" sz="6000" dirty="0">
                <a:latin typeface="Tahoma" panose="020B0604030504040204" pitchFamily="34" charset="0"/>
                <a:ea typeface="Tahoma" panose="020B0604030504040204" pitchFamily="34" charset="0"/>
                <a:cs typeface="Tahoma" panose="020B0604030504040204" pitchFamily="34" charset="0"/>
              </a:rPr>
              <a:t>34.  Mary said to the angel, "How can this be, since I am a virgin?"</a:t>
            </a:r>
          </a:p>
          <a:p>
            <a:pPr marL="633413" indent="-633413">
              <a:buNone/>
            </a:pPr>
            <a:r>
              <a:rPr lang="en-US" sz="6000" dirty="0">
                <a:latin typeface="Tahoma" panose="020B0604030504040204" pitchFamily="34" charset="0"/>
                <a:ea typeface="Tahoma" panose="020B0604030504040204" pitchFamily="34" charset="0"/>
                <a:cs typeface="Tahoma" panose="020B0604030504040204" pitchFamily="34" charset="0"/>
              </a:rPr>
              <a:t>35.  The angel answered and said to her, "The Holy Spirit will come upon you, and the power of the Most High will overshadow you; and for that reason the holy Child shall be called the Son of God.</a:t>
            </a:r>
          </a:p>
          <a:p>
            <a:pPr marL="633413" indent="-633413">
              <a:buNone/>
            </a:pPr>
            <a:r>
              <a:rPr lang="en-US" sz="6000" dirty="0">
                <a:latin typeface="Tahoma" panose="020B0604030504040204" pitchFamily="34" charset="0"/>
                <a:ea typeface="Tahoma" panose="020B0604030504040204" pitchFamily="34" charset="0"/>
                <a:cs typeface="Tahoma" panose="020B0604030504040204" pitchFamily="34" charset="0"/>
              </a:rPr>
              <a:t>36.  "And behold, even your relative Elizabeth has also conceived a son in her old age; and she who was called barren is now in her sixth month.</a:t>
            </a:r>
          </a:p>
          <a:p>
            <a:pPr marL="633413" indent="-633413">
              <a:buNone/>
            </a:pPr>
            <a:r>
              <a:rPr lang="en-US" sz="6000" dirty="0">
                <a:latin typeface="Tahoma" panose="020B0604030504040204" pitchFamily="34" charset="0"/>
                <a:ea typeface="Tahoma" panose="020B0604030504040204" pitchFamily="34" charset="0"/>
                <a:cs typeface="Tahoma" panose="020B0604030504040204" pitchFamily="34" charset="0"/>
              </a:rPr>
              <a:t>37.  "For nothing will be impossible with God."</a:t>
            </a:r>
          </a:p>
          <a:p>
            <a:pPr marL="633413" indent="-633413">
              <a:buNone/>
            </a:pPr>
            <a:r>
              <a:rPr lang="en-US" sz="6000" dirty="0">
                <a:latin typeface="Tahoma" panose="020B0604030504040204" pitchFamily="34" charset="0"/>
                <a:ea typeface="Tahoma" panose="020B0604030504040204" pitchFamily="34" charset="0"/>
                <a:cs typeface="Tahoma" panose="020B0604030504040204" pitchFamily="34" charset="0"/>
              </a:rPr>
              <a:t>38.  And Mary said, "Behold, the </a:t>
            </a:r>
            <a:r>
              <a:rPr lang="en-US" sz="6000" dirty="0" err="1">
                <a:latin typeface="Tahoma" panose="020B0604030504040204" pitchFamily="34" charset="0"/>
                <a:ea typeface="Tahoma" panose="020B0604030504040204" pitchFamily="34" charset="0"/>
                <a:cs typeface="Tahoma" panose="020B0604030504040204" pitchFamily="34" charset="0"/>
              </a:rPr>
              <a:t>bondslave</a:t>
            </a:r>
            <a:r>
              <a:rPr lang="en-US" sz="6000" dirty="0">
                <a:latin typeface="Tahoma" panose="020B0604030504040204" pitchFamily="34" charset="0"/>
                <a:ea typeface="Tahoma" panose="020B0604030504040204" pitchFamily="34" charset="0"/>
                <a:cs typeface="Tahoma" panose="020B0604030504040204" pitchFamily="34" charset="0"/>
              </a:rPr>
              <a:t> of the Lord; may it be done to me according to your word." And the angel departed from her.</a:t>
            </a:r>
          </a:p>
          <a:p>
            <a:endParaRPr lang="en-US" dirty="0"/>
          </a:p>
        </p:txBody>
      </p:sp>
      <p:sp>
        <p:nvSpPr>
          <p:cNvPr id="4" name="Footer Placeholder 3"/>
          <p:cNvSpPr>
            <a:spLocks noGrp="1"/>
          </p:cNvSpPr>
          <p:nvPr>
            <p:ph type="ftr" sz="quarter" idx="11"/>
          </p:nvPr>
        </p:nvSpPr>
        <p:spPr>
          <a:xfrm>
            <a:off x="0" y="6492875"/>
            <a:ext cx="56807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Mary: "Blessed Among Women"</a:t>
            </a: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Text Box 7"/>
          <p:cNvSpPr txBox="1">
            <a:spLocks noChangeArrowheads="1"/>
          </p:cNvSpPr>
          <p:nvPr/>
        </p:nvSpPr>
        <p:spPr bwMode="auto">
          <a:xfrm>
            <a:off x="0" y="5593080"/>
            <a:ext cx="9143999"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66FFFF"/>
                </a:solidFill>
                <a:latin typeface="Tahoma" panose="020B0604030504040204" pitchFamily="34" charset="0"/>
                <a:cs typeface="Times New Roman" panose="02020603050405020304" pitchFamily="18" charset="0"/>
              </a:defRPr>
            </a:lvl1pPr>
            <a:lvl2pPr marL="742950" indent="-285750" eaLnBrk="0" hangingPunct="0">
              <a:defRPr sz="2400" b="1">
                <a:solidFill>
                  <a:srgbClr val="66FFFF"/>
                </a:solidFill>
                <a:latin typeface="Tahoma" panose="020B0604030504040204" pitchFamily="34" charset="0"/>
                <a:cs typeface="Times New Roman" panose="02020603050405020304" pitchFamily="18" charset="0"/>
              </a:defRPr>
            </a:lvl2pPr>
            <a:lvl3pPr marL="1143000" indent="-228600" eaLnBrk="0" hangingPunct="0">
              <a:defRPr sz="2400" b="1">
                <a:solidFill>
                  <a:srgbClr val="66FFFF"/>
                </a:solidFill>
                <a:latin typeface="Tahoma" panose="020B0604030504040204" pitchFamily="34" charset="0"/>
                <a:cs typeface="Times New Roman" panose="02020603050405020304" pitchFamily="18" charset="0"/>
              </a:defRPr>
            </a:lvl3pPr>
            <a:lvl4pPr marL="1600200" indent="-228600" eaLnBrk="0" hangingPunct="0">
              <a:defRPr sz="2400" b="1">
                <a:solidFill>
                  <a:srgbClr val="66FFFF"/>
                </a:solidFill>
                <a:latin typeface="Tahoma" panose="020B0604030504040204" pitchFamily="34" charset="0"/>
                <a:cs typeface="Times New Roman" panose="02020603050405020304" pitchFamily="18" charset="0"/>
              </a:defRPr>
            </a:lvl4pPr>
            <a:lvl5pPr marL="2057400" indent="-228600" eaLnBrk="0" hangingPunct="0">
              <a:defRPr sz="2400" b="1">
                <a:solidFill>
                  <a:srgbClr val="66FFFF"/>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66FFFF"/>
                </a:solidFill>
                <a:latin typeface="Tahoma" panose="020B0604030504040204" pitchFamily="34" charset="0"/>
                <a:cs typeface="Times New Roman" panose="02020603050405020304" pitchFamily="18" charset="0"/>
              </a:defRPr>
            </a:lvl9pPr>
          </a:lstStyle>
          <a:p>
            <a:pPr marL="0" lvl="0" indent="0" algn="ctr" defTabSz="457200" eaLnBrk="1" fontAlgn="auto" hangingPunct="1">
              <a:spcBef>
                <a:spcPts val="0"/>
              </a:spcBef>
              <a:spcAft>
                <a:spcPts val="0"/>
              </a:spcAft>
              <a:buClrTx/>
              <a:buSzTx/>
              <a:buNone/>
            </a:pPr>
            <a:r>
              <a:rPr lang="en-US" altLang="en-US" dirty="0">
                <a:solidFill>
                  <a:srgbClr val="0000FF"/>
                </a:solidFill>
              </a:rPr>
              <a:t>Mary was favored by God </a:t>
            </a:r>
            <a:r>
              <a:rPr lang="en-US" altLang="en-US" i="1" dirty="0">
                <a:solidFill>
                  <a:srgbClr val="0000FF"/>
                </a:solidFill>
              </a:rPr>
              <a:t>(Lk. 1:28, 30) </a:t>
            </a:r>
            <a:r>
              <a:rPr lang="en-US" altLang="en-US" dirty="0">
                <a:solidFill>
                  <a:srgbClr val="0000FF"/>
                </a:solidFill>
              </a:rPr>
              <a:t>and “blessed among women” </a:t>
            </a:r>
            <a:r>
              <a:rPr lang="en-US" altLang="en-US" i="1" dirty="0">
                <a:solidFill>
                  <a:srgbClr val="0000FF"/>
                </a:solidFill>
              </a:rPr>
              <a:t>(Lk. 1:[NKJ: 28], 42, 48)!</a:t>
            </a:r>
            <a:endParaRPr kumimoji="0" lang="en-US" altLang="en-US" sz="2400" b="1" i="1" u="none" strike="noStrike" kern="120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4256412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0A9774-C240-42FF-9AA3-8B22986E8E7B}"/>
              </a:ext>
            </a:extLst>
          </p:cNvPr>
          <p:cNvPicPr>
            <a:picLocks noChangeAspect="1"/>
          </p:cNvPicPr>
          <p:nvPr/>
        </p:nvPicPr>
        <p:blipFill rotWithShape="1">
          <a:blip r:embed="rId4">
            <a:extLst>
              <a:ext uri="{28A0092B-C50C-407E-A947-70E740481C1C}">
                <a14:useLocalDpi xmlns:a14="http://schemas.microsoft.com/office/drawing/2010/main" val="0"/>
              </a:ext>
            </a:extLst>
          </a:blip>
          <a:srcRect l="22367" r="11142"/>
          <a:stretch/>
        </p:blipFill>
        <p:spPr>
          <a:xfrm>
            <a:off x="20" y="10"/>
            <a:ext cx="3476985" cy="6857990"/>
          </a:xfrm>
          <a:prstGeom prst="rect">
            <a:avLst/>
          </a:prstGeom>
        </p:spPr>
      </p:pic>
      <p:cxnSp>
        <p:nvCxnSpPr>
          <p:cNvPr id="135" name="Straight Connector 134">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812" y="6629400"/>
            <a:ext cx="3632122" cy="205740"/>
          </a:xfr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bg1"/>
                </a:solidFill>
                <a:effectLst/>
                <a:uLnTx/>
                <a:uFillTx/>
                <a:latin typeface="Rockwell" panose="02060603020205020403"/>
                <a:ea typeface="+mn-ea"/>
                <a:cs typeface="Times New Roman" pitchFamily="18" charset="0"/>
              </a:rPr>
              <a:t>Mary: "Blessed Among Women"</a:t>
            </a:r>
          </a:p>
        </p:txBody>
      </p:sp>
      <p:sp>
        <p:nvSpPr>
          <p:cNvPr id="11" name="Text Box 8">
            <a:extLst>
              <a:ext uri="{FF2B5EF4-FFF2-40B4-BE49-F238E27FC236}">
                <a16:creationId xmlns:a16="http://schemas.microsoft.com/office/drawing/2014/main" id="{DF6D5842-B281-4764-AA43-C001D225D9F9}"/>
              </a:ext>
            </a:extLst>
          </p:cNvPr>
          <p:cNvSpPr txBox="1">
            <a:spLocks noChangeArrowheads="1"/>
          </p:cNvSpPr>
          <p:nvPr/>
        </p:nvSpPr>
        <p:spPr bwMode="auto">
          <a:xfrm>
            <a:off x="3581402" y="0"/>
            <a:ext cx="5562598" cy="6858000"/>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Virgin – Luke 1:26-27, 34</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See also Rev. 14:4</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endPar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Engaged – Luke 1:27 (NASB), Espoused (KJV), Betrothed (NKJ)</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Heb. 13:4</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Luke 1:38; Matthew 1:19-25</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endParaRPr lang="en-US" altLang="en-US" sz="16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Abstained till after</a:t>
            </a:r>
            <a:r>
              <a:rPr kumimoji="0" lang="en-US" altLang="en-US" sz="1800" b="1"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the birth of Jesus, then </a:t>
            </a:r>
            <a:r>
              <a:rPr kumimoji="0" lang="en-US" altLang="en-US" sz="18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Became wife of Joseph </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Matthew 1:24-25</a:t>
            </a:r>
          </a:p>
          <a:p>
            <a:pPr marL="857250" lvl="1" indent="-342900">
              <a:lnSpc>
                <a:spcPct val="120000"/>
              </a:lnSpc>
              <a:spcBef>
                <a:spcPct val="0"/>
              </a:spcBef>
              <a:spcAft>
                <a:spcPts val="600"/>
              </a:spcAft>
              <a:buClr>
                <a:srgbClr val="B80E0F"/>
              </a:buClr>
              <a:buSzPct val="160000"/>
              <a:buFont typeface="Courier New" panose="02070309020205020404" pitchFamily="49" charset="0"/>
              <a:buChar char="o"/>
              <a:defRPr/>
            </a:pP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Matthew 13:55-56</a:t>
            </a: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646985" y="15835"/>
            <a:ext cx="5496994" cy="593766"/>
          </a:xfrm>
        </p:spPr>
        <p:txBody>
          <a:bodyPr vert="horz" lIns="91440" tIns="45720" rIns="91440" bIns="45720" rtlCol="0" anchor="ctr">
            <a:normAutofit/>
          </a:bodyPr>
          <a:lstStyle/>
          <a:p>
            <a:pPr>
              <a:defRPr/>
            </a:pPr>
            <a:r>
              <a:rPr lang="en-US" u="sng" dirty="0">
                <a:solidFill>
                  <a:srgbClr val="0000FF"/>
                </a:solidFill>
                <a:latin typeface="Arial" panose="020B0604020202020204" pitchFamily="34" charset="0"/>
                <a:cs typeface="Arial" panose="020B0604020202020204" pitchFamily="34" charset="0"/>
              </a:rPr>
              <a:t>Her Purity &amp; Virtue</a:t>
            </a:r>
          </a:p>
        </p:txBody>
      </p:sp>
    </p:spTree>
    <p:extLst>
      <p:ext uri="{BB962C8B-B14F-4D97-AF65-F5344CB8AC3E}">
        <p14:creationId xmlns:p14="http://schemas.microsoft.com/office/powerpoint/2010/main" val="2429142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5" end="5"/>
                                            </p:txEl>
                                          </p:spTgt>
                                        </p:tgtEl>
                                        <p:attrNameLst>
                                          <p:attrName>style.visibility</p:attrName>
                                        </p:attrNameLst>
                                      </p:cBhvr>
                                      <p:to>
                                        <p:strVal val="visible"/>
                                      </p:to>
                                    </p:set>
                                    <p:animEffect transition="in" filter="fade">
                                      <p:cBhvr>
                                        <p:cTn id="18" dur="500"/>
                                        <p:tgtEl>
                                          <p:spTgt spid="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animEffect transition="in" filter="fade">
                                      <p:cBhvr>
                                        <p:cTn id="26" dur="500"/>
                                        <p:tgtEl>
                                          <p:spTgt spid="11">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animEffect transition="in" filter="fade">
                                      <p:cBhvr>
                                        <p:cTn id="29" dur="500"/>
                                        <p:tgtEl>
                                          <p:spTgt spid="11">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10" end="10"/>
                                            </p:txEl>
                                          </p:spTgt>
                                        </p:tgtEl>
                                        <p:attrNameLst>
                                          <p:attrName>style.visibility</p:attrName>
                                        </p:attrNameLst>
                                      </p:cBhvr>
                                      <p:to>
                                        <p:strVal val="visible"/>
                                      </p:to>
                                    </p:set>
                                    <p:animEffect transition="in" filter="fade">
                                      <p:cBhvr>
                                        <p:cTn id="3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5037201" y="46067"/>
            <a:ext cx="4106799" cy="1799046"/>
          </a:xfrm>
        </p:spPr>
        <p:txBody>
          <a:bodyPr vert="horz" lIns="91440" tIns="45720" rIns="91440" bIns="45720" rtlCol="0" anchor="b">
            <a:normAutofit fontScale="90000"/>
          </a:bodyPr>
          <a:lstStyle/>
          <a:p>
            <a:pPr>
              <a:defRPr/>
            </a:pPr>
            <a:r>
              <a:rPr lang="en-US" sz="4400" u="sng" dirty="0"/>
              <a:t>Her Purity &amp; Virtue</a:t>
            </a:r>
            <a:br>
              <a:rPr lang="en-US" sz="4400" u="sng" dirty="0"/>
            </a:br>
            <a:r>
              <a:rPr lang="en-US" sz="4400" i="1" u="sng" dirty="0">
                <a:ln>
                  <a:solidFill>
                    <a:srgbClr val="0000FF"/>
                  </a:solidFill>
                </a:ln>
                <a:solidFill>
                  <a:srgbClr val="66FFFF"/>
                </a:solidFill>
              </a:rPr>
              <a:t>Application:</a:t>
            </a:r>
            <a:endParaRPr lang="en-US" sz="4800" i="1" u="sng" dirty="0">
              <a:ln>
                <a:solidFill>
                  <a:srgbClr val="0000FF"/>
                </a:solidFill>
              </a:ln>
              <a:solidFill>
                <a:srgbClr val="66FFFF"/>
              </a:solidFill>
            </a:endParaRPr>
          </a:p>
        </p:txBody>
      </p:sp>
      <p:sp>
        <p:nvSpPr>
          <p:cNvPr id="72" name="Rectangle 71">
            <a:extLst>
              <a:ext uri="{FF2B5EF4-FFF2-40B4-BE49-F238E27FC236}">
                <a16:creationId xmlns:a16="http://schemas.microsoft.com/office/drawing/2014/main" id="{589CB8E1-5117-48FA-9F57-70D0A20BA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2" y="488844"/>
            <a:ext cx="2533558"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F867AA40-E03A-444E-A701-AF986C94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34" y="488844"/>
            <a:ext cx="2054767" cy="234977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p:cNvSpPr>
            <a:spLocks noGrp="1"/>
          </p:cNvSpPr>
          <p:nvPr>
            <p:ph type="ftr" sz="quarter" idx="11"/>
          </p:nvPr>
        </p:nvSpPr>
        <p:spPr>
          <a:xfrm>
            <a:off x="50137" y="6518025"/>
            <a:ext cx="5004649" cy="303570"/>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Rockwell" panose="02060603020205020403"/>
                <a:ea typeface="+mn-ea"/>
                <a:cs typeface="Times New Roman" pitchFamily="18" charset="0"/>
              </a:rPr>
              <a:t>Mary: "Blessed Among Women"</a:t>
            </a:r>
            <a:endPar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endParaRPr>
          </a:p>
        </p:txBody>
      </p:sp>
      <p:sp>
        <p:nvSpPr>
          <p:cNvPr id="76" name="Rectangle 75">
            <a:extLst>
              <a:ext uri="{FF2B5EF4-FFF2-40B4-BE49-F238E27FC236}">
                <a16:creationId xmlns:a16="http://schemas.microsoft.com/office/drawing/2014/main" id="{85AD2C78-C8C2-4B6C-ACB0-E06A1167A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73" y="4169238"/>
            <a:ext cx="2533558" cy="2209379"/>
          </a:xfrm>
          <a:prstGeom prst="rect">
            <a:avLst/>
          </a:prstGeom>
          <a:solidFill>
            <a:schemeClr val="bg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8" name="Rectangle 77">
            <a:extLst>
              <a:ext uri="{FF2B5EF4-FFF2-40B4-BE49-F238E27FC236}">
                <a16:creationId xmlns:a16="http://schemas.microsoft.com/office/drawing/2014/main" id="{1B384D30-1065-42F5-BB93-9E550BE60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4262" y="2989690"/>
            <a:ext cx="2052940"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4083" name="Text Box 3"/>
          <p:cNvSpPr txBox="1">
            <a:spLocks noChangeArrowheads="1"/>
          </p:cNvSpPr>
          <p:nvPr/>
        </p:nvSpPr>
        <p:spPr bwMode="auto">
          <a:xfrm>
            <a:off x="345498" y="459621"/>
            <a:ext cx="253355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lang="en-US" altLang="en-US" sz="2800" b="1" dirty="0">
              <a:solidFill>
                <a:prstClr val="black"/>
              </a:solidFill>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God will keep His word!</a:t>
            </a:r>
          </a:p>
        </p:txBody>
      </p:sp>
      <p:sp>
        <p:nvSpPr>
          <p:cNvPr id="10" name="Text Box 3"/>
          <p:cNvSpPr txBox="1">
            <a:spLocks noChangeArrowheads="1"/>
          </p:cNvSpPr>
          <p:nvPr/>
        </p:nvSpPr>
        <p:spPr bwMode="auto">
          <a:xfrm>
            <a:off x="2984262" y="3044973"/>
            <a:ext cx="2052939" cy="32764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lnSpc>
                <a:spcPct val="110000"/>
              </a:lnSpc>
              <a:spcBef>
                <a:spcPts val="1000"/>
              </a:spcBef>
              <a:buClrTx/>
              <a:buSzTx/>
              <a:buNone/>
            </a:pPr>
            <a:r>
              <a:rPr lang="en-US" altLang="en-US" sz="3200" b="1" i="1" dirty="0">
                <a:solidFill>
                  <a:prstClr val="black"/>
                </a:solidFill>
                <a:effectLst>
                  <a:outerShdw blurRad="50800" dist="38100" dir="2700000" algn="tl" rotWithShape="0">
                    <a:srgbClr val="000000">
                      <a:alpha val="48000"/>
                    </a:srgbClr>
                  </a:outerShdw>
                </a:effectLst>
                <a:latin typeface="Rockwell" panose="02060603020205020403"/>
              </a:rPr>
              <a:t>Let Mary be your example: virginity, engaged, married!</a:t>
            </a:r>
            <a:endParaRPr kumimoji="0" lang="en-US" altLang="en-US" sz="3200" b="0" i="1"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Rockwell" panose="02060603020205020403"/>
            </a:endParaRPr>
          </a:p>
        </p:txBody>
      </p:sp>
      <p:sp>
        <p:nvSpPr>
          <p:cNvPr id="13" name="Text Box 3">
            <a:extLst>
              <a:ext uri="{FF2B5EF4-FFF2-40B4-BE49-F238E27FC236}">
                <a16:creationId xmlns:a16="http://schemas.microsoft.com/office/drawing/2014/main" id="{E9BD563F-A532-4CF4-9BEF-F57A48AB4D0E}"/>
              </a:ext>
            </a:extLst>
          </p:cNvPr>
          <p:cNvSpPr txBox="1">
            <a:spLocks noChangeArrowheads="1"/>
          </p:cNvSpPr>
          <p:nvPr/>
        </p:nvSpPr>
        <p:spPr bwMode="auto">
          <a:xfrm>
            <a:off x="2875493" y="536564"/>
            <a:ext cx="22380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pPr>
            <a:r>
              <a:rPr lang="en-US" altLang="en-US" b="1" dirty="0">
                <a:solidFill>
                  <a:prstClr val="white"/>
                </a:solidFill>
              </a:rPr>
              <a:t>The Lord commands purity &amp; virtue of all who would follow Him (Phil. 4:8-9; I Jn. 3:1-3)!</a:t>
            </a:r>
            <a:endParaRPr kumimoji="0" lang="en-US" altLang="en-US" b="1" i="0" u="none" strike="noStrike" kern="1200" cap="none" spc="0" normalizeH="0" baseline="0" noProof="0" dirty="0">
              <a:ln>
                <a:noFill/>
              </a:ln>
              <a:solidFill>
                <a:prstClr val="white"/>
              </a:solidFill>
              <a:effectLst/>
              <a:uLnTx/>
              <a:uFillTx/>
            </a:endParaRPr>
          </a:p>
        </p:txBody>
      </p:sp>
      <p:sp>
        <p:nvSpPr>
          <p:cNvPr id="14" name="Text Box 3">
            <a:extLst>
              <a:ext uri="{FF2B5EF4-FFF2-40B4-BE49-F238E27FC236}">
                <a16:creationId xmlns:a16="http://schemas.microsoft.com/office/drawing/2014/main" id="{6E691B94-A1C3-4F40-8793-B47E4E861A68}"/>
              </a:ext>
            </a:extLst>
          </p:cNvPr>
          <p:cNvSpPr txBox="1">
            <a:spLocks noChangeArrowheads="1"/>
          </p:cNvSpPr>
          <p:nvPr/>
        </p:nvSpPr>
        <p:spPr bwMode="auto">
          <a:xfrm>
            <a:off x="5054786" y="3887034"/>
            <a:ext cx="4071630" cy="169277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John 3:3</a:t>
            </a:r>
          </a:p>
          <a:p>
            <a:pPr lvl="0" eaLnBrk="1" hangingPunct="1">
              <a:buClrTx/>
              <a:buSzTx/>
              <a:buNone/>
              <a:defRPr/>
            </a:pPr>
            <a:endParaRPr lang="en-US" dirty="0">
              <a:solidFill>
                <a:prstClr val="black"/>
              </a:solidFill>
            </a:endParaRPr>
          </a:p>
          <a:p>
            <a:pPr lvl="0" eaLnBrk="1" hangingPunct="1">
              <a:buClrTx/>
              <a:buSzTx/>
              <a:buNone/>
              <a:defRPr/>
            </a:pPr>
            <a:r>
              <a:rPr lang="en-US" dirty="0">
                <a:solidFill>
                  <a:prstClr val="black"/>
                </a:solidFill>
              </a:rPr>
              <a:t>3.  And everyone who has this hope fixed on Him purifies himself, just as He is pure.</a:t>
            </a:r>
          </a:p>
        </p:txBody>
      </p:sp>
      <p:sp>
        <p:nvSpPr>
          <p:cNvPr id="15" name="Text Box 3">
            <a:extLst>
              <a:ext uri="{FF2B5EF4-FFF2-40B4-BE49-F238E27FC236}">
                <a16:creationId xmlns:a16="http://schemas.microsoft.com/office/drawing/2014/main" id="{36AC29CA-26BE-4068-B63D-26290A8AEDA5}"/>
              </a:ext>
            </a:extLst>
          </p:cNvPr>
          <p:cNvSpPr txBox="1">
            <a:spLocks noChangeArrowheads="1"/>
          </p:cNvSpPr>
          <p:nvPr/>
        </p:nvSpPr>
        <p:spPr bwMode="auto">
          <a:xfrm>
            <a:off x="343573" y="4296958"/>
            <a:ext cx="25354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eaLnBrk="1" hangingPunct="1">
              <a:buClr>
                <a:srgbClr val="6BA9DA"/>
              </a:buClr>
              <a:buNone/>
            </a:pPr>
            <a:r>
              <a:rPr lang="en-US" altLang="en-US" sz="2400" dirty="0">
                <a:solidFill>
                  <a:prstClr val="white"/>
                </a:solidFill>
              </a:rPr>
              <a:t>You don’t have to wait until you are grown up and old to be an example of faith!</a:t>
            </a:r>
            <a:endParaRPr kumimoji="0" lang="en-US" altLang="en-US" sz="24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509484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fade">
                                      <p:cBhvr>
                                        <p:cTn id="7" dur="500"/>
                                        <p:tgtEl>
                                          <p:spTgt spid="1740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10" grpId="0"/>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259" y="6495352"/>
            <a:ext cx="4282725"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a:ln>
                  <a:noFill/>
                </a:ln>
                <a:solidFill>
                  <a:srgbClr val="FFFFFF"/>
                </a:solidFill>
                <a:effectLst/>
                <a:uLnTx/>
                <a:uFillTx/>
                <a:latin typeface="Rockwell" panose="02060603020205020403"/>
                <a:ea typeface="+mn-ea"/>
                <a:cs typeface="Times New Roman" pitchFamily="18" charset="0"/>
              </a:rPr>
              <a:t>Mary: "Blessed Among Women"</a:t>
            </a:r>
            <a:endParaRPr kumimoji="0" lang="en-US" sz="1000" b="0" i="0" u="none" strike="noStrike" kern="1200" cap="all" spc="0" normalizeH="0" baseline="0" noProof="0" dirty="0">
              <a:ln>
                <a:noFill/>
              </a:ln>
              <a:solidFill>
                <a:srgbClr val="FFFFFF"/>
              </a:solidFill>
              <a:effectLst/>
              <a:uLnTx/>
              <a:uFillTx/>
              <a:latin typeface="Rockwell" panose="02060603020205020403"/>
              <a:ea typeface="+mn-ea"/>
              <a:cs typeface="Times New Roman" pitchFamily="18"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653143"/>
          </a:xfrm>
        </p:spPr>
        <p:txBody>
          <a:bodyPr vert="horz" lIns="91440" tIns="45720" rIns="91440" bIns="45720" rtlCol="0" anchor="ctr">
            <a:normAutofit/>
          </a:bodyPr>
          <a:lstStyle/>
          <a:p>
            <a:pPr>
              <a:defRPr/>
            </a:pPr>
            <a:r>
              <a:rPr lang="en-US" sz="4000" u="sng" dirty="0">
                <a:solidFill>
                  <a:srgbClr val="0000FF"/>
                </a:solidFill>
                <a:latin typeface="Arial" panose="020B0604020202020204" pitchFamily="34" charset="0"/>
                <a:cs typeface="Arial" panose="020B0604020202020204" pitchFamily="34" charset="0"/>
              </a:rPr>
              <a:t>Her Purity &amp; Virtue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4755" y="2124292"/>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Virgin</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Engaged</a:t>
            </a: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Wife</a:t>
            </a:r>
          </a:p>
        </p:txBody>
      </p:sp>
      <p:sp>
        <p:nvSpPr>
          <p:cNvPr id="9" name="Text Box 5">
            <a:extLst>
              <a:ext uri="{FF2B5EF4-FFF2-40B4-BE49-F238E27FC236}">
                <a16:creationId xmlns:a16="http://schemas.microsoft.com/office/drawing/2014/main" id="{CEBC6A68-BE9A-4D19-B22C-12A0A2352D4D}"/>
              </a:ext>
            </a:extLst>
          </p:cNvPr>
          <p:cNvSpPr txBox="1">
            <a:spLocks noChangeArrowheads="1"/>
          </p:cNvSpPr>
          <p:nvPr/>
        </p:nvSpPr>
        <p:spPr bwMode="auto">
          <a:xfrm>
            <a:off x="3095359" y="5524169"/>
            <a:ext cx="5984875"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buClrTx/>
              <a:buSzTx/>
              <a:buNone/>
              <a:defRPr/>
            </a:pPr>
            <a:r>
              <a:rPr lang="en-US" sz="2400" b="1" dirty="0">
                <a:solidFill>
                  <a:srgbClr val="0000FF"/>
                </a:solidFill>
              </a:rPr>
              <a:t>She was a chaste, moral (virtuous), obedient servant of the Lord!</a:t>
            </a:r>
            <a:endParaRPr kumimoji="0" lang="en-US" sz="2400" b="1" i="0" u="none" strike="noStrike" kern="1200" cap="none" spc="0" normalizeH="0" baseline="0" noProof="0" dirty="0">
              <a:ln>
                <a:noFill/>
              </a:ln>
              <a:solidFill>
                <a:srgbClr val="0000FF"/>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6A5C9336-F484-40AC-9727-588AC2311E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877" y="1047352"/>
            <a:ext cx="4119841" cy="4115264"/>
          </a:xfrm>
          <a:prstGeom prst="rect">
            <a:avLst/>
          </a:prstGeom>
        </p:spPr>
      </p:pic>
    </p:spTree>
    <p:extLst>
      <p:ext uri="{BB962C8B-B14F-4D97-AF65-F5344CB8AC3E}">
        <p14:creationId xmlns:p14="http://schemas.microsoft.com/office/powerpoint/2010/main" val="1231844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F0CCEB-CF8F-4C39-A499-7E4A5305DBE0}"/>
              </a:ext>
            </a:extLst>
          </p:cNvPr>
          <p:cNvPicPr>
            <a:picLocks noChangeAspect="1"/>
          </p:cNvPicPr>
          <p:nvPr/>
        </p:nvPicPr>
        <p:blipFill rotWithShape="1">
          <a:blip r:embed="rId4">
            <a:extLst>
              <a:ext uri="{28A0092B-C50C-407E-A947-70E740481C1C}">
                <a14:useLocalDpi xmlns:a14="http://schemas.microsoft.com/office/drawing/2010/main" val="0"/>
              </a:ext>
            </a:extLst>
          </a:blip>
          <a:srcRect l="17222" r="29127"/>
          <a:stretch/>
        </p:blipFill>
        <p:spPr>
          <a:xfrm>
            <a:off x="20" y="10"/>
            <a:ext cx="3476985" cy="6857990"/>
          </a:xfrm>
          <a:prstGeom prst="rect">
            <a:avLst/>
          </a:prstGeom>
        </p:spPr>
      </p:pic>
      <p:cxnSp>
        <p:nvCxnSpPr>
          <p:cNvPr id="135" name="Straight Connector 134">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19812" y="6629400"/>
            <a:ext cx="3632122" cy="205740"/>
          </a:xfr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tx1"/>
                </a:solidFill>
                <a:effectLst/>
                <a:uLnTx/>
                <a:uFillTx/>
                <a:latin typeface="Rockwell" panose="02060603020205020403"/>
                <a:ea typeface="+mn-ea"/>
                <a:cs typeface="Times New Roman" pitchFamily="18" charset="0"/>
              </a:rPr>
              <a:t>Mary: "Blessed Among Women"</a:t>
            </a:r>
          </a:p>
        </p:txBody>
      </p:sp>
      <p:sp>
        <p:nvSpPr>
          <p:cNvPr id="11" name="Text Box 8">
            <a:extLst>
              <a:ext uri="{FF2B5EF4-FFF2-40B4-BE49-F238E27FC236}">
                <a16:creationId xmlns:a16="http://schemas.microsoft.com/office/drawing/2014/main" id="{DF6D5842-B281-4764-AA43-C001D225D9F9}"/>
              </a:ext>
            </a:extLst>
          </p:cNvPr>
          <p:cNvSpPr txBox="1">
            <a:spLocks noChangeArrowheads="1"/>
          </p:cNvSpPr>
          <p:nvPr/>
        </p:nvSpPr>
        <p:spPr bwMode="auto">
          <a:xfrm>
            <a:off x="3581402" y="0"/>
            <a:ext cx="5562598" cy="6858000"/>
          </a:xfrm>
          <a:prstGeom prst="rect">
            <a:avLst/>
          </a:prstGeom>
          <a:solidFill>
            <a:schemeClr val="tx1"/>
          </a:solidFill>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Humbly accepted </a:t>
            </a:r>
            <a:r>
              <a:rPr lang="en-US" altLang="en-US" sz="18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word of God, </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“Behold, the </a:t>
            </a:r>
            <a:r>
              <a:rPr kumimoji="0" lang="en-US" altLang="en-US" sz="1800" b="1" i="0" u="none" strike="noStrike" kern="1200" cap="all" spc="0" normalizeH="0" baseline="0" noProof="0" dirty="0" err="1">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bondslave</a:t>
            </a: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of the Lord; may it be done to me according to your word” – Luke 1:31-33, 35, 38</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She accepted the word of God from Gabriel! She trusted in God to work out the details!</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3429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Submitted</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 God – Luke 1:38</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 her husband – Mt. </a:t>
            </a:r>
            <a:r>
              <a:rPr lang="en-US" altLang="en-US" sz="1600" b="1" i="1" cap="all" dirty="0">
                <a:solidFill>
                  <a:srgbClr val="0000FF"/>
                </a:solidFill>
                <a:latin typeface="Tahoma" panose="020B0604030504040204" pitchFamily="34" charset="0"/>
                <a:ea typeface="Tahoma" panose="020B0604030504040204" pitchFamily="34" charset="0"/>
                <a:cs typeface="Tahoma" panose="020B0604030504040204" pitchFamily="34" charset="0"/>
              </a:rPr>
              <a:t>2:13-22; col. 3:18</a:t>
            </a:r>
          </a:p>
          <a:p>
            <a:pPr marL="857250" marR="0" lvl="1" indent="-342900" algn="l" defTabSz="914400" rtl="0" eaLnBrk="1" fontAlgn="base" latinLnBrk="0" hangingPunct="1">
              <a:lnSpc>
                <a:spcPct val="120000"/>
              </a:lnSpc>
              <a:spcBef>
                <a:spcPct val="0"/>
              </a:spcBef>
              <a:spcAft>
                <a:spcPts val="600"/>
              </a:spcAft>
              <a:buClr>
                <a:srgbClr val="B80E0F"/>
              </a:buClr>
              <a:buSzPct val="160000"/>
              <a:buFont typeface="Courier New" panose="02070309020205020404" pitchFamily="49" charset="0"/>
              <a:buChar char="o"/>
              <a:tabLst/>
              <a:defRPr/>
            </a:pPr>
            <a:r>
              <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To</a:t>
            </a:r>
            <a:r>
              <a:rPr kumimoji="0" lang="en-US" altLang="en-US" sz="1600" b="1" i="1" u="none" strike="noStrike" kern="1200" cap="all" spc="0" normalizeH="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Her Son – John 2:1-12; Mark 3:31-35</a:t>
            </a:r>
            <a:endParaRPr kumimoji="0" lang="en-US" altLang="en-US" sz="1600" b="1" i="1"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646985" y="15834"/>
            <a:ext cx="5496994" cy="974765"/>
          </a:xfrm>
        </p:spPr>
        <p:txBody>
          <a:bodyPr vert="horz" lIns="91440" tIns="45720" rIns="91440" bIns="45720" rtlCol="0" anchor="ctr">
            <a:normAutofit fontScale="90000"/>
          </a:bodyPr>
          <a:lstStyle/>
          <a:p>
            <a:pPr>
              <a:defRPr/>
            </a:pPr>
            <a:r>
              <a:rPr lang="en-US" u="sng" dirty="0">
                <a:solidFill>
                  <a:srgbClr val="0000FF"/>
                </a:solidFill>
                <a:latin typeface="Arial" panose="020B0604020202020204" pitchFamily="34" charset="0"/>
                <a:cs typeface="Arial" panose="020B0604020202020204" pitchFamily="34" charset="0"/>
              </a:rPr>
              <a:t>Her Humility &amp; Submission</a:t>
            </a:r>
          </a:p>
        </p:txBody>
      </p:sp>
    </p:spTree>
    <p:extLst>
      <p:ext uri="{BB962C8B-B14F-4D97-AF65-F5344CB8AC3E}">
        <p14:creationId xmlns:p14="http://schemas.microsoft.com/office/powerpoint/2010/main" val="27721040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5" end="5"/>
                                            </p:txEl>
                                          </p:spTgt>
                                        </p:tgtEl>
                                        <p:attrNameLst>
                                          <p:attrName>style.visibility</p:attrName>
                                        </p:attrNameLst>
                                      </p:cBhvr>
                                      <p:to>
                                        <p:strVal val="visible"/>
                                      </p:to>
                                    </p:set>
                                    <p:animEffect transition="in" filter="fade">
                                      <p:cBhvr>
                                        <p:cTn id="18" dur="500"/>
                                        <p:tgtEl>
                                          <p:spTgt spid="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8.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9.xml><?xml version="1.0" encoding="utf-8"?>
<a:theme xmlns:a="http://schemas.openxmlformats.org/drawingml/2006/main" name="4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68</TotalTime>
  <Words>2258</Words>
  <Application>Microsoft Office PowerPoint</Application>
  <PresentationFormat>On-screen Show (4:3)</PresentationFormat>
  <Paragraphs>258</Paragraphs>
  <Slides>22</Slides>
  <Notes>14</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22</vt:i4>
      </vt:variant>
    </vt:vector>
  </HeadingPairs>
  <TitlesOfParts>
    <vt:vector size="46" baseType="lpstr">
      <vt:lpstr>Adobe Garamond Pro</vt:lpstr>
      <vt:lpstr>Ameretto</vt:lpstr>
      <vt:lpstr>Arial</vt:lpstr>
      <vt:lpstr>Bookman Old Style</vt:lpstr>
      <vt:lpstr>Calibri</vt:lpstr>
      <vt:lpstr>Calisto MT</vt:lpstr>
      <vt:lpstr>Century Gothic</vt:lpstr>
      <vt:lpstr>Courier New</vt:lpstr>
      <vt:lpstr>Informal Roman</vt:lpstr>
      <vt:lpstr>Rockwell</vt:lpstr>
      <vt:lpstr>Sanvito Pro Light</vt:lpstr>
      <vt:lpstr>Tahoma</vt:lpstr>
      <vt:lpstr>Times New Roman</vt:lpstr>
      <vt:lpstr>Tw Cen MT</vt:lpstr>
      <vt:lpstr>Wingdings</vt:lpstr>
      <vt:lpstr>Damask</vt:lpstr>
      <vt:lpstr>Droplet</vt:lpstr>
      <vt:lpstr>1_Damask</vt:lpstr>
      <vt:lpstr>2_Damask</vt:lpstr>
      <vt:lpstr>eye</vt:lpstr>
      <vt:lpstr>3_Damask</vt:lpstr>
      <vt:lpstr>1_Vapor Trail</vt:lpstr>
      <vt:lpstr>Vapor Trail</vt:lpstr>
      <vt:lpstr>4_Damask</vt:lpstr>
      <vt:lpstr>Mary: “Blessed Among Women”</vt:lpstr>
      <vt:lpstr>Intro </vt:lpstr>
      <vt:lpstr>Intro</vt:lpstr>
      <vt:lpstr>Luke 1:26-33</vt:lpstr>
      <vt:lpstr>Luke 1:34-38</vt:lpstr>
      <vt:lpstr>Her Purity &amp; Virtue</vt:lpstr>
      <vt:lpstr>Her Purity &amp; Virtue Application:</vt:lpstr>
      <vt:lpstr>Her Purity &amp; Virtue</vt:lpstr>
      <vt:lpstr>Her Humility &amp; Submission</vt:lpstr>
      <vt:lpstr>Her Humility &amp; Submission Application:</vt:lpstr>
      <vt:lpstr>Her Humility &amp; Submission</vt:lpstr>
      <vt:lpstr>Her Heart Was Filled With Heavenly Things</vt:lpstr>
      <vt:lpstr>Her Heart Was Filled With Heavenly Things Application:</vt:lpstr>
      <vt:lpstr>Her Heart Was Filled With Heavenly Things</vt:lpstr>
      <vt:lpstr>Her Faith</vt:lpstr>
      <vt:lpstr>Her Faith Application:</vt:lpstr>
      <vt:lpstr>Her Faith</vt:lpstr>
      <vt:lpstr>Conclusion</vt:lpstr>
      <vt:lpstr>Conclusion</vt:lpstr>
      <vt:lpstr>Conclusion</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"Blessed Among Women" (GWS 9)</dc:title>
  <dc:subject>09/15/2019</dc:subject>
  <dc:creator>DarkWolf</dc:creator>
  <dc:description>Godly Women Series 2019 Part 9. Some points taken from an article by Edwin Crozier</dc:description>
  <cp:lastModifiedBy>Nathan Morrison</cp:lastModifiedBy>
  <cp:revision>9</cp:revision>
  <dcterms:created xsi:type="dcterms:W3CDTF">2019-09-13T20:39:08Z</dcterms:created>
  <dcterms:modified xsi:type="dcterms:W3CDTF">2019-09-15T16:22:42Z</dcterms:modified>
</cp:coreProperties>
</file>