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3" r:id="rId1"/>
    <p:sldMasterId id="2147484105" r:id="rId2"/>
  </p:sldMasterIdLst>
  <p:notesMasterIdLst>
    <p:notesMasterId r:id="rId28"/>
  </p:notesMasterIdLst>
  <p:handoutMasterIdLst>
    <p:handoutMasterId r:id="rId29"/>
  </p:handoutMasterIdLst>
  <p:sldIdLst>
    <p:sldId id="256" r:id="rId3"/>
    <p:sldId id="498" r:id="rId4"/>
    <p:sldId id="502" r:id="rId5"/>
    <p:sldId id="500" r:id="rId6"/>
    <p:sldId id="504" r:id="rId7"/>
    <p:sldId id="534" r:id="rId8"/>
    <p:sldId id="448" r:id="rId9"/>
    <p:sldId id="537" r:id="rId10"/>
    <p:sldId id="490" r:id="rId11"/>
    <p:sldId id="507" r:id="rId12"/>
    <p:sldId id="511" r:id="rId13"/>
    <p:sldId id="509" r:id="rId14"/>
    <p:sldId id="513" r:id="rId15"/>
    <p:sldId id="506" r:id="rId16"/>
    <p:sldId id="515" r:id="rId17"/>
    <p:sldId id="517" r:id="rId18"/>
    <p:sldId id="519" r:id="rId19"/>
    <p:sldId id="524" r:id="rId20"/>
    <p:sldId id="525" r:id="rId21"/>
    <p:sldId id="526" r:id="rId22"/>
    <p:sldId id="529" r:id="rId23"/>
    <p:sldId id="530" r:id="rId24"/>
    <p:sldId id="532" r:id="rId25"/>
    <p:sldId id="539" r:id="rId26"/>
    <p:sldId id="418" r:id="rId27"/>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CCECFF"/>
    <a:srgbClr val="FFCCFF"/>
    <a:srgbClr val="FF99FF"/>
    <a:srgbClr val="FFFFFF"/>
    <a:srgbClr val="FFFF00"/>
    <a:srgbClr val="CCFF33"/>
    <a:srgbClr val="FF00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9" autoAdjust="0"/>
  </p:normalViewPr>
  <p:slideViewPr>
    <p:cSldViewPr snapToObjects="1">
      <p:cViewPr varScale="1">
        <p:scale>
          <a:sx n="59" d="100"/>
          <a:sy n="59" d="100"/>
        </p:scale>
        <p:origin x="97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65F596EA-C4BB-4A81-B1BA-ADD4088E0FFD}" type="slidenum">
              <a:rPr lang="en-US"/>
              <a:pPr>
                <a:defRPr/>
              </a:pPr>
              <a:t>‹#›</a:t>
            </a:fld>
            <a:endParaRPr lang="en-US"/>
          </a:p>
        </p:txBody>
      </p:sp>
    </p:spTree>
    <p:extLst>
      <p:ext uri="{BB962C8B-B14F-4D97-AF65-F5344CB8AC3E}">
        <p14:creationId xmlns:p14="http://schemas.microsoft.com/office/powerpoint/2010/main" val="263871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9B66C8A7-F15F-47A1-A55B-76F57FCE4C63}" type="slidenum">
              <a:rPr lang="en-US"/>
              <a:pPr>
                <a:defRPr/>
              </a:pPr>
              <a:t>‹#›</a:t>
            </a:fld>
            <a:endParaRPr lang="en-US"/>
          </a:p>
        </p:txBody>
      </p:sp>
    </p:spTree>
    <p:extLst>
      <p:ext uri="{BB962C8B-B14F-4D97-AF65-F5344CB8AC3E}">
        <p14:creationId xmlns:p14="http://schemas.microsoft.com/office/powerpoint/2010/main" val="2539193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eaLnBrk="1" hangingPunct="1"/>
            <a:r>
              <a:rPr lang="en-US"/>
              <a:t>For further study, or if questions, please Call: 804-277-1983 or Visit www.courthousechurchofchrist.com</a:t>
            </a:r>
          </a:p>
          <a:p>
            <a:pPr eaLnBrk="1" hangingPunct="1"/>
            <a:endParaRPr lang="en-US" dirty="0"/>
          </a:p>
          <a:p>
            <a:pPr eaLnBrk="1" hangingPunct="1"/>
            <a:r>
              <a:rPr lang="en-US" dirty="0"/>
              <a:t>Many points from several sources, including lessons from Joe Price and Richard Thetford</a:t>
            </a:r>
          </a:p>
          <a:p>
            <a:pPr eaLnBrk="1" hangingPunct="1"/>
            <a:endParaRPr lang="en-US" dirty="0"/>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i="1" u="sng" dirty="0"/>
              <a:t>A Brief History of Father's Day</a:t>
            </a:r>
            <a:r>
              <a:rPr lang="en-US" dirty="0"/>
              <a:t> by Andrew </a:t>
            </a:r>
            <a:r>
              <a:rPr lang="en-US" dirty="0" err="1"/>
              <a:t>Hollandbeck</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2</a:t>
            </a:fld>
            <a:endParaRPr lang="en-US"/>
          </a:p>
        </p:txBody>
      </p:sp>
    </p:spTree>
    <p:extLst>
      <p:ext uri="{BB962C8B-B14F-4D97-AF65-F5344CB8AC3E}">
        <p14:creationId xmlns:p14="http://schemas.microsoft.com/office/powerpoint/2010/main" val="47535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(http://fatherhoodfactor.com/us-fatherless-statistics/)</a:t>
            </a:r>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4</a:t>
            </a:fld>
            <a:endParaRPr lang="en-US"/>
          </a:p>
        </p:txBody>
      </p:sp>
    </p:spTree>
    <p:extLst>
      <p:ext uri="{BB962C8B-B14F-4D97-AF65-F5344CB8AC3E}">
        <p14:creationId xmlns:p14="http://schemas.microsoft.com/office/powerpoint/2010/main" val="475352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5</a:t>
            </a:fld>
            <a:endParaRPr lang="en-US"/>
          </a:p>
        </p:txBody>
      </p:sp>
    </p:spTree>
    <p:extLst>
      <p:ext uri="{BB962C8B-B14F-4D97-AF65-F5344CB8AC3E}">
        <p14:creationId xmlns:p14="http://schemas.microsoft.com/office/powerpoint/2010/main" val="475352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6</a:t>
            </a:fld>
            <a:endParaRPr lang="en-US"/>
          </a:p>
        </p:txBody>
      </p:sp>
    </p:spTree>
    <p:extLst>
      <p:ext uri="{BB962C8B-B14F-4D97-AF65-F5344CB8AC3E}">
        <p14:creationId xmlns:p14="http://schemas.microsoft.com/office/powerpoint/2010/main" val="27254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23</a:t>
            </a:fld>
            <a:endParaRPr lang="en-US"/>
          </a:p>
        </p:txBody>
      </p:sp>
    </p:spTree>
    <p:extLst>
      <p:ext uri="{BB962C8B-B14F-4D97-AF65-F5344CB8AC3E}">
        <p14:creationId xmlns:p14="http://schemas.microsoft.com/office/powerpoint/2010/main" val="47535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Poem, </a:t>
            </a:r>
            <a:r>
              <a:rPr lang="en-US" i="1" u="sng" dirty="0"/>
              <a:t>Walk A Little Plainer, Daddy</a:t>
            </a:r>
            <a:r>
              <a:rPr lang="en-US" dirty="0"/>
              <a:t> by Forrest Flowers, 1969</a:t>
            </a:r>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24</a:t>
            </a:fld>
            <a:endParaRPr lang="en-US"/>
          </a:p>
        </p:txBody>
      </p:sp>
    </p:spTree>
    <p:extLst>
      <p:ext uri="{BB962C8B-B14F-4D97-AF65-F5344CB8AC3E}">
        <p14:creationId xmlns:p14="http://schemas.microsoft.com/office/powerpoint/2010/main" val="1639909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25</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Godly Fathers</a:t>
            </a:r>
          </a:p>
        </p:txBody>
      </p:sp>
      <p:sp>
        <p:nvSpPr>
          <p:cNvPr id="6" name="Slide Number Placeholder 5"/>
          <p:cNvSpPr>
            <a:spLocks noGrp="1"/>
          </p:cNvSpPr>
          <p:nvPr>
            <p:ph type="sldNum" sz="quarter" idx="12"/>
          </p:nvPr>
        </p:nvSpPr>
        <p:spPr/>
        <p:txBody>
          <a:bodyPr/>
          <a:lstStyle>
            <a:lvl1pPr>
              <a:defRPr/>
            </a:lvl1pPr>
          </a:lstStyle>
          <a:p>
            <a:pPr>
              <a:defRPr/>
            </a:pPr>
            <a:fld id="{A74721B7-E441-4946-8958-CAFD8DDCBE78}" type="slidenum">
              <a:rPr lang="en-US" smtClean="0"/>
              <a:pPr>
                <a:defRPr/>
              </a:pPr>
              <a:t>‹#›</a:t>
            </a:fld>
            <a:endParaRPr lang="en-US"/>
          </a:p>
        </p:txBody>
      </p:sp>
    </p:spTree>
    <p:extLst>
      <p:ext uri="{BB962C8B-B14F-4D97-AF65-F5344CB8AC3E}">
        <p14:creationId xmlns:p14="http://schemas.microsoft.com/office/powerpoint/2010/main" val="35512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Godly Fathers</a:t>
            </a:r>
          </a:p>
        </p:txBody>
      </p:sp>
      <p:sp>
        <p:nvSpPr>
          <p:cNvPr id="6" name="Slide Number Placeholder 5"/>
          <p:cNvSpPr>
            <a:spLocks noGrp="1"/>
          </p:cNvSpPr>
          <p:nvPr>
            <p:ph type="sldNum" sz="quarter" idx="12"/>
          </p:nvPr>
        </p:nvSpPr>
        <p:spPr/>
        <p:txBody>
          <a:bodyPr/>
          <a:lstStyle>
            <a:lvl1pPr>
              <a:defRPr/>
            </a:lvl1pPr>
          </a:lstStyle>
          <a:p>
            <a:pPr>
              <a:defRPr/>
            </a:pPr>
            <a:fld id="{701C9024-5F9F-4105-AB01-90216EA4B4C6}" type="slidenum">
              <a:rPr lang="en-US" smtClean="0"/>
              <a:pPr>
                <a:defRPr/>
              </a:pPr>
              <a:t>‹#›</a:t>
            </a:fld>
            <a:endParaRPr lang="en-US"/>
          </a:p>
        </p:txBody>
      </p:sp>
    </p:spTree>
    <p:extLst>
      <p:ext uri="{BB962C8B-B14F-4D97-AF65-F5344CB8AC3E}">
        <p14:creationId xmlns:p14="http://schemas.microsoft.com/office/powerpoint/2010/main" val="3636725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Godly Fathers</a:t>
            </a:r>
          </a:p>
        </p:txBody>
      </p:sp>
      <p:sp>
        <p:nvSpPr>
          <p:cNvPr id="6" name="Slide Number Placeholder 5"/>
          <p:cNvSpPr>
            <a:spLocks noGrp="1"/>
          </p:cNvSpPr>
          <p:nvPr>
            <p:ph type="sldNum" sz="quarter" idx="12"/>
          </p:nvPr>
        </p:nvSpPr>
        <p:spPr/>
        <p:txBody>
          <a:bodyPr/>
          <a:lstStyle>
            <a:lvl1pPr>
              <a:defRPr/>
            </a:lvl1pPr>
          </a:lstStyle>
          <a:p>
            <a:pPr>
              <a:defRPr/>
            </a:pPr>
            <a:fld id="{43EB7003-83B1-4907-8C3D-B8E0073E25C4}" type="slidenum">
              <a:rPr lang="en-US" smtClean="0"/>
              <a:pPr>
                <a:defRPr/>
              </a:pPr>
              <a:t>‹#›</a:t>
            </a:fld>
            <a:endParaRPr lang="en-US"/>
          </a:p>
        </p:txBody>
      </p:sp>
    </p:spTree>
    <p:extLst>
      <p:ext uri="{BB962C8B-B14F-4D97-AF65-F5344CB8AC3E}">
        <p14:creationId xmlns:p14="http://schemas.microsoft.com/office/powerpoint/2010/main" val="2155175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Godly Fathers</a:t>
            </a:r>
          </a:p>
        </p:txBody>
      </p:sp>
      <p:sp>
        <p:nvSpPr>
          <p:cNvPr id="6" name="Slide Number Placeholder 5"/>
          <p:cNvSpPr>
            <a:spLocks noGrp="1"/>
          </p:cNvSpPr>
          <p:nvPr>
            <p:ph type="sldNum" sz="quarter" idx="12"/>
          </p:nvPr>
        </p:nvSpPr>
        <p:spPr/>
        <p:txBody>
          <a:bodyPr/>
          <a:lstStyle/>
          <a:p>
            <a:pPr>
              <a:defRPr/>
            </a:pPr>
            <a:fld id="{A74721B7-E441-4946-8958-CAFD8DDCBE78}" type="slidenum">
              <a:rPr lang="en-US" smtClean="0"/>
              <a:pPr>
                <a:defRPr/>
              </a:pPr>
              <a:t>‹#›</a:t>
            </a:fld>
            <a:endParaRPr lang="en-US"/>
          </a:p>
        </p:txBody>
      </p:sp>
    </p:spTree>
    <p:extLst>
      <p:ext uri="{BB962C8B-B14F-4D97-AF65-F5344CB8AC3E}">
        <p14:creationId xmlns:p14="http://schemas.microsoft.com/office/powerpoint/2010/main" val="2787978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Godly Fathers</a:t>
            </a:r>
          </a:p>
        </p:txBody>
      </p:sp>
      <p:sp>
        <p:nvSpPr>
          <p:cNvPr id="6" name="Slide Number Placeholder 5"/>
          <p:cNvSpPr>
            <a:spLocks noGrp="1"/>
          </p:cNvSpPr>
          <p:nvPr>
            <p:ph type="sldNum" sz="quarter" idx="12"/>
          </p:nvPr>
        </p:nvSpPr>
        <p:spPr/>
        <p:txBody>
          <a:bodyPr/>
          <a:lstStyle/>
          <a:p>
            <a:pPr>
              <a:defRPr/>
            </a:pPr>
            <a:fld id="{57944196-5DDB-4458-8924-2C18A7AB131D}" type="slidenum">
              <a:rPr lang="en-US" smtClean="0"/>
              <a:pPr>
                <a:defRPr/>
              </a:pPr>
              <a:t>‹#›</a:t>
            </a:fld>
            <a:endParaRPr lang="en-US"/>
          </a:p>
        </p:txBody>
      </p:sp>
    </p:spTree>
    <p:extLst>
      <p:ext uri="{BB962C8B-B14F-4D97-AF65-F5344CB8AC3E}">
        <p14:creationId xmlns:p14="http://schemas.microsoft.com/office/powerpoint/2010/main" val="3278543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Godly Fathers</a:t>
            </a:r>
          </a:p>
        </p:txBody>
      </p:sp>
      <p:sp>
        <p:nvSpPr>
          <p:cNvPr id="6" name="Slide Number Placeholder 5"/>
          <p:cNvSpPr>
            <a:spLocks noGrp="1"/>
          </p:cNvSpPr>
          <p:nvPr>
            <p:ph type="sldNum" sz="quarter" idx="12"/>
          </p:nvPr>
        </p:nvSpPr>
        <p:spPr/>
        <p:txBody>
          <a:bodyPr/>
          <a:lstStyle/>
          <a:p>
            <a:pPr>
              <a:defRPr/>
            </a:pPr>
            <a:fld id="{3AE261E5-64DA-47AC-907C-B65C4F62CAAF}" type="slidenum">
              <a:rPr lang="en-US" smtClean="0"/>
              <a:pPr>
                <a:defRPr/>
              </a:pPr>
              <a:t>‹#›</a:t>
            </a:fld>
            <a:endParaRPr lang="en-US"/>
          </a:p>
        </p:txBody>
      </p:sp>
    </p:spTree>
    <p:extLst>
      <p:ext uri="{BB962C8B-B14F-4D97-AF65-F5344CB8AC3E}">
        <p14:creationId xmlns:p14="http://schemas.microsoft.com/office/powerpoint/2010/main" val="1277111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Fathers</a:t>
            </a:r>
          </a:p>
        </p:txBody>
      </p:sp>
      <p:sp>
        <p:nvSpPr>
          <p:cNvPr id="7" name="Slide Number Placeholder 6"/>
          <p:cNvSpPr>
            <a:spLocks noGrp="1"/>
          </p:cNvSpPr>
          <p:nvPr>
            <p:ph type="sldNum" sz="quarter" idx="12"/>
          </p:nvPr>
        </p:nvSpPr>
        <p:spPr/>
        <p:txBody>
          <a:bodyPr/>
          <a:lstStyle/>
          <a:p>
            <a:pPr>
              <a:defRPr/>
            </a:pPr>
            <a:fld id="{825774E0-69CD-404B-A5F8-0D15670D1A2B}" type="slidenum">
              <a:rPr lang="en-US" smtClean="0"/>
              <a:pPr>
                <a:defRPr/>
              </a:pPr>
              <a:t>‹#›</a:t>
            </a:fld>
            <a:endParaRPr lang="en-US"/>
          </a:p>
        </p:txBody>
      </p:sp>
    </p:spTree>
    <p:extLst>
      <p:ext uri="{BB962C8B-B14F-4D97-AF65-F5344CB8AC3E}">
        <p14:creationId xmlns:p14="http://schemas.microsoft.com/office/powerpoint/2010/main" val="273904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Godly Fathers</a:t>
            </a:r>
          </a:p>
        </p:txBody>
      </p:sp>
      <p:sp>
        <p:nvSpPr>
          <p:cNvPr id="9" name="Slide Number Placeholder 8"/>
          <p:cNvSpPr>
            <a:spLocks noGrp="1"/>
          </p:cNvSpPr>
          <p:nvPr>
            <p:ph type="sldNum" sz="quarter" idx="12"/>
          </p:nvPr>
        </p:nvSpPr>
        <p:spPr/>
        <p:txBody>
          <a:bodyPr/>
          <a:lstStyle/>
          <a:p>
            <a:pPr>
              <a:defRPr/>
            </a:pPr>
            <a:fld id="{293CF321-C7F8-4A37-9A19-8087C737B64B}" type="slidenum">
              <a:rPr lang="en-US" smtClean="0"/>
              <a:pPr>
                <a:defRPr/>
              </a:pPr>
              <a:t>‹#›</a:t>
            </a:fld>
            <a:endParaRPr lang="en-US"/>
          </a:p>
        </p:txBody>
      </p:sp>
    </p:spTree>
    <p:extLst>
      <p:ext uri="{BB962C8B-B14F-4D97-AF65-F5344CB8AC3E}">
        <p14:creationId xmlns:p14="http://schemas.microsoft.com/office/powerpoint/2010/main" val="3391395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Godly Fathers</a:t>
            </a:r>
          </a:p>
        </p:txBody>
      </p:sp>
      <p:sp>
        <p:nvSpPr>
          <p:cNvPr id="5" name="Slide Number Placeholder 4"/>
          <p:cNvSpPr>
            <a:spLocks noGrp="1"/>
          </p:cNvSpPr>
          <p:nvPr>
            <p:ph type="sldNum" sz="quarter" idx="12"/>
          </p:nvPr>
        </p:nvSpPr>
        <p:spPr/>
        <p:txBody>
          <a:bodyPr/>
          <a:lstStyle/>
          <a:p>
            <a:pPr>
              <a:defRPr/>
            </a:pPr>
            <a:fld id="{70703801-D45B-4A6D-9724-998D58A3F32F}" type="slidenum">
              <a:rPr lang="en-US" smtClean="0"/>
              <a:pPr>
                <a:defRPr/>
              </a:pPr>
              <a:t>‹#›</a:t>
            </a:fld>
            <a:endParaRPr lang="en-US"/>
          </a:p>
        </p:txBody>
      </p:sp>
    </p:spTree>
    <p:extLst>
      <p:ext uri="{BB962C8B-B14F-4D97-AF65-F5344CB8AC3E}">
        <p14:creationId xmlns:p14="http://schemas.microsoft.com/office/powerpoint/2010/main" val="2104583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Godly Fathers</a:t>
            </a:r>
          </a:p>
        </p:txBody>
      </p:sp>
      <p:sp>
        <p:nvSpPr>
          <p:cNvPr id="4" name="Slide Number Placeholder 3"/>
          <p:cNvSpPr>
            <a:spLocks noGrp="1"/>
          </p:cNvSpPr>
          <p:nvPr>
            <p:ph type="sldNum" sz="quarter" idx="12"/>
          </p:nvPr>
        </p:nvSpPr>
        <p:spPr/>
        <p:txBody>
          <a:bodyPr/>
          <a:lstStyle/>
          <a:p>
            <a:pPr>
              <a:defRPr/>
            </a:pPr>
            <a:fld id="{1A53DB06-EC93-40DE-85EA-BEE3EF7319A4}" type="slidenum">
              <a:rPr lang="en-US" smtClean="0"/>
              <a:pPr>
                <a:defRPr/>
              </a:pPr>
              <a:t>‹#›</a:t>
            </a:fld>
            <a:endParaRPr lang="en-US"/>
          </a:p>
        </p:txBody>
      </p:sp>
    </p:spTree>
    <p:extLst>
      <p:ext uri="{BB962C8B-B14F-4D97-AF65-F5344CB8AC3E}">
        <p14:creationId xmlns:p14="http://schemas.microsoft.com/office/powerpoint/2010/main" val="3819552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Fathers</a:t>
            </a:r>
          </a:p>
        </p:txBody>
      </p:sp>
      <p:sp>
        <p:nvSpPr>
          <p:cNvPr id="7" name="Slide Number Placeholder 6"/>
          <p:cNvSpPr>
            <a:spLocks noGrp="1"/>
          </p:cNvSpPr>
          <p:nvPr>
            <p:ph type="sldNum" sz="quarter" idx="12"/>
          </p:nvPr>
        </p:nvSpPr>
        <p:spPr/>
        <p:txBody>
          <a:bodyPr/>
          <a:lstStyle/>
          <a:p>
            <a:pPr>
              <a:defRPr/>
            </a:pPr>
            <a:fld id="{752D167A-6CD6-488C-A5D9-384FBA77BEDA}" type="slidenum">
              <a:rPr lang="en-US" smtClean="0"/>
              <a:pPr>
                <a:defRPr/>
              </a:pPr>
              <a:t>‹#›</a:t>
            </a:fld>
            <a:endParaRPr lang="en-US"/>
          </a:p>
        </p:txBody>
      </p:sp>
    </p:spTree>
    <p:extLst>
      <p:ext uri="{BB962C8B-B14F-4D97-AF65-F5344CB8AC3E}">
        <p14:creationId xmlns:p14="http://schemas.microsoft.com/office/powerpoint/2010/main" val="50726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Godly Fathers</a:t>
            </a:r>
          </a:p>
        </p:txBody>
      </p:sp>
      <p:sp>
        <p:nvSpPr>
          <p:cNvPr id="6" name="Slide Number Placeholder 5"/>
          <p:cNvSpPr>
            <a:spLocks noGrp="1"/>
          </p:cNvSpPr>
          <p:nvPr>
            <p:ph type="sldNum" sz="quarter" idx="12"/>
          </p:nvPr>
        </p:nvSpPr>
        <p:spPr/>
        <p:txBody>
          <a:bodyPr/>
          <a:lstStyle>
            <a:lvl1pPr>
              <a:defRPr/>
            </a:lvl1pPr>
          </a:lstStyle>
          <a:p>
            <a:pPr>
              <a:defRPr/>
            </a:pPr>
            <a:fld id="{57944196-5DDB-4458-8924-2C18A7AB131D}" type="slidenum">
              <a:rPr lang="en-US" smtClean="0"/>
              <a:pPr>
                <a:defRPr/>
              </a:pPr>
              <a:t>‹#›</a:t>
            </a:fld>
            <a:endParaRPr lang="en-US"/>
          </a:p>
        </p:txBody>
      </p:sp>
    </p:spTree>
    <p:extLst>
      <p:ext uri="{BB962C8B-B14F-4D97-AF65-F5344CB8AC3E}">
        <p14:creationId xmlns:p14="http://schemas.microsoft.com/office/powerpoint/2010/main" val="1560244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Fathers</a:t>
            </a:r>
          </a:p>
        </p:txBody>
      </p:sp>
      <p:sp>
        <p:nvSpPr>
          <p:cNvPr id="7" name="Slide Number Placeholder 6"/>
          <p:cNvSpPr>
            <a:spLocks noGrp="1"/>
          </p:cNvSpPr>
          <p:nvPr>
            <p:ph type="sldNum" sz="quarter" idx="12"/>
          </p:nvPr>
        </p:nvSpPr>
        <p:spPr/>
        <p:txBody>
          <a:bodyPr/>
          <a:lstStyle/>
          <a:p>
            <a:pPr>
              <a:defRPr/>
            </a:pPr>
            <a:fld id="{11B1F845-825B-4980-B0BE-D96B4BC5021E}" type="slidenum">
              <a:rPr lang="en-US" smtClean="0"/>
              <a:pPr>
                <a:defRPr/>
              </a:pPr>
              <a:t>‹#›</a:t>
            </a:fld>
            <a:endParaRPr lang="en-US"/>
          </a:p>
        </p:txBody>
      </p:sp>
    </p:spTree>
    <p:extLst>
      <p:ext uri="{BB962C8B-B14F-4D97-AF65-F5344CB8AC3E}">
        <p14:creationId xmlns:p14="http://schemas.microsoft.com/office/powerpoint/2010/main" val="1664321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Fathers</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1153643781"/>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Fathers</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3988181188"/>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Fathers</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33908233"/>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Fathers</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570207994"/>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Godly Fathers</a:t>
            </a:r>
          </a:p>
        </p:txBody>
      </p:sp>
      <p:sp>
        <p:nvSpPr>
          <p:cNvPr id="5" name="Slide Number Placeholder 4"/>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4108855992"/>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Godly Fathers</a:t>
            </a:r>
          </a:p>
        </p:txBody>
      </p:sp>
      <p:sp>
        <p:nvSpPr>
          <p:cNvPr id="5" name="Slide Number Placeholder 4"/>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3200016812"/>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Godly Fathers</a:t>
            </a:r>
          </a:p>
        </p:txBody>
      </p:sp>
      <p:sp>
        <p:nvSpPr>
          <p:cNvPr id="6" name="Slide Number Placeholder 5"/>
          <p:cNvSpPr>
            <a:spLocks noGrp="1"/>
          </p:cNvSpPr>
          <p:nvPr>
            <p:ph type="sldNum" sz="quarter" idx="12"/>
          </p:nvPr>
        </p:nvSpPr>
        <p:spPr/>
        <p:txBody>
          <a:bodyPr/>
          <a:lstStyle/>
          <a:p>
            <a:pPr>
              <a:defRPr/>
            </a:pPr>
            <a:fld id="{701C9024-5F9F-4105-AB01-90216EA4B4C6}" type="slidenum">
              <a:rPr lang="en-US" smtClean="0"/>
              <a:pPr>
                <a:defRPr/>
              </a:pPr>
              <a:t>‹#›</a:t>
            </a:fld>
            <a:endParaRPr lang="en-US"/>
          </a:p>
        </p:txBody>
      </p:sp>
    </p:spTree>
    <p:extLst>
      <p:ext uri="{BB962C8B-B14F-4D97-AF65-F5344CB8AC3E}">
        <p14:creationId xmlns:p14="http://schemas.microsoft.com/office/powerpoint/2010/main" val="29238042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Godly Fathers</a:t>
            </a:r>
          </a:p>
        </p:txBody>
      </p:sp>
      <p:sp>
        <p:nvSpPr>
          <p:cNvPr id="6" name="Slide Number Placeholder 5"/>
          <p:cNvSpPr>
            <a:spLocks noGrp="1"/>
          </p:cNvSpPr>
          <p:nvPr>
            <p:ph type="sldNum" sz="quarter" idx="12"/>
          </p:nvPr>
        </p:nvSpPr>
        <p:spPr/>
        <p:txBody>
          <a:bodyPr/>
          <a:lstStyle/>
          <a:p>
            <a:pPr>
              <a:defRPr/>
            </a:pPr>
            <a:fld id="{43EB7003-83B1-4907-8C3D-B8E0073E25C4}" type="slidenum">
              <a:rPr lang="en-US" smtClean="0"/>
              <a:pPr>
                <a:defRPr/>
              </a:pPr>
              <a:t>‹#›</a:t>
            </a:fld>
            <a:endParaRPr lang="en-US"/>
          </a:p>
        </p:txBody>
      </p:sp>
    </p:spTree>
    <p:extLst>
      <p:ext uri="{BB962C8B-B14F-4D97-AF65-F5344CB8AC3E}">
        <p14:creationId xmlns:p14="http://schemas.microsoft.com/office/powerpoint/2010/main" val="94786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Godly Fathers</a:t>
            </a:r>
          </a:p>
        </p:txBody>
      </p:sp>
      <p:sp>
        <p:nvSpPr>
          <p:cNvPr id="6" name="Slide Number Placeholder 5"/>
          <p:cNvSpPr>
            <a:spLocks noGrp="1"/>
          </p:cNvSpPr>
          <p:nvPr>
            <p:ph type="sldNum" sz="quarter" idx="12"/>
          </p:nvPr>
        </p:nvSpPr>
        <p:spPr/>
        <p:txBody>
          <a:bodyPr/>
          <a:lstStyle>
            <a:lvl1pPr>
              <a:defRPr/>
            </a:lvl1pPr>
          </a:lstStyle>
          <a:p>
            <a:pPr>
              <a:defRPr/>
            </a:pPr>
            <a:fld id="{3AE261E5-64DA-47AC-907C-B65C4F62CAAF}" type="slidenum">
              <a:rPr lang="en-US" smtClean="0"/>
              <a:pPr>
                <a:defRPr/>
              </a:pPr>
              <a:t>‹#›</a:t>
            </a:fld>
            <a:endParaRPr lang="en-US"/>
          </a:p>
        </p:txBody>
      </p:sp>
    </p:spTree>
    <p:extLst>
      <p:ext uri="{BB962C8B-B14F-4D97-AF65-F5344CB8AC3E}">
        <p14:creationId xmlns:p14="http://schemas.microsoft.com/office/powerpoint/2010/main" val="388024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Godly Fathers</a:t>
            </a:r>
          </a:p>
        </p:txBody>
      </p:sp>
      <p:sp>
        <p:nvSpPr>
          <p:cNvPr id="7" name="Slide Number Placeholder 6"/>
          <p:cNvSpPr>
            <a:spLocks noGrp="1"/>
          </p:cNvSpPr>
          <p:nvPr>
            <p:ph type="sldNum" sz="quarter" idx="12"/>
          </p:nvPr>
        </p:nvSpPr>
        <p:spPr/>
        <p:txBody>
          <a:bodyPr/>
          <a:lstStyle>
            <a:lvl1pPr>
              <a:defRPr/>
            </a:lvl1pPr>
          </a:lstStyle>
          <a:p>
            <a:pPr>
              <a:defRPr/>
            </a:pPr>
            <a:fld id="{825774E0-69CD-404B-A5F8-0D15670D1A2B}" type="slidenum">
              <a:rPr lang="en-US" smtClean="0"/>
              <a:pPr>
                <a:defRPr/>
              </a:pPr>
              <a:t>‹#›</a:t>
            </a:fld>
            <a:endParaRPr lang="en-US"/>
          </a:p>
        </p:txBody>
      </p:sp>
    </p:spTree>
    <p:extLst>
      <p:ext uri="{BB962C8B-B14F-4D97-AF65-F5344CB8AC3E}">
        <p14:creationId xmlns:p14="http://schemas.microsoft.com/office/powerpoint/2010/main" val="44420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Godly Fathers</a:t>
            </a:r>
          </a:p>
        </p:txBody>
      </p:sp>
      <p:sp>
        <p:nvSpPr>
          <p:cNvPr id="9" name="Slide Number Placeholder 8"/>
          <p:cNvSpPr>
            <a:spLocks noGrp="1"/>
          </p:cNvSpPr>
          <p:nvPr>
            <p:ph type="sldNum" sz="quarter" idx="12"/>
          </p:nvPr>
        </p:nvSpPr>
        <p:spPr/>
        <p:txBody>
          <a:bodyPr/>
          <a:lstStyle>
            <a:lvl1pPr>
              <a:defRPr/>
            </a:lvl1pPr>
          </a:lstStyle>
          <a:p>
            <a:pPr>
              <a:defRPr/>
            </a:pPr>
            <a:fld id="{293CF321-C7F8-4A37-9A19-8087C737B64B}" type="slidenum">
              <a:rPr lang="en-US" smtClean="0"/>
              <a:pPr>
                <a:defRPr/>
              </a:pPr>
              <a:t>‹#›</a:t>
            </a:fld>
            <a:endParaRPr lang="en-US"/>
          </a:p>
        </p:txBody>
      </p:sp>
    </p:spTree>
    <p:extLst>
      <p:ext uri="{BB962C8B-B14F-4D97-AF65-F5344CB8AC3E}">
        <p14:creationId xmlns:p14="http://schemas.microsoft.com/office/powerpoint/2010/main" val="330966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Godly Fathers</a:t>
            </a:r>
          </a:p>
        </p:txBody>
      </p:sp>
      <p:sp>
        <p:nvSpPr>
          <p:cNvPr id="5" name="Slide Number Placeholder 4"/>
          <p:cNvSpPr>
            <a:spLocks noGrp="1"/>
          </p:cNvSpPr>
          <p:nvPr>
            <p:ph type="sldNum" sz="quarter" idx="12"/>
          </p:nvPr>
        </p:nvSpPr>
        <p:spPr/>
        <p:txBody>
          <a:bodyPr/>
          <a:lstStyle>
            <a:lvl1pPr>
              <a:defRPr/>
            </a:lvl1pPr>
          </a:lstStyle>
          <a:p>
            <a:pPr>
              <a:defRPr/>
            </a:pPr>
            <a:fld id="{70703801-D45B-4A6D-9724-998D58A3F32F}" type="slidenum">
              <a:rPr lang="en-US" smtClean="0"/>
              <a:pPr>
                <a:defRPr/>
              </a:pPr>
              <a:t>‹#›</a:t>
            </a:fld>
            <a:endParaRPr lang="en-US"/>
          </a:p>
        </p:txBody>
      </p:sp>
    </p:spTree>
    <p:extLst>
      <p:ext uri="{BB962C8B-B14F-4D97-AF65-F5344CB8AC3E}">
        <p14:creationId xmlns:p14="http://schemas.microsoft.com/office/powerpoint/2010/main" val="233729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Godly Fathers</a:t>
            </a:r>
          </a:p>
        </p:txBody>
      </p:sp>
      <p:sp>
        <p:nvSpPr>
          <p:cNvPr id="4" name="Slide Number Placeholder 3"/>
          <p:cNvSpPr>
            <a:spLocks noGrp="1"/>
          </p:cNvSpPr>
          <p:nvPr>
            <p:ph type="sldNum" sz="quarter" idx="12"/>
          </p:nvPr>
        </p:nvSpPr>
        <p:spPr/>
        <p:txBody>
          <a:bodyPr/>
          <a:lstStyle>
            <a:lvl1pPr>
              <a:defRPr/>
            </a:lvl1pPr>
          </a:lstStyle>
          <a:p>
            <a:pPr>
              <a:defRPr/>
            </a:pPr>
            <a:fld id="{1A53DB06-EC93-40DE-85EA-BEE3EF7319A4}" type="slidenum">
              <a:rPr lang="en-US" smtClean="0"/>
              <a:pPr>
                <a:defRPr/>
              </a:pPr>
              <a:t>‹#›</a:t>
            </a:fld>
            <a:endParaRPr lang="en-US"/>
          </a:p>
        </p:txBody>
      </p:sp>
    </p:spTree>
    <p:extLst>
      <p:ext uri="{BB962C8B-B14F-4D97-AF65-F5344CB8AC3E}">
        <p14:creationId xmlns:p14="http://schemas.microsoft.com/office/powerpoint/2010/main" val="69899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Godly Fathers</a:t>
            </a:r>
          </a:p>
        </p:txBody>
      </p:sp>
      <p:sp>
        <p:nvSpPr>
          <p:cNvPr id="7" name="Slide Number Placeholder 6"/>
          <p:cNvSpPr>
            <a:spLocks noGrp="1"/>
          </p:cNvSpPr>
          <p:nvPr>
            <p:ph type="sldNum" sz="quarter" idx="12"/>
          </p:nvPr>
        </p:nvSpPr>
        <p:spPr/>
        <p:txBody>
          <a:bodyPr/>
          <a:lstStyle>
            <a:lvl1pPr>
              <a:defRPr/>
            </a:lvl1pPr>
          </a:lstStyle>
          <a:p>
            <a:pPr>
              <a:defRPr/>
            </a:pPr>
            <a:fld id="{752D167A-6CD6-488C-A5D9-384FBA77BEDA}" type="slidenum">
              <a:rPr lang="en-US" smtClean="0"/>
              <a:pPr>
                <a:defRPr/>
              </a:pPr>
              <a:t>‹#›</a:t>
            </a:fld>
            <a:endParaRPr lang="en-US"/>
          </a:p>
        </p:txBody>
      </p:sp>
    </p:spTree>
    <p:extLst>
      <p:ext uri="{BB962C8B-B14F-4D97-AF65-F5344CB8AC3E}">
        <p14:creationId xmlns:p14="http://schemas.microsoft.com/office/powerpoint/2010/main" val="3031634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Godly Fathers</a:t>
            </a:r>
          </a:p>
        </p:txBody>
      </p:sp>
      <p:sp>
        <p:nvSpPr>
          <p:cNvPr id="7" name="Slide Number Placeholder 6"/>
          <p:cNvSpPr>
            <a:spLocks noGrp="1"/>
          </p:cNvSpPr>
          <p:nvPr>
            <p:ph type="sldNum" sz="quarter" idx="12"/>
          </p:nvPr>
        </p:nvSpPr>
        <p:spPr/>
        <p:txBody>
          <a:bodyPr/>
          <a:lstStyle>
            <a:lvl1pPr>
              <a:defRPr/>
            </a:lvl1pPr>
          </a:lstStyle>
          <a:p>
            <a:pPr>
              <a:defRPr/>
            </a:pPr>
            <a:fld id="{11B1F845-825B-4980-B0BE-D96B4BC5021E}" type="slidenum">
              <a:rPr lang="en-US" smtClean="0"/>
              <a:pPr>
                <a:defRPr/>
              </a:pPr>
              <a:t>‹#›</a:t>
            </a:fld>
            <a:endParaRPr lang="en-US"/>
          </a:p>
        </p:txBody>
      </p:sp>
    </p:spTree>
    <p:extLst>
      <p:ext uri="{BB962C8B-B14F-4D97-AF65-F5344CB8AC3E}">
        <p14:creationId xmlns:p14="http://schemas.microsoft.com/office/powerpoint/2010/main" val="280259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Godly Fathers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167C8C57-8405-4012-A442-FD5D451A00B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Godly Fathers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3132621125"/>
      </p:ext>
    </p:extLst>
  </p:cSld>
  <p:clrMap bg1="dk1" tx1="lt1" bg2="dk2" tx2="lt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 id="2147484119" r:id="rId14"/>
    <p:sldLayoutId id="2147484120" r:id="rId15"/>
    <p:sldLayoutId id="2147484121" r:id="rId16"/>
    <p:sldLayoutId id="2147484122"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20" y="4220682"/>
            <a:ext cx="9143980" cy="2637318"/>
          </a:xfrm>
        </p:spPr>
        <p:txBody>
          <a:bodyPr>
            <a:normAutofit/>
          </a:bodyPr>
          <a:lstStyle/>
          <a:p>
            <a:pPr>
              <a:lnSpc>
                <a:spcPct val="90000"/>
              </a:lnSpc>
              <a:defRPr/>
            </a:pPr>
            <a:r>
              <a:rPr lang="en-US" sz="8800" b="1" u="sng" dirty="0">
                <a:solidFill>
                  <a:schemeClr val="tx1"/>
                </a:solidFill>
                <a:cs typeface="Times New Roman" pitchFamily="18" charset="0"/>
              </a:rPr>
              <a:t>Godly Fathers</a:t>
            </a:r>
            <a:br>
              <a:rPr lang="en-US" sz="4400" b="1" u="sng" dirty="0">
                <a:solidFill>
                  <a:schemeClr val="tx1"/>
                </a:solidFill>
                <a:cs typeface="Times New Roman" pitchFamily="18" charset="0"/>
              </a:rPr>
            </a:br>
            <a:br>
              <a:rPr lang="en-US" sz="3600" dirty="0"/>
            </a:br>
            <a:r>
              <a:rPr lang="en-US" sz="4400" b="1" dirty="0">
                <a:solidFill>
                  <a:schemeClr val="hlink"/>
                </a:solidFill>
              </a:rPr>
              <a:t>Text: </a:t>
            </a:r>
            <a:r>
              <a:rPr lang="nn-NO" sz="4400" b="1" dirty="0">
                <a:solidFill>
                  <a:schemeClr val="hlink"/>
                </a:solidFill>
                <a:cs typeface="Times New Roman" pitchFamily="18" charset="0"/>
              </a:rPr>
              <a:t>Eph. 6:4</a:t>
            </a:r>
            <a:endParaRPr lang="en-US" sz="4400" b="1" dirty="0"/>
          </a:p>
        </p:txBody>
      </p:sp>
      <p:pic>
        <p:nvPicPr>
          <p:cNvPr id="81" name="Picture 80">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7737"/>
          <a:stretch/>
        </p:blipFill>
        <p:spPr>
          <a:xfrm>
            <a:off x="20" y="-1"/>
            <a:ext cx="9149165" cy="42206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3200" b="1" u="sng" dirty="0">
                <a:solidFill>
                  <a:schemeClr val="tx1"/>
                </a:solidFill>
                <a:cs typeface="Times New Roman" pitchFamily="18" charset="0"/>
              </a:rPr>
              <a:t>Fathers Are Providers: Physical Provisions</a:t>
            </a:r>
          </a:p>
        </p:txBody>
      </p:sp>
      <p:sp>
        <p:nvSpPr>
          <p:cNvPr id="5" name="Footer Placeholder 3"/>
          <p:cNvSpPr>
            <a:spLocks noGrp="1"/>
          </p:cNvSpPr>
          <p:nvPr>
            <p:ph type="ftr" sz="quarter" idx="11"/>
          </p:nvPr>
        </p:nvSpPr>
        <p:spPr>
          <a:xfrm>
            <a:off x="-12290" y="6553200"/>
            <a:ext cx="1688690" cy="304800"/>
          </a:xfrm>
        </p:spPr>
        <p:txBody>
          <a:bodyPr/>
          <a:lstStyle/>
          <a:p>
            <a:pPr>
              <a:defRPr/>
            </a:pPr>
            <a:r>
              <a:rPr lang="en-US" b="0" dirty="0">
                <a:solidFill>
                  <a:schemeClr val="bg1">
                    <a:lumMod val="50000"/>
                  </a:schemeClr>
                </a:solidFill>
              </a:rPr>
              <a:t>Godly Fathers</a:t>
            </a:r>
          </a:p>
        </p:txBody>
      </p:sp>
      <p:sp>
        <p:nvSpPr>
          <p:cNvPr id="11" name="Text Box 3"/>
          <p:cNvSpPr txBox="1">
            <a:spLocks noChangeArrowheads="1"/>
          </p:cNvSpPr>
          <p:nvPr/>
        </p:nvSpPr>
        <p:spPr bwMode="auto">
          <a:xfrm>
            <a:off x="0" y="914400"/>
            <a:ext cx="91562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Fathers Provide Many Things for their Families</a:t>
            </a:r>
            <a:endParaRPr lang="en-US" sz="2800"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Physical provisions – I Tim. 5:8 (Lk. 11:11-13; II Cor. 12:14-15)</a:t>
            </a:r>
          </a:p>
          <a:p>
            <a:pPr marL="800100" lvl="1" indent="-342900" algn="l">
              <a:buClr>
                <a:schemeClr val="accent1"/>
              </a:buClr>
              <a:buSzPct val="115000"/>
              <a:buFont typeface="Wingdings" panose="05000000000000000000" pitchFamily="2" charset="2"/>
              <a:buChar char="ü"/>
            </a:pPr>
            <a:r>
              <a:rPr lang="en-US" sz="2000" b="0" dirty="0">
                <a:solidFill>
                  <a:schemeClr val="bg2">
                    <a:lumMod val="10000"/>
                  </a:schemeClr>
                </a:solidFill>
              </a:rPr>
              <a:t>Requires faith in God – Mt. 6:25-33; </a:t>
            </a:r>
            <a:r>
              <a:rPr lang="nl-NL" sz="2000" b="0" dirty="0">
                <a:solidFill>
                  <a:schemeClr val="bg2">
                    <a:lumMod val="10000"/>
                  </a:schemeClr>
                </a:solidFill>
              </a:rPr>
              <a:t>Eccl. 2:24-25; 5:18-19</a:t>
            </a:r>
            <a:endParaRPr lang="en-US" sz="2000" b="0" dirty="0">
              <a:solidFill>
                <a:schemeClr val="bg2">
                  <a:lumMod val="10000"/>
                </a:schemeClr>
              </a:solidFill>
            </a:endParaRPr>
          </a:p>
          <a:p>
            <a:pPr marL="800100" lvl="1" indent="-342900" algn="l">
              <a:buClr>
                <a:schemeClr val="accent1"/>
              </a:buClr>
              <a:buSzPct val="115000"/>
              <a:buFont typeface="Wingdings" panose="05000000000000000000" pitchFamily="2" charset="2"/>
              <a:buChar char="ü"/>
            </a:pPr>
            <a:r>
              <a:rPr lang="en-US" sz="2000" b="0" dirty="0">
                <a:solidFill>
                  <a:schemeClr val="bg2">
                    <a:lumMod val="10000"/>
                  </a:schemeClr>
                </a:solidFill>
              </a:rPr>
              <a:t>Demands sacrifice, dedication…RESPONSIBILITY! (Col. 3:23-24)</a:t>
            </a:r>
            <a:endParaRPr lang="en-US" sz="2000" dirty="0">
              <a:solidFill>
                <a:schemeClr val="bg2">
                  <a:lumMod val="10000"/>
                </a:schemeClr>
              </a:solidFill>
            </a:endParaRPr>
          </a:p>
        </p:txBody>
      </p:sp>
      <p:pic>
        <p:nvPicPr>
          <p:cNvPr id="7" name="Picture 6">
            <a:extLst>
              <a:ext uri="{FF2B5EF4-FFF2-40B4-BE49-F238E27FC236}">
                <a16:creationId xmlns:a16="http://schemas.microsoft.com/office/drawing/2014/main" id="{42175784-9588-4E81-8D90-27326D0384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4000" y="4346168"/>
            <a:ext cx="3375999" cy="2517695"/>
          </a:xfrm>
          <a:prstGeom prst="rect">
            <a:avLst/>
          </a:prstGeom>
        </p:spPr>
      </p:pic>
      <p:sp>
        <p:nvSpPr>
          <p:cNvPr id="9" name="Text Box 6"/>
          <p:cNvSpPr txBox="1">
            <a:spLocks noChangeArrowheads="1"/>
          </p:cNvSpPr>
          <p:nvPr/>
        </p:nvSpPr>
        <p:spPr bwMode="auto">
          <a:xfrm>
            <a:off x="-12290" y="2299395"/>
            <a:ext cx="9136626" cy="2308324"/>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Eccl. 5:18-19</a:t>
            </a:r>
          </a:p>
          <a:p>
            <a:pPr algn="l">
              <a:buClr>
                <a:schemeClr val="accent1"/>
              </a:buClr>
              <a:buSzPct val="115000"/>
            </a:pPr>
            <a:r>
              <a:rPr lang="en-US" sz="2000" b="0" dirty="0">
                <a:solidFill>
                  <a:srgbClr val="002060"/>
                </a:solidFill>
              </a:rPr>
              <a:t>18.  Here is what I have seen to be good and fitting: to eat, to drink and enjoy oneself in all one's labor in which he toils under the sun during the few years of his life which God has given him; for this is his reward.</a:t>
            </a:r>
          </a:p>
          <a:p>
            <a:pPr algn="l">
              <a:buClr>
                <a:schemeClr val="accent1"/>
              </a:buClr>
              <a:buSzPct val="115000"/>
            </a:pPr>
            <a:r>
              <a:rPr lang="en-US" sz="2000" b="0" dirty="0">
                <a:solidFill>
                  <a:srgbClr val="002060"/>
                </a:solidFill>
              </a:rPr>
              <a:t>19.  Furthermore, as for every man to whom God has given riches and wealth, He has also empowered him to eat from them and to receive his reward and rejoice in his labor; this is the gift of God.</a:t>
            </a:r>
          </a:p>
        </p:txBody>
      </p:sp>
    </p:spTree>
    <p:extLst>
      <p:ext uri="{BB962C8B-B14F-4D97-AF65-F5344CB8AC3E}">
        <p14:creationId xmlns:p14="http://schemas.microsoft.com/office/powerpoint/2010/main" val="8035590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wipe(left)">
                                      <p:cBhvr>
                                        <p:cTn id="7" dur="500"/>
                                        <p:tgtEl>
                                          <p:spTgt spid="11">
                                            <p:txEl>
                                              <p:pRg st="2" end="2"/>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3200" b="1" u="sng" dirty="0">
                <a:solidFill>
                  <a:schemeClr val="tx1"/>
                </a:solidFill>
                <a:cs typeface="Times New Roman" pitchFamily="18" charset="0"/>
              </a:rPr>
              <a:t>Fathers Are Providers</a:t>
            </a:r>
          </a:p>
        </p:txBody>
      </p:sp>
      <p:sp>
        <p:nvSpPr>
          <p:cNvPr id="5" name="Footer Placeholder 3"/>
          <p:cNvSpPr>
            <a:spLocks noGrp="1"/>
          </p:cNvSpPr>
          <p:nvPr>
            <p:ph type="ftr" sz="quarter" idx="11"/>
          </p:nvPr>
        </p:nvSpPr>
        <p:spPr>
          <a:xfrm>
            <a:off x="-17206" y="6553200"/>
            <a:ext cx="1617406" cy="304800"/>
          </a:xfrm>
        </p:spPr>
        <p:txBody>
          <a:bodyPr/>
          <a:lstStyle/>
          <a:p>
            <a:pPr>
              <a:defRPr/>
            </a:pPr>
            <a:r>
              <a:rPr lang="en-US" b="0">
                <a:solidFill>
                  <a:schemeClr val="bg1">
                    <a:lumMod val="50000"/>
                  </a:schemeClr>
                </a:solidFill>
              </a:rPr>
              <a:t>Godly Fathers</a:t>
            </a:r>
            <a:endParaRPr lang="en-US" b="0" dirty="0">
              <a:solidFill>
                <a:schemeClr val="bg1">
                  <a:lumMod val="50000"/>
                </a:schemeClr>
              </a:solidFill>
            </a:endParaRPr>
          </a:p>
        </p:txBody>
      </p:sp>
      <p:sp>
        <p:nvSpPr>
          <p:cNvPr id="11" name="Text Box 3"/>
          <p:cNvSpPr txBox="1">
            <a:spLocks noChangeArrowheads="1"/>
          </p:cNvSpPr>
          <p:nvPr/>
        </p:nvSpPr>
        <p:spPr bwMode="auto">
          <a:xfrm>
            <a:off x="-17206" y="685800"/>
            <a:ext cx="91562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Fathers Provide Many Things for their Families</a:t>
            </a:r>
            <a:endParaRPr lang="en-US" sz="2800" dirty="0">
              <a:solidFill>
                <a:srgbClr val="0000FF"/>
              </a:solidFill>
            </a:endParaRPr>
          </a:p>
          <a:p>
            <a:pPr algn="l">
              <a:buClr>
                <a:schemeClr val="accent1"/>
              </a:buClr>
              <a:buSzPct val="115000"/>
              <a:buFont typeface="Wingdings" pitchFamily="2" charset="2"/>
              <a:buChar char="Ø"/>
            </a:pPr>
            <a:r>
              <a:rPr lang="en-US" sz="2000" b="0" dirty="0">
                <a:solidFill>
                  <a:schemeClr val="bg2">
                    <a:lumMod val="10000"/>
                  </a:schemeClr>
                </a:solidFill>
              </a:rPr>
              <a:t>Physical provisions – I Tim. 5:8 (Lk. 11:11-13; II Cor. 12:14-15).</a:t>
            </a:r>
          </a:p>
          <a:p>
            <a:pPr algn="l">
              <a:buClr>
                <a:schemeClr val="accent1"/>
              </a:buClr>
              <a:buSzPct val="115000"/>
              <a:buFont typeface="Wingdings" pitchFamily="2" charset="2"/>
              <a:buChar char="Ø"/>
            </a:pPr>
            <a:r>
              <a:rPr lang="en-US" sz="2000" dirty="0">
                <a:solidFill>
                  <a:schemeClr val="bg2">
                    <a:lumMod val="10000"/>
                  </a:schemeClr>
                </a:solidFill>
              </a:rPr>
              <a:t>Spiritual provisions – Eph. 6:4 (teaching &amp; correction)</a:t>
            </a:r>
          </a:p>
        </p:txBody>
      </p:sp>
      <p:sp>
        <p:nvSpPr>
          <p:cNvPr id="6" name="Text Box 6"/>
          <p:cNvSpPr txBox="1">
            <a:spLocks noChangeArrowheads="1"/>
          </p:cNvSpPr>
          <p:nvPr/>
        </p:nvSpPr>
        <p:spPr bwMode="auto">
          <a:xfrm>
            <a:off x="-17206" y="1935137"/>
            <a:ext cx="9136626" cy="1077218"/>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Eph. 6:4 </a:t>
            </a:r>
          </a:p>
          <a:p>
            <a:pPr algn="l">
              <a:buClr>
                <a:schemeClr val="accent1"/>
              </a:buClr>
              <a:buSzPct val="115000"/>
            </a:pPr>
            <a:r>
              <a:rPr lang="en-US" sz="2000" b="0" dirty="0">
                <a:solidFill>
                  <a:srgbClr val="002060"/>
                </a:solidFill>
              </a:rPr>
              <a:t>4.  Fathers, do not provoke your children to anger, but bring them up in the discipline and instruction of the Lord.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1862256" y="3180242"/>
            <a:ext cx="5419488" cy="3601558"/>
          </a:xfrm>
          <a:prstGeom prst="rect">
            <a:avLst/>
          </a:prstGeom>
        </p:spPr>
      </p:pic>
    </p:spTree>
    <p:extLst>
      <p:ext uri="{BB962C8B-B14F-4D97-AF65-F5344CB8AC3E}">
        <p14:creationId xmlns:p14="http://schemas.microsoft.com/office/powerpoint/2010/main" val="21845724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wipe(left)">
                                      <p:cBhvr>
                                        <p:cTn id="7" dur="500"/>
                                        <p:tgtEl>
                                          <p:spTgt spid="11">
                                            <p:txEl>
                                              <p:pRg st="2" end="2"/>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3200" b="1" u="sng" dirty="0">
                <a:solidFill>
                  <a:schemeClr val="tx1"/>
                </a:solidFill>
                <a:cs typeface="Times New Roman" pitchFamily="18" charset="0"/>
              </a:rPr>
              <a:t>Fathers Are Providers: Spiritual Provisions</a:t>
            </a:r>
          </a:p>
        </p:txBody>
      </p:sp>
      <p:sp>
        <p:nvSpPr>
          <p:cNvPr id="5" name="Footer Placeholder 3"/>
          <p:cNvSpPr>
            <a:spLocks noGrp="1"/>
          </p:cNvSpPr>
          <p:nvPr>
            <p:ph type="ftr" sz="quarter" idx="11"/>
          </p:nvPr>
        </p:nvSpPr>
        <p:spPr>
          <a:xfrm>
            <a:off x="-9832" y="6563032"/>
            <a:ext cx="2067232" cy="304800"/>
          </a:xfrm>
        </p:spPr>
        <p:txBody>
          <a:bodyPr/>
          <a:lstStyle/>
          <a:p>
            <a:pPr>
              <a:defRPr/>
            </a:pPr>
            <a:r>
              <a:rPr lang="en-US" b="0" dirty="0">
                <a:solidFill>
                  <a:schemeClr val="bg1">
                    <a:lumMod val="50000"/>
                  </a:schemeClr>
                </a:solidFill>
              </a:rPr>
              <a:t>Godly Fathers</a:t>
            </a:r>
          </a:p>
        </p:txBody>
      </p:sp>
      <p:sp>
        <p:nvSpPr>
          <p:cNvPr id="11" name="Text Box 3"/>
          <p:cNvSpPr txBox="1">
            <a:spLocks noChangeArrowheads="1"/>
          </p:cNvSpPr>
          <p:nvPr/>
        </p:nvSpPr>
        <p:spPr bwMode="auto">
          <a:xfrm>
            <a:off x="-17206" y="685800"/>
            <a:ext cx="915629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Fathers Provide Many Things for their Families</a:t>
            </a:r>
            <a:endParaRPr lang="en-US" sz="2800"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Spiritual provisions – Eph. 6:4 (teaching &amp; correction)</a:t>
            </a:r>
          </a:p>
          <a:p>
            <a:pPr marL="800100" lvl="1" indent="-342900" algn="l">
              <a:buClr>
                <a:schemeClr val="accent1"/>
              </a:buClr>
              <a:buSzPct val="115000"/>
              <a:buFont typeface="Wingdings" panose="05000000000000000000" pitchFamily="2" charset="2"/>
              <a:buChar char="ü"/>
            </a:pPr>
            <a:r>
              <a:rPr lang="en-US" sz="2000" b="0" dirty="0">
                <a:solidFill>
                  <a:schemeClr val="bg2">
                    <a:lumMod val="10000"/>
                  </a:schemeClr>
                </a:solidFill>
              </a:rPr>
              <a:t>Instruction in God’s word – Is. 38:19; Ps. 44:1; 78:5-8</a:t>
            </a:r>
          </a:p>
          <a:p>
            <a:pPr marL="1200150" lvl="2" indent="-342900" algn="l">
              <a:buClr>
                <a:schemeClr val="accent1"/>
              </a:buClr>
              <a:buSzPct val="115000"/>
              <a:buFont typeface="Wingdings" panose="05000000000000000000" pitchFamily="2" charset="2"/>
              <a:buChar char="q"/>
            </a:pPr>
            <a:r>
              <a:rPr lang="en-US" sz="2000" b="0" dirty="0">
                <a:solidFill>
                  <a:schemeClr val="bg2">
                    <a:lumMod val="10000"/>
                  </a:schemeClr>
                </a:solidFill>
              </a:rPr>
              <a:t>Faith, hope, thanksgiving &amp; obedience – I Chr. 28:9; Ps. 78:7</a:t>
            </a:r>
          </a:p>
          <a:p>
            <a:pPr marL="1200150" lvl="2" indent="-342900" algn="l">
              <a:buClr>
                <a:schemeClr val="accent1"/>
              </a:buClr>
              <a:buSzPct val="115000"/>
              <a:buFont typeface="Wingdings" panose="05000000000000000000" pitchFamily="2" charset="2"/>
              <a:buChar char="q"/>
            </a:pPr>
            <a:r>
              <a:rPr lang="en-US" sz="2000" b="0" dirty="0">
                <a:solidFill>
                  <a:schemeClr val="bg2">
                    <a:lumMod val="10000"/>
                  </a:schemeClr>
                </a:solidFill>
              </a:rPr>
              <a:t>Humble &amp; faithful – Ps. 78:8</a:t>
            </a:r>
          </a:p>
          <a:p>
            <a:pPr marL="1200150" lvl="2" indent="-342900" algn="l">
              <a:buClr>
                <a:schemeClr val="accent1"/>
              </a:buClr>
              <a:buSzPct val="115000"/>
              <a:buFont typeface="Wingdings" panose="05000000000000000000" pitchFamily="2" charset="2"/>
              <a:buChar char="q"/>
            </a:pPr>
            <a:r>
              <a:rPr lang="en-US" sz="2000" b="0" dirty="0">
                <a:solidFill>
                  <a:schemeClr val="bg2">
                    <a:lumMod val="10000"/>
                  </a:schemeClr>
                </a:solidFill>
              </a:rPr>
              <a:t>Honor your parents – Eph. 6:1-3 (Ex. 20:12); Col. 3:20</a:t>
            </a:r>
          </a:p>
          <a:p>
            <a:pPr marL="1200150" lvl="2" indent="-342900" algn="l">
              <a:buClr>
                <a:schemeClr val="accent1"/>
              </a:buClr>
              <a:buSzPct val="115000"/>
              <a:buFont typeface="Wingdings" panose="05000000000000000000" pitchFamily="2" charset="2"/>
              <a:buChar char="q"/>
            </a:pPr>
            <a:r>
              <a:rPr lang="en-US" sz="2000" b="0" dirty="0">
                <a:solidFill>
                  <a:schemeClr val="bg2">
                    <a:lumMod val="10000"/>
                  </a:schemeClr>
                </a:solidFill>
              </a:rPr>
              <a:t>Listen to your father and mother – Prov. 3:1-2; 6:20-23; 23:22</a:t>
            </a:r>
          </a:p>
        </p:txBody>
      </p:sp>
      <p:sp>
        <p:nvSpPr>
          <p:cNvPr id="6" name="Text Box 6"/>
          <p:cNvSpPr txBox="1">
            <a:spLocks noChangeArrowheads="1"/>
          </p:cNvSpPr>
          <p:nvPr/>
        </p:nvSpPr>
        <p:spPr bwMode="auto">
          <a:xfrm>
            <a:off x="-17206" y="3018686"/>
            <a:ext cx="9161206" cy="3539430"/>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Psalm 78:5-8</a:t>
            </a:r>
          </a:p>
          <a:p>
            <a:pPr algn="l">
              <a:buClr>
                <a:schemeClr val="accent1"/>
              </a:buClr>
              <a:buSzPct val="115000"/>
            </a:pPr>
            <a:r>
              <a:rPr lang="en-US" sz="2000" b="0" dirty="0">
                <a:solidFill>
                  <a:srgbClr val="002060"/>
                </a:solidFill>
              </a:rPr>
              <a:t>5.  For He established a testimony in Jacob And appointed a law in Israel, Which He commanded our fathers That they should teach them to their children,</a:t>
            </a:r>
          </a:p>
          <a:p>
            <a:pPr algn="l">
              <a:buClr>
                <a:schemeClr val="accent1"/>
              </a:buClr>
              <a:buSzPct val="115000"/>
            </a:pPr>
            <a:r>
              <a:rPr lang="en-US" sz="2000" b="0" dirty="0">
                <a:solidFill>
                  <a:srgbClr val="002060"/>
                </a:solidFill>
              </a:rPr>
              <a:t>6.  That the generation to come might know, even the children yet to be born, That they may arise and tell them to their children,</a:t>
            </a:r>
          </a:p>
          <a:p>
            <a:pPr algn="l">
              <a:buClr>
                <a:schemeClr val="accent1"/>
              </a:buClr>
              <a:buSzPct val="115000"/>
            </a:pPr>
            <a:r>
              <a:rPr lang="en-US" sz="2000" b="0" dirty="0">
                <a:solidFill>
                  <a:srgbClr val="002060"/>
                </a:solidFill>
              </a:rPr>
              <a:t>7.  That they should put their confidence in God And not forget the works of God, But keep His commandments,</a:t>
            </a:r>
          </a:p>
          <a:p>
            <a:pPr algn="l">
              <a:buClr>
                <a:schemeClr val="accent1"/>
              </a:buClr>
              <a:buSzPct val="115000"/>
            </a:pPr>
            <a:r>
              <a:rPr lang="en-US" sz="2000" b="0" dirty="0">
                <a:solidFill>
                  <a:srgbClr val="002060"/>
                </a:solidFill>
              </a:rPr>
              <a:t>8.  And not be like their fathers, A stubborn and rebellious generation, A generation that did not prepare its heart And whose spirit was not faithful to God.</a:t>
            </a:r>
          </a:p>
        </p:txBody>
      </p:sp>
    </p:spTree>
    <p:extLst>
      <p:ext uri="{BB962C8B-B14F-4D97-AF65-F5344CB8AC3E}">
        <p14:creationId xmlns:p14="http://schemas.microsoft.com/office/powerpoint/2010/main" val="5525251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wipe(left)">
                                      <p:cBhvr>
                                        <p:cTn id="7" dur="500"/>
                                        <p:tgtEl>
                                          <p:spTgt spid="11">
                                            <p:txEl>
                                              <p:pRg st="2" end="2"/>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1">
                                            <p:txEl>
                                              <p:pRg st="3" end="3"/>
                                            </p:txEl>
                                          </p:spTgt>
                                        </p:tgtEl>
                                        <p:attrNameLst>
                                          <p:attrName>style.visibility</p:attrName>
                                        </p:attrNameLst>
                                      </p:cBhvr>
                                      <p:to>
                                        <p:strVal val="visible"/>
                                      </p:to>
                                    </p:set>
                                    <p:animEffect transition="in" filter="wipe(left)">
                                      <p:cBhvr>
                                        <p:cTn id="14" dur="500"/>
                                        <p:tgtEl>
                                          <p:spTgt spid="11">
                                            <p:txEl>
                                              <p:pRg st="3" end="3"/>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wipe(left)">
                                      <p:cBhvr>
                                        <p:cTn id="18" dur="500"/>
                                        <p:tgtEl>
                                          <p:spTgt spid="11">
                                            <p:txEl>
                                              <p:pRg st="4" end="4"/>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wipe(left)">
                                      <p:cBhvr>
                                        <p:cTn id="22" dur="500"/>
                                        <p:tgtEl>
                                          <p:spTgt spid="11">
                                            <p:txEl>
                                              <p:pRg st="5" end="5"/>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Effect transition="in" filter="wipe(left)">
                                      <p:cBhvr>
                                        <p:cTn id="26"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3200" b="1" u="sng" dirty="0">
                <a:solidFill>
                  <a:schemeClr val="tx1"/>
                </a:solidFill>
                <a:cs typeface="Times New Roman" pitchFamily="18" charset="0"/>
              </a:rPr>
              <a:t>Fathers Are Providers: Spiritual Provisions</a:t>
            </a:r>
          </a:p>
        </p:txBody>
      </p:sp>
      <p:sp>
        <p:nvSpPr>
          <p:cNvPr id="5" name="Footer Placeholder 3"/>
          <p:cNvSpPr>
            <a:spLocks noGrp="1"/>
          </p:cNvSpPr>
          <p:nvPr>
            <p:ph type="ftr" sz="quarter" idx="11"/>
          </p:nvPr>
        </p:nvSpPr>
        <p:spPr>
          <a:xfrm>
            <a:off x="-9832" y="6563032"/>
            <a:ext cx="2067232" cy="304800"/>
          </a:xfrm>
        </p:spPr>
        <p:txBody>
          <a:bodyPr/>
          <a:lstStyle/>
          <a:p>
            <a:pPr>
              <a:defRPr/>
            </a:pPr>
            <a:r>
              <a:rPr lang="en-US" b="0" dirty="0">
                <a:solidFill>
                  <a:schemeClr val="bg1">
                    <a:lumMod val="50000"/>
                  </a:schemeClr>
                </a:solidFill>
              </a:rPr>
              <a:t>Godly Fathers</a:t>
            </a:r>
          </a:p>
        </p:txBody>
      </p:sp>
      <p:sp>
        <p:nvSpPr>
          <p:cNvPr id="11" name="Text Box 3"/>
          <p:cNvSpPr txBox="1">
            <a:spLocks noChangeArrowheads="1"/>
          </p:cNvSpPr>
          <p:nvPr/>
        </p:nvSpPr>
        <p:spPr bwMode="auto">
          <a:xfrm>
            <a:off x="-17206" y="685800"/>
            <a:ext cx="91562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Fathers Provide Many Things for their Families</a:t>
            </a:r>
            <a:endParaRPr lang="en-US" sz="2800"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Spiritual provisions – Eph. 6:4 (teaching &amp; correction)</a:t>
            </a:r>
          </a:p>
          <a:p>
            <a:pPr marL="800100" lvl="1" indent="-342900" algn="l">
              <a:buClr>
                <a:schemeClr val="accent1"/>
              </a:buClr>
              <a:buSzPct val="115000"/>
              <a:buFont typeface="Wingdings" panose="05000000000000000000" pitchFamily="2" charset="2"/>
              <a:buChar char="ü"/>
            </a:pPr>
            <a:r>
              <a:rPr lang="en-US" sz="2000" b="0" dirty="0">
                <a:solidFill>
                  <a:schemeClr val="bg2">
                    <a:lumMod val="10000"/>
                  </a:schemeClr>
                </a:solidFill>
              </a:rPr>
              <a:t>Instruction in God’s word – Is. 38:19; Ps. 44:1; 78:5-8</a:t>
            </a:r>
          </a:p>
          <a:p>
            <a:pPr marL="800100" lvl="1" indent="-342900" algn="l">
              <a:buClr>
                <a:schemeClr val="accent1"/>
              </a:buClr>
              <a:buSzPct val="115000"/>
              <a:buFont typeface="Wingdings" panose="05000000000000000000" pitchFamily="2" charset="2"/>
              <a:buChar char="ü"/>
            </a:pPr>
            <a:r>
              <a:rPr lang="en-US" sz="2000" b="0" dirty="0">
                <a:solidFill>
                  <a:schemeClr val="bg2">
                    <a:lumMod val="10000"/>
                  </a:schemeClr>
                </a:solidFill>
              </a:rPr>
              <a:t>Correction – Prov. 3:11-12; 6:23 (Heb. 12:5-11); II Tim. 3:16-17</a:t>
            </a:r>
          </a:p>
        </p:txBody>
      </p:sp>
      <p:sp>
        <p:nvSpPr>
          <p:cNvPr id="6" name="Text Box 6"/>
          <p:cNvSpPr txBox="1">
            <a:spLocks noChangeArrowheads="1"/>
          </p:cNvSpPr>
          <p:nvPr/>
        </p:nvSpPr>
        <p:spPr bwMode="auto">
          <a:xfrm>
            <a:off x="-17206" y="2201740"/>
            <a:ext cx="9136626" cy="1384995"/>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Prov. 3:11-12</a:t>
            </a:r>
          </a:p>
          <a:p>
            <a:pPr algn="l">
              <a:buClr>
                <a:schemeClr val="accent1"/>
              </a:buClr>
              <a:buSzPct val="115000"/>
            </a:pPr>
            <a:r>
              <a:rPr lang="en-US" sz="2000" b="0" dirty="0">
                <a:solidFill>
                  <a:srgbClr val="002060"/>
                </a:solidFill>
              </a:rPr>
              <a:t>11.  My son, do not reject the discipline of the LORD Or loathe His reproof,</a:t>
            </a:r>
          </a:p>
          <a:p>
            <a:pPr algn="l">
              <a:buClr>
                <a:schemeClr val="accent1"/>
              </a:buClr>
              <a:buSzPct val="115000"/>
            </a:pPr>
            <a:r>
              <a:rPr lang="en-US" sz="2000" b="0" dirty="0">
                <a:solidFill>
                  <a:srgbClr val="002060"/>
                </a:solidFill>
              </a:rPr>
              <a:t>12.  For whom the LORD loves He reproves, Even as a father corrects the son in whom he delights.</a:t>
            </a:r>
          </a:p>
        </p:txBody>
      </p:sp>
      <p:pic>
        <p:nvPicPr>
          <p:cNvPr id="3" name="Picture 2" descr="A group of people looking at a computer&#10;&#10;Description automatically generated">
            <a:extLst>
              <a:ext uri="{FF2B5EF4-FFF2-40B4-BE49-F238E27FC236}">
                <a16:creationId xmlns:a16="http://schemas.microsoft.com/office/drawing/2014/main" id="{1D3DF0B7-7F36-435B-813D-BC0FCF8E3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367" y="3586734"/>
            <a:ext cx="3271265" cy="3271265"/>
          </a:xfrm>
          <a:prstGeom prst="rect">
            <a:avLst/>
          </a:prstGeom>
        </p:spPr>
      </p:pic>
    </p:spTree>
    <p:extLst>
      <p:ext uri="{BB962C8B-B14F-4D97-AF65-F5344CB8AC3E}">
        <p14:creationId xmlns:p14="http://schemas.microsoft.com/office/powerpoint/2010/main" val="8961760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wipe(left)">
                                      <p:cBhvr>
                                        <p:cTn id="7" dur="500"/>
                                        <p:tgtEl>
                                          <p:spTgt spid="11">
                                            <p:txEl>
                                              <p:pRg st="3" end="3"/>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3200" b="1" u="sng" dirty="0">
                <a:solidFill>
                  <a:schemeClr val="tx1"/>
                </a:solidFill>
                <a:cs typeface="Times New Roman" pitchFamily="18" charset="0"/>
              </a:rPr>
              <a:t>Fathers Are Providers: Emotional Provisions</a:t>
            </a:r>
          </a:p>
        </p:txBody>
      </p:sp>
      <p:sp>
        <p:nvSpPr>
          <p:cNvPr id="5" name="Footer Placeholder 3"/>
          <p:cNvSpPr>
            <a:spLocks noGrp="1"/>
          </p:cNvSpPr>
          <p:nvPr>
            <p:ph type="ftr" sz="quarter" idx="11"/>
          </p:nvPr>
        </p:nvSpPr>
        <p:spPr>
          <a:xfrm>
            <a:off x="-19664" y="6553200"/>
            <a:ext cx="1315064" cy="304800"/>
          </a:xfrm>
        </p:spPr>
        <p:txBody>
          <a:bodyPr/>
          <a:lstStyle/>
          <a:p>
            <a:pPr>
              <a:defRPr/>
            </a:pPr>
            <a:r>
              <a:rPr lang="en-US" b="0" dirty="0">
                <a:solidFill>
                  <a:schemeClr val="bg1">
                    <a:lumMod val="50000"/>
                  </a:schemeClr>
                </a:solidFill>
              </a:rPr>
              <a:t>Godly Fathers</a:t>
            </a:r>
          </a:p>
        </p:txBody>
      </p:sp>
      <p:sp>
        <p:nvSpPr>
          <p:cNvPr id="11" name="Text Box 3"/>
          <p:cNvSpPr txBox="1">
            <a:spLocks noChangeArrowheads="1"/>
          </p:cNvSpPr>
          <p:nvPr/>
        </p:nvSpPr>
        <p:spPr bwMode="auto">
          <a:xfrm>
            <a:off x="-17206" y="685800"/>
            <a:ext cx="91562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Fathers Provide Many Things for their Families</a:t>
            </a:r>
            <a:endParaRPr lang="en-US" sz="2800" dirty="0">
              <a:solidFill>
                <a:srgbClr val="0000FF"/>
              </a:solidFill>
            </a:endParaRPr>
          </a:p>
          <a:p>
            <a:pPr algn="l">
              <a:buClr>
                <a:schemeClr val="accent1"/>
              </a:buClr>
              <a:buSzPct val="115000"/>
              <a:buFont typeface="Wingdings" pitchFamily="2" charset="2"/>
              <a:buChar char="Ø"/>
            </a:pPr>
            <a:r>
              <a:rPr lang="en-US" sz="2000" b="0" dirty="0">
                <a:solidFill>
                  <a:schemeClr val="bg2">
                    <a:lumMod val="10000"/>
                  </a:schemeClr>
                </a:solidFill>
              </a:rPr>
              <a:t>Physical provisions – I Tim. 5:8 (Lk. 11:11-13; II Cor. 12:14-15).</a:t>
            </a:r>
          </a:p>
          <a:p>
            <a:pPr algn="l">
              <a:buClr>
                <a:schemeClr val="accent1"/>
              </a:buClr>
              <a:buSzPct val="115000"/>
              <a:buFont typeface="Wingdings" pitchFamily="2" charset="2"/>
              <a:buChar char="Ø"/>
            </a:pPr>
            <a:r>
              <a:rPr lang="en-US" sz="2000" b="0" dirty="0">
                <a:solidFill>
                  <a:schemeClr val="bg2">
                    <a:lumMod val="10000"/>
                  </a:schemeClr>
                </a:solidFill>
              </a:rPr>
              <a:t>Spiritual provisions – Eph. 6:4 (teaching &amp; correction)</a:t>
            </a:r>
          </a:p>
          <a:p>
            <a:pPr algn="l">
              <a:buClr>
                <a:schemeClr val="accent1"/>
              </a:buClr>
              <a:buSzPct val="115000"/>
              <a:buFont typeface="Wingdings" pitchFamily="2" charset="2"/>
              <a:buChar char="Ø"/>
            </a:pPr>
            <a:r>
              <a:rPr lang="en-US" sz="2000" dirty="0">
                <a:solidFill>
                  <a:schemeClr val="bg2">
                    <a:lumMod val="10000"/>
                  </a:schemeClr>
                </a:solidFill>
              </a:rPr>
              <a:t>Emotional provisions – Col. 3:21 (God is a comforter – II Cor. 1:3)</a:t>
            </a:r>
          </a:p>
        </p:txBody>
      </p:sp>
      <p:sp>
        <p:nvSpPr>
          <p:cNvPr id="6" name="Text Box 6"/>
          <p:cNvSpPr txBox="1">
            <a:spLocks noChangeArrowheads="1"/>
          </p:cNvSpPr>
          <p:nvPr/>
        </p:nvSpPr>
        <p:spPr bwMode="auto">
          <a:xfrm>
            <a:off x="-22176" y="2442590"/>
            <a:ext cx="9166176" cy="769441"/>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Col. 3:21</a:t>
            </a:r>
          </a:p>
          <a:p>
            <a:pPr algn="l">
              <a:buClr>
                <a:schemeClr val="accent1"/>
              </a:buClr>
              <a:buSzPct val="115000"/>
            </a:pPr>
            <a:r>
              <a:rPr lang="en-US" sz="2000" b="0" dirty="0">
                <a:solidFill>
                  <a:srgbClr val="002060"/>
                </a:solidFill>
              </a:rPr>
              <a:t>21.  Fathers, do not exasperate your children, so that they will not lose heart.</a:t>
            </a:r>
          </a:p>
        </p:txBody>
      </p:sp>
      <p:sp>
        <p:nvSpPr>
          <p:cNvPr id="7" name="Text Box 6"/>
          <p:cNvSpPr txBox="1">
            <a:spLocks noChangeArrowheads="1"/>
          </p:cNvSpPr>
          <p:nvPr/>
        </p:nvSpPr>
        <p:spPr bwMode="auto">
          <a:xfrm>
            <a:off x="7374" y="3629323"/>
            <a:ext cx="5250426" cy="2923877"/>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II Cor. 1:3-4</a:t>
            </a:r>
          </a:p>
          <a:p>
            <a:pPr algn="l">
              <a:buClr>
                <a:schemeClr val="accent1"/>
              </a:buClr>
              <a:buSzPct val="115000"/>
            </a:pPr>
            <a:r>
              <a:rPr lang="en-US" sz="2000" b="0" dirty="0">
                <a:solidFill>
                  <a:srgbClr val="002060"/>
                </a:solidFill>
              </a:rPr>
              <a:t>3.  Blessed be the God and Father of our Lord Jesus Christ, the Father of mercies and God of all comfort,</a:t>
            </a:r>
          </a:p>
          <a:p>
            <a:pPr algn="l">
              <a:buClr>
                <a:schemeClr val="accent1"/>
              </a:buClr>
              <a:buSzPct val="115000"/>
            </a:pPr>
            <a:r>
              <a:rPr lang="en-US" sz="2000" b="0" dirty="0">
                <a:solidFill>
                  <a:srgbClr val="002060"/>
                </a:solidFill>
              </a:rPr>
              <a:t>4.  who comforts us in all our affliction so that we will be able to comfort those who are in any affliction with the comfort with which we ourselves are comforted by God.</a:t>
            </a:r>
          </a:p>
        </p:txBody>
      </p:sp>
      <p:pic>
        <p:nvPicPr>
          <p:cNvPr id="7170" name="Picture 2" descr="https://leonidpadunua.files.wordpress.com/2014/10/father-hugging-child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470" y="3962400"/>
            <a:ext cx="3748950" cy="233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8948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wipe(left)">
                                      <p:cBhvr>
                                        <p:cTn id="7" dur="500"/>
                                        <p:tgtEl>
                                          <p:spTgt spid="11">
                                            <p:txEl>
                                              <p:pRg st="3" end="3"/>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p:cTn id="11" dur="500" fill="hold"/>
                                        <p:tgtEl>
                                          <p:spTgt spid="7170"/>
                                        </p:tgtEl>
                                        <p:attrNameLst>
                                          <p:attrName>ppt_w</p:attrName>
                                        </p:attrNameLst>
                                      </p:cBhvr>
                                      <p:tavLst>
                                        <p:tav tm="0">
                                          <p:val>
                                            <p:fltVal val="0"/>
                                          </p:val>
                                        </p:tav>
                                        <p:tav tm="100000">
                                          <p:val>
                                            <p:strVal val="#ppt_w"/>
                                          </p:val>
                                        </p:tav>
                                      </p:tavLst>
                                    </p:anim>
                                    <p:anim calcmode="lin" valueType="num">
                                      <p:cBhvr>
                                        <p:cTn id="12" dur="500" fill="hold"/>
                                        <p:tgtEl>
                                          <p:spTgt spid="7170"/>
                                        </p:tgtEl>
                                        <p:attrNameLst>
                                          <p:attrName>ppt_h</p:attrName>
                                        </p:attrNameLst>
                                      </p:cBhvr>
                                      <p:tavLst>
                                        <p:tav tm="0">
                                          <p:val>
                                            <p:fltVal val="0"/>
                                          </p:val>
                                        </p:tav>
                                        <p:tav tm="100000">
                                          <p:val>
                                            <p:strVal val="#ppt_h"/>
                                          </p:val>
                                        </p:tav>
                                      </p:tavLst>
                                    </p:anim>
                                    <p:animEffect transition="in" filter="fade">
                                      <p:cBhvr>
                                        <p:cTn id="13" dur="500"/>
                                        <p:tgtEl>
                                          <p:spTgt spid="7170"/>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3200" b="1" u="sng" dirty="0">
                <a:solidFill>
                  <a:schemeClr val="tx1"/>
                </a:solidFill>
                <a:cs typeface="Times New Roman" pitchFamily="18" charset="0"/>
              </a:rPr>
              <a:t>Fathers Are Providers</a:t>
            </a:r>
          </a:p>
        </p:txBody>
      </p:sp>
      <p:sp>
        <p:nvSpPr>
          <p:cNvPr id="5" name="Footer Placeholder 3"/>
          <p:cNvSpPr>
            <a:spLocks noGrp="1"/>
          </p:cNvSpPr>
          <p:nvPr>
            <p:ph type="ftr" sz="quarter" idx="11"/>
          </p:nvPr>
        </p:nvSpPr>
        <p:spPr>
          <a:xfrm>
            <a:off x="0" y="6553200"/>
            <a:ext cx="1371600" cy="304800"/>
          </a:xfrm>
        </p:spPr>
        <p:txBody>
          <a:bodyPr/>
          <a:lstStyle/>
          <a:p>
            <a:pPr>
              <a:defRPr/>
            </a:pPr>
            <a:r>
              <a:rPr lang="en-US" b="0" dirty="0">
                <a:solidFill>
                  <a:schemeClr val="bg1">
                    <a:lumMod val="50000"/>
                  </a:schemeClr>
                </a:solidFill>
              </a:rPr>
              <a:t>Godly Fathers</a:t>
            </a:r>
          </a:p>
        </p:txBody>
      </p:sp>
      <p:sp>
        <p:nvSpPr>
          <p:cNvPr id="11" name="Text Box 3"/>
          <p:cNvSpPr txBox="1">
            <a:spLocks noChangeArrowheads="1"/>
          </p:cNvSpPr>
          <p:nvPr/>
        </p:nvSpPr>
        <p:spPr bwMode="auto">
          <a:xfrm>
            <a:off x="-17206" y="685800"/>
            <a:ext cx="915629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Fathers Provide Many Things for their Families</a:t>
            </a:r>
            <a:endParaRPr lang="en-US" sz="2800" dirty="0">
              <a:solidFill>
                <a:srgbClr val="0000FF"/>
              </a:solidFill>
            </a:endParaRPr>
          </a:p>
          <a:p>
            <a:pPr algn="l">
              <a:buClr>
                <a:schemeClr val="accent1"/>
              </a:buClr>
              <a:buSzPct val="115000"/>
              <a:buFont typeface="Wingdings" pitchFamily="2" charset="2"/>
              <a:buChar char="Ø"/>
            </a:pPr>
            <a:r>
              <a:rPr lang="en-US" sz="2000" b="0" dirty="0">
                <a:solidFill>
                  <a:schemeClr val="bg2">
                    <a:lumMod val="10000"/>
                  </a:schemeClr>
                </a:solidFill>
              </a:rPr>
              <a:t>Physical provisions – I Tim. 5:8 (Lk. 11:11-13; II Cor. 12:14-15).</a:t>
            </a:r>
          </a:p>
          <a:p>
            <a:pPr algn="l">
              <a:buClr>
                <a:schemeClr val="accent1"/>
              </a:buClr>
              <a:buSzPct val="115000"/>
              <a:buFont typeface="Wingdings" pitchFamily="2" charset="2"/>
              <a:buChar char="Ø"/>
            </a:pPr>
            <a:r>
              <a:rPr lang="en-US" sz="2000" b="0" dirty="0">
                <a:solidFill>
                  <a:schemeClr val="bg2">
                    <a:lumMod val="10000"/>
                  </a:schemeClr>
                </a:solidFill>
              </a:rPr>
              <a:t>Spiritual provisions – Eph. 6:4 (teaching &amp; correction)</a:t>
            </a:r>
          </a:p>
          <a:p>
            <a:pPr algn="l">
              <a:buClr>
                <a:schemeClr val="accent1"/>
              </a:buClr>
              <a:buSzPct val="115000"/>
              <a:buFont typeface="Wingdings" pitchFamily="2" charset="2"/>
              <a:buChar char="Ø"/>
            </a:pPr>
            <a:r>
              <a:rPr lang="en-US" sz="2000" b="0" dirty="0">
                <a:solidFill>
                  <a:schemeClr val="bg2">
                    <a:lumMod val="10000"/>
                  </a:schemeClr>
                </a:solidFill>
              </a:rPr>
              <a:t>Emotional provisions – Col. 3:21 (God is a comforter – II Cor. 1:3)</a:t>
            </a:r>
          </a:p>
          <a:p>
            <a:pPr algn="l">
              <a:buClr>
                <a:schemeClr val="accent1"/>
              </a:buClr>
              <a:buSzPct val="115000"/>
              <a:buFont typeface="Wingdings" pitchFamily="2" charset="2"/>
              <a:buChar char="Ø"/>
            </a:pPr>
            <a:r>
              <a:rPr lang="en-US" sz="2000" dirty="0">
                <a:solidFill>
                  <a:schemeClr val="bg2">
                    <a:lumMod val="10000"/>
                  </a:schemeClr>
                </a:solidFill>
              </a:rPr>
              <a:t>Example &amp; influence – Mt. 5:16 (Phil. 3:17)</a:t>
            </a:r>
          </a:p>
        </p:txBody>
      </p:sp>
      <p:sp>
        <p:nvSpPr>
          <p:cNvPr id="6" name="Text Box 6"/>
          <p:cNvSpPr txBox="1">
            <a:spLocks noChangeArrowheads="1"/>
          </p:cNvSpPr>
          <p:nvPr/>
        </p:nvSpPr>
        <p:spPr bwMode="auto">
          <a:xfrm>
            <a:off x="0" y="2590800"/>
            <a:ext cx="9136626" cy="1077218"/>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Mt. 5:16</a:t>
            </a:r>
          </a:p>
          <a:p>
            <a:pPr algn="l">
              <a:buClr>
                <a:schemeClr val="accent1"/>
              </a:buClr>
              <a:buSzPct val="115000"/>
            </a:pPr>
            <a:r>
              <a:rPr lang="en-US" sz="2000" b="0" dirty="0">
                <a:solidFill>
                  <a:srgbClr val="002060"/>
                </a:solidFill>
              </a:rPr>
              <a:t>16.  "Let your light shine before men in such a way that they may see your good works, and glorify your Father who is in heaven.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3219" y="3880247"/>
            <a:ext cx="4477562" cy="2977753"/>
          </a:xfrm>
          <a:prstGeom prst="rect">
            <a:avLst/>
          </a:prstGeom>
        </p:spPr>
      </p:pic>
    </p:spTree>
    <p:extLst>
      <p:ext uri="{BB962C8B-B14F-4D97-AF65-F5344CB8AC3E}">
        <p14:creationId xmlns:p14="http://schemas.microsoft.com/office/powerpoint/2010/main" val="17852720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wipe(left)">
                                      <p:cBhvr>
                                        <p:cTn id="7" dur="500"/>
                                        <p:tgtEl>
                                          <p:spTgt spid="11">
                                            <p:txEl>
                                              <p:pRg st="4" end="4"/>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3200" b="1" u="sng" dirty="0">
                <a:solidFill>
                  <a:schemeClr val="tx1"/>
                </a:solidFill>
                <a:cs typeface="Times New Roman" pitchFamily="18" charset="0"/>
              </a:rPr>
              <a:t>Fathers Are Providers: Example &amp; Influence</a:t>
            </a:r>
          </a:p>
        </p:txBody>
      </p:sp>
      <p:sp>
        <p:nvSpPr>
          <p:cNvPr id="5" name="Footer Placeholder 3"/>
          <p:cNvSpPr>
            <a:spLocks noGrp="1"/>
          </p:cNvSpPr>
          <p:nvPr>
            <p:ph type="ftr" sz="quarter" idx="11"/>
          </p:nvPr>
        </p:nvSpPr>
        <p:spPr>
          <a:xfrm>
            <a:off x="-12290" y="6553200"/>
            <a:ext cx="1688690" cy="304800"/>
          </a:xfrm>
        </p:spPr>
        <p:txBody>
          <a:bodyPr/>
          <a:lstStyle/>
          <a:p>
            <a:pPr>
              <a:defRPr/>
            </a:pPr>
            <a:r>
              <a:rPr lang="en-US" b="0" dirty="0">
                <a:solidFill>
                  <a:schemeClr val="bg1">
                    <a:lumMod val="50000"/>
                  </a:schemeClr>
                </a:solidFill>
              </a:rPr>
              <a:t>Godly Fathers</a:t>
            </a:r>
          </a:p>
        </p:txBody>
      </p:sp>
      <p:sp>
        <p:nvSpPr>
          <p:cNvPr id="11" name="Text Box 3"/>
          <p:cNvSpPr txBox="1">
            <a:spLocks noChangeArrowheads="1"/>
          </p:cNvSpPr>
          <p:nvPr/>
        </p:nvSpPr>
        <p:spPr bwMode="auto">
          <a:xfrm>
            <a:off x="0" y="914400"/>
            <a:ext cx="915629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Fathers Provide Many Things for their Families</a:t>
            </a:r>
            <a:endParaRPr lang="en-US" sz="2800"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Example &amp; influence – Mt. 5:16 (Phil. 3:17)</a:t>
            </a:r>
          </a:p>
          <a:p>
            <a:pPr marL="800100" lvl="1" indent="-342900" algn="l">
              <a:buClr>
                <a:schemeClr val="accent1"/>
              </a:buClr>
              <a:buSzPct val="115000"/>
              <a:buFont typeface="Wingdings" panose="05000000000000000000" pitchFamily="2" charset="2"/>
              <a:buChar char="ü"/>
            </a:pPr>
            <a:r>
              <a:rPr lang="en-US" sz="2000" b="0" dirty="0">
                <a:solidFill>
                  <a:schemeClr val="bg2">
                    <a:lumMod val="10000"/>
                  </a:schemeClr>
                </a:solidFill>
              </a:rPr>
              <a:t>Children learn what they see and live. </a:t>
            </a:r>
          </a:p>
          <a:p>
            <a:pPr marL="800100" lvl="1" indent="-342900" algn="l">
              <a:buClr>
                <a:schemeClr val="accent1"/>
              </a:buClr>
              <a:buSzPct val="115000"/>
              <a:buFont typeface="Wingdings" panose="05000000000000000000" pitchFamily="2" charset="2"/>
              <a:buChar char="ü"/>
            </a:pPr>
            <a:r>
              <a:rPr lang="en-US" sz="2000" b="0" dirty="0">
                <a:solidFill>
                  <a:schemeClr val="bg2">
                    <a:lumMod val="10000"/>
                  </a:schemeClr>
                </a:solidFill>
              </a:rPr>
              <a:t>Be salt and light for your children (Mt. 5:13-16).</a:t>
            </a:r>
          </a:p>
          <a:p>
            <a:pPr marL="800100" lvl="1" indent="-342900" algn="l">
              <a:buClr>
                <a:schemeClr val="accent1"/>
              </a:buClr>
              <a:buSzPct val="115000"/>
              <a:buFont typeface="Wingdings" panose="05000000000000000000" pitchFamily="2" charset="2"/>
              <a:buChar char="ü"/>
            </a:pPr>
            <a:r>
              <a:rPr lang="en-US" sz="2000" b="0" dirty="0">
                <a:solidFill>
                  <a:schemeClr val="bg2">
                    <a:lumMod val="10000"/>
                  </a:schemeClr>
                </a:solidFill>
              </a:rPr>
              <a:t>Be an example of faithfulness, obedience, worship, prayer, Bible study, honesty, responsibility, courtesy, kindness, </a:t>
            </a:r>
            <a:r>
              <a:rPr lang="en-US" sz="2000" b="0" dirty="0" err="1">
                <a:solidFill>
                  <a:schemeClr val="bg2">
                    <a:lumMod val="10000"/>
                  </a:schemeClr>
                </a:solidFill>
              </a:rPr>
              <a:t>etc</a:t>
            </a:r>
            <a:r>
              <a:rPr lang="en-US" sz="2000" b="0" dirty="0">
                <a:solidFill>
                  <a:schemeClr val="bg2">
                    <a:lumMod val="10000"/>
                  </a:schemeClr>
                </a:solidFill>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3876" y="3276600"/>
            <a:ext cx="2872582" cy="3581400"/>
          </a:xfrm>
          <a:prstGeom prst="rect">
            <a:avLst/>
          </a:prstGeom>
        </p:spPr>
      </p:pic>
      <p:sp>
        <p:nvSpPr>
          <p:cNvPr id="10" name="Text Box 6"/>
          <p:cNvSpPr txBox="1">
            <a:spLocks noChangeArrowheads="1"/>
          </p:cNvSpPr>
          <p:nvPr/>
        </p:nvSpPr>
        <p:spPr bwMode="auto">
          <a:xfrm>
            <a:off x="0" y="4190137"/>
            <a:ext cx="6096000" cy="1754326"/>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Phil. 3:17 </a:t>
            </a:r>
            <a:r>
              <a:rPr lang="en-US" i="1" dirty="0">
                <a:solidFill>
                  <a:srgbClr val="7030A0"/>
                </a:solidFill>
              </a:rPr>
              <a:t>(can be applied to father and children!)</a:t>
            </a:r>
          </a:p>
          <a:p>
            <a:pPr algn="l">
              <a:buClr>
                <a:schemeClr val="accent1"/>
              </a:buClr>
              <a:buSzPct val="115000"/>
            </a:pPr>
            <a:r>
              <a:rPr lang="en-US" sz="2000" b="0" dirty="0">
                <a:solidFill>
                  <a:srgbClr val="002060"/>
                </a:solidFill>
              </a:rPr>
              <a:t>17.  Brethren, join in following my example, and observe those who walk according to the pattern you have in us.</a:t>
            </a:r>
          </a:p>
        </p:txBody>
      </p:sp>
    </p:spTree>
    <p:extLst>
      <p:ext uri="{BB962C8B-B14F-4D97-AF65-F5344CB8AC3E}">
        <p14:creationId xmlns:p14="http://schemas.microsoft.com/office/powerpoint/2010/main" val="10225950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wipe(left)">
                                      <p:cBhvr>
                                        <p:cTn id="7" dur="500"/>
                                        <p:tgtEl>
                                          <p:spTgt spid="11">
                                            <p:txEl>
                                              <p:pRg st="2" end="2"/>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wipe(left)">
                                      <p:cBhvr>
                                        <p:cTn id="24"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3200" b="1" u="sng" dirty="0">
                <a:solidFill>
                  <a:schemeClr val="tx1"/>
                </a:solidFill>
                <a:cs typeface="Times New Roman" pitchFamily="18" charset="0"/>
              </a:rPr>
              <a:t>Fathers Are Providers</a:t>
            </a:r>
          </a:p>
        </p:txBody>
      </p:sp>
      <p:sp>
        <p:nvSpPr>
          <p:cNvPr id="5" name="Footer Placeholder 3"/>
          <p:cNvSpPr>
            <a:spLocks noGrp="1"/>
          </p:cNvSpPr>
          <p:nvPr>
            <p:ph type="ftr" sz="quarter" idx="11"/>
          </p:nvPr>
        </p:nvSpPr>
        <p:spPr>
          <a:xfrm>
            <a:off x="0" y="6553200"/>
            <a:ext cx="1371600" cy="304800"/>
          </a:xfrm>
        </p:spPr>
        <p:txBody>
          <a:bodyPr/>
          <a:lstStyle/>
          <a:p>
            <a:pPr>
              <a:defRPr/>
            </a:pPr>
            <a:r>
              <a:rPr lang="en-US" b="0" dirty="0">
                <a:solidFill>
                  <a:schemeClr val="bg1">
                    <a:lumMod val="50000"/>
                  </a:schemeClr>
                </a:solidFill>
              </a:rPr>
              <a:t>Godly Fathers</a:t>
            </a:r>
          </a:p>
        </p:txBody>
      </p:sp>
      <p:sp>
        <p:nvSpPr>
          <p:cNvPr id="11" name="Text Box 3"/>
          <p:cNvSpPr txBox="1">
            <a:spLocks noChangeArrowheads="1"/>
          </p:cNvSpPr>
          <p:nvPr/>
        </p:nvSpPr>
        <p:spPr bwMode="auto">
          <a:xfrm>
            <a:off x="-17206" y="685800"/>
            <a:ext cx="915629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Fathers Provide Many Things for their Families</a:t>
            </a:r>
            <a:endParaRPr lang="en-US" sz="2800"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Physical provisions – I Tim. 5:8 (Lk. 11:11-13; II Cor. 12:14-15).</a:t>
            </a:r>
          </a:p>
          <a:p>
            <a:pPr algn="l">
              <a:buClr>
                <a:schemeClr val="accent1"/>
              </a:buClr>
              <a:buSzPct val="115000"/>
              <a:buFont typeface="Wingdings" pitchFamily="2" charset="2"/>
              <a:buChar char="Ø"/>
            </a:pPr>
            <a:r>
              <a:rPr lang="en-US" sz="2000" dirty="0">
                <a:solidFill>
                  <a:schemeClr val="bg2">
                    <a:lumMod val="10000"/>
                  </a:schemeClr>
                </a:solidFill>
              </a:rPr>
              <a:t>Spiritual provisions – Eph. 6:4 (teaching &amp; correction)</a:t>
            </a:r>
          </a:p>
          <a:p>
            <a:pPr algn="l">
              <a:buClr>
                <a:schemeClr val="accent1"/>
              </a:buClr>
              <a:buSzPct val="115000"/>
              <a:buFont typeface="Wingdings" pitchFamily="2" charset="2"/>
              <a:buChar char="Ø"/>
            </a:pPr>
            <a:r>
              <a:rPr lang="en-US" sz="2000" dirty="0">
                <a:solidFill>
                  <a:schemeClr val="bg2">
                    <a:lumMod val="10000"/>
                  </a:schemeClr>
                </a:solidFill>
              </a:rPr>
              <a:t>Emotional provisions – Col. 3:21 (God is a comforter – II Cor. 1:3)</a:t>
            </a:r>
          </a:p>
          <a:p>
            <a:pPr algn="l">
              <a:buClr>
                <a:schemeClr val="accent1"/>
              </a:buClr>
              <a:buSzPct val="115000"/>
              <a:buFont typeface="Wingdings" pitchFamily="2" charset="2"/>
              <a:buChar char="Ø"/>
            </a:pPr>
            <a:r>
              <a:rPr lang="en-US" sz="2000" dirty="0">
                <a:solidFill>
                  <a:schemeClr val="bg2">
                    <a:lumMod val="10000"/>
                  </a:schemeClr>
                </a:solidFill>
              </a:rPr>
              <a:t>Example &amp; influence – Mt. 5:16 (Phil. 3:17)</a:t>
            </a:r>
          </a:p>
        </p:txBody>
      </p:sp>
      <p:sp>
        <p:nvSpPr>
          <p:cNvPr id="7" name="Text Box 10"/>
          <p:cNvSpPr txBox="1">
            <a:spLocks noChangeArrowheads="1"/>
          </p:cNvSpPr>
          <p:nvPr/>
        </p:nvSpPr>
        <p:spPr bwMode="auto">
          <a:xfrm>
            <a:off x="-1" y="3200400"/>
            <a:ext cx="9158749" cy="83099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t>Like God, fathers are to provide many things to their</a:t>
            </a:r>
          </a:p>
          <a:p>
            <a:pPr eaLnBrk="1" hangingPunct="1"/>
            <a:r>
              <a:rPr lang="en-US" dirty="0"/>
              <a:t>families and see to their needs!</a:t>
            </a:r>
            <a:endParaRPr lang="en-US"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0474" y="4357686"/>
            <a:ext cx="3320929" cy="2500313"/>
          </a:xfrm>
          <a:prstGeom prst="rect">
            <a:avLst/>
          </a:prstGeom>
        </p:spPr>
      </p:pic>
    </p:spTree>
    <p:extLst>
      <p:ext uri="{BB962C8B-B14F-4D97-AF65-F5344CB8AC3E}">
        <p14:creationId xmlns:p14="http://schemas.microsoft.com/office/powerpoint/2010/main" val="38469471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3200" b="1" u="sng" dirty="0">
                <a:solidFill>
                  <a:schemeClr val="tx1"/>
                </a:solidFill>
                <a:cs typeface="Times New Roman" pitchFamily="18" charset="0"/>
              </a:rPr>
              <a:t>Fathers Are Protectors</a:t>
            </a:r>
          </a:p>
        </p:txBody>
      </p:sp>
      <p:sp>
        <p:nvSpPr>
          <p:cNvPr id="5" name="Footer Placeholder 3"/>
          <p:cNvSpPr>
            <a:spLocks noGrp="1"/>
          </p:cNvSpPr>
          <p:nvPr>
            <p:ph type="ftr" sz="quarter" idx="11"/>
          </p:nvPr>
        </p:nvSpPr>
        <p:spPr>
          <a:xfrm>
            <a:off x="-12290" y="6553200"/>
            <a:ext cx="1688690" cy="304800"/>
          </a:xfrm>
        </p:spPr>
        <p:txBody>
          <a:bodyPr/>
          <a:lstStyle/>
          <a:p>
            <a:pPr>
              <a:defRPr/>
            </a:pPr>
            <a:r>
              <a:rPr lang="en-US" b="0" dirty="0">
                <a:solidFill>
                  <a:schemeClr val="bg1">
                    <a:lumMod val="50000"/>
                  </a:schemeClr>
                </a:solidFill>
              </a:rPr>
              <a:t>Godly Fathers</a:t>
            </a:r>
          </a:p>
        </p:txBody>
      </p:sp>
      <p:sp>
        <p:nvSpPr>
          <p:cNvPr id="10" name="Text Box 3"/>
          <p:cNvSpPr txBox="1">
            <a:spLocks noChangeArrowheads="1"/>
          </p:cNvSpPr>
          <p:nvPr/>
        </p:nvSpPr>
        <p:spPr bwMode="auto">
          <a:xfrm>
            <a:off x="0" y="762000"/>
            <a:ext cx="9144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God is our supreme example of fatherhood </a:t>
            </a:r>
          </a:p>
          <a:p>
            <a:pPr algn="l" eaLnBrk="1" hangingPunct="1"/>
            <a:r>
              <a:rPr lang="en-US" i="1" dirty="0">
                <a:solidFill>
                  <a:srgbClr val="0000FF"/>
                </a:solidFill>
              </a:rPr>
              <a:t>(II Cor. 6:17-18)</a:t>
            </a:r>
            <a:endParaRPr lang="en-US" sz="2800" i="1"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Protector </a:t>
            </a:r>
            <a:r>
              <a:rPr lang="en-US" sz="2000" b="0" dirty="0">
                <a:solidFill>
                  <a:schemeClr val="bg2">
                    <a:lumMod val="10000"/>
                  </a:schemeClr>
                </a:solidFill>
              </a:rPr>
              <a:t>(Rock, Fortress, Deliverer, Shield, Stronghold): Ps. 18:2; 31:2-3</a:t>
            </a:r>
          </a:p>
        </p:txBody>
      </p:sp>
      <p:sp>
        <p:nvSpPr>
          <p:cNvPr id="11" name="Text Box 3"/>
          <p:cNvSpPr txBox="1">
            <a:spLocks noChangeArrowheads="1"/>
          </p:cNvSpPr>
          <p:nvPr/>
        </p:nvSpPr>
        <p:spPr bwMode="auto">
          <a:xfrm>
            <a:off x="-12290" y="2209800"/>
            <a:ext cx="91562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Fathers protect their families</a:t>
            </a:r>
            <a:endParaRPr lang="en-US" sz="2800"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Protect from Physical Harm: </a:t>
            </a:r>
            <a:r>
              <a:rPr lang="en-US" sz="2000" b="0" dirty="0">
                <a:solidFill>
                  <a:schemeClr val="bg2">
                    <a:lumMod val="10000"/>
                  </a:schemeClr>
                </a:solidFill>
              </a:rPr>
              <a:t>Gen. 45:7-8 (Job 29:16); Mt. 7:9-10 </a:t>
            </a:r>
            <a:r>
              <a:rPr lang="en-US" sz="2000" b="0" i="1" dirty="0">
                <a:solidFill>
                  <a:schemeClr val="bg2">
                    <a:lumMod val="10000"/>
                  </a:schemeClr>
                </a:solidFill>
              </a:rPr>
              <a:t>(Eccl. 9:2, 11: All will die, despite best efforts – Heb. 9:27)</a:t>
            </a:r>
          </a:p>
        </p:txBody>
      </p:sp>
      <p:sp>
        <p:nvSpPr>
          <p:cNvPr id="12" name="Text Box 6"/>
          <p:cNvSpPr txBox="1">
            <a:spLocks noChangeArrowheads="1"/>
          </p:cNvSpPr>
          <p:nvPr/>
        </p:nvSpPr>
        <p:spPr bwMode="auto">
          <a:xfrm>
            <a:off x="3349" y="4083266"/>
            <a:ext cx="5412658" cy="2000548"/>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Job 29:16-17</a:t>
            </a:r>
          </a:p>
          <a:p>
            <a:pPr algn="l">
              <a:buClr>
                <a:schemeClr val="accent1"/>
              </a:buClr>
              <a:buSzPct val="115000"/>
            </a:pPr>
            <a:r>
              <a:rPr lang="en-US" sz="2000" b="0" dirty="0">
                <a:solidFill>
                  <a:srgbClr val="002060"/>
                </a:solidFill>
              </a:rPr>
              <a:t>16.  "I was a father to the needy, And I investigated the case which I did not know.</a:t>
            </a:r>
          </a:p>
          <a:p>
            <a:pPr algn="l">
              <a:buClr>
                <a:schemeClr val="accent1"/>
              </a:buClr>
              <a:buSzPct val="115000"/>
            </a:pPr>
            <a:r>
              <a:rPr lang="en-US" sz="2000" b="0" dirty="0">
                <a:solidFill>
                  <a:srgbClr val="002060"/>
                </a:solidFill>
              </a:rPr>
              <a:t>17.  "I broke the jaws of the wicked And snatched the prey from his teeth.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p:blipFill>
        <p:spPr>
          <a:xfrm>
            <a:off x="5562600" y="3295650"/>
            <a:ext cx="3581400" cy="3581400"/>
          </a:xfrm>
          <a:prstGeom prst="rect">
            <a:avLst/>
          </a:prstGeom>
        </p:spPr>
      </p:pic>
    </p:spTree>
    <p:extLst>
      <p:ext uri="{BB962C8B-B14F-4D97-AF65-F5344CB8AC3E}">
        <p14:creationId xmlns:p14="http://schemas.microsoft.com/office/powerpoint/2010/main" val="13248126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wipe(left)">
                                      <p:cBhvr>
                                        <p:cTn id="14" dur="500"/>
                                        <p:tgtEl>
                                          <p:spTgt spid="10">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left)">
                                      <p:cBhvr>
                                        <p:cTn id="23" dur="500"/>
                                        <p:tgtEl>
                                          <p:spTgt spid="11">
                                            <p:txEl>
                                              <p:pRg st="1" end="1"/>
                                            </p:txEl>
                                          </p:spTgt>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3200" b="1" u="sng" dirty="0">
                <a:solidFill>
                  <a:schemeClr val="tx1"/>
                </a:solidFill>
                <a:cs typeface="Times New Roman" pitchFamily="18" charset="0"/>
              </a:rPr>
              <a:t>Fathers Are Protectors: Physical Harm</a:t>
            </a:r>
          </a:p>
        </p:txBody>
      </p:sp>
      <p:sp>
        <p:nvSpPr>
          <p:cNvPr id="5" name="Footer Placeholder 3"/>
          <p:cNvSpPr>
            <a:spLocks noGrp="1"/>
          </p:cNvSpPr>
          <p:nvPr>
            <p:ph type="ftr" sz="quarter" idx="11"/>
          </p:nvPr>
        </p:nvSpPr>
        <p:spPr>
          <a:xfrm>
            <a:off x="-12290" y="6553200"/>
            <a:ext cx="1688690" cy="304800"/>
          </a:xfrm>
        </p:spPr>
        <p:txBody>
          <a:bodyPr/>
          <a:lstStyle/>
          <a:p>
            <a:pPr>
              <a:defRPr/>
            </a:pPr>
            <a:r>
              <a:rPr lang="en-US" b="0" dirty="0">
                <a:solidFill>
                  <a:schemeClr val="bg1">
                    <a:lumMod val="50000"/>
                  </a:schemeClr>
                </a:solidFill>
              </a:rPr>
              <a:t>Godly Fathers</a:t>
            </a:r>
          </a:p>
        </p:txBody>
      </p:sp>
      <p:sp>
        <p:nvSpPr>
          <p:cNvPr id="11" name="Text Box 3"/>
          <p:cNvSpPr txBox="1">
            <a:spLocks noChangeArrowheads="1"/>
          </p:cNvSpPr>
          <p:nvPr/>
        </p:nvSpPr>
        <p:spPr bwMode="auto">
          <a:xfrm>
            <a:off x="0" y="914400"/>
            <a:ext cx="915629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Fathers protect their families</a:t>
            </a:r>
            <a:endParaRPr lang="en-US" sz="2800"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Protect from Physical Harm: Gen. 45:7-8 (Job 29:16-17); Mt. 7:9-10 </a:t>
            </a:r>
          </a:p>
          <a:p>
            <a:pPr marL="800100" lvl="1" indent="-342900" algn="l">
              <a:buClr>
                <a:schemeClr val="accent1"/>
              </a:buClr>
              <a:buSzPct val="115000"/>
              <a:buFont typeface="Wingdings" panose="05000000000000000000" pitchFamily="2" charset="2"/>
              <a:buChar char="ü"/>
            </a:pPr>
            <a:r>
              <a:rPr lang="en-US" sz="2000" b="0" dirty="0">
                <a:solidFill>
                  <a:schemeClr val="bg2">
                    <a:lumMod val="10000"/>
                  </a:schemeClr>
                </a:solidFill>
              </a:rPr>
              <a:t>Protecting from cold, hunger, and  harm </a:t>
            </a:r>
            <a:r>
              <a:rPr lang="en-US" sz="2000" b="0" i="1" dirty="0">
                <a:solidFill>
                  <a:schemeClr val="bg2">
                    <a:lumMod val="10000"/>
                  </a:schemeClr>
                </a:solidFill>
              </a:rPr>
              <a:t>(I Tim. 5:8)</a:t>
            </a:r>
          </a:p>
          <a:p>
            <a:pPr marL="800100" lvl="1" indent="-342900" algn="l">
              <a:buClr>
                <a:schemeClr val="accent1"/>
              </a:buClr>
              <a:buSzPct val="115000"/>
              <a:buFont typeface="Wingdings" panose="05000000000000000000" pitchFamily="2" charset="2"/>
              <a:buChar char="ü"/>
            </a:pPr>
            <a:r>
              <a:rPr lang="en-US" sz="2000" b="0" dirty="0">
                <a:solidFill>
                  <a:schemeClr val="bg2">
                    <a:lumMod val="10000"/>
                  </a:schemeClr>
                </a:solidFill>
              </a:rPr>
              <a:t>A father is willing to live and die for those under his protection!</a:t>
            </a:r>
          </a:p>
          <a:p>
            <a:pPr marL="800100" lvl="1" indent="-342900" algn="l">
              <a:buClr>
                <a:schemeClr val="accent1"/>
              </a:buClr>
              <a:buSzPct val="115000"/>
              <a:buFont typeface="Wingdings" panose="05000000000000000000" pitchFamily="2" charset="2"/>
              <a:buChar char="ü"/>
            </a:pPr>
            <a:r>
              <a:rPr lang="en-US" sz="2000" b="0" dirty="0">
                <a:solidFill>
                  <a:schemeClr val="bg2">
                    <a:lumMod val="10000"/>
                  </a:schemeClr>
                </a:solidFill>
              </a:rPr>
              <a:t>That is what Jesus did (Jn. 15:13)</a:t>
            </a:r>
          </a:p>
          <a:p>
            <a:pPr marL="800100" lvl="1" indent="-342900" algn="l">
              <a:buClr>
                <a:schemeClr val="accent1"/>
              </a:buClr>
              <a:buSzPct val="115000"/>
              <a:buFont typeface="Wingdings" panose="05000000000000000000" pitchFamily="2" charset="2"/>
              <a:buChar char="ü"/>
            </a:pPr>
            <a:r>
              <a:rPr lang="en-US" sz="2000" b="0" dirty="0">
                <a:solidFill>
                  <a:schemeClr val="bg2">
                    <a:lumMod val="10000"/>
                  </a:schemeClr>
                </a:solidFill>
              </a:rPr>
              <a:t>God designed for the man to be the leader, the head of the family, as Christ is the head of the church and gave His life for her (Eph. 5:25)</a:t>
            </a:r>
          </a:p>
        </p:txBody>
      </p:sp>
      <p:sp>
        <p:nvSpPr>
          <p:cNvPr id="10" name="Text Box 6"/>
          <p:cNvSpPr txBox="1">
            <a:spLocks noChangeArrowheads="1"/>
          </p:cNvSpPr>
          <p:nvPr/>
        </p:nvSpPr>
        <p:spPr bwMode="auto">
          <a:xfrm>
            <a:off x="0" y="3657600"/>
            <a:ext cx="5334000" cy="1077218"/>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Jn. 15:13</a:t>
            </a:r>
            <a:endParaRPr lang="en-US" i="1" dirty="0">
              <a:solidFill>
                <a:srgbClr val="7030A0"/>
              </a:solidFill>
            </a:endParaRPr>
          </a:p>
          <a:p>
            <a:pPr algn="l">
              <a:buClr>
                <a:schemeClr val="accent1"/>
              </a:buClr>
              <a:buSzPct val="115000"/>
            </a:pPr>
            <a:r>
              <a:rPr lang="en-US" sz="2000" b="0" dirty="0">
                <a:solidFill>
                  <a:srgbClr val="002060"/>
                </a:solidFill>
              </a:rPr>
              <a:t>13.  "Greater love has no one than this, that one lay down his life for his friends.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232" y="3794512"/>
            <a:ext cx="3723768" cy="2519362"/>
          </a:xfrm>
          <a:prstGeom prst="rect">
            <a:avLst/>
          </a:prstGeom>
        </p:spPr>
      </p:pic>
      <p:sp>
        <p:nvSpPr>
          <p:cNvPr id="8" name="Text Box 6"/>
          <p:cNvSpPr txBox="1">
            <a:spLocks noChangeArrowheads="1"/>
          </p:cNvSpPr>
          <p:nvPr/>
        </p:nvSpPr>
        <p:spPr bwMode="auto">
          <a:xfrm>
            <a:off x="-12290" y="5054193"/>
            <a:ext cx="5334000" cy="1384995"/>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Eph. 5:25</a:t>
            </a:r>
            <a:endParaRPr lang="en-US" i="1" dirty="0">
              <a:solidFill>
                <a:srgbClr val="7030A0"/>
              </a:solidFill>
            </a:endParaRPr>
          </a:p>
          <a:p>
            <a:pPr algn="l">
              <a:buClr>
                <a:schemeClr val="accent1"/>
              </a:buClr>
              <a:buSzPct val="115000"/>
            </a:pPr>
            <a:r>
              <a:rPr lang="en-US" sz="2000" b="0" dirty="0">
                <a:solidFill>
                  <a:srgbClr val="002060"/>
                </a:solidFill>
              </a:rPr>
              <a:t>25.  Husbands, love your wives, just as Christ also loved the church and gave Himself up for her,</a:t>
            </a:r>
          </a:p>
        </p:txBody>
      </p:sp>
    </p:spTree>
    <p:extLst>
      <p:ext uri="{BB962C8B-B14F-4D97-AF65-F5344CB8AC3E}">
        <p14:creationId xmlns:p14="http://schemas.microsoft.com/office/powerpoint/2010/main" val="25073419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wipe(left)">
                                      <p:cBhvr>
                                        <p:cTn id="7" dur="500"/>
                                        <p:tgtEl>
                                          <p:spTgt spid="11">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animEffect transition="in" filter="wipe(left)">
                                      <p:cBhvr>
                                        <p:cTn id="11" dur="500"/>
                                        <p:tgtEl>
                                          <p:spTgt spid="11">
                                            <p:txEl>
                                              <p:pRg st="3" end="3"/>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wipe(left)">
                                      <p:cBhvr>
                                        <p:cTn id="21" dur="500"/>
                                        <p:tgtEl>
                                          <p:spTgt spid="11">
                                            <p:txEl>
                                              <p:pRg st="4" end="4"/>
                                            </p:txEl>
                                          </p:spTgt>
                                        </p:tgtEl>
                                      </p:cBhvr>
                                    </p:animEffec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Effect transition="in" filter="wipe(left)">
                                      <p:cBhvr>
                                        <p:cTn id="28" dur="500"/>
                                        <p:tgtEl>
                                          <p:spTgt spid="11">
                                            <p:txEl>
                                              <p:pRg st="5" end="5"/>
                                            </p:txEl>
                                          </p:spTgt>
                                        </p:tgtEl>
                                      </p:cBhvr>
                                    </p:animEffect>
                                  </p:childTnLst>
                                </p:cTn>
                              </p:par>
                            </p:childTnLst>
                          </p:cTn>
                        </p:par>
                        <p:par>
                          <p:cTn id="29" fill="hold">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3200" b="1" u="sng" dirty="0">
                <a:solidFill>
                  <a:schemeClr val="tx1"/>
                </a:solidFill>
                <a:cs typeface="Times New Roman" pitchFamily="18" charset="0"/>
              </a:rPr>
              <a:t>Intro</a:t>
            </a:r>
          </a:p>
        </p:txBody>
      </p:sp>
      <p:sp>
        <p:nvSpPr>
          <p:cNvPr id="5" name="Footer Placeholder 3"/>
          <p:cNvSpPr>
            <a:spLocks noGrp="1"/>
          </p:cNvSpPr>
          <p:nvPr>
            <p:ph type="ftr" sz="quarter" idx="11"/>
          </p:nvPr>
        </p:nvSpPr>
        <p:spPr>
          <a:xfrm>
            <a:off x="0" y="6553200"/>
            <a:ext cx="1371600" cy="304800"/>
          </a:xfrm>
        </p:spPr>
        <p:txBody>
          <a:bodyPr/>
          <a:lstStyle/>
          <a:p>
            <a:pPr>
              <a:defRPr/>
            </a:pPr>
            <a:r>
              <a:rPr lang="en-US" b="0" dirty="0">
                <a:solidFill>
                  <a:schemeClr val="bg1">
                    <a:lumMod val="50000"/>
                  </a:schemeClr>
                </a:solidFill>
              </a:rPr>
              <a:t>Godly Fathers</a:t>
            </a:r>
          </a:p>
        </p:txBody>
      </p:sp>
      <p:sp>
        <p:nvSpPr>
          <p:cNvPr id="10" name="Text Box 3"/>
          <p:cNvSpPr txBox="1">
            <a:spLocks noChangeArrowheads="1"/>
          </p:cNvSpPr>
          <p:nvPr/>
        </p:nvSpPr>
        <p:spPr bwMode="auto">
          <a:xfrm>
            <a:off x="0" y="634181"/>
            <a:ext cx="9144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The beginning of Father’s Day:</a:t>
            </a:r>
            <a:endParaRPr lang="en-US" sz="2800" dirty="0">
              <a:solidFill>
                <a:srgbClr val="0000FF"/>
              </a:solidFill>
            </a:endParaRPr>
          </a:p>
          <a:p>
            <a:pPr algn="l">
              <a:buClr>
                <a:schemeClr val="accent1"/>
              </a:buClr>
              <a:buSzPct val="115000"/>
              <a:buFont typeface="Wingdings" pitchFamily="2" charset="2"/>
              <a:buChar char="Ø"/>
            </a:pPr>
            <a:r>
              <a:rPr lang="en-US" sz="2000" b="0" dirty="0">
                <a:solidFill>
                  <a:schemeClr val="bg2">
                    <a:lumMod val="10000"/>
                  </a:schemeClr>
                </a:solidFill>
              </a:rPr>
              <a:t>The first Father's Day was observed in the State of Washington on June 19, 1910 at the urging of Sonora Smart Dodd from Spokane, WA to honor fathers as hers raised her when her mother died.</a:t>
            </a:r>
          </a:p>
          <a:p>
            <a:pPr algn="l">
              <a:buClr>
                <a:schemeClr val="accent1"/>
              </a:buClr>
              <a:buSzPct val="115000"/>
              <a:buFont typeface="Wingdings" pitchFamily="2" charset="2"/>
              <a:buChar char="Ø"/>
            </a:pPr>
            <a:r>
              <a:rPr lang="en-US" sz="2000" b="0" dirty="0">
                <a:solidFill>
                  <a:schemeClr val="bg2">
                    <a:lumMod val="10000"/>
                  </a:schemeClr>
                </a:solidFill>
              </a:rPr>
              <a:t>In 1924, President Calvin Coolidge recognized Father's Day as the third Sunday in June of that year and encouraged states to do the same. Congress officially recognized Father's Day in 1956 with the passage of a joint resolution.</a:t>
            </a:r>
          </a:p>
          <a:p>
            <a:pPr algn="l">
              <a:buClr>
                <a:schemeClr val="accent1"/>
              </a:buClr>
              <a:buSzPct val="115000"/>
              <a:buFont typeface="Wingdings" pitchFamily="2" charset="2"/>
              <a:buChar char="Ø"/>
            </a:pPr>
            <a:r>
              <a:rPr lang="en-US" sz="2000" b="0" dirty="0">
                <a:solidFill>
                  <a:schemeClr val="bg2">
                    <a:lumMod val="10000"/>
                  </a:schemeClr>
                </a:solidFill>
              </a:rPr>
              <a:t>Ten years later, in 1966, President Lyndon Johnson issued a proclamation calling for the third Sunday in June to be recognized as Father's Day. In 1972, President Richard Nixon permanently established the observance of the third Sunday in June as Father's Day in the United States.</a:t>
            </a:r>
          </a:p>
          <a:p>
            <a:pPr algn="l">
              <a:buClr>
                <a:schemeClr val="accent1"/>
              </a:buClr>
              <a:buSzPct val="115000"/>
              <a:buFont typeface="Wingdings" pitchFamily="2" charset="2"/>
              <a:buChar char="Ø"/>
            </a:pPr>
            <a:r>
              <a:rPr lang="en-US" sz="2000" b="0" dirty="0">
                <a:solidFill>
                  <a:schemeClr val="bg2">
                    <a:lumMod val="10000"/>
                  </a:schemeClr>
                </a:solidFill>
              </a:rPr>
              <a:t>Sonora Smart Dodd lived to see her idea come to fruition. She died in 1978 at the ripe old age of 96. </a:t>
            </a:r>
            <a:r>
              <a:rPr lang="en-US" sz="2000" b="0" i="1" dirty="0">
                <a:solidFill>
                  <a:schemeClr val="bg2">
                    <a:lumMod val="10000"/>
                  </a:schemeClr>
                </a:solidFill>
              </a:rPr>
              <a:t>(</a:t>
            </a:r>
            <a:r>
              <a:rPr lang="en-US" sz="2000" b="0" i="1" u="sng" dirty="0">
                <a:solidFill>
                  <a:schemeClr val="bg2">
                    <a:lumMod val="10000"/>
                  </a:schemeClr>
                </a:solidFill>
              </a:rPr>
              <a:t>A Brief History of Father's Day</a:t>
            </a:r>
            <a:r>
              <a:rPr lang="en-US" sz="2000" b="0" i="1" dirty="0">
                <a:solidFill>
                  <a:schemeClr val="bg2">
                    <a:lumMod val="10000"/>
                  </a:schemeClr>
                </a:solidFill>
              </a:rPr>
              <a:t> by Andrew </a:t>
            </a:r>
            <a:r>
              <a:rPr lang="en-US" sz="2000" b="0" i="1" dirty="0" err="1">
                <a:solidFill>
                  <a:schemeClr val="bg2">
                    <a:lumMod val="10000"/>
                  </a:schemeClr>
                </a:solidFill>
              </a:rPr>
              <a:t>Hollandbeck</a:t>
            </a:r>
            <a:r>
              <a:rPr lang="en-US" sz="2000" b="0" i="1" dirty="0">
                <a:solidFill>
                  <a:schemeClr val="bg2">
                    <a:lumMod val="10000"/>
                  </a:schemeClr>
                </a:solidFill>
              </a:rPr>
              <a:t>) </a:t>
            </a:r>
          </a:p>
        </p:txBody>
      </p:sp>
      <p:sp>
        <p:nvSpPr>
          <p:cNvPr id="11" name="Text Box 3"/>
          <p:cNvSpPr txBox="1">
            <a:spLocks noChangeArrowheads="1"/>
          </p:cNvSpPr>
          <p:nvPr/>
        </p:nvSpPr>
        <p:spPr bwMode="auto">
          <a:xfrm>
            <a:off x="0" y="5437466"/>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en-US" dirty="0">
                <a:solidFill>
                  <a:srgbClr val="0000FF"/>
                </a:solidFill>
              </a:rPr>
              <a:t>Though this is a special one-time event each year, </a:t>
            </a:r>
          </a:p>
          <a:p>
            <a:pPr marL="0" indent="0" eaLnBrk="1" hangingPunct="1"/>
            <a:r>
              <a:rPr lang="en-US" dirty="0">
                <a:solidFill>
                  <a:srgbClr val="0000FF"/>
                </a:solidFill>
              </a:rPr>
              <a:t>we all should honor our fathers on a daily basis – </a:t>
            </a:r>
          </a:p>
          <a:p>
            <a:pPr marL="0" indent="0" eaLnBrk="1" hangingPunct="1"/>
            <a:r>
              <a:rPr lang="en-US" dirty="0">
                <a:solidFill>
                  <a:srgbClr val="0000FF"/>
                </a:solidFill>
              </a:rPr>
              <a:t>especially those who are pleasing to God!</a:t>
            </a:r>
          </a:p>
        </p:txBody>
      </p:sp>
    </p:spTree>
    <p:extLst>
      <p:ext uri="{BB962C8B-B14F-4D97-AF65-F5344CB8AC3E}">
        <p14:creationId xmlns:p14="http://schemas.microsoft.com/office/powerpoint/2010/main" val="21751428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3200" b="1" u="sng" dirty="0">
                <a:solidFill>
                  <a:schemeClr val="tx1"/>
                </a:solidFill>
                <a:cs typeface="Times New Roman" pitchFamily="18" charset="0"/>
              </a:rPr>
              <a:t>Fathers Are Protectors</a:t>
            </a:r>
          </a:p>
        </p:txBody>
      </p:sp>
      <p:sp>
        <p:nvSpPr>
          <p:cNvPr id="5" name="Footer Placeholder 3"/>
          <p:cNvSpPr>
            <a:spLocks noGrp="1"/>
          </p:cNvSpPr>
          <p:nvPr>
            <p:ph type="ftr" sz="quarter" idx="11"/>
          </p:nvPr>
        </p:nvSpPr>
        <p:spPr>
          <a:xfrm>
            <a:off x="-12290" y="6553200"/>
            <a:ext cx="1688690" cy="304800"/>
          </a:xfrm>
        </p:spPr>
        <p:txBody>
          <a:bodyPr/>
          <a:lstStyle/>
          <a:p>
            <a:pPr>
              <a:defRPr/>
            </a:pPr>
            <a:r>
              <a:rPr lang="en-US" b="0" dirty="0">
                <a:solidFill>
                  <a:schemeClr val="bg1">
                    <a:lumMod val="50000"/>
                  </a:schemeClr>
                </a:solidFill>
              </a:rPr>
              <a:t>Godly Fathers</a:t>
            </a:r>
          </a:p>
        </p:txBody>
      </p:sp>
      <p:sp>
        <p:nvSpPr>
          <p:cNvPr id="11" name="Text Box 3"/>
          <p:cNvSpPr txBox="1">
            <a:spLocks noChangeArrowheads="1"/>
          </p:cNvSpPr>
          <p:nvPr/>
        </p:nvSpPr>
        <p:spPr bwMode="auto">
          <a:xfrm>
            <a:off x="0" y="914400"/>
            <a:ext cx="91562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Fathers protect their families</a:t>
            </a:r>
            <a:endParaRPr lang="en-US" sz="2800"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Protect from Physical Harm: </a:t>
            </a:r>
            <a:r>
              <a:rPr lang="en-US" sz="2000" b="0" dirty="0">
                <a:solidFill>
                  <a:schemeClr val="bg2">
                    <a:lumMod val="10000"/>
                  </a:schemeClr>
                </a:solidFill>
              </a:rPr>
              <a:t>Gen. 45:7-8 (Job 29:16); Mt. 7:9-10 </a:t>
            </a:r>
            <a:r>
              <a:rPr lang="en-US" sz="2000" b="0" i="1" dirty="0">
                <a:solidFill>
                  <a:schemeClr val="bg2">
                    <a:lumMod val="10000"/>
                  </a:schemeClr>
                </a:solidFill>
              </a:rPr>
              <a:t>(Eccl. 9:2, 11: All will die, despite best efforts – Heb. 9:27)</a:t>
            </a:r>
          </a:p>
          <a:p>
            <a:pPr algn="l">
              <a:buClr>
                <a:schemeClr val="accent1"/>
              </a:buClr>
              <a:buSzPct val="115000"/>
              <a:buFont typeface="Wingdings" pitchFamily="2" charset="2"/>
              <a:buChar char="Ø"/>
            </a:pPr>
            <a:r>
              <a:rPr lang="en-US" sz="2000" dirty="0">
                <a:solidFill>
                  <a:schemeClr val="bg2">
                    <a:lumMod val="10000"/>
                  </a:schemeClr>
                </a:solidFill>
              </a:rPr>
              <a:t>Protect from Spiritual Danger: </a:t>
            </a:r>
            <a:r>
              <a:rPr lang="en-US" sz="2000" b="0" dirty="0">
                <a:solidFill>
                  <a:schemeClr val="bg2">
                    <a:lumMod val="10000"/>
                  </a:schemeClr>
                </a:solidFill>
              </a:rPr>
              <a:t>I Thess. 2:11-12 </a:t>
            </a:r>
          </a:p>
        </p:txBody>
      </p:sp>
      <p:sp>
        <p:nvSpPr>
          <p:cNvPr id="12" name="Text Box 6"/>
          <p:cNvSpPr txBox="1">
            <a:spLocks noChangeArrowheads="1"/>
          </p:cNvSpPr>
          <p:nvPr/>
        </p:nvSpPr>
        <p:spPr bwMode="auto">
          <a:xfrm>
            <a:off x="0" y="2992953"/>
            <a:ext cx="5867400" cy="2308324"/>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I Thess. 2:11-12</a:t>
            </a:r>
          </a:p>
          <a:p>
            <a:pPr algn="l">
              <a:buClr>
                <a:schemeClr val="accent1"/>
              </a:buClr>
              <a:buSzPct val="115000"/>
            </a:pPr>
            <a:r>
              <a:rPr lang="en-US" sz="2000" b="0" dirty="0">
                <a:solidFill>
                  <a:srgbClr val="002060"/>
                </a:solidFill>
              </a:rPr>
              <a:t>11.  just as you know how we were exhorting and encouraging and imploring each one of you as a father would his own children,</a:t>
            </a:r>
          </a:p>
          <a:p>
            <a:pPr algn="l">
              <a:buClr>
                <a:schemeClr val="accent1"/>
              </a:buClr>
              <a:buSzPct val="115000"/>
            </a:pPr>
            <a:r>
              <a:rPr lang="en-US" sz="2000" b="0" dirty="0">
                <a:solidFill>
                  <a:srgbClr val="002060"/>
                </a:solidFill>
              </a:rPr>
              <a:t>12.  so that you would walk in a manner worthy of the God who calls you into His own kingdom and glory.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496" y="2610465"/>
            <a:ext cx="3086214" cy="3073301"/>
          </a:xfrm>
          <a:prstGeom prst="rect">
            <a:avLst/>
          </a:prstGeom>
        </p:spPr>
      </p:pic>
    </p:spTree>
    <p:extLst>
      <p:ext uri="{BB962C8B-B14F-4D97-AF65-F5344CB8AC3E}">
        <p14:creationId xmlns:p14="http://schemas.microsoft.com/office/powerpoint/2010/main" val="38228256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wipe(left)">
                                      <p:cBhvr>
                                        <p:cTn id="7" dur="500"/>
                                        <p:tgtEl>
                                          <p:spTgt spid="11">
                                            <p:txEl>
                                              <p:pRg st="2" end="2"/>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3200" b="1" u="sng" dirty="0">
                <a:solidFill>
                  <a:schemeClr val="tx1"/>
                </a:solidFill>
                <a:cs typeface="Times New Roman" pitchFamily="18" charset="0"/>
              </a:rPr>
              <a:t>Fathers Are Protectors: Spiritual Harm</a:t>
            </a:r>
          </a:p>
        </p:txBody>
      </p:sp>
      <p:sp>
        <p:nvSpPr>
          <p:cNvPr id="5" name="Footer Placeholder 3"/>
          <p:cNvSpPr>
            <a:spLocks noGrp="1"/>
          </p:cNvSpPr>
          <p:nvPr>
            <p:ph type="ftr" sz="quarter" idx="11"/>
          </p:nvPr>
        </p:nvSpPr>
        <p:spPr>
          <a:xfrm>
            <a:off x="-12290" y="6553200"/>
            <a:ext cx="1688690" cy="304800"/>
          </a:xfrm>
        </p:spPr>
        <p:txBody>
          <a:bodyPr/>
          <a:lstStyle/>
          <a:p>
            <a:pPr>
              <a:defRPr/>
            </a:pPr>
            <a:r>
              <a:rPr lang="en-US" b="0" dirty="0">
                <a:solidFill>
                  <a:schemeClr val="bg1">
                    <a:lumMod val="50000"/>
                  </a:schemeClr>
                </a:solidFill>
              </a:rPr>
              <a:t>Godly Fathers</a:t>
            </a:r>
          </a:p>
        </p:txBody>
      </p:sp>
      <p:sp>
        <p:nvSpPr>
          <p:cNvPr id="11" name="Text Box 3"/>
          <p:cNvSpPr txBox="1">
            <a:spLocks noChangeArrowheads="1"/>
          </p:cNvSpPr>
          <p:nvPr/>
        </p:nvSpPr>
        <p:spPr bwMode="auto">
          <a:xfrm>
            <a:off x="0" y="914400"/>
            <a:ext cx="915629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Fathers protect their families</a:t>
            </a:r>
            <a:endParaRPr lang="en-US" sz="2800"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Protect from Spiritual Danger: I Thess. 2:11-12  </a:t>
            </a:r>
          </a:p>
          <a:p>
            <a:pPr marL="800100" lvl="1" indent="-342900" algn="l">
              <a:buClr>
                <a:schemeClr val="accent1"/>
              </a:buClr>
              <a:buSzPct val="115000"/>
              <a:buFont typeface="Wingdings" panose="05000000000000000000" pitchFamily="2" charset="2"/>
              <a:buChar char="ü"/>
            </a:pPr>
            <a:r>
              <a:rPr lang="en-US" sz="2000" b="0" dirty="0">
                <a:solidFill>
                  <a:schemeClr val="bg2">
                    <a:lumMod val="10000"/>
                  </a:schemeClr>
                </a:solidFill>
              </a:rPr>
              <a:t>Harm of evil influences, worldly companions, false teaching &amp; sinful practices (Prov. 7:2, 4-5, 24-26; 13:14; I Cor. 15:33).</a:t>
            </a:r>
          </a:p>
          <a:p>
            <a:pPr marL="800100" lvl="1" indent="-342900" algn="l">
              <a:buClr>
                <a:schemeClr val="accent1"/>
              </a:buClr>
              <a:buSzPct val="115000"/>
              <a:buFont typeface="Wingdings" panose="05000000000000000000" pitchFamily="2" charset="2"/>
              <a:buChar char="ü"/>
            </a:pPr>
            <a:r>
              <a:rPr lang="en-US" sz="2000" b="0" dirty="0">
                <a:solidFill>
                  <a:schemeClr val="bg2">
                    <a:lumMod val="10000"/>
                  </a:schemeClr>
                </a:solidFill>
              </a:rPr>
              <a:t>Fathers, set the standard! (Josh. 24:15)</a:t>
            </a:r>
          </a:p>
        </p:txBody>
      </p:sp>
      <p:sp>
        <p:nvSpPr>
          <p:cNvPr id="10" name="Text Box 6"/>
          <p:cNvSpPr txBox="1">
            <a:spLocks noChangeArrowheads="1"/>
          </p:cNvSpPr>
          <p:nvPr/>
        </p:nvSpPr>
        <p:spPr bwMode="auto">
          <a:xfrm>
            <a:off x="-12290" y="2743200"/>
            <a:ext cx="5117690" cy="2923877"/>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Prov. 7:2, 4-5</a:t>
            </a:r>
            <a:endParaRPr lang="en-US" i="1" dirty="0">
              <a:solidFill>
                <a:srgbClr val="7030A0"/>
              </a:solidFill>
            </a:endParaRPr>
          </a:p>
          <a:p>
            <a:pPr algn="l">
              <a:buClr>
                <a:schemeClr val="accent1"/>
              </a:buClr>
              <a:buSzPct val="115000"/>
            </a:pPr>
            <a:r>
              <a:rPr lang="en-US" sz="2000" b="0" dirty="0">
                <a:solidFill>
                  <a:srgbClr val="002060"/>
                </a:solidFill>
              </a:rPr>
              <a:t>2.  Keep my commandments and live, And my teaching as the apple of your eye.</a:t>
            </a:r>
          </a:p>
          <a:p>
            <a:pPr algn="l">
              <a:buClr>
                <a:schemeClr val="accent1"/>
              </a:buClr>
              <a:buSzPct val="115000"/>
            </a:pPr>
            <a:endParaRPr lang="en-US" sz="2000" b="0" dirty="0">
              <a:solidFill>
                <a:srgbClr val="002060"/>
              </a:solidFill>
            </a:endParaRPr>
          </a:p>
          <a:p>
            <a:pPr algn="l">
              <a:buClr>
                <a:schemeClr val="accent1"/>
              </a:buClr>
              <a:buSzPct val="115000"/>
            </a:pPr>
            <a:r>
              <a:rPr lang="en-US" sz="2000" b="0" dirty="0">
                <a:solidFill>
                  <a:srgbClr val="002060"/>
                </a:solidFill>
              </a:rPr>
              <a:t>4.  Say to wisdom, "You are my sister," And call understanding your intimate friend;</a:t>
            </a:r>
          </a:p>
          <a:p>
            <a:pPr algn="l">
              <a:buClr>
                <a:schemeClr val="accent1"/>
              </a:buClr>
              <a:buSzPct val="115000"/>
            </a:pPr>
            <a:r>
              <a:rPr lang="en-US" sz="2000" b="0" dirty="0">
                <a:solidFill>
                  <a:srgbClr val="002060"/>
                </a:solidFill>
              </a:rPr>
              <a:t>5.  That they may keep you from an adulteress, From the foreigner who flatters with her words.</a:t>
            </a:r>
          </a:p>
        </p:txBody>
      </p:sp>
      <p:sp>
        <p:nvSpPr>
          <p:cNvPr id="8" name="Text Box 6"/>
          <p:cNvSpPr txBox="1">
            <a:spLocks noChangeArrowheads="1"/>
          </p:cNvSpPr>
          <p:nvPr/>
        </p:nvSpPr>
        <p:spPr bwMode="auto">
          <a:xfrm>
            <a:off x="5235678" y="5012829"/>
            <a:ext cx="3898490" cy="1692771"/>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Josh. 24:15 (Abbrev.)</a:t>
            </a:r>
            <a:endParaRPr lang="en-US" i="1" dirty="0">
              <a:solidFill>
                <a:srgbClr val="7030A0"/>
              </a:solidFill>
            </a:endParaRPr>
          </a:p>
          <a:p>
            <a:pPr algn="l">
              <a:buClr>
                <a:schemeClr val="accent1"/>
              </a:buClr>
              <a:buSzPct val="115000"/>
            </a:pPr>
            <a:r>
              <a:rPr lang="en-US" sz="2000" b="0" dirty="0">
                <a:solidFill>
                  <a:srgbClr val="002060"/>
                </a:solidFill>
              </a:rPr>
              <a:t>15.  “…choose for yourselves today whom you will serve… but as for me and my house, we will serve the LORD."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p:blipFill>
        <p:spPr>
          <a:xfrm>
            <a:off x="5440031" y="2514600"/>
            <a:ext cx="3561401" cy="2363094"/>
          </a:xfrm>
          <a:prstGeom prst="rect">
            <a:avLst/>
          </a:prstGeom>
        </p:spPr>
      </p:pic>
    </p:spTree>
    <p:extLst>
      <p:ext uri="{BB962C8B-B14F-4D97-AF65-F5344CB8AC3E}">
        <p14:creationId xmlns:p14="http://schemas.microsoft.com/office/powerpoint/2010/main" val="556885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wipe(left)">
                                      <p:cBhvr>
                                        <p:cTn id="7" dur="500"/>
                                        <p:tgtEl>
                                          <p:spTgt spid="11">
                                            <p:txEl>
                                              <p:pRg st="2" end="2"/>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par>
                          <p:cTn id="21" fill="hold">
                            <p:stCondLst>
                              <p:cond delay="1500"/>
                            </p:stCondLst>
                            <p:childTnLst>
                              <p:par>
                                <p:cTn id="22" presetID="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3200" b="1" u="sng" dirty="0">
                <a:solidFill>
                  <a:schemeClr val="tx1"/>
                </a:solidFill>
                <a:cs typeface="Times New Roman" pitchFamily="18" charset="0"/>
              </a:rPr>
              <a:t>Fathers Are Protectors</a:t>
            </a:r>
          </a:p>
        </p:txBody>
      </p:sp>
      <p:sp>
        <p:nvSpPr>
          <p:cNvPr id="5" name="Footer Placeholder 3"/>
          <p:cNvSpPr>
            <a:spLocks noGrp="1"/>
          </p:cNvSpPr>
          <p:nvPr>
            <p:ph type="ftr" sz="quarter" idx="11"/>
          </p:nvPr>
        </p:nvSpPr>
        <p:spPr>
          <a:xfrm>
            <a:off x="-12290" y="6553200"/>
            <a:ext cx="1688690" cy="304800"/>
          </a:xfrm>
        </p:spPr>
        <p:txBody>
          <a:bodyPr/>
          <a:lstStyle/>
          <a:p>
            <a:pPr>
              <a:defRPr/>
            </a:pPr>
            <a:r>
              <a:rPr lang="en-US" b="0" dirty="0">
                <a:solidFill>
                  <a:schemeClr val="bg1">
                    <a:lumMod val="50000"/>
                  </a:schemeClr>
                </a:solidFill>
              </a:rPr>
              <a:t>Godly Fathers</a:t>
            </a:r>
          </a:p>
        </p:txBody>
      </p:sp>
      <p:sp>
        <p:nvSpPr>
          <p:cNvPr id="11" name="Text Box 3"/>
          <p:cNvSpPr txBox="1">
            <a:spLocks noChangeArrowheads="1"/>
          </p:cNvSpPr>
          <p:nvPr/>
        </p:nvSpPr>
        <p:spPr bwMode="auto">
          <a:xfrm>
            <a:off x="0" y="914400"/>
            <a:ext cx="91562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Fathers protect their families</a:t>
            </a:r>
            <a:endParaRPr lang="en-US" sz="2800"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Protect from Physical Harm: </a:t>
            </a:r>
            <a:r>
              <a:rPr lang="en-US" sz="2000" b="0" dirty="0">
                <a:solidFill>
                  <a:schemeClr val="bg2">
                    <a:lumMod val="10000"/>
                  </a:schemeClr>
                </a:solidFill>
              </a:rPr>
              <a:t>Gen. 45:7-8 (Job 29:16); Mt. 7:9-10 </a:t>
            </a:r>
            <a:r>
              <a:rPr lang="en-US" sz="2000" b="0" i="1" dirty="0">
                <a:solidFill>
                  <a:schemeClr val="bg2">
                    <a:lumMod val="10000"/>
                  </a:schemeClr>
                </a:solidFill>
              </a:rPr>
              <a:t>(Eccl. 9:2, 11: All will die, despite best efforts – Heb. 9:27)</a:t>
            </a:r>
          </a:p>
          <a:p>
            <a:pPr algn="l">
              <a:buClr>
                <a:schemeClr val="accent1"/>
              </a:buClr>
              <a:buSzPct val="115000"/>
              <a:buFont typeface="Wingdings" pitchFamily="2" charset="2"/>
              <a:buChar char="Ø"/>
            </a:pPr>
            <a:r>
              <a:rPr lang="en-US" sz="2000" dirty="0">
                <a:solidFill>
                  <a:schemeClr val="bg2">
                    <a:lumMod val="10000"/>
                  </a:schemeClr>
                </a:solidFill>
              </a:rPr>
              <a:t>Protect from Spiritual Danger: </a:t>
            </a:r>
            <a:r>
              <a:rPr lang="en-US" sz="2000" b="0" dirty="0">
                <a:solidFill>
                  <a:schemeClr val="bg2">
                    <a:lumMod val="10000"/>
                  </a:schemeClr>
                </a:solidFill>
              </a:rPr>
              <a:t>I Thess. 2:11-12 </a:t>
            </a:r>
          </a:p>
        </p:txBody>
      </p:sp>
      <p:sp>
        <p:nvSpPr>
          <p:cNvPr id="7" name="Text Box 10"/>
          <p:cNvSpPr txBox="1">
            <a:spLocks noChangeArrowheads="1"/>
          </p:cNvSpPr>
          <p:nvPr/>
        </p:nvSpPr>
        <p:spPr bwMode="auto">
          <a:xfrm>
            <a:off x="0" y="2770153"/>
            <a:ext cx="9158749" cy="83099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t>Like God, fathers are to protect their families from</a:t>
            </a:r>
          </a:p>
          <a:p>
            <a:pPr eaLnBrk="1" hangingPunct="1"/>
            <a:r>
              <a:rPr lang="en-US" dirty="0"/>
              <a:t>physical and spiritual dangers!</a:t>
            </a:r>
            <a:endParaRPr lang="en-US" i="1" dirty="0"/>
          </a:p>
        </p:txBody>
      </p:sp>
      <p:pic>
        <p:nvPicPr>
          <p:cNvPr id="11266" name="Picture 2" descr="http://www.shineinsure.com/wp-content/uploads/2014/06/Family-Prot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611" y="3810000"/>
            <a:ext cx="3819525"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0366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500" fill="hold"/>
                                        <p:tgtEl>
                                          <p:spTgt spid="11266"/>
                                        </p:tgtEl>
                                        <p:attrNameLst>
                                          <p:attrName>ppt_w</p:attrName>
                                        </p:attrNameLst>
                                      </p:cBhvr>
                                      <p:tavLst>
                                        <p:tav tm="0">
                                          <p:val>
                                            <p:fltVal val="0"/>
                                          </p:val>
                                        </p:tav>
                                        <p:tav tm="100000">
                                          <p:val>
                                            <p:strVal val="#ppt_w"/>
                                          </p:val>
                                        </p:tav>
                                      </p:tavLst>
                                    </p:anim>
                                    <p:anim calcmode="lin" valueType="num">
                                      <p:cBhvr>
                                        <p:cTn id="14" dur="500" fill="hold"/>
                                        <p:tgtEl>
                                          <p:spTgt spid="11266"/>
                                        </p:tgtEl>
                                        <p:attrNameLst>
                                          <p:attrName>ppt_h</p:attrName>
                                        </p:attrNameLst>
                                      </p:cBhvr>
                                      <p:tavLst>
                                        <p:tav tm="0">
                                          <p:val>
                                            <p:fltVal val="0"/>
                                          </p:val>
                                        </p:tav>
                                        <p:tav tm="100000">
                                          <p:val>
                                            <p:strVal val="#ppt_h"/>
                                          </p:val>
                                        </p:tav>
                                      </p:tavLst>
                                    </p:anim>
                                    <p:animEffect transition="in" filter="fade">
                                      <p:cBhvr>
                                        <p:cTn id="15"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4000" b="1" u="sng" dirty="0">
                <a:solidFill>
                  <a:schemeClr val="tx1"/>
                </a:solidFill>
                <a:cs typeface="Times New Roman" pitchFamily="18" charset="0"/>
              </a:rPr>
              <a:t>Conclusion</a:t>
            </a:r>
          </a:p>
        </p:txBody>
      </p:sp>
      <p:sp>
        <p:nvSpPr>
          <p:cNvPr id="5" name="Footer Placeholder 3"/>
          <p:cNvSpPr>
            <a:spLocks noGrp="1"/>
          </p:cNvSpPr>
          <p:nvPr>
            <p:ph type="ftr" sz="quarter" idx="11"/>
          </p:nvPr>
        </p:nvSpPr>
        <p:spPr>
          <a:xfrm>
            <a:off x="-9832" y="-1"/>
            <a:ext cx="1371600" cy="304800"/>
          </a:xfrm>
        </p:spPr>
        <p:txBody>
          <a:bodyPr/>
          <a:lstStyle/>
          <a:p>
            <a:pPr>
              <a:defRPr/>
            </a:pPr>
            <a:r>
              <a:rPr lang="en-US" b="0" dirty="0">
                <a:solidFill>
                  <a:schemeClr val="bg1">
                    <a:lumMod val="50000"/>
                  </a:schemeClr>
                </a:solidFill>
              </a:rPr>
              <a:t>Godly Fathers</a:t>
            </a:r>
          </a:p>
        </p:txBody>
      </p:sp>
      <p:sp>
        <p:nvSpPr>
          <p:cNvPr id="10" name="Text Box 3"/>
          <p:cNvSpPr txBox="1">
            <a:spLocks noChangeArrowheads="1"/>
          </p:cNvSpPr>
          <p:nvPr/>
        </p:nvSpPr>
        <p:spPr bwMode="auto">
          <a:xfrm>
            <a:off x="-9832" y="731854"/>
            <a:ext cx="91440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A Contrast of Two Fathers:</a:t>
            </a:r>
            <a:endParaRPr lang="en-US" sz="2800"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Abraham:  </a:t>
            </a:r>
            <a:r>
              <a:rPr lang="en-US" sz="2000" b="0" dirty="0">
                <a:solidFill>
                  <a:schemeClr val="bg2">
                    <a:lumMod val="10000"/>
                  </a:schemeClr>
                </a:solidFill>
              </a:rPr>
              <a:t>A Father God Could Trust – Gen. 18:19</a:t>
            </a:r>
          </a:p>
          <a:p>
            <a:pPr marL="800100" lvl="1" indent="-342900" algn="l">
              <a:buClr>
                <a:schemeClr val="accent1"/>
              </a:buClr>
              <a:buSzPct val="115000"/>
              <a:buFont typeface="Wingdings" panose="05000000000000000000" pitchFamily="2" charset="2"/>
              <a:buChar char="ü"/>
            </a:pPr>
            <a:r>
              <a:rPr lang="en-US" sz="2000" b="0" dirty="0">
                <a:solidFill>
                  <a:schemeClr val="bg2">
                    <a:lumMod val="10000"/>
                  </a:schemeClr>
                </a:solidFill>
              </a:rPr>
              <a:t>Fathers: Can God trust you to walk with Him, to lead your family in His ways, to provide &amp; protect the souls under your care?</a:t>
            </a:r>
          </a:p>
          <a:p>
            <a:pPr marL="800100" lvl="1" indent="-342900" algn="l">
              <a:buClr>
                <a:schemeClr val="accent1"/>
              </a:buClr>
              <a:buSzPct val="115000"/>
              <a:buFont typeface="Wingdings" panose="05000000000000000000" pitchFamily="2" charset="2"/>
              <a:buChar char="ü"/>
            </a:pPr>
            <a:r>
              <a:rPr lang="en-US" sz="2000" b="0" dirty="0">
                <a:solidFill>
                  <a:schemeClr val="bg2">
                    <a:lumMod val="10000"/>
                  </a:schemeClr>
                </a:solidFill>
              </a:rPr>
              <a:t>As God expected him to teach his children, you are to teach yours!</a:t>
            </a:r>
          </a:p>
          <a:p>
            <a:pPr algn="l">
              <a:buClr>
                <a:schemeClr val="accent1"/>
              </a:buClr>
              <a:buSzPct val="115000"/>
              <a:buFont typeface="Wingdings" pitchFamily="2" charset="2"/>
              <a:buChar char="Ø"/>
            </a:pPr>
            <a:r>
              <a:rPr lang="en-US" sz="2000" dirty="0">
                <a:solidFill>
                  <a:schemeClr val="bg2">
                    <a:lumMod val="10000"/>
                  </a:schemeClr>
                </a:solidFill>
              </a:rPr>
              <a:t>Eli:</a:t>
            </a:r>
            <a:r>
              <a:rPr lang="en-US" sz="2000" b="0" dirty="0">
                <a:solidFill>
                  <a:schemeClr val="bg2">
                    <a:lumMod val="10000"/>
                  </a:schemeClr>
                </a:solidFill>
              </a:rPr>
              <a:t>  A Father Who Preferred His Sons over God – I Sam. 2:22-25, 27-29 (3:13).</a:t>
            </a:r>
          </a:p>
          <a:p>
            <a:pPr marL="800100" lvl="1" indent="-342900" algn="l">
              <a:buClr>
                <a:schemeClr val="accent1"/>
              </a:buClr>
              <a:buSzPct val="115000"/>
              <a:buFont typeface="Wingdings" panose="05000000000000000000" pitchFamily="2" charset="2"/>
              <a:buChar char="ü"/>
            </a:pPr>
            <a:r>
              <a:rPr lang="en-US" sz="2000" b="0" dirty="0">
                <a:solidFill>
                  <a:schemeClr val="bg2">
                    <a:lumMod val="10000"/>
                  </a:schemeClr>
                </a:solidFill>
              </a:rPr>
              <a:t>We must not honor our children before (instead of) God (Mt. 10:37).</a:t>
            </a:r>
          </a:p>
          <a:p>
            <a:pPr marL="800100" lvl="1" indent="-342900" algn="l">
              <a:buClr>
                <a:schemeClr val="accent1"/>
              </a:buClr>
              <a:buSzPct val="115000"/>
              <a:buFont typeface="Wingdings" panose="05000000000000000000" pitchFamily="2" charset="2"/>
              <a:buChar char="ü"/>
            </a:pPr>
            <a:r>
              <a:rPr lang="en-US" sz="2000" b="0" dirty="0">
                <a:solidFill>
                  <a:schemeClr val="bg2">
                    <a:lumMod val="10000"/>
                  </a:schemeClr>
                </a:solidFill>
              </a:rPr>
              <a:t>Improper priorities leads to the demise of families &amp; souls!</a:t>
            </a:r>
          </a:p>
        </p:txBody>
      </p:sp>
      <p:pic>
        <p:nvPicPr>
          <p:cNvPr id="3" name="Picture 2" descr="A picture containing outdoor, sky, person&#10;&#10;Description automatically generated">
            <a:extLst>
              <a:ext uri="{FF2B5EF4-FFF2-40B4-BE49-F238E27FC236}">
                <a16:creationId xmlns:a16="http://schemas.microsoft.com/office/drawing/2014/main" id="{4DD0A177-D0A2-47EF-A78B-45E297C5A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8243"/>
            <a:ext cx="4269690" cy="3202268"/>
          </a:xfrm>
          <a:prstGeom prst="rect">
            <a:avLst/>
          </a:prstGeom>
        </p:spPr>
      </p:pic>
      <p:pic>
        <p:nvPicPr>
          <p:cNvPr id="8" name="Picture 7" descr="A close up of text on a white background&#10;&#10;Description automatically generated">
            <a:extLst>
              <a:ext uri="{FF2B5EF4-FFF2-40B4-BE49-F238E27FC236}">
                <a16:creationId xmlns:a16="http://schemas.microsoft.com/office/drawing/2014/main" id="{8F4B218F-C902-4395-AF6C-B7F075E16A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3617603"/>
            <a:ext cx="4448175" cy="3368521"/>
          </a:xfrm>
          <a:prstGeom prst="rect">
            <a:avLst/>
          </a:prstGeom>
        </p:spPr>
      </p:pic>
    </p:spTree>
    <p:extLst>
      <p:ext uri="{BB962C8B-B14F-4D97-AF65-F5344CB8AC3E}">
        <p14:creationId xmlns:p14="http://schemas.microsoft.com/office/powerpoint/2010/main" val="29199589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left)">
                                      <p:cBhvr>
                                        <p:cTn id="22" dur="500"/>
                                        <p:tgtEl>
                                          <p:spTgt spid="10">
                                            <p:txEl>
                                              <p:pRg st="2" end="2"/>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wipe(left)">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wipe(left)">
                                      <p:cBhvr>
                                        <p:cTn id="30" dur="500"/>
                                        <p:tgtEl>
                                          <p:spTgt spid="10">
                                            <p:txEl>
                                              <p:pRg st="4" end="4"/>
                                            </p:txEl>
                                          </p:spTgt>
                                        </p:tgtEl>
                                      </p:cBhvr>
                                    </p:animEffect>
                                  </p:childTnLst>
                                </p:cTn>
                              </p:par>
                            </p:childTnLst>
                          </p:cTn>
                        </p:par>
                        <p:par>
                          <p:cTn id="31" fill="hold">
                            <p:stCondLst>
                              <p:cond delay="500"/>
                            </p:stCondLst>
                            <p:childTnLst>
                              <p:par>
                                <p:cTn id="32" presetID="53" presetClass="entr" presetSubtype="16"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animEffect transition="in" filter="wipe(left)">
                                      <p:cBhvr>
                                        <p:cTn id="41" dur="500"/>
                                        <p:tgtEl>
                                          <p:spTgt spid="10">
                                            <p:txEl>
                                              <p:pRg st="5" end="5"/>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10">
                                            <p:txEl>
                                              <p:pRg st="6" end="6"/>
                                            </p:txEl>
                                          </p:spTgt>
                                        </p:tgtEl>
                                        <p:attrNameLst>
                                          <p:attrName>style.visibility</p:attrName>
                                        </p:attrNameLst>
                                      </p:cBhvr>
                                      <p:to>
                                        <p:strVal val="visible"/>
                                      </p:to>
                                    </p:set>
                                    <p:animEffect transition="in" filter="wipe(left)">
                                      <p:cBhvr>
                                        <p:cTn id="44"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4000" b="1" u="sng" dirty="0">
                <a:solidFill>
                  <a:schemeClr val="tx1"/>
                </a:solidFill>
                <a:cs typeface="Times New Roman" pitchFamily="18" charset="0"/>
              </a:rPr>
              <a:t>Conclusion</a:t>
            </a:r>
          </a:p>
        </p:txBody>
      </p:sp>
      <p:sp>
        <p:nvSpPr>
          <p:cNvPr id="5" name="Footer Placeholder 3"/>
          <p:cNvSpPr>
            <a:spLocks noGrp="1"/>
          </p:cNvSpPr>
          <p:nvPr>
            <p:ph type="ftr" sz="quarter" idx="11"/>
          </p:nvPr>
        </p:nvSpPr>
        <p:spPr>
          <a:xfrm>
            <a:off x="0" y="6553200"/>
            <a:ext cx="1371600" cy="304800"/>
          </a:xfrm>
        </p:spPr>
        <p:txBody>
          <a:bodyPr/>
          <a:lstStyle/>
          <a:p>
            <a:pPr>
              <a:defRPr/>
            </a:pPr>
            <a:r>
              <a:rPr lang="en-US" b="0" dirty="0">
                <a:solidFill>
                  <a:schemeClr val="bg1">
                    <a:lumMod val="50000"/>
                  </a:schemeClr>
                </a:solidFill>
              </a:rPr>
              <a:t>Godly Fathers</a:t>
            </a:r>
          </a:p>
        </p:txBody>
      </p:sp>
      <p:sp>
        <p:nvSpPr>
          <p:cNvPr id="6" name="Text Box 3"/>
          <p:cNvSpPr txBox="1">
            <a:spLocks noChangeArrowheads="1"/>
          </p:cNvSpPr>
          <p:nvPr/>
        </p:nvSpPr>
        <p:spPr bwMode="auto">
          <a:xfrm>
            <a:off x="0" y="78087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0000FF"/>
                </a:solidFill>
              </a:rPr>
              <a:t>Children: Love your father, as there are many that do not</a:t>
            </a:r>
          </a:p>
          <a:p>
            <a:pPr eaLnBrk="1" hangingPunct="1"/>
            <a:r>
              <a:rPr lang="en-US" dirty="0">
                <a:solidFill>
                  <a:srgbClr val="0000FF"/>
                </a:solidFill>
              </a:rPr>
              <a:t>have one! </a:t>
            </a:r>
            <a:r>
              <a:rPr lang="en-US" i="1" dirty="0">
                <a:solidFill>
                  <a:srgbClr val="0000FF"/>
                </a:solidFill>
              </a:rPr>
              <a:t>(Make your father’s heart rejoice by walking in God’s truth – III Jn. 4; Prov. 23:15-16)</a:t>
            </a:r>
          </a:p>
        </p:txBody>
      </p:sp>
      <p:pic>
        <p:nvPicPr>
          <p:cNvPr id="3" name="Picture 2" descr="A close up of a hand&#10;&#10;Description automatically generated">
            <a:extLst>
              <a:ext uri="{FF2B5EF4-FFF2-40B4-BE49-F238E27FC236}">
                <a16:creationId xmlns:a16="http://schemas.microsoft.com/office/drawing/2014/main" id="{C3F22C87-9905-41C9-8D89-B31E6FC08B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9358" y="1981200"/>
            <a:ext cx="5405284" cy="3378303"/>
          </a:xfrm>
          <a:prstGeom prst="rect">
            <a:avLst/>
          </a:prstGeom>
        </p:spPr>
      </p:pic>
      <p:sp>
        <p:nvSpPr>
          <p:cNvPr id="9" name="Text Box 10">
            <a:extLst>
              <a:ext uri="{FF2B5EF4-FFF2-40B4-BE49-F238E27FC236}">
                <a16:creationId xmlns:a16="http://schemas.microsoft.com/office/drawing/2014/main" id="{4513F88C-7044-4108-98E9-9A177FAE97CB}"/>
              </a:ext>
            </a:extLst>
          </p:cNvPr>
          <p:cNvSpPr txBox="1">
            <a:spLocks noChangeArrowheads="1"/>
          </p:cNvSpPr>
          <p:nvPr/>
        </p:nvSpPr>
        <p:spPr bwMode="auto">
          <a:xfrm>
            <a:off x="0" y="5359503"/>
            <a:ext cx="9134168" cy="1200329"/>
          </a:xfrm>
          <a:prstGeom prst="rect">
            <a:avLst/>
          </a:prstGeom>
          <a:solidFill>
            <a:srgbClr val="0000FF"/>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Fathers: Love your children, because what they become will depend on your example &amp; teaching! </a:t>
            </a:r>
          </a:p>
          <a:p>
            <a:pPr eaLnBrk="1" hangingPunct="1"/>
            <a:r>
              <a:rPr lang="en-US" i="1" dirty="0">
                <a:solidFill>
                  <a:srgbClr val="FFFF00"/>
                </a:solidFill>
              </a:rPr>
              <a:t>(</a:t>
            </a:r>
            <a:r>
              <a:rPr lang="en-US" i="1" u="sng" dirty="0">
                <a:solidFill>
                  <a:srgbClr val="FFFF00"/>
                </a:solidFill>
              </a:rPr>
              <a:t>Walk A Little Plainer, Daddy</a:t>
            </a:r>
            <a:r>
              <a:rPr lang="en-US" i="1" dirty="0">
                <a:solidFill>
                  <a:srgbClr val="FFFF00"/>
                </a:solidFill>
              </a:rPr>
              <a:t>)</a:t>
            </a:r>
          </a:p>
        </p:txBody>
      </p:sp>
    </p:spTree>
    <p:extLst>
      <p:ext uri="{BB962C8B-B14F-4D97-AF65-F5344CB8AC3E}">
        <p14:creationId xmlns:p14="http://schemas.microsoft.com/office/powerpoint/2010/main" val="33149217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eaLnBrk="1" hangingPunct="1"/>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algn="ctr">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Repent Of Sins (Lk. </a:t>
            </a:r>
            <a:r>
              <a:rPr lang="en-US" sz="3200" b="1">
                <a:solidFill>
                  <a:schemeClr val="tx1"/>
                </a:solidFill>
                <a:latin typeface="Tahoma" pitchFamily="34" charset="0"/>
                <a:ea typeface="Tahoma" pitchFamily="34" charset="0"/>
                <a:cs typeface="Tahoma" pitchFamily="34" charset="0"/>
              </a:rPr>
              <a:t>13:3-5</a:t>
            </a:r>
            <a:r>
              <a:rPr lang="en-US" sz="3200" b="1" dirty="0">
                <a:solidFill>
                  <a:schemeClr val="tx1"/>
                </a:solidFill>
                <a:latin typeface="Tahoma" pitchFamily="34" charset="0"/>
                <a:ea typeface="Tahoma" pitchFamily="34" charset="0"/>
                <a:cs typeface="Tahoma" pitchFamily="34" charset="0"/>
              </a:rPr>
              <a:t>; Acts 2:38)</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228600" y="4876800"/>
            <a:ext cx="8915400" cy="18161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 of God: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600" b="1" dirty="0">
                <a:solidFill>
                  <a:schemeClr val="tx1"/>
                </a:solidFill>
                <a:latin typeface="Calisto MT" pitchFamily="18" charset="0"/>
              </a:rPr>
              <a:t>Repent (Acts 8:22), Confess (I Jn. 1:9),</a:t>
            </a:r>
          </a:p>
          <a:p>
            <a:pPr algn="ctr" fontAlgn="auto">
              <a:spcBef>
                <a:spcPts val="0"/>
              </a:spcBef>
              <a:spcAft>
                <a:spcPts val="0"/>
              </a:spcAft>
              <a:defRPr/>
            </a:pPr>
            <a:r>
              <a:rPr lang="en-US" sz="3600" b="1" dirty="0">
                <a:solidFill>
                  <a:schemeClr val="tx1"/>
                </a:solidFill>
                <a:latin typeface="Calisto MT" pitchFamily="18"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3703151444"/>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3200" b="1" u="sng" dirty="0">
                <a:solidFill>
                  <a:schemeClr val="tx1"/>
                </a:solidFill>
                <a:cs typeface="Times New Roman" pitchFamily="18" charset="0"/>
              </a:rPr>
              <a:t>Intro</a:t>
            </a:r>
          </a:p>
        </p:txBody>
      </p:sp>
      <p:sp>
        <p:nvSpPr>
          <p:cNvPr id="5" name="Footer Placeholder 3"/>
          <p:cNvSpPr>
            <a:spLocks noGrp="1"/>
          </p:cNvSpPr>
          <p:nvPr>
            <p:ph type="ftr" sz="quarter" idx="11"/>
          </p:nvPr>
        </p:nvSpPr>
        <p:spPr>
          <a:xfrm>
            <a:off x="-9832" y="6538452"/>
            <a:ext cx="1610032" cy="304800"/>
          </a:xfrm>
        </p:spPr>
        <p:txBody>
          <a:bodyPr/>
          <a:lstStyle/>
          <a:p>
            <a:pPr>
              <a:defRPr/>
            </a:pPr>
            <a:r>
              <a:rPr lang="en-US" b="0" dirty="0">
                <a:solidFill>
                  <a:schemeClr val="bg1">
                    <a:lumMod val="50000"/>
                  </a:schemeClr>
                </a:solidFill>
              </a:rPr>
              <a:t>Godly Fathers</a:t>
            </a:r>
          </a:p>
        </p:txBody>
      </p:sp>
      <p:sp>
        <p:nvSpPr>
          <p:cNvPr id="9" name="Text Box 6"/>
          <p:cNvSpPr txBox="1">
            <a:spLocks noChangeArrowheads="1"/>
          </p:cNvSpPr>
          <p:nvPr/>
        </p:nvSpPr>
        <p:spPr bwMode="auto">
          <a:xfrm>
            <a:off x="-9832" y="1034869"/>
            <a:ext cx="4826050" cy="5078313"/>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Psalm 128 A Song of Ascents. </a:t>
            </a:r>
          </a:p>
          <a:p>
            <a:pPr algn="l">
              <a:buClr>
                <a:schemeClr val="accent1"/>
              </a:buClr>
              <a:buSzPct val="115000"/>
            </a:pPr>
            <a:r>
              <a:rPr lang="en-US" sz="2000" b="0" dirty="0">
                <a:solidFill>
                  <a:srgbClr val="002060"/>
                </a:solidFill>
              </a:rPr>
              <a:t>1.  How blessed is everyone who fears the LORD, Who walks in His ways.</a:t>
            </a:r>
          </a:p>
          <a:p>
            <a:pPr algn="l">
              <a:buClr>
                <a:schemeClr val="accent1"/>
              </a:buClr>
              <a:buSzPct val="115000"/>
            </a:pPr>
            <a:r>
              <a:rPr lang="en-US" sz="2000" b="0" dirty="0">
                <a:solidFill>
                  <a:srgbClr val="002060"/>
                </a:solidFill>
              </a:rPr>
              <a:t>2.  When you shall eat of the fruit of your hands, You will be happy and it will be well with you.</a:t>
            </a:r>
          </a:p>
          <a:p>
            <a:pPr algn="l">
              <a:buClr>
                <a:schemeClr val="accent1"/>
              </a:buClr>
              <a:buSzPct val="115000"/>
            </a:pPr>
            <a:r>
              <a:rPr lang="en-US" sz="2000" b="0" dirty="0">
                <a:solidFill>
                  <a:srgbClr val="002060"/>
                </a:solidFill>
              </a:rPr>
              <a:t>3.  Your wife shall be like a fruitful vine Within your house, Your children like olive plants Around your table.</a:t>
            </a:r>
          </a:p>
          <a:p>
            <a:pPr algn="l">
              <a:buClr>
                <a:schemeClr val="accent1"/>
              </a:buClr>
              <a:buSzPct val="115000"/>
            </a:pPr>
            <a:r>
              <a:rPr lang="en-US" sz="2000" b="0" dirty="0">
                <a:solidFill>
                  <a:srgbClr val="002060"/>
                </a:solidFill>
              </a:rPr>
              <a:t>4.  Behold, for thus shall the man be blessed Who fears the LORD.</a:t>
            </a:r>
          </a:p>
          <a:p>
            <a:pPr algn="l">
              <a:buClr>
                <a:schemeClr val="accent1"/>
              </a:buClr>
              <a:buSzPct val="115000"/>
            </a:pPr>
            <a:r>
              <a:rPr lang="en-US" sz="2000" b="0" dirty="0">
                <a:solidFill>
                  <a:srgbClr val="002060"/>
                </a:solidFill>
              </a:rPr>
              <a:t>5.  The LORD bless you from Zion, And may you see the prosperity of Jerusalem all the days of your life.</a:t>
            </a:r>
          </a:p>
          <a:p>
            <a:pPr algn="l">
              <a:buClr>
                <a:schemeClr val="accent1"/>
              </a:buClr>
              <a:buSzPct val="115000"/>
            </a:pPr>
            <a:r>
              <a:rPr lang="en-US" sz="2000" b="0" dirty="0">
                <a:solidFill>
                  <a:srgbClr val="002060"/>
                </a:solidFill>
              </a:rPr>
              <a:t>6.  Indeed, may you see your children's children. Peace be upon Israel!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6218" y="2096755"/>
            <a:ext cx="4310575" cy="2954540"/>
          </a:xfrm>
          <a:prstGeom prst="rect">
            <a:avLst/>
          </a:prstGeom>
        </p:spPr>
      </p:pic>
    </p:spTree>
    <p:extLst>
      <p:ext uri="{BB962C8B-B14F-4D97-AF65-F5344CB8AC3E}">
        <p14:creationId xmlns:p14="http://schemas.microsoft.com/office/powerpoint/2010/main" val="21027185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3200" b="1" u="sng" dirty="0">
                <a:solidFill>
                  <a:schemeClr val="tx1"/>
                </a:solidFill>
                <a:cs typeface="Times New Roman" pitchFamily="18" charset="0"/>
              </a:rPr>
              <a:t>Intro</a:t>
            </a:r>
          </a:p>
        </p:txBody>
      </p:sp>
      <p:sp>
        <p:nvSpPr>
          <p:cNvPr id="5" name="Footer Placeholder 3"/>
          <p:cNvSpPr>
            <a:spLocks noGrp="1"/>
          </p:cNvSpPr>
          <p:nvPr>
            <p:ph type="ftr" sz="quarter" idx="11"/>
          </p:nvPr>
        </p:nvSpPr>
        <p:spPr>
          <a:xfrm>
            <a:off x="0" y="6563032"/>
            <a:ext cx="1676400" cy="304800"/>
          </a:xfrm>
        </p:spPr>
        <p:txBody>
          <a:bodyPr/>
          <a:lstStyle/>
          <a:p>
            <a:pPr>
              <a:defRPr/>
            </a:pPr>
            <a:r>
              <a:rPr lang="en-US" b="0" dirty="0">
                <a:solidFill>
                  <a:schemeClr val="bg1">
                    <a:lumMod val="50000"/>
                  </a:schemeClr>
                </a:solidFill>
              </a:rPr>
              <a:t>Godly Fathers</a:t>
            </a:r>
          </a:p>
        </p:txBody>
      </p:sp>
      <p:sp>
        <p:nvSpPr>
          <p:cNvPr id="10" name="Text Box 3"/>
          <p:cNvSpPr txBox="1">
            <a:spLocks noChangeArrowheads="1"/>
          </p:cNvSpPr>
          <p:nvPr/>
        </p:nvSpPr>
        <p:spPr bwMode="auto">
          <a:xfrm>
            <a:off x="0" y="756328"/>
            <a:ext cx="91440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The United States is rapidly becoming a fatherless society:</a:t>
            </a:r>
            <a:endParaRPr lang="en-US" sz="2800"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2011: Children living in female-headed homes with no spouse present had a poverty rate of 47.6%. This is over four times the rate for children living in married-couple families.</a:t>
            </a:r>
          </a:p>
          <a:p>
            <a:pPr algn="l">
              <a:buClr>
                <a:schemeClr val="accent1"/>
              </a:buClr>
              <a:buSzPct val="115000"/>
              <a:buFont typeface="Wingdings" pitchFamily="2" charset="2"/>
              <a:buChar char="Ø"/>
            </a:pPr>
            <a:r>
              <a:rPr lang="en-US" sz="2000" dirty="0">
                <a:solidFill>
                  <a:schemeClr val="bg2">
                    <a:lumMod val="10000"/>
                  </a:schemeClr>
                </a:solidFill>
              </a:rPr>
              <a:t>2014: 23.6% of US children (17.4 million) lived in father-absent homes! </a:t>
            </a:r>
            <a:r>
              <a:rPr lang="en-US" sz="2000" i="1" dirty="0">
                <a:solidFill>
                  <a:schemeClr val="bg2">
                    <a:lumMod val="10000"/>
                  </a:schemeClr>
                </a:solidFill>
              </a:rPr>
              <a:t>(2013: 15m)</a:t>
            </a:r>
          </a:p>
          <a:p>
            <a:pPr algn="l">
              <a:buClr>
                <a:schemeClr val="accent1"/>
              </a:buClr>
              <a:buSzPct val="115000"/>
              <a:buFont typeface="Wingdings" pitchFamily="2" charset="2"/>
              <a:buChar char="Ø"/>
            </a:pPr>
            <a:r>
              <a:rPr lang="en-US" sz="2000" dirty="0">
                <a:solidFill>
                  <a:schemeClr val="bg2">
                    <a:lumMod val="10000"/>
                  </a:schemeClr>
                </a:solidFill>
              </a:rPr>
              <a:t>55% (55.2) of WIC recipients are raised by single-mothers, 48.2% of all Head Start recipients are from father-absent homes, and 37% of public assistance and Section 8 housing are female-headed households.</a:t>
            </a:r>
          </a:p>
          <a:p>
            <a:pPr algn="l">
              <a:buClr>
                <a:schemeClr val="accent1"/>
              </a:buClr>
              <a:buSzPct val="115000"/>
              <a:buFont typeface="Wingdings" pitchFamily="2" charset="2"/>
              <a:buChar char="Ø"/>
            </a:pPr>
            <a:r>
              <a:rPr lang="en-US" sz="2000" dirty="0">
                <a:solidFill>
                  <a:schemeClr val="bg2">
                    <a:lumMod val="10000"/>
                  </a:schemeClr>
                </a:solidFill>
              </a:rPr>
              <a:t>40 percent of our children do not live in the same home as their biological father!</a:t>
            </a:r>
          </a:p>
        </p:txBody>
      </p:sp>
      <p:pic>
        <p:nvPicPr>
          <p:cNvPr id="1026" name="Picture 2" descr="http://baitijannati.files.wordpress.com/2012/03/broken-h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958" y="4603535"/>
            <a:ext cx="2800042" cy="22880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2315" y="4603535"/>
            <a:ext cx="3210359" cy="2254465"/>
          </a:xfrm>
          <a:prstGeom prst="rect">
            <a:avLst/>
          </a:prstGeom>
        </p:spPr>
      </p:pic>
    </p:spTree>
    <p:extLst>
      <p:ext uri="{BB962C8B-B14F-4D97-AF65-F5344CB8AC3E}">
        <p14:creationId xmlns:p14="http://schemas.microsoft.com/office/powerpoint/2010/main" val="11457327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fltVal val="0"/>
                                          </p:val>
                                        </p:tav>
                                        <p:tav tm="100000">
                                          <p:val>
                                            <p:strVal val="#ppt_h"/>
                                          </p:val>
                                        </p:tav>
                                      </p:tavLst>
                                    </p:anim>
                                    <p:animEffect transition="in" filter="fade">
                                      <p:cBhvr>
                                        <p:cTn id="13" dur="500"/>
                                        <p:tgtEl>
                                          <p:spTgt spid="102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500"/>
                                        <p:tgtEl>
                                          <p:spTgt spid="10">
                                            <p:txEl>
                                              <p:pRg st="2" end="2"/>
                                            </p:txEl>
                                          </p:spTgt>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wipe(left)">
                                      <p:cBhvr>
                                        <p:cTn id="31" dur="500"/>
                                        <p:tgtEl>
                                          <p:spTgt spid="10">
                                            <p:txEl>
                                              <p:pRg st="3" end="3"/>
                                            </p:txEl>
                                          </p:spTgt>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wipe(left)">
                                      <p:cBhvr>
                                        <p:cTn id="35"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3200" b="1" u="sng" dirty="0">
                <a:solidFill>
                  <a:schemeClr val="tx1"/>
                </a:solidFill>
                <a:cs typeface="Times New Roman" pitchFamily="18" charset="0"/>
              </a:rPr>
              <a:t>Intro</a:t>
            </a:r>
          </a:p>
        </p:txBody>
      </p:sp>
      <p:sp>
        <p:nvSpPr>
          <p:cNvPr id="5" name="Footer Placeholder 3"/>
          <p:cNvSpPr>
            <a:spLocks noGrp="1"/>
          </p:cNvSpPr>
          <p:nvPr>
            <p:ph type="ftr" sz="quarter" idx="11"/>
          </p:nvPr>
        </p:nvSpPr>
        <p:spPr>
          <a:xfrm>
            <a:off x="0" y="6563032"/>
            <a:ext cx="1676400" cy="304800"/>
          </a:xfrm>
        </p:spPr>
        <p:txBody>
          <a:bodyPr/>
          <a:lstStyle/>
          <a:p>
            <a:pPr>
              <a:defRPr/>
            </a:pPr>
            <a:r>
              <a:rPr lang="en-US" b="0" dirty="0">
                <a:solidFill>
                  <a:schemeClr val="bg1">
                    <a:lumMod val="50000"/>
                  </a:schemeClr>
                </a:solidFill>
              </a:rPr>
              <a:t>Godly Fathers</a:t>
            </a:r>
          </a:p>
        </p:txBody>
      </p:sp>
      <p:sp>
        <p:nvSpPr>
          <p:cNvPr id="10" name="Text Box 3"/>
          <p:cNvSpPr txBox="1">
            <a:spLocks noChangeArrowheads="1"/>
          </p:cNvSpPr>
          <p:nvPr/>
        </p:nvSpPr>
        <p:spPr bwMode="auto">
          <a:xfrm>
            <a:off x="-9832" y="914400"/>
            <a:ext cx="91440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The need for godly fathers has always been great!</a:t>
            </a:r>
            <a:endParaRPr lang="en-US" sz="2800" dirty="0">
              <a:solidFill>
                <a:srgbClr val="0000FF"/>
              </a:solidFill>
            </a:endParaRPr>
          </a:p>
          <a:p>
            <a:pPr algn="l">
              <a:buClr>
                <a:schemeClr val="accent1"/>
              </a:buClr>
              <a:buSzPct val="115000"/>
              <a:buFont typeface="Wingdings" pitchFamily="2" charset="2"/>
              <a:buChar char="Ø"/>
            </a:pPr>
            <a:r>
              <a:rPr lang="en-US" sz="2000" b="0" dirty="0">
                <a:solidFill>
                  <a:schemeClr val="bg2">
                    <a:lumMod val="10000"/>
                  </a:schemeClr>
                </a:solidFill>
              </a:rPr>
              <a:t>TV and movies for the last 30 years have portrayed the father as an imbecile or a bungler, the fool in contrast to the smart and wise mother, who truly holds the family together.</a:t>
            </a:r>
          </a:p>
          <a:p>
            <a:pPr algn="l">
              <a:buClr>
                <a:schemeClr val="accent1"/>
              </a:buClr>
              <a:buSzPct val="115000"/>
              <a:buFont typeface="Wingdings" pitchFamily="2" charset="2"/>
              <a:buChar char="Ø"/>
            </a:pPr>
            <a:r>
              <a:rPr lang="en-US" sz="2000" dirty="0">
                <a:solidFill>
                  <a:schemeClr val="bg2">
                    <a:lumMod val="10000"/>
                  </a:schemeClr>
                </a:solidFill>
              </a:rPr>
              <a:t>Godly = God-like, or like-God (Titus 2:12: “Godly” is from </a:t>
            </a:r>
            <a:r>
              <a:rPr lang="en-US" sz="2000" i="1" dirty="0">
                <a:solidFill>
                  <a:schemeClr val="bg2">
                    <a:lumMod val="10000"/>
                  </a:schemeClr>
                </a:solidFill>
              </a:rPr>
              <a:t>G2153</a:t>
            </a:r>
            <a:r>
              <a:rPr lang="en-US" sz="2000" dirty="0">
                <a:solidFill>
                  <a:schemeClr val="bg2">
                    <a:lumMod val="10000"/>
                  </a:schemeClr>
                </a:solidFill>
              </a:rPr>
              <a:t> that means “pious”)</a:t>
            </a:r>
          </a:p>
        </p:txBody>
      </p:sp>
      <p:pic>
        <p:nvPicPr>
          <p:cNvPr id="3" name="Picture 2" descr="A group of people sitting at a table&#10;&#10;Description automatically generated">
            <a:extLst>
              <a:ext uri="{FF2B5EF4-FFF2-40B4-BE49-F238E27FC236}">
                <a16:creationId xmlns:a16="http://schemas.microsoft.com/office/drawing/2014/main" id="{DB7EC732-C13C-4E60-98E8-D3846E0DA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338" y="3048000"/>
            <a:ext cx="5173323" cy="3810000"/>
          </a:xfrm>
          <a:prstGeom prst="rect">
            <a:avLst/>
          </a:prstGeom>
        </p:spPr>
      </p:pic>
    </p:spTree>
    <p:extLst>
      <p:ext uri="{BB962C8B-B14F-4D97-AF65-F5344CB8AC3E}">
        <p14:creationId xmlns:p14="http://schemas.microsoft.com/office/powerpoint/2010/main" val="5972338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wipe(left)">
                                      <p:cBhvr>
                                        <p:cTn id="16" dur="500"/>
                                        <p:tgtEl>
                                          <p:spTgt spid="10">
                                            <p:txEl>
                                              <p:pRg st="2" end="2"/>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3200" b="1" u="sng" dirty="0">
                <a:solidFill>
                  <a:schemeClr val="tx1"/>
                </a:solidFill>
                <a:cs typeface="Times New Roman" pitchFamily="18" charset="0"/>
              </a:rPr>
              <a:t>Intro</a:t>
            </a:r>
          </a:p>
        </p:txBody>
      </p:sp>
      <p:sp>
        <p:nvSpPr>
          <p:cNvPr id="5" name="Footer Placeholder 3"/>
          <p:cNvSpPr>
            <a:spLocks noGrp="1"/>
          </p:cNvSpPr>
          <p:nvPr>
            <p:ph type="ftr" sz="quarter" idx="11"/>
          </p:nvPr>
        </p:nvSpPr>
        <p:spPr>
          <a:xfrm>
            <a:off x="0" y="6563032"/>
            <a:ext cx="1676400" cy="304800"/>
          </a:xfrm>
        </p:spPr>
        <p:txBody>
          <a:bodyPr/>
          <a:lstStyle/>
          <a:p>
            <a:pPr>
              <a:defRPr/>
            </a:pPr>
            <a:r>
              <a:rPr lang="en-US" b="0" dirty="0">
                <a:solidFill>
                  <a:schemeClr val="bg1">
                    <a:lumMod val="50000"/>
                  </a:schemeClr>
                </a:solidFill>
              </a:rPr>
              <a:t>Godly Fathers</a:t>
            </a:r>
          </a:p>
        </p:txBody>
      </p:sp>
      <p:sp>
        <p:nvSpPr>
          <p:cNvPr id="7" name="Text Box 3"/>
          <p:cNvSpPr txBox="1">
            <a:spLocks noChangeArrowheads="1"/>
          </p:cNvSpPr>
          <p:nvPr/>
        </p:nvSpPr>
        <p:spPr bwMode="auto">
          <a:xfrm>
            <a:off x="12453" y="6096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en-US" dirty="0">
                <a:solidFill>
                  <a:srgbClr val="0000FF"/>
                </a:solidFill>
              </a:rPr>
              <a:t>The world needs godly fathers:  Fathers who love God</a:t>
            </a:r>
          </a:p>
          <a:p>
            <a:pPr marL="0" indent="0" eaLnBrk="1" hangingPunct="1"/>
            <a:r>
              <a:rPr lang="en-US" dirty="0">
                <a:solidFill>
                  <a:srgbClr val="0000FF"/>
                </a:solidFill>
              </a:rPr>
              <a:t>&amp; His word; fathers of faith, fathers with character </a:t>
            </a:r>
          </a:p>
          <a:p>
            <a:pPr marL="0" indent="0" eaLnBrk="1" hangingPunct="1"/>
            <a:r>
              <a:rPr lang="en-US" dirty="0">
                <a:solidFill>
                  <a:srgbClr val="0000FF"/>
                </a:solidFill>
              </a:rPr>
              <a:t>&amp; courage to meet the challenges of fatherhood!</a:t>
            </a:r>
          </a:p>
        </p:txBody>
      </p:sp>
      <p:sp>
        <p:nvSpPr>
          <p:cNvPr id="8" name="Text Box 6"/>
          <p:cNvSpPr txBox="1">
            <a:spLocks noChangeArrowheads="1"/>
          </p:cNvSpPr>
          <p:nvPr/>
        </p:nvSpPr>
        <p:spPr bwMode="auto">
          <a:xfrm>
            <a:off x="9779" y="2505877"/>
            <a:ext cx="4562221" cy="1692771"/>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Eph. 6:4 </a:t>
            </a:r>
          </a:p>
          <a:p>
            <a:pPr algn="l">
              <a:buClr>
                <a:schemeClr val="accent1"/>
              </a:buClr>
              <a:buSzPct val="115000"/>
            </a:pPr>
            <a:r>
              <a:rPr lang="en-US" sz="2000" b="0" dirty="0">
                <a:solidFill>
                  <a:srgbClr val="002060"/>
                </a:solidFill>
              </a:rPr>
              <a:t>4.  Fathers, do not provoke your children to anger, but bring them up in the discipline and instruction of the Lord.</a:t>
            </a:r>
          </a:p>
        </p:txBody>
      </p:sp>
      <p:sp>
        <p:nvSpPr>
          <p:cNvPr id="9" name="Text Box 10"/>
          <p:cNvSpPr txBox="1">
            <a:spLocks noChangeArrowheads="1"/>
          </p:cNvSpPr>
          <p:nvPr/>
        </p:nvSpPr>
        <p:spPr bwMode="auto">
          <a:xfrm>
            <a:off x="-9832" y="5486400"/>
            <a:ext cx="9158749" cy="83099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t>God is our supreme example of Fatherhood </a:t>
            </a:r>
          </a:p>
          <a:p>
            <a:pPr eaLnBrk="1" hangingPunct="1"/>
            <a:r>
              <a:rPr lang="en-US" dirty="0"/>
              <a:t>(II Cor. 6:17-18) and what fathers ought to be like!</a:t>
            </a:r>
            <a:endParaRPr lang="en-US" i="1" dirty="0"/>
          </a:p>
        </p:txBody>
      </p:sp>
      <p:pic>
        <p:nvPicPr>
          <p:cNvPr id="3" name="Picture 2" descr="A boy sitting in the grass&#10;&#10;Description automatically generated">
            <a:extLst>
              <a:ext uri="{FF2B5EF4-FFF2-40B4-BE49-F238E27FC236}">
                <a16:creationId xmlns:a16="http://schemas.microsoft.com/office/drawing/2014/main" id="{D1C2603A-66D5-4B2B-A17B-3FAFE97FB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234" y="1909226"/>
            <a:ext cx="4412219" cy="2886075"/>
          </a:xfrm>
          <a:prstGeom prst="rect">
            <a:avLst/>
          </a:prstGeom>
        </p:spPr>
      </p:pic>
    </p:spTree>
    <p:extLst>
      <p:ext uri="{BB962C8B-B14F-4D97-AF65-F5344CB8AC3E}">
        <p14:creationId xmlns:p14="http://schemas.microsoft.com/office/powerpoint/2010/main" val="17486992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916" y="0"/>
            <a:ext cx="9148916" cy="838200"/>
          </a:xfrm>
        </p:spPr>
        <p:txBody>
          <a:bodyPr/>
          <a:lstStyle/>
          <a:p>
            <a:pPr>
              <a:defRPr/>
            </a:pPr>
            <a:r>
              <a:rPr lang="en-US" sz="3200" b="1" u="sng" dirty="0">
                <a:solidFill>
                  <a:schemeClr val="tx1"/>
                </a:solidFill>
                <a:cs typeface="Times New Roman" pitchFamily="18" charset="0"/>
              </a:rPr>
              <a:t>Fathers Are Progenitors </a:t>
            </a:r>
            <a:br>
              <a:rPr lang="en-US" sz="3200" b="1" u="sng" dirty="0">
                <a:solidFill>
                  <a:schemeClr val="tx1"/>
                </a:solidFill>
                <a:cs typeface="Times New Roman" pitchFamily="18" charset="0"/>
              </a:rPr>
            </a:br>
            <a:r>
              <a:rPr lang="en-US" sz="2400" b="1" i="1" u="sng" dirty="0">
                <a:solidFill>
                  <a:schemeClr val="tx1"/>
                </a:solidFill>
                <a:cs typeface="Times New Roman" pitchFamily="18" charset="0"/>
              </a:rPr>
              <a:t>(to bring forth; an ancestor in the direct line; a forefather)</a:t>
            </a:r>
          </a:p>
        </p:txBody>
      </p:sp>
      <p:sp>
        <p:nvSpPr>
          <p:cNvPr id="5" name="Footer Placeholder 3"/>
          <p:cNvSpPr>
            <a:spLocks noGrp="1"/>
          </p:cNvSpPr>
          <p:nvPr>
            <p:ph type="ftr" sz="quarter" idx="11"/>
          </p:nvPr>
        </p:nvSpPr>
        <p:spPr>
          <a:xfrm>
            <a:off x="0" y="6558116"/>
            <a:ext cx="1371600" cy="304800"/>
          </a:xfrm>
        </p:spPr>
        <p:txBody>
          <a:bodyPr/>
          <a:lstStyle/>
          <a:p>
            <a:pPr>
              <a:defRPr/>
            </a:pPr>
            <a:r>
              <a:rPr lang="en-US" b="0" dirty="0">
                <a:solidFill>
                  <a:schemeClr val="bg1">
                    <a:lumMod val="50000"/>
                  </a:schemeClr>
                </a:solidFill>
              </a:rPr>
              <a:t>Godly Fathers</a:t>
            </a:r>
          </a:p>
        </p:txBody>
      </p:sp>
      <p:sp>
        <p:nvSpPr>
          <p:cNvPr id="10" name="Text Box 3"/>
          <p:cNvSpPr txBox="1">
            <a:spLocks noChangeArrowheads="1"/>
          </p:cNvSpPr>
          <p:nvPr/>
        </p:nvSpPr>
        <p:spPr bwMode="auto">
          <a:xfrm>
            <a:off x="-12290" y="1066800"/>
            <a:ext cx="915629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God is our supreme example of fatherhood </a:t>
            </a:r>
          </a:p>
          <a:p>
            <a:pPr algn="l" eaLnBrk="1" hangingPunct="1"/>
            <a:r>
              <a:rPr lang="en-US" i="1" dirty="0">
                <a:solidFill>
                  <a:srgbClr val="0000FF"/>
                </a:solidFill>
              </a:rPr>
              <a:t>(II Cor. 6:17-18)</a:t>
            </a:r>
            <a:endParaRPr lang="en-US" sz="2800" i="1"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Progenitor </a:t>
            </a:r>
            <a:r>
              <a:rPr lang="en-US" sz="2000" b="0" dirty="0">
                <a:solidFill>
                  <a:schemeClr val="bg2">
                    <a:lumMod val="10000"/>
                  </a:schemeClr>
                </a:solidFill>
              </a:rPr>
              <a:t>(Father of life–Creator; New birth/adoption): Js. 1:18; Gal. 4:5-7.</a:t>
            </a:r>
          </a:p>
        </p:txBody>
      </p:sp>
      <p:sp>
        <p:nvSpPr>
          <p:cNvPr id="11" name="Text Box 3"/>
          <p:cNvSpPr txBox="1">
            <a:spLocks noChangeArrowheads="1"/>
          </p:cNvSpPr>
          <p:nvPr/>
        </p:nvSpPr>
        <p:spPr bwMode="auto">
          <a:xfrm>
            <a:off x="-4916" y="2667000"/>
            <a:ext cx="91562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Fathers give life to their children – Gen. 5:3 (Adam)</a:t>
            </a:r>
            <a:endParaRPr lang="en-US" sz="2800" dirty="0">
              <a:solidFill>
                <a:srgbClr val="0000FF"/>
              </a:solidFill>
            </a:endParaRPr>
          </a:p>
          <a:p>
            <a:pPr algn="l">
              <a:buClr>
                <a:schemeClr val="accent1"/>
              </a:buClr>
              <a:buSzPct val="115000"/>
              <a:buFont typeface="Wingdings" pitchFamily="2" charset="2"/>
              <a:buChar char="Ø"/>
            </a:pPr>
            <a:r>
              <a:rPr lang="en-US" sz="2000" b="0" dirty="0">
                <a:solidFill>
                  <a:schemeClr val="bg2">
                    <a:lumMod val="10000"/>
                  </a:schemeClr>
                </a:solidFill>
              </a:rPr>
              <a:t>Most men can sire offspring; takes men of character to be fathers! </a:t>
            </a:r>
          </a:p>
          <a:p>
            <a:pPr algn="l">
              <a:buClr>
                <a:schemeClr val="accent1"/>
              </a:buClr>
              <a:buSzPct val="115000"/>
              <a:buFont typeface="Wingdings" pitchFamily="2" charset="2"/>
              <a:buChar char="Ø"/>
            </a:pPr>
            <a:r>
              <a:rPr lang="en-US" sz="2000" b="0" dirty="0">
                <a:solidFill>
                  <a:schemeClr val="bg2">
                    <a:lumMod val="10000"/>
                  </a:schemeClr>
                </a:solidFill>
              </a:rPr>
              <a:t>Grave responsibility to bring a soul into the world; taken far too lightly! </a:t>
            </a:r>
          </a:p>
        </p:txBody>
      </p:sp>
      <p:pic>
        <p:nvPicPr>
          <p:cNvPr id="3" name="Picture 2" descr="A picture containing person, sitting, boy&#10;&#10;Description automatically generated">
            <a:extLst>
              <a:ext uri="{FF2B5EF4-FFF2-40B4-BE49-F238E27FC236}">
                <a16:creationId xmlns:a16="http://schemas.microsoft.com/office/drawing/2014/main" id="{8815075D-5145-404E-9AC8-125289878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251" y="3775379"/>
            <a:ext cx="5385498" cy="3141541"/>
          </a:xfrm>
          <a:prstGeom prst="rect">
            <a:avLst/>
          </a:prstGeom>
        </p:spPr>
      </p:pic>
    </p:spTree>
    <p:extLst>
      <p:ext uri="{BB962C8B-B14F-4D97-AF65-F5344CB8AC3E}">
        <p14:creationId xmlns:p14="http://schemas.microsoft.com/office/powerpoint/2010/main" val="4916652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wipe(left)">
                                      <p:cBhvr>
                                        <p:cTn id="14" dur="500"/>
                                        <p:tgtEl>
                                          <p:spTgt spid="10">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left)">
                                      <p:cBhvr>
                                        <p:cTn id="29" dur="500"/>
                                        <p:tgtEl>
                                          <p:spTgt spid="11">
                                            <p:txEl>
                                              <p:pRg st="1" end="1"/>
                                            </p:txEl>
                                          </p:spTgt>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wipe(left)">
                                      <p:cBhvr>
                                        <p:cTn id="3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505200" y="0"/>
            <a:ext cx="5638801" cy="537482"/>
          </a:xfrm>
        </p:spPr>
        <p:txBody>
          <a:bodyPr vert="horz" lIns="91440" tIns="45720" rIns="91440" bIns="45720" rtlCol="0" anchor="b">
            <a:noAutofit/>
          </a:bodyPr>
          <a:lstStyle/>
          <a:p>
            <a:pPr>
              <a:defRPr/>
            </a:pPr>
            <a:r>
              <a:rPr lang="en-US" sz="3600" u="sng" dirty="0">
                <a:solidFill>
                  <a:schemeClr val="tx1"/>
                </a:solidFill>
              </a:rPr>
              <a:t>Fathers Are Progenitors </a:t>
            </a:r>
            <a:endParaRPr lang="en-US" sz="4000" i="1" u="sng" dirty="0">
              <a:ln>
                <a:solidFill>
                  <a:srgbClr val="0000FF"/>
                </a:solidFill>
              </a:ln>
              <a:solidFill>
                <a:schemeClr val="tx1"/>
              </a:solidFill>
            </a:endParaRPr>
          </a:p>
        </p:txBody>
      </p:sp>
      <p:sp>
        <p:nvSpPr>
          <p:cNvPr id="5" name="Footer Placeholder 4"/>
          <p:cNvSpPr>
            <a:spLocks noGrp="1"/>
          </p:cNvSpPr>
          <p:nvPr>
            <p:ph type="ftr" sz="quarter" idx="11"/>
          </p:nvPr>
        </p:nvSpPr>
        <p:spPr>
          <a:xfrm>
            <a:off x="50137" y="6518025"/>
            <a:ext cx="5004649" cy="303570"/>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schemeClr val="accent1">
                    <a:lumMod val="50000"/>
                  </a:schemeClr>
                </a:solidFill>
                <a:effectLst/>
                <a:uLnTx/>
                <a:uFillTx/>
                <a:latin typeface="Rockwell" panose="02060603020205020403"/>
                <a:ea typeface="+mn-ea"/>
                <a:cs typeface="Times New Roman" pitchFamily="18" charset="0"/>
              </a:rPr>
              <a:t>Godly Fathers</a:t>
            </a:r>
          </a:p>
        </p:txBody>
      </p:sp>
      <p:sp>
        <p:nvSpPr>
          <p:cNvPr id="13" name="Text Box 3">
            <a:extLst>
              <a:ext uri="{FF2B5EF4-FFF2-40B4-BE49-F238E27FC236}">
                <a16:creationId xmlns:a16="http://schemas.microsoft.com/office/drawing/2014/main" id="{E9BD563F-A532-4CF4-9BEF-F57A48AB4D0E}"/>
              </a:ext>
            </a:extLst>
          </p:cNvPr>
          <p:cNvSpPr txBox="1">
            <a:spLocks noChangeArrowheads="1"/>
          </p:cNvSpPr>
          <p:nvPr/>
        </p:nvSpPr>
        <p:spPr bwMode="auto">
          <a:xfrm>
            <a:off x="2875493" y="666345"/>
            <a:ext cx="223807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alt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I Pet. 4:9; Heb. 13:2: Saints are to Practice hospitality!</a:t>
            </a:r>
          </a:p>
        </p:txBody>
      </p:sp>
      <p:sp>
        <p:nvSpPr>
          <p:cNvPr id="17" name="Text Box 3">
            <a:extLst>
              <a:ext uri="{FF2B5EF4-FFF2-40B4-BE49-F238E27FC236}">
                <a16:creationId xmlns:a16="http://schemas.microsoft.com/office/drawing/2014/main" id="{13E4E563-BC78-42C4-B3F3-1731DD64F6F4}"/>
              </a:ext>
            </a:extLst>
          </p:cNvPr>
          <p:cNvSpPr txBox="1">
            <a:spLocks noChangeArrowheads="1"/>
          </p:cNvSpPr>
          <p:nvPr/>
        </p:nvSpPr>
        <p:spPr bwMode="auto">
          <a:xfrm>
            <a:off x="4876800" y="753819"/>
            <a:ext cx="4272117"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Children will be similar to their fathers – Gen. 5:3</a:t>
            </a:r>
            <a:endParaRPr kumimoji="0" 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a:p>
            <a:pPr lvl="0" algn="l">
              <a:buClr>
                <a:srgbClr val="4F81BD"/>
              </a:buClr>
              <a:buSzPct val="115000"/>
              <a:buFont typeface="Wingdings" pitchFamily="2" charset="2"/>
              <a:buChar char="Ø"/>
            </a:pPr>
            <a:r>
              <a:rPr lang="en-US" sz="2000" b="0" dirty="0">
                <a:solidFill>
                  <a:schemeClr val="tx1"/>
                </a:solidFill>
              </a:rPr>
              <a:t>Not just physically, but moral character &amp; spiritual interests </a:t>
            </a:r>
            <a:r>
              <a:rPr lang="en-US" sz="2000" b="0" i="1" dirty="0">
                <a:solidFill>
                  <a:schemeClr val="tx1"/>
                </a:solidFill>
              </a:rPr>
              <a:t>(Saints to imitate God – Eph. 5:1)</a:t>
            </a:r>
          </a:p>
          <a:p>
            <a:pPr marL="457200" marR="0" lvl="0" indent="-457200" algn="l" defTabSz="914400" rtl="0" eaLnBrk="0" fontAlgn="base" latinLnBrk="0" hangingPunct="0">
              <a:lnSpc>
                <a:spcPct val="100000"/>
              </a:lnSpc>
              <a:spcBef>
                <a:spcPct val="0"/>
              </a:spcBef>
              <a:spcAft>
                <a:spcPct val="0"/>
              </a:spcAft>
              <a:buClr>
                <a:srgbClr val="4F81BD"/>
              </a:buClr>
              <a:buSzPct val="115000"/>
              <a:buFont typeface="Wingdings" pitchFamily="2" charset="2"/>
              <a:buChar char="Ø"/>
              <a:tabLst/>
              <a:defRPr/>
            </a:pPr>
            <a:r>
              <a:rPr kumimoji="0" lang="en-US" sz="2000" b="0" i="0" u="none" strike="noStrike" kern="1200" cap="none" spc="0" normalizeH="0" baseline="0" noProof="0" dirty="0">
                <a:ln>
                  <a:noFill/>
                </a:ln>
                <a:solidFill>
                  <a:schemeClr val="tx1"/>
                </a:solidFill>
                <a:effectLst/>
                <a:uLnTx/>
                <a:uFillTx/>
                <a:latin typeface="Tahoma" pitchFamily="34" charset="0"/>
                <a:ea typeface="+mn-ea"/>
                <a:cs typeface="Times New Roman" pitchFamily="18" charset="0"/>
              </a:rPr>
              <a:t>Like produces like – The Jews: Jn. 8:39, 44; The carpenter’s son was a carpenter: Mt. 13:55; Mk. 6:3 (Children’s lives are shaped by their parents!)</a:t>
            </a:r>
          </a:p>
        </p:txBody>
      </p:sp>
      <p:pic>
        <p:nvPicPr>
          <p:cNvPr id="19" name="Picture 18" descr="A person wearing a military uniform&#10;&#10;Description automatically generated">
            <a:extLst>
              <a:ext uri="{FF2B5EF4-FFF2-40B4-BE49-F238E27FC236}">
                <a16:creationId xmlns:a16="http://schemas.microsoft.com/office/drawing/2014/main" id="{3725D924-DF94-4C99-96C5-336B8E9D4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95" y="4001914"/>
            <a:ext cx="3281459" cy="2066294"/>
          </a:xfrm>
          <a:prstGeom prst="rect">
            <a:avLst/>
          </a:prstGeom>
        </p:spPr>
      </p:pic>
      <p:pic>
        <p:nvPicPr>
          <p:cNvPr id="20" name="Picture 19" descr="A person wearing a costume&#10;&#10;Description automatically generated">
            <a:extLst>
              <a:ext uri="{FF2B5EF4-FFF2-40B4-BE49-F238E27FC236}">
                <a16:creationId xmlns:a16="http://schemas.microsoft.com/office/drawing/2014/main" id="{73B997E2-8E5E-4C6D-A7C3-F8C87B64C5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2676" y="3975118"/>
            <a:ext cx="2139937" cy="3209905"/>
          </a:xfrm>
          <a:prstGeom prst="rect">
            <a:avLst/>
          </a:prstGeom>
        </p:spPr>
      </p:pic>
      <p:pic>
        <p:nvPicPr>
          <p:cNvPr id="18" name="Picture 17" descr="A person wearing a military uniform&#10;&#10;Description automatically generated">
            <a:extLst>
              <a:ext uri="{FF2B5EF4-FFF2-40B4-BE49-F238E27FC236}">
                <a16:creationId xmlns:a16="http://schemas.microsoft.com/office/drawing/2014/main" id="{D027B11C-13CA-403C-B583-F4E828273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573" y="615327"/>
            <a:ext cx="4533227" cy="3404454"/>
          </a:xfrm>
          <a:prstGeom prst="rect">
            <a:avLst/>
          </a:prstGeom>
        </p:spPr>
      </p:pic>
      <p:sp>
        <p:nvSpPr>
          <p:cNvPr id="21" name="Rectangle 2">
            <a:extLst>
              <a:ext uri="{FF2B5EF4-FFF2-40B4-BE49-F238E27FC236}">
                <a16:creationId xmlns:a16="http://schemas.microsoft.com/office/drawing/2014/main" id="{72FC76F0-59D7-4B8B-8512-441B51C81E8C}"/>
              </a:ext>
            </a:extLst>
          </p:cNvPr>
          <p:cNvSpPr txBox="1">
            <a:spLocks noChangeArrowheads="1"/>
          </p:cNvSpPr>
          <p:nvPr/>
        </p:nvSpPr>
        <p:spPr>
          <a:xfrm>
            <a:off x="-4915" y="0"/>
            <a:ext cx="3357716" cy="47938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sz="2400" i="1" u="sng" dirty="0">
                <a:cs typeface="Times New Roman" pitchFamily="18" charset="0"/>
              </a:rPr>
              <a:t>(</a:t>
            </a:r>
            <a:r>
              <a:rPr lang="en-US" sz="2400" i="1" u="sng" dirty="0">
                <a:effectLst/>
                <a:cs typeface="Times New Roman" pitchFamily="18" charset="0"/>
              </a:rPr>
              <a:t>to bring forth</a:t>
            </a:r>
            <a:r>
              <a:rPr lang="en-US" sz="2400" i="1" u="sng" dirty="0">
                <a:cs typeface="Times New Roman" pitchFamily="18" charset="0"/>
              </a:rPr>
              <a:t>)</a:t>
            </a:r>
          </a:p>
        </p:txBody>
      </p:sp>
      <p:sp>
        <p:nvSpPr>
          <p:cNvPr id="22" name="Text Box 10">
            <a:extLst>
              <a:ext uri="{FF2B5EF4-FFF2-40B4-BE49-F238E27FC236}">
                <a16:creationId xmlns:a16="http://schemas.microsoft.com/office/drawing/2014/main" id="{905E6454-FDAC-4B92-877D-87122E31410A}"/>
              </a:ext>
            </a:extLst>
          </p:cNvPr>
          <p:cNvSpPr txBox="1">
            <a:spLocks noChangeArrowheads="1"/>
          </p:cNvSpPr>
          <p:nvPr/>
        </p:nvSpPr>
        <p:spPr bwMode="auto">
          <a:xfrm>
            <a:off x="4957000" y="4819502"/>
            <a:ext cx="4111716" cy="1569660"/>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rPr>
              <a:t>Like God, fathers are to be there for their children to guide and give them life and more!</a:t>
            </a:r>
            <a:endParaRPr kumimoji="0" lang="en-US" sz="2400" b="1" i="1"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063608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fade">
                                      <p:cBhvr>
                                        <p:cTn id="15" dur="500"/>
                                        <p:tgtEl>
                                          <p:spTgt spid="17">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wipe(left)">
                                      <p:cBhvr>
                                        <p:cTn id="19" dur="500"/>
                                        <p:tgtEl>
                                          <p:spTgt spid="1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defRPr/>
            </a:pPr>
            <a:r>
              <a:rPr lang="en-US" sz="3200" b="1" u="sng" dirty="0">
                <a:solidFill>
                  <a:schemeClr val="tx1"/>
                </a:solidFill>
                <a:cs typeface="Times New Roman" pitchFamily="18" charset="0"/>
              </a:rPr>
              <a:t>Fathers Are Providers</a:t>
            </a:r>
          </a:p>
        </p:txBody>
      </p:sp>
      <p:sp>
        <p:nvSpPr>
          <p:cNvPr id="5" name="Footer Placeholder 3"/>
          <p:cNvSpPr>
            <a:spLocks noGrp="1"/>
          </p:cNvSpPr>
          <p:nvPr>
            <p:ph type="ftr" sz="quarter" idx="11"/>
          </p:nvPr>
        </p:nvSpPr>
        <p:spPr>
          <a:xfrm>
            <a:off x="-12290" y="6553200"/>
            <a:ext cx="1688690" cy="304800"/>
          </a:xfrm>
        </p:spPr>
        <p:txBody>
          <a:bodyPr/>
          <a:lstStyle/>
          <a:p>
            <a:pPr>
              <a:defRPr/>
            </a:pPr>
            <a:r>
              <a:rPr lang="en-US" b="0" dirty="0">
                <a:solidFill>
                  <a:schemeClr val="bg1">
                    <a:lumMod val="50000"/>
                  </a:schemeClr>
                </a:solidFill>
              </a:rPr>
              <a:t>Godly Fathers</a:t>
            </a:r>
          </a:p>
        </p:txBody>
      </p:sp>
      <p:sp>
        <p:nvSpPr>
          <p:cNvPr id="10" name="Text Box 3"/>
          <p:cNvSpPr txBox="1">
            <a:spLocks noChangeArrowheads="1"/>
          </p:cNvSpPr>
          <p:nvPr/>
        </p:nvSpPr>
        <p:spPr bwMode="auto">
          <a:xfrm>
            <a:off x="0" y="762000"/>
            <a:ext cx="9144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God is our supreme example of fatherhood </a:t>
            </a:r>
          </a:p>
          <a:p>
            <a:pPr algn="l" eaLnBrk="1" hangingPunct="1"/>
            <a:r>
              <a:rPr lang="en-US" i="1" dirty="0">
                <a:solidFill>
                  <a:srgbClr val="0000FF"/>
                </a:solidFill>
              </a:rPr>
              <a:t>(II Cor. 6:17-18)</a:t>
            </a:r>
            <a:endParaRPr lang="en-US" sz="2800" i="1"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Provider </a:t>
            </a:r>
            <a:r>
              <a:rPr lang="en-US" sz="2000" b="0" dirty="0">
                <a:solidFill>
                  <a:schemeClr val="bg2">
                    <a:lumMod val="10000"/>
                  </a:schemeClr>
                </a:solidFill>
              </a:rPr>
              <a:t>(Father of lights – Constancy): Js. 1:17</a:t>
            </a:r>
          </a:p>
        </p:txBody>
      </p:sp>
      <p:sp>
        <p:nvSpPr>
          <p:cNvPr id="11" name="Text Box 3"/>
          <p:cNvSpPr txBox="1">
            <a:spLocks noChangeArrowheads="1"/>
          </p:cNvSpPr>
          <p:nvPr/>
        </p:nvSpPr>
        <p:spPr bwMode="auto">
          <a:xfrm>
            <a:off x="-12290" y="2209800"/>
            <a:ext cx="91562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Fathers Provide Many Things for their Families</a:t>
            </a:r>
            <a:endParaRPr lang="en-US" sz="2800"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Physical provisions – I Tim. 5:8 (Lk. 11:11-13; II Cor. 12:14-15)</a:t>
            </a:r>
          </a:p>
        </p:txBody>
      </p:sp>
      <p:sp>
        <p:nvSpPr>
          <p:cNvPr id="12" name="Text Box 6"/>
          <p:cNvSpPr txBox="1">
            <a:spLocks noChangeArrowheads="1"/>
          </p:cNvSpPr>
          <p:nvPr/>
        </p:nvSpPr>
        <p:spPr bwMode="auto">
          <a:xfrm>
            <a:off x="7374" y="3110488"/>
            <a:ext cx="9136626" cy="1077218"/>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I Tim. 5:8</a:t>
            </a:r>
          </a:p>
          <a:p>
            <a:pPr algn="l">
              <a:buClr>
                <a:schemeClr val="accent1"/>
              </a:buClr>
              <a:buSzPct val="115000"/>
            </a:pPr>
            <a:r>
              <a:rPr lang="en-US" sz="2000" b="0" dirty="0">
                <a:solidFill>
                  <a:srgbClr val="002060"/>
                </a:solidFill>
              </a:rPr>
              <a:t>8.  But if anyone does not provide for his own, and especially for those of his household, he has denied the faith and is worse than an unbeliever.</a:t>
            </a:r>
          </a:p>
        </p:txBody>
      </p:sp>
      <p:pic>
        <p:nvPicPr>
          <p:cNvPr id="8" name="Picture 7">
            <a:extLst>
              <a:ext uri="{FF2B5EF4-FFF2-40B4-BE49-F238E27FC236}">
                <a16:creationId xmlns:a16="http://schemas.microsoft.com/office/drawing/2014/main" id="{4496CDC6-D2C9-4EDD-B236-2B904A3BFD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5170" y="4318953"/>
            <a:ext cx="3821369" cy="2547579"/>
          </a:xfrm>
          <a:prstGeom prst="rect">
            <a:avLst/>
          </a:prstGeom>
        </p:spPr>
      </p:pic>
    </p:spTree>
    <p:extLst>
      <p:ext uri="{BB962C8B-B14F-4D97-AF65-F5344CB8AC3E}">
        <p14:creationId xmlns:p14="http://schemas.microsoft.com/office/powerpoint/2010/main" val="12778347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wipe(left)">
                                      <p:cBhvr>
                                        <p:cTn id="14" dur="500"/>
                                        <p:tgtEl>
                                          <p:spTgt spid="10">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left)">
                                      <p:cBhvr>
                                        <p:cTn id="23" dur="500"/>
                                        <p:tgtEl>
                                          <p:spTgt spid="11">
                                            <p:txEl>
                                              <p:pRg st="1" end="1"/>
                                            </p:txEl>
                                          </p:spTgt>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1500"/>
                            </p:stCondLst>
                            <p:childTnLst>
                              <p:par>
                                <p:cTn id="31" presetID="1"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i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2824</Words>
  <Application>Microsoft Office PowerPoint</Application>
  <PresentationFormat>On-screen Show (4:3)</PresentationFormat>
  <Paragraphs>234</Paragraphs>
  <Slides>25</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Ameretto</vt:lpstr>
      <vt:lpstr>Arial</vt:lpstr>
      <vt:lpstr>Calisto MT</vt:lpstr>
      <vt:lpstr>Rockwell</vt:lpstr>
      <vt:lpstr>Tahoma</vt:lpstr>
      <vt:lpstr>Times New Roman</vt:lpstr>
      <vt:lpstr>Trebuchet MS</vt:lpstr>
      <vt:lpstr>Wingdings</vt:lpstr>
      <vt:lpstr>Wingdings 2</vt:lpstr>
      <vt:lpstr>simple</vt:lpstr>
      <vt:lpstr>Slate</vt:lpstr>
      <vt:lpstr>Godly Fathers  Text: Eph. 6:4</vt:lpstr>
      <vt:lpstr>Intro</vt:lpstr>
      <vt:lpstr>Intro</vt:lpstr>
      <vt:lpstr>Intro</vt:lpstr>
      <vt:lpstr>Intro</vt:lpstr>
      <vt:lpstr>Intro</vt:lpstr>
      <vt:lpstr>Fathers Are Progenitors  (to bring forth; an ancestor in the direct line; a forefather)</vt:lpstr>
      <vt:lpstr>Fathers Are Progenitors </vt:lpstr>
      <vt:lpstr>Fathers Are Providers</vt:lpstr>
      <vt:lpstr>Fathers Are Providers: Physical Provisions</vt:lpstr>
      <vt:lpstr>Fathers Are Providers</vt:lpstr>
      <vt:lpstr>Fathers Are Providers: Spiritual Provisions</vt:lpstr>
      <vt:lpstr>Fathers Are Providers: Spiritual Provisions</vt:lpstr>
      <vt:lpstr>Fathers Are Providers: Emotional Provisions</vt:lpstr>
      <vt:lpstr>Fathers Are Providers</vt:lpstr>
      <vt:lpstr>Fathers Are Providers: Example &amp; Influence</vt:lpstr>
      <vt:lpstr>Fathers Are Providers</vt:lpstr>
      <vt:lpstr>Fathers Are Protectors</vt:lpstr>
      <vt:lpstr>Fathers Are Protectors: Physical Harm</vt:lpstr>
      <vt:lpstr>Fathers Are Protectors</vt:lpstr>
      <vt:lpstr>Fathers Are Protectors: Spiritual Harm</vt:lpstr>
      <vt:lpstr>Fathers Are Protectors</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Godly Fathers</dc:title>
  <dc:subject>06/16/2019</dc:subject>
  <dc:creator>Nathan Morrison</dc:creator>
  <dc:description>Many points from several sources, including lessons from Joe Price and Richard Thetford</dc:description>
  <cp:lastModifiedBy>Nathan Morrison</cp:lastModifiedBy>
  <cp:revision>13</cp:revision>
  <dcterms:created xsi:type="dcterms:W3CDTF">2019-06-12T20:41:30Z</dcterms:created>
  <dcterms:modified xsi:type="dcterms:W3CDTF">2019-06-16T16:04:47Z</dcterms:modified>
</cp:coreProperties>
</file>