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  <p:sldMasterId id="2147483965" r:id="rId10"/>
  </p:sldMasterIdLst>
  <p:notesMasterIdLst>
    <p:notesMasterId r:id="rId19"/>
  </p:notesMasterIdLst>
  <p:handoutMasterIdLst>
    <p:handoutMasterId r:id="rId20"/>
  </p:handoutMasterIdLst>
  <p:sldIdLst>
    <p:sldId id="256" r:id="rId11"/>
    <p:sldId id="454" r:id="rId12"/>
    <p:sldId id="576" r:id="rId13"/>
    <p:sldId id="534" r:id="rId14"/>
    <p:sldId id="578" r:id="rId15"/>
    <p:sldId id="580" r:id="rId16"/>
    <p:sldId id="520" r:id="rId17"/>
    <p:sldId id="490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800000"/>
    <a:srgbClr val="FF3300"/>
    <a:srgbClr val="00000C"/>
    <a:srgbClr val="FFCCFF"/>
    <a:srgbClr val="FFFF00"/>
    <a:srgbClr val="CCFF33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09" autoAdjust="0"/>
  </p:normalViewPr>
  <p:slideViewPr>
    <p:cSldViewPr snapToObjects="1">
      <p:cViewPr varScale="1">
        <p:scale>
          <a:sx n="95" d="100"/>
          <a:sy n="95" d="100"/>
        </p:scale>
        <p:origin x="5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6E1D2F9-EBC0-4DA0-A7E1-CC00D5E19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37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016846-4634-43EF-ACEC-2D17B4E8C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707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t>A Specific Request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BA1C665-5710-4130-9DD5-BF8B3269C2A7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Prepared 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www.courthousechurchofcrist.com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48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7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48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8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6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488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0F48D-CA39-4A30-899D-CCDCF0AB1A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37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BEB07-E1CC-484F-9BBE-EA7D90274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605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A8525-0A72-4C05-B223-7EDA2B48B2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014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1AFF3-16D9-4048-963C-74B13CD744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780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C8994-46C1-46C4-BBC7-F13DDF24DE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065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6B4CC-5D46-473D-ABCA-5FF63C6E6F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578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90D3B-95B3-4CAC-81D8-800069D7D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843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8A0E2-5A4F-4F36-BA79-F3AA56B017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317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8912B-0483-491E-ABB6-A3E9449F61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607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1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036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044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77420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490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349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130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611F-4085-4BBC-A244-5346EB145D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253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5183C-689C-4A71-B8A9-6BB94A09FE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19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E53D-3509-453C-A08C-60D27CDEA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9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21DC-1A71-42D8-87C4-7FE5DB8F1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21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E30AB-6FC8-4CD4-AF5E-F366032CB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52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47FF-4825-4414-8D2B-34D53E01B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0F2D-B070-4C4E-A78A-E426D9EF4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4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10D8-B33B-4295-AFCE-FD0DB378B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9FBDA-DEA2-459B-9954-3CF30E7A3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8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1659-0AA3-4650-A689-510C58BC4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6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8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B4F6-AFEC-4D90-B920-2304C3AE2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69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1880-5455-45A5-8064-05F9C12BB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72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637F-B98D-4157-B4FB-B819FEBD6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2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6D5DB-412D-45DE-8DE7-B71ECA54B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64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12CB-910F-4575-9C81-48C3985A1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0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F132-A8C7-44AF-A998-8B0A73C67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37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4017D-60A3-4073-BCCE-BA45B4EC5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79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6ECE-22CC-4A40-99C6-877862130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A94A-89DA-40FD-8A75-EDF2135B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00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9955-2462-4CF9-B200-8BD3EDEA1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5202-8924-40C7-ABD4-985737036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67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0316-5363-4BF4-9CF9-AF9A42365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2D748-EB44-4250-9FB1-18610B3A3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7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E99A-6E87-46E3-BF38-65316CC01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34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87E7-E2EE-4726-AA6A-9B8E859FC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12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03F7-8D69-4E7A-BA8E-0452DA26E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91A5-14B7-4CF1-9788-7B2149918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89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5ADB-6073-4F6B-9C1E-791CCC970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5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40E2-F6CE-4A02-954D-C1D0551B6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80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9A48-815E-43ED-8097-484BFEA1C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73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1EC6-579A-4C6B-9933-9380DFA28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86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683D-D25A-44B4-875B-37BBF5541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4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BCC2-FA55-4FE4-8EE4-5AE363960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22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F2D2-73EB-4ECF-8730-DBE993968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5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FE1D-780C-4CAB-9C8A-02DAA2A93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2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21E7-84F9-4EB9-8E8A-D2A47F187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71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6A75-0D5A-4190-9A20-AA9DB84C0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38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5ECFE-EE96-4BE6-BEBF-C52F6CA7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31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FFD5-B075-4CF9-9CA6-1B048309F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42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C92C-CCF0-4E2F-A933-26305919B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3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75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7DA6-55B7-4163-A939-13ADAB324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45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0E50-1471-4051-A4D6-E0E59A41D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0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743F-9DF2-4003-8AC4-7D99EC969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84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831A-302D-408C-8EAE-4201699A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94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CB4-5FE1-4B1F-9A9A-F5A61FE98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20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B078-E4E5-4711-B1EB-E314BD83D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0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2208-C23B-4B03-B1F2-EF97A5FA3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41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5E23-8E96-42C1-84C4-15836EE8D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2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9505-59BC-4875-A217-47650C466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0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D75E-4B2A-4A8F-BBD3-5B8DA0940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7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40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1EA4-C9EE-464F-B7C4-12F8A2A00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48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869C-2927-4CBF-8E56-51EC68CB8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922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A1B5-F67A-4EFE-9997-A1639ACE8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03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B901-E75B-4158-B47E-44CB33F28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69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4336-2764-46EE-9E82-304E457CF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8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6373-21E9-42DB-8DA0-53DE1DE76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9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28C8-EF04-4EDF-9FAA-422D32C0C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4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A5B59-17B4-4642-892B-D38A9DFAE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80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1971F-3D8A-4FD2-8F58-1517A77E8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6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DF3C-0430-4327-89A5-2AE7CE673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7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0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943D-C69D-4D21-8058-36E75DB79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57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AB6D-B133-4FB2-8198-1335F98F1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61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957E-BA85-4D4F-9A29-9EAAD88B5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3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5F94-C485-4AF6-8763-05CDC0520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40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A24C-6BD0-4592-883D-CCBBEDF8C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08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631B-F05E-4C56-A37A-2C921E459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87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5CF8-AD1E-4E63-BA5F-58733D573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881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214D-EDE6-4F13-8F28-AFDAEBD09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53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EDCB-7AB1-4DBB-B08F-D4CF33A8A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70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CD990-4C2B-42A0-9E5C-BE53D44EC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285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6406-E161-4845-8415-9589DFA4F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297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63703-4CA1-4870-B468-2371A0F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08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5BA9-D0B3-45A4-96C6-84ACB10F5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041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1EFE-8498-4863-9222-E0BCBAF52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29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EAB7-5DB9-4FFA-850E-59DA13B4A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435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0430-EF63-4AE7-B7A0-0C9B1AEB0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71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361A-4931-442A-95D4-B3A5B6D62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15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71C7-BCEB-4E4D-BE52-8834A7626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45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1A32-5EEC-4587-844E-696508CC9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9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E7CC-A340-40FD-A364-6F7ECEFC9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4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230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D8FD-6A39-4468-971C-CCF3C6477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06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62D1D-C7A5-4F2C-9D11-9F9C72649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994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0905-BA23-44DB-B96A-383EA7758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24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5198-1D56-43EF-8997-1D02D872C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45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E414-3982-43FF-A555-BF38A4BE8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760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70FA-5E0A-437A-972F-6A949FE3D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294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6AA6A-2922-4FD2-8E1E-AB2F185F3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671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A2B4-1795-4E40-832A-56C2B8C46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409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AAAB-5F8D-4FA5-87D5-654C463AB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747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21F9-7F33-4256-85B2-F1F492A1E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62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E6E797-7EA4-4BE0-B64C-8FE640348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6C8CD2-BBB0-4F0E-A0CE-35F15146F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DD745C-AD9C-4F37-ADEC-69EB112F5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E35BC-B84D-490E-B6C0-A7A96EEF8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194804-5AB9-4CC4-A152-111BCAB41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ED3193-CE87-43DB-9A63-14470DE8D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F803EA-E8A2-4367-A417-A189CCC1C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Dying With Jesus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B7FE20-B6FD-4C62-BB81-2D6BF2AA3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8954" y="3810000"/>
            <a:ext cx="6858000" cy="164149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eaLnBrk="1" hangingPunct="1"/>
            <a:r>
              <a:rPr lang="en-US" b="1" u="sng" dirty="0">
                <a:cs typeface="Times New Roman" pitchFamily="18" charset="0"/>
              </a:rPr>
              <a:t>Dying With Jesus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8954" y="5943600"/>
            <a:ext cx="6858000" cy="754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/>
              <a:t>Text: Romans 6:3-11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2433"/>
          <a:stretch/>
        </p:blipFill>
        <p:spPr>
          <a:xfrm>
            <a:off x="1119276" y="645981"/>
            <a:ext cx="7317357" cy="3040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922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u="sng" dirty="0">
                <a:solidFill>
                  <a:srgbClr val="FFC000"/>
                </a:solidFill>
                <a:cs typeface="Times New Roman" pitchFamily="18" charset="0"/>
              </a:rPr>
              <a:t>Intro</a:t>
            </a:r>
            <a:endParaRPr lang="en-US" sz="4000" b="1" u="sng" dirty="0">
              <a:solidFill>
                <a:srgbClr val="FFC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15100"/>
            <a:ext cx="44196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Dying With Jesus</a:t>
            </a:r>
            <a:endParaRPr lang="en-US" sz="1400" b="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4748" y="838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dirty="0">
                <a:solidFill>
                  <a:schemeClr val="tx1"/>
                </a:solidFill>
              </a:rPr>
              <a:t>The gospel teaches Jesus Christ crucified – I Cor. 2:2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2084645"/>
            <a:ext cx="55512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 teach Jesus crucified we must also teach sinners to die with Him to be saved! (Rom. 6:8)</a:t>
            </a:r>
          </a:p>
        </p:txBody>
      </p:sp>
      <p:pic>
        <p:nvPicPr>
          <p:cNvPr id="3" name="Picture 2" descr="A picture containing sky&#10;&#10;Description automatically generated">
            <a:extLst>
              <a:ext uri="{FF2B5EF4-FFF2-40B4-BE49-F238E27FC236}">
                <a16:creationId xmlns:a16="http://schemas.microsoft.com/office/drawing/2014/main" id="{16DC3057-1476-4BB4-A691-E1EC22951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21" y="1524000"/>
            <a:ext cx="3607479" cy="5356559"/>
          </a:xfrm>
          <a:prstGeom prst="rect">
            <a:avLst/>
          </a:prstGeom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55BE4D26-C611-48D0-AA4F-6FA273D28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48" y="3652828"/>
            <a:ext cx="55512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If one is in Christ, one is a “new creature, the old things passed away! (II Cor. 5:17)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8E55BFBC-9C9C-4D9F-B587-8A869CFCA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49" y="5314821"/>
            <a:ext cx="5551269" cy="830997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How does one get “into Christ” to become a “new creature?”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763447B-EEED-44BA-8C88-4717AE7629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4" r="8238" b="-3"/>
          <a:stretch/>
        </p:blipFill>
        <p:spPr>
          <a:xfrm>
            <a:off x="5886450" y="10"/>
            <a:ext cx="3257550" cy="2907946"/>
          </a:xfrm>
          <a:prstGeom prst="rect">
            <a:avLst/>
          </a:prstGeom>
        </p:spPr>
      </p:pic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7F9F02B-DB04-4B60-859E-78BED6F40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8645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12" y="-3009"/>
            <a:ext cx="4996542" cy="84121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u="sng" dirty="0">
                <a:cs typeface="Times New Roman" pitchFamily="18" charset="0"/>
              </a:rPr>
              <a:t>Intro</a:t>
            </a:r>
            <a:endParaRPr lang="en-US" b="1" u="sng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0412" y="838201"/>
            <a:ext cx="5677421" cy="31118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defRPr/>
            </a:pPr>
            <a:r>
              <a:rPr lang="en-US" dirty="0"/>
              <a:t>Baptism puts a person “in Christ” – Gal. 3:27</a:t>
            </a:r>
          </a:p>
          <a:p>
            <a:pPr marL="457200" indent="-457200">
              <a:spcAft>
                <a:spcPts val="600"/>
              </a:spcAft>
              <a:defRPr/>
            </a:pPr>
            <a:endParaRPr lang="en-US" dirty="0"/>
          </a:p>
          <a:p>
            <a:pPr marL="457200" indent="-457200">
              <a:spcAft>
                <a:spcPts val="600"/>
              </a:spcAft>
              <a:defRPr/>
            </a:pPr>
            <a:r>
              <a:rPr lang="en-US" dirty="0"/>
              <a:t>Rom. 6:3-11: In baptism the sinner crucifies the “old self” with Christ and is baptized into His death (dies with Him)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8967" y="6492875"/>
            <a:ext cx="3086100" cy="365125"/>
          </a:xfrm>
        </p:spPr>
        <p:txBody>
          <a:bodyPr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200" b="0" dirty="0"/>
              <a:t>Dying With Jesus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B7A4F6A1-303E-488A-908C-5D9E3FFE9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749" y="3950045"/>
            <a:ext cx="3208251" cy="1692771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chemeClr val="bg1"/>
                </a:solidFill>
              </a:rPr>
              <a:t>Gal. 3:27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 eaLnBrk="1" hangingPunct="1">
              <a:tabLst>
                <a:tab pos="406400" algn="l"/>
                <a:tab pos="457200" algn="l"/>
                <a:tab pos="749300" algn="l"/>
              </a:tabLst>
            </a:pPr>
            <a:r>
              <a:rPr lang="en-US" sz="2000" b="0" dirty="0">
                <a:solidFill>
                  <a:srgbClr val="0000FF"/>
                </a:solidFill>
              </a:rPr>
              <a:t>For all of you who were baptized into Christ have clothed yourselves with Christ.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640B807C-79D3-4412-B607-80E965703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90" y="5042651"/>
            <a:ext cx="5677422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It is important to know what baptism does and what the state of one is without baptism! </a:t>
            </a:r>
            <a:endParaRPr lang="en-US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5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9832" y="0"/>
            <a:ext cx="9153832" cy="747414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C000"/>
                </a:solidFill>
                <a:cs typeface="Times New Roman" pitchFamily="18" charset="0"/>
              </a:rPr>
              <a:t>What Baptism Does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44724" y="6553200"/>
            <a:ext cx="4343400" cy="3048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Dying With Jesus</a:t>
            </a:r>
            <a:endParaRPr lang="en-US" sz="14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5573493" y="160704"/>
            <a:ext cx="3262351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Put On Christ</a:t>
            </a:r>
          </a:p>
          <a:p>
            <a:r>
              <a:rPr lang="en-US" sz="2000" dirty="0">
                <a:solidFill>
                  <a:schemeClr val="tx1"/>
                </a:solidFill>
              </a:rPr>
              <a:t>Gal. 3:27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120377"/>
            <a:ext cx="3420619" cy="38655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6C31D9-7DDD-499C-9B3C-7A8CFCEE7759}"/>
              </a:ext>
            </a:extLst>
          </p:cNvPr>
          <p:cNvSpPr txBox="1"/>
          <p:nvPr/>
        </p:nvSpPr>
        <p:spPr>
          <a:xfrm>
            <a:off x="-9832" y="747414"/>
            <a:ext cx="3735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at </a:t>
            </a:r>
          </a:p>
          <a:p>
            <a:r>
              <a:rPr lang="en-US" sz="3200" dirty="0"/>
              <a:t>BAPTISM</a:t>
            </a:r>
          </a:p>
          <a:p>
            <a:r>
              <a:rPr lang="en-US" dirty="0"/>
              <a:t> you have…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114AF4-F02A-497E-ADB2-1EDC6931F5EA}"/>
              </a:ext>
            </a:extLst>
          </p:cNvPr>
          <p:cNvSpPr txBox="1"/>
          <p:nvPr/>
        </p:nvSpPr>
        <p:spPr>
          <a:xfrm>
            <a:off x="5573494" y="1119986"/>
            <a:ext cx="3262351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Washed Away Sins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Acts 22:16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B58562-86E2-42F7-B412-381B900FC149}"/>
              </a:ext>
            </a:extLst>
          </p:cNvPr>
          <p:cNvSpPr txBox="1"/>
          <p:nvPr/>
        </p:nvSpPr>
        <p:spPr>
          <a:xfrm>
            <a:off x="5576850" y="2072012"/>
            <a:ext cx="3262351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Forgiveness Of Sins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Acts 2:38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91211-EEC6-4833-B042-EE08715E54BF}"/>
              </a:ext>
            </a:extLst>
          </p:cNvPr>
          <p:cNvSpPr txBox="1"/>
          <p:nvPr/>
        </p:nvSpPr>
        <p:spPr>
          <a:xfrm>
            <a:off x="5611175" y="3001923"/>
            <a:ext cx="3262351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Freedom From Sin</a:t>
            </a:r>
          </a:p>
          <a:p>
            <a:r>
              <a:rPr lang="en-US" sz="2000" dirty="0">
                <a:solidFill>
                  <a:schemeClr val="tx1"/>
                </a:solidFill>
              </a:rPr>
              <a:t>Rom. 6:7, 16-18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08FFAA-BFE5-46ED-BA5A-6E98D899E105}"/>
              </a:ext>
            </a:extLst>
          </p:cNvPr>
          <p:cNvSpPr txBox="1"/>
          <p:nvPr/>
        </p:nvSpPr>
        <p:spPr>
          <a:xfrm>
            <a:off x="5382577" y="3961205"/>
            <a:ext cx="3719549" cy="113877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Shared in Christ’s Death &amp; Resurrection </a:t>
            </a:r>
          </a:p>
          <a:p>
            <a:r>
              <a:rPr lang="en-US" sz="2000" dirty="0">
                <a:solidFill>
                  <a:schemeClr val="tx1"/>
                </a:solidFill>
              </a:rPr>
              <a:t>Rom. 6:3-4, 5-8, 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516C0-605B-459B-9FEC-D339A99C96E2}"/>
              </a:ext>
            </a:extLst>
          </p:cNvPr>
          <p:cNvSpPr txBox="1"/>
          <p:nvPr/>
        </p:nvSpPr>
        <p:spPr>
          <a:xfrm>
            <a:off x="5391794" y="5289819"/>
            <a:ext cx="3719549" cy="113877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Entered The Body </a:t>
            </a:r>
          </a:p>
          <a:p>
            <a:r>
              <a:rPr lang="en-US" dirty="0">
                <a:solidFill>
                  <a:schemeClr val="tx1"/>
                </a:solidFill>
              </a:rPr>
              <a:t>Of Christ</a:t>
            </a:r>
          </a:p>
          <a:p>
            <a:r>
              <a:rPr lang="en-US" sz="2000" dirty="0">
                <a:solidFill>
                  <a:schemeClr val="tx1"/>
                </a:solidFill>
              </a:rPr>
              <a:t>I Cor. 12:13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0573FA9C-8AE3-44B0-9D91-525ADCE6B084}"/>
              </a:ext>
            </a:extLst>
          </p:cNvPr>
          <p:cNvSpPr/>
          <p:nvPr/>
        </p:nvSpPr>
        <p:spPr>
          <a:xfrm rot="2897898">
            <a:off x="4500211" y="455413"/>
            <a:ext cx="354210" cy="2123189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50C64337-B27D-48D6-A165-4F9B0B7FDBE1}"/>
              </a:ext>
            </a:extLst>
          </p:cNvPr>
          <p:cNvSpPr/>
          <p:nvPr/>
        </p:nvSpPr>
        <p:spPr>
          <a:xfrm rot="3120818">
            <a:off x="4517419" y="1189740"/>
            <a:ext cx="354210" cy="207709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031D6C8C-C7C0-4006-92C0-E0F4ADA7E79D}"/>
              </a:ext>
            </a:extLst>
          </p:cNvPr>
          <p:cNvSpPr/>
          <p:nvPr/>
        </p:nvSpPr>
        <p:spPr>
          <a:xfrm rot="3576945">
            <a:off x="4420363" y="2145089"/>
            <a:ext cx="334537" cy="180291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539AB7-61F2-4FE5-BE35-97B7410D2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2107">
            <a:off x="3851637" y="3234593"/>
            <a:ext cx="1621677" cy="1066892"/>
          </a:xfrm>
          <a:prstGeom prst="rect">
            <a:avLst/>
          </a:prstGeom>
        </p:spPr>
      </p:pic>
      <p:sp>
        <p:nvSpPr>
          <p:cNvPr id="24" name="Arrow: Up 23">
            <a:extLst>
              <a:ext uri="{FF2B5EF4-FFF2-40B4-BE49-F238E27FC236}">
                <a16:creationId xmlns:a16="http://schemas.microsoft.com/office/drawing/2014/main" id="{9340626F-9F9A-4D98-9BDE-3D6F214EF1E7}"/>
              </a:ext>
            </a:extLst>
          </p:cNvPr>
          <p:cNvSpPr/>
          <p:nvPr/>
        </p:nvSpPr>
        <p:spPr>
          <a:xfrm rot="5219626">
            <a:off x="4403774" y="3892688"/>
            <a:ext cx="334537" cy="137846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D6A611C6-55F6-4D05-9C96-6CB5856746CD}"/>
              </a:ext>
            </a:extLst>
          </p:cNvPr>
          <p:cNvSpPr/>
          <p:nvPr/>
        </p:nvSpPr>
        <p:spPr>
          <a:xfrm rot="6766671">
            <a:off x="4422966" y="4746223"/>
            <a:ext cx="344383" cy="163666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2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9832" y="0"/>
            <a:ext cx="9153832" cy="747414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C000"/>
                </a:solidFill>
                <a:cs typeface="Times New Roman" pitchFamily="18" charset="0"/>
              </a:rPr>
              <a:t>State Without Baptism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44724" y="6553200"/>
            <a:ext cx="4343400" cy="3048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Dying With Jesus</a:t>
            </a:r>
            <a:endParaRPr lang="en-US" sz="14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5573493" y="462046"/>
            <a:ext cx="3262351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Sin Leads To Death</a:t>
            </a:r>
          </a:p>
          <a:p>
            <a:r>
              <a:rPr lang="en-US" sz="2000" dirty="0">
                <a:solidFill>
                  <a:schemeClr val="tx1"/>
                </a:solidFill>
              </a:rPr>
              <a:t>Rom. 6:23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4" y="2120377"/>
            <a:ext cx="3108302" cy="44054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6C31D9-7DDD-499C-9B3C-7A8CFCEE7759}"/>
              </a:ext>
            </a:extLst>
          </p:cNvPr>
          <p:cNvSpPr txBox="1"/>
          <p:nvPr/>
        </p:nvSpPr>
        <p:spPr>
          <a:xfrm>
            <a:off x="-9832" y="747414"/>
            <a:ext cx="373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</a:t>
            </a:r>
          </a:p>
          <a:p>
            <a:r>
              <a:rPr lang="en-US" dirty="0"/>
              <a:t>What is Your Condition </a:t>
            </a:r>
          </a:p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WITHOUT</a:t>
            </a:r>
            <a:r>
              <a:rPr lang="en-US" dirty="0"/>
              <a:t> Baptism?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114AF4-F02A-497E-ADB2-1EDC6931F5EA}"/>
              </a:ext>
            </a:extLst>
          </p:cNvPr>
          <p:cNvSpPr txBox="1"/>
          <p:nvPr/>
        </p:nvSpPr>
        <p:spPr>
          <a:xfrm>
            <a:off x="5590666" y="1492138"/>
            <a:ext cx="3262351" cy="76944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Judged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John 12:48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B58562-86E2-42F7-B412-381B900FC149}"/>
              </a:ext>
            </a:extLst>
          </p:cNvPr>
          <p:cNvSpPr txBox="1"/>
          <p:nvPr/>
        </p:nvSpPr>
        <p:spPr>
          <a:xfrm>
            <a:off x="5576850" y="2521203"/>
            <a:ext cx="3262351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Condemned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Mark 16:16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91211-EEC6-4833-B042-EE08715E54BF}"/>
              </a:ext>
            </a:extLst>
          </p:cNvPr>
          <p:cNvSpPr txBox="1"/>
          <p:nvPr/>
        </p:nvSpPr>
        <p:spPr>
          <a:xfrm>
            <a:off x="5611175" y="3546326"/>
            <a:ext cx="3262351" cy="76944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 Wickedness</a:t>
            </a:r>
          </a:p>
          <a:p>
            <a:r>
              <a:rPr lang="en-US" sz="2000" dirty="0">
                <a:solidFill>
                  <a:schemeClr val="tx1"/>
                </a:solidFill>
              </a:rPr>
              <a:t>James 1:21-22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08FFAA-BFE5-46ED-BA5A-6E98D899E105}"/>
              </a:ext>
            </a:extLst>
          </p:cNvPr>
          <p:cNvSpPr txBox="1"/>
          <p:nvPr/>
        </p:nvSpPr>
        <p:spPr>
          <a:xfrm>
            <a:off x="5382577" y="4568795"/>
            <a:ext cx="3719549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Prayers Go Unheard</a:t>
            </a:r>
          </a:p>
          <a:p>
            <a:r>
              <a:rPr lang="en-US" sz="2000" dirty="0">
                <a:solidFill>
                  <a:schemeClr val="tx1"/>
                </a:solidFill>
              </a:rPr>
              <a:t>I Pet. 3:12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516C0-605B-459B-9FEC-D339A99C96E2}"/>
              </a:ext>
            </a:extLst>
          </p:cNvPr>
          <p:cNvSpPr txBox="1"/>
          <p:nvPr/>
        </p:nvSpPr>
        <p:spPr>
          <a:xfrm>
            <a:off x="5383414" y="5591264"/>
            <a:ext cx="3719549" cy="76944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Wrath Of God</a:t>
            </a:r>
          </a:p>
          <a:p>
            <a:r>
              <a:rPr lang="en-US" sz="2000" dirty="0">
                <a:solidFill>
                  <a:schemeClr val="tx1"/>
                </a:solidFill>
              </a:rPr>
              <a:t>II Thess. 1:7-9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0573FA9C-8AE3-44B0-9D91-525ADCE6B084}"/>
              </a:ext>
            </a:extLst>
          </p:cNvPr>
          <p:cNvSpPr/>
          <p:nvPr/>
        </p:nvSpPr>
        <p:spPr>
          <a:xfrm rot="3193598">
            <a:off x="4308147" y="480483"/>
            <a:ext cx="354210" cy="240224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50C64337-B27D-48D6-A165-4F9B0B7FDBE1}"/>
              </a:ext>
            </a:extLst>
          </p:cNvPr>
          <p:cNvSpPr/>
          <p:nvPr/>
        </p:nvSpPr>
        <p:spPr>
          <a:xfrm rot="3554955">
            <a:off x="4348855" y="1383145"/>
            <a:ext cx="354210" cy="2253431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031D6C8C-C7C0-4006-92C0-E0F4ADA7E79D}"/>
              </a:ext>
            </a:extLst>
          </p:cNvPr>
          <p:cNvSpPr/>
          <p:nvPr/>
        </p:nvSpPr>
        <p:spPr>
          <a:xfrm rot="4305635">
            <a:off x="4295286" y="2257212"/>
            <a:ext cx="334537" cy="209289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539AB7-61F2-4FE5-BE35-97B7410D2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18290">
            <a:off x="3578306" y="3471064"/>
            <a:ext cx="1897482" cy="1066892"/>
          </a:xfrm>
          <a:prstGeom prst="rect">
            <a:avLst/>
          </a:prstGeom>
        </p:spPr>
      </p:pic>
      <p:sp>
        <p:nvSpPr>
          <p:cNvPr id="24" name="Arrow: Up 23">
            <a:extLst>
              <a:ext uri="{FF2B5EF4-FFF2-40B4-BE49-F238E27FC236}">
                <a16:creationId xmlns:a16="http://schemas.microsoft.com/office/drawing/2014/main" id="{9340626F-9F9A-4D98-9BDE-3D6F214EF1E7}"/>
              </a:ext>
            </a:extLst>
          </p:cNvPr>
          <p:cNvSpPr/>
          <p:nvPr/>
        </p:nvSpPr>
        <p:spPr>
          <a:xfrm rot="5982262">
            <a:off x="4234342" y="4003074"/>
            <a:ext cx="334537" cy="171779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D6A611C6-55F6-4D05-9C96-6CB5856746CD}"/>
              </a:ext>
            </a:extLst>
          </p:cNvPr>
          <p:cNvSpPr/>
          <p:nvPr/>
        </p:nvSpPr>
        <p:spPr>
          <a:xfrm rot="6278638">
            <a:off x="4196577" y="4738044"/>
            <a:ext cx="344383" cy="1793581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922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u="sng" dirty="0">
                <a:solidFill>
                  <a:srgbClr val="FFC000"/>
                </a:solidFill>
                <a:cs typeface="Times New Roman" pitchFamily="18" charset="0"/>
              </a:rPr>
              <a:t>Conclusion</a:t>
            </a:r>
            <a:endParaRPr lang="en-US" sz="4000" b="1" u="sng" dirty="0">
              <a:solidFill>
                <a:srgbClr val="FFC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15100"/>
            <a:ext cx="44196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 dirty="0"/>
              <a:t>Dying With Jesus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4748" y="838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dirty="0">
                <a:solidFill>
                  <a:schemeClr val="tx1"/>
                </a:solidFill>
              </a:rPr>
              <a:t>The apostle Paul said we get “into Christ” through faith in baptism (Gal. 3:26-27)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2084645"/>
            <a:ext cx="55512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Through baptism we die with Jesus and are made alive in His resurrection!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C3057-1476-4BB4-A691-E1EC22951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21" y="2336874"/>
            <a:ext cx="3607479" cy="3730811"/>
          </a:xfrm>
          <a:prstGeom prst="rect">
            <a:avLst/>
          </a:prstGeom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55BE4D26-C611-48D0-AA4F-6FA273D28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48" y="3652828"/>
            <a:ext cx="55512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If we don’t die with Jesus: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4203A19D-7702-4BC2-ADDF-F6E247AB8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49" y="4146409"/>
            <a:ext cx="5424949" cy="19389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 won’t be forgiven of our sins!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 won’t be in His body, the church!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 won’t be made alive with Him!</a:t>
            </a:r>
          </a:p>
        </p:txBody>
      </p:sp>
    </p:spTree>
    <p:extLst>
      <p:ext uri="{BB962C8B-B14F-4D97-AF65-F5344CB8AC3E}">
        <p14:creationId xmlns:p14="http://schemas.microsoft.com/office/powerpoint/2010/main" val="359906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81748"/>
            <a:ext cx="4343400" cy="2910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Dying With Jesus</a:t>
            </a:r>
            <a:endParaRPr lang="en-US" sz="1400" b="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" y="838200"/>
            <a:ext cx="9144000" cy="1384995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  <a:extLst/>
        </p:spPr>
        <p:style>
          <a:lnRef idx="0">
            <a:schemeClr val="accent6"/>
          </a:lnRef>
          <a:fillRef idx="1001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Blessed eternally is the one who dies with Jesus! </a:t>
            </a:r>
          </a:p>
          <a:p>
            <a:pPr eaLnBrk="1" hangingPunct="1"/>
            <a:endParaRPr lang="en-US" sz="28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800" i="1" dirty="0">
                <a:ln>
                  <a:solidFill>
                    <a:srgbClr val="0000FF"/>
                  </a:solidFill>
                </a:ln>
                <a:solidFill>
                  <a:srgbClr val="66FFFF"/>
                </a:solidFill>
              </a:rPr>
              <a:t>Have you died with Jesus through baptism?</a:t>
            </a:r>
          </a:p>
        </p:txBody>
      </p:sp>
      <p:pic>
        <p:nvPicPr>
          <p:cNvPr id="3" name="Picture 2" descr="A person swimming in a body of water&#10;&#10;Description automatically generated">
            <a:extLst>
              <a:ext uri="{FF2B5EF4-FFF2-40B4-BE49-F238E27FC236}">
                <a16:creationId xmlns:a16="http://schemas.microsoft.com/office/drawing/2014/main" id="{A92C4486-EAA0-4AD0-B28E-6F3B5948C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074" y="2526458"/>
            <a:ext cx="4531852" cy="40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Saint: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theme/theme1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6699"/>
      </a:dk2>
      <a:lt2>
        <a:srgbClr val="CCECFF"/>
      </a:lt2>
      <a:accent1>
        <a:srgbClr val="29A329"/>
      </a:accent1>
      <a:accent2>
        <a:srgbClr val="00FFFF"/>
      </a:accent2>
      <a:accent3>
        <a:srgbClr val="AA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535</Words>
  <Application>Microsoft Office PowerPoint</Application>
  <PresentationFormat>On-screen Show (4:3)</PresentationFormat>
  <Paragraphs>93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Ameretto</vt:lpstr>
      <vt:lpstr>Arial</vt:lpstr>
      <vt:lpstr>Calisto MT</vt:lpstr>
      <vt:lpstr>Corbel</vt:lpstr>
      <vt:lpstr>Tahoma</vt:lpstr>
      <vt:lpstr>Times New Roman</vt:lpstr>
      <vt:lpstr>eye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Depth</vt:lpstr>
      <vt:lpstr>Dying With Jesus</vt:lpstr>
      <vt:lpstr>Intro</vt:lpstr>
      <vt:lpstr>Intro</vt:lpstr>
      <vt:lpstr>What Baptism Does</vt:lpstr>
      <vt:lpstr>State Without Baptism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Dying With Jesus</dc:title>
  <dc:subject>04/28/2019</dc:subject>
  <dc:creator>Nathan Morrison</dc:creator>
  <cp:lastModifiedBy>Nathan Morrison</cp:lastModifiedBy>
  <cp:revision>14</cp:revision>
  <dcterms:created xsi:type="dcterms:W3CDTF">2019-04-25T19:21:25Z</dcterms:created>
  <dcterms:modified xsi:type="dcterms:W3CDTF">2019-04-28T06:33:08Z</dcterms:modified>
</cp:coreProperties>
</file>