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402" r:id="rId4"/>
    <p:sldId id="346" r:id="rId5"/>
    <p:sldId id="293" r:id="rId6"/>
    <p:sldId id="387" r:id="rId7"/>
    <p:sldId id="389" r:id="rId8"/>
    <p:sldId id="400" r:id="rId9"/>
    <p:sldId id="390" r:id="rId10"/>
    <p:sldId id="395" r:id="rId11"/>
    <p:sldId id="396" r:id="rId12"/>
    <p:sldId id="327" r:id="rId13"/>
    <p:sldId id="398" r:id="rId14"/>
    <p:sldId id="26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FF"/>
    <a:srgbClr val="FF0066"/>
    <a:srgbClr val="FFFFFF"/>
    <a:srgbClr val="FFCC00"/>
    <a:srgbClr val="66FFFF"/>
    <a:srgbClr val="CCFF33"/>
    <a:srgbClr val="FFFF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0952" autoAdjust="0"/>
  </p:normalViewPr>
  <p:slideViewPr>
    <p:cSldViewPr snapToObjects="1">
      <p:cViewPr varScale="1">
        <p:scale>
          <a:sx n="100" d="100"/>
          <a:sy n="100" d="100"/>
        </p:scale>
        <p:origin x="14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101944C-388F-4C2B-827A-9C64B9B985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24FDE8C-8485-4580-9C2A-325C390E56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EDE4FF36-C5C8-4FC9-908D-375E26D7E1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9D85DCE-D122-4D04-B696-C0A8EDAA970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AB5151FD-4CE7-496C-A0BD-6B8E9CA870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1D7CD0-5BA4-41BC-BBDD-64B18EC4A3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DEBED37-0B8C-4A5D-9D6B-1C7CD05D65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C34BB2B-C018-4699-A5D9-4D9AE6A967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DCFB096-C12C-49D1-85D9-9527F211055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A48A7E7-5DFC-4BE2-8239-3AF9A75768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BC3E836-B976-4AD5-8B7E-004B2EA99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C4BBE702-B380-419B-94AD-0BD464B956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6BF5ED9-9ADD-4AE9-8E7B-6810BC51A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AC649F2-3BF0-429A-9916-994E2CA89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By Nathan L Morrison</a:t>
            </a:r>
          </a:p>
          <a:p>
            <a:r>
              <a:rPr lang="en-US" altLang="en-US" dirty="0"/>
              <a:t>All Scripture cited is from the NASU unless specifically stated otherwise</a:t>
            </a:r>
          </a:p>
          <a:p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Images:</a:t>
            </a:r>
          </a:p>
          <a:p>
            <a:r>
              <a:rPr lang="en-US" dirty="0"/>
              <a:t>Jiminy Cricket from Disney’s Pinocchio</a:t>
            </a:r>
          </a:p>
          <a:p>
            <a:r>
              <a:rPr lang="en-US" dirty="0" err="1"/>
              <a:t>Kronk</a:t>
            </a:r>
            <a:r>
              <a:rPr lang="en-US" dirty="0"/>
              <a:t> from Disney’s The Emperor’s New Groove</a:t>
            </a:r>
          </a:p>
          <a:p>
            <a:r>
              <a:rPr lang="en-US" dirty="0"/>
              <a:t>Disney’s Donald Duck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BE702-B380-419B-94AD-0BD464B9564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17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Image: Jiminy Cricket from Disney’s Pinocchio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BE702-B380-419B-94AD-0BD464B9564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70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14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>
            <a:extLst>
              <a:ext uri="{FF2B5EF4-FFF2-40B4-BE49-F238E27FC236}">
                <a16:creationId xmlns:a16="http://schemas.microsoft.com/office/drawing/2014/main" id="{C7354F35-D50E-4FD2-9ACF-CC023A730F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65891" name="Rectangle 3">
              <a:extLst>
                <a:ext uri="{FF2B5EF4-FFF2-40B4-BE49-F238E27FC236}">
                  <a16:creationId xmlns:a16="http://schemas.microsoft.com/office/drawing/2014/main" id="{E9015813-D187-4AA3-8688-B91686A7374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2" name="Rectangle 4">
              <a:extLst>
                <a:ext uri="{FF2B5EF4-FFF2-40B4-BE49-F238E27FC236}">
                  <a16:creationId xmlns:a16="http://schemas.microsoft.com/office/drawing/2014/main" id="{01EA222C-6738-4FD8-B886-34947EEA04B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3" name="Rectangle 5">
              <a:extLst>
                <a:ext uri="{FF2B5EF4-FFF2-40B4-BE49-F238E27FC236}">
                  <a16:creationId xmlns:a16="http://schemas.microsoft.com/office/drawing/2014/main" id="{35266865-7431-4046-9DDF-63017DDA91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4" name="Rectangle 6">
              <a:extLst>
                <a:ext uri="{FF2B5EF4-FFF2-40B4-BE49-F238E27FC236}">
                  <a16:creationId xmlns:a16="http://schemas.microsoft.com/office/drawing/2014/main" id="{6C2691D1-DA89-439E-A9F3-111D44A3119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5" name="Rectangle 7">
              <a:extLst>
                <a:ext uri="{FF2B5EF4-FFF2-40B4-BE49-F238E27FC236}">
                  <a16:creationId xmlns:a16="http://schemas.microsoft.com/office/drawing/2014/main" id="{C83AF504-DAD9-42A0-BAE1-E1C26CDE3A5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6" name="Rectangle 8">
              <a:extLst>
                <a:ext uri="{FF2B5EF4-FFF2-40B4-BE49-F238E27FC236}">
                  <a16:creationId xmlns:a16="http://schemas.microsoft.com/office/drawing/2014/main" id="{4F601C40-82FD-4CE3-B47D-A583FAA751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7" name="Rectangle 9">
              <a:extLst>
                <a:ext uri="{FF2B5EF4-FFF2-40B4-BE49-F238E27FC236}">
                  <a16:creationId xmlns:a16="http://schemas.microsoft.com/office/drawing/2014/main" id="{135078EC-2F3F-4D1F-9CCD-57233D5A5F3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8" name="Rectangle 10">
              <a:extLst>
                <a:ext uri="{FF2B5EF4-FFF2-40B4-BE49-F238E27FC236}">
                  <a16:creationId xmlns:a16="http://schemas.microsoft.com/office/drawing/2014/main" id="{841E4CBB-0616-4313-8F19-F69B136198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9" name="Rectangle 11">
              <a:extLst>
                <a:ext uri="{FF2B5EF4-FFF2-40B4-BE49-F238E27FC236}">
                  <a16:creationId xmlns:a16="http://schemas.microsoft.com/office/drawing/2014/main" id="{26878A11-F767-4CA9-899B-3D1A33FC2B5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0" name="Rectangle 12">
              <a:extLst>
                <a:ext uri="{FF2B5EF4-FFF2-40B4-BE49-F238E27FC236}">
                  <a16:creationId xmlns:a16="http://schemas.microsoft.com/office/drawing/2014/main" id="{90AECC4B-FF7D-4E77-B6C8-DE95B21A039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1" name="Rectangle 13">
              <a:extLst>
                <a:ext uri="{FF2B5EF4-FFF2-40B4-BE49-F238E27FC236}">
                  <a16:creationId xmlns:a16="http://schemas.microsoft.com/office/drawing/2014/main" id="{D9A44A55-9647-4E22-824E-F1CA7866D4F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2" name="Rectangle 14">
              <a:extLst>
                <a:ext uri="{FF2B5EF4-FFF2-40B4-BE49-F238E27FC236}">
                  <a16:creationId xmlns:a16="http://schemas.microsoft.com/office/drawing/2014/main" id="{8E8172C4-48F3-4890-A8BE-00D5FF506C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3" name="Rectangle 15">
              <a:extLst>
                <a:ext uri="{FF2B5EF4-FFF2-40B4-BE49-F238E27FC236}">
                  <a16:creationId xmlns:a16="http://schemas.microsoft.com/office/drawing/2014/main" id="{050FEC03-5362-47F2-A9E7-C89AB4643A1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4" name="Rectangle 16">
              <a:extLst>
                <a:ext uri="{FF2B5EF4-FFF2-40B4-BE49-F238E27FC236}">
                  <a16:creationId xmlns:a16="http://schemas.microsoft.com/office/drawing/2014/main" id="{643D1603-0428-4997-A229-3A10D10E28C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5" name="Rectangle 17">
              <a:extLst>
                <a:ext uri="{FF2B5EF4-FFF2-40B4-BE49-F238E27FC236}">
                  <a16:creationId xmlns:a16="http://schemas.microsoft.com/office/drawing/2014/main" id="{A324617D-7090-43CB-BA3C-2F5B6F59994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6" name="Rectangle 18">
              <a:extLst>
                <a:ext uri="{FF2B5EF4-FFF2-40B4-BE49-F238E27FC236}">
                  <a16:creationId xmlns:a16="http://schemas.microsoft.com/office/drawing/2014/main" id="{75CE116E-D141-4862-B29F-78DCE9CB05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7" name="Rectangle 19">
              <a:extLst>
                <a:ext uri="{FF2B5EF4-FFF2-40B4-BE49-F238E27FC236}">
                  <a16:creationId xmlns:a16="http://schemas.microsoft.com/office/drawing/2014/main" id="{952CD3B4-4CE1-49BE-BC4A-A92AEF649D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8" name="Rectangle 20">
              <a:extLst>
                <a:ext uri="{FF2B5EF4-FFF2-40B4-BE49-F238E27FC236}">
                  <a16:creationId xmlns:a16="http://schemas.microsoft.com/office/drawing/2014/main" id="{92C6707E-3339-4361-970C-3ADE1484033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9" name="Rectangle 21">
              <a:extLst>
                <a:ext uri="{FF2B5EF4-FFF2-40B4-BE49-F238E27FC236}">
                  <a16:creationId xmlns:a16="http://schemas.microsoft.com/office/drawing/2014/main" id="{CB83E699-2820-4CF6-9E48-1BFFA589B8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0" name="Freeform 22">
              <a:extLst>
                <a:ext uri="{FF2B5EF4-FFF2-40B4-BE49-F238E27FC236}">
                  <a16:creationId xmlns:a16="http://schemas.microsoft.com/office/drawing/2014/main" id="{0D4CEA5B-71C2-4F8A-A655-3D7034E2EB8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1" name="Freeform 23">
              <a:extLst>
                <a:ext uri="{FF2B5EF4-FFF2-40B4-BE49-F238E27FC236}">
                  <a16:creationId xmlns:a16="http://schemas.microsoft.com/office/drawing/2014/main" id="{82946775-9C0F-4BE8-A9E7-69E7222DB63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12" name="Rectangle 24">
            <a:extLst>
              <a:ext uri="{FF2B5EF4-FFF2-40B4-BE49-F238E27FC236}">
                <a16:creationId xmlns:a16="http://schemas.microsoft.com/office/drawing/2014/main" id="{1B01F50B-E187-4695-B363-867E2B4B86A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5913" name="Rectangle 25">
            <a:extLst>
              <a:ext uri="{FF2B5EF4-FFF2-40B4-BE49-F238E27FC236}">
                <a16:creationId xmlns:a16="http://schemas.microsoft.com/office/drawing/2014/main" id="{770A9712-B29E-452E-9A15-8DF81F1DA9E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65914" name="Rectangle 26">
            <a:extLst>
              <a:ext uri="{FF2B5EF4-FFF2-40B4-BE49-F238E27FC236}">
                <a16:creationId xmlns:a16="http://schemas.microsoft.com/office/drawing/2014/main" id="{84559C84-42F3-4BB8-90E6-259762ECF5C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5915" name="Rectangle 27">
            <a:extLst>
              <a:ext uri="{FF2B5EF4-FFF2-40B4-BE49-F238E27FC236}">
                <a16:creationId xmlns:a16="http://schemas.microsoft.com/office/drawing/2014/main" id="{292F8F51-5BBB-4009-8616-A71E103014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165916" name="Rectangle 28">
            <a:extLst>
              <a:ext uri="{FF2B5EF4-FFF2-40B4-BE49-F238E27FC236}">
                <a16:creationId xmlns:a16="http://schemas.microsoft.com/office/drawing/2014/main" id="{8B5E4A35-4E9E-43C2-BA77-3BFB19DA71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C46474-E3AD-49F4-B26F-BF88A88C93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7BAE-0A08-43FA-9590-9F97966D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AF63B3-E56C-4C58-8978-C83D1EB70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F8106-6BBE-499C-A11F-126F981865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A2F25-2501-4041-9A95-ACA835E555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7A8FA-0715-4C22-8291-3B79A7289F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802939-FC63-4127-B929-3C9435544D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43538-786D-4091-A022-0ACF9F30B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79974-D603-4F2F-B821-AC828979B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E370D-40CE-4518-B9B9-DDED0A6CD0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C993-22AA-4F98-85F6-E62FE35C8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FE4874-F7A4-4070-80D2-5EBAA47093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32AFBB-7C91-4924-B288-2D39C0B377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1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0BD-B378-4C77-B169-469FA956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43CE-E05D-4901-9FF8-305D0DDA1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EB3C8-970A-4708-ACE7-99066BFD6C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8065E-74D2-4673-8938-77680FC837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484E7E-69D3-4875-8EC7-A0E3E706C4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C78489-42C9-409C-802B-80D98DA27E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7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2605-799A-4AA4-84B0-58E03B1F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B97EE-2EB5-48D2-8443-AEC9587DF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F7200-A29C-47A6-941E-C91B560B2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0FE61-36F5-4B83-B346-EA6B775FB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593FEB-D19C-47B6-92D1-56B347F34B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CB076A-9B11-4075-8C9D-40F0DA28A5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61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D795-EEC3-4B86-9906-548BF762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ACB6-76A3-404F-A943-DBF88502E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E0635-11FE-4D74-B7C5-2F9D90E5D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E71A5-A08B-4024-8688-FDABA9BBB8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1D91E-644E-4793-9389-C78C75A02A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423E05-B17E-4123-9F02-D95BC2433C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FBE8C-E361-4D20-BB0D-960177DAD4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48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10BB-3686-4685-87A2-D2036005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AA68A-3EF3-48E5-80DA-47CE6EAC1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94709-21DD-40EE-B760-89276A55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32E9E-211C-44D3-861A-07AC2FD88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83F77-253A-405D-981E-3DD346EE6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A659E2-9443-4BCA-9527-967E30257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B9FCA3-D0B1-4E30-9F58-AC66F7233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BD6ADA-2804-4C78-B315-4B557E23CB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6CD4834-415C-4F9B-B960-0D12F086E0B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6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B162-5CA4-433C-8BD6-8719C441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5B2A0-6555-44DE-B6F0-6EC3DB056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2DF6A-C886-452C-90D2-3B384111D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5AD9A-DCBA-4198-A935-DF1C654F34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61253-5951-4CDA-ACF9-0F1F4C10A9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07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1A78E2-EBF6-40FC-B93B-24FD2CD5C0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DAD02-E8ED-4453-ADE9-21EF59328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C1E041-2E6E-4690-BC58-89134F1E54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B122E-2145-4670-925C-B6B8FC72C3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34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4A68-245F-4627-8215-B0560254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96085-D201-4391-BADD-664FB2A86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C0A03-DF64-434A-8942-9AF9D05E6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0E7CD-C7D8-491E-8EDA-545EDCBAF1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77380-E5B6-4F26-B36A-1BEB5D3721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F27F81-5787-495D-BF1B-86D5D96014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E2254-EF3C-4120-B18E-726D7F4E0B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74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8CB8-FFCB-4129-96E6-E21737E5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4C51C-3C3D-45C4-ADEA-2C305CDD7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6CC59-87E9-4FA3-83BC-3E7664B4B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5032E-A16D-46B3-8F00-D20B041746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8822-133A-420B-83B1-8A18CACBA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384B9F-842A-4DE6-AE23-1A6718C4E6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C59EB-F159-49F8-B310-0283C94A743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21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2">
            <a:extLst>
              <a:ext uri="{FF2B5EF4-FFF2-40B4-BE49-F238E27FC236}">
                <a16:creationId xmlns:a16="http://schemas.microsoft.com/office/drawing/2014/main" id="{AABB8A28-D657-473A-A24E-9861E9CF15A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64867" name="Rectangle 3">
              <a:extLst>
                <a:ext uri="{FF2B5EF4-FFF2-40B4-BE49-F238E27FC236}">
                  <a16:creationId xmlns:a16="http://schemas.microsoft.com/office/drawing/2014/main" id="{34974C4E-79CE-469F-9B44-D430922FC8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68" name="Rectangle 4">
              <a:extLst>
                <a:ext uri="{FF2B5EF4-FFF2-40B4-BE49-F238E27FC236}">
                  <a16:creationId xmlns:a16="http://schemas.microsoft.com/office/drawing/2014/main" id="{F81FAE33-FD31-4893-B1CA-D83E5544981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69" name="Rectangle 5">
              <a:extLst>
                <a:ext uri="{FF2B5EF4-FFF2-40B4-BE49-F238E27FC236}">
                  <a16:creationId xmlns:a16="http://schemas.microsoft.com/office/drawing/2014/main" id="{D9177DF9-1F8C-4F94-8B53-554165468A7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0" name="Rectangle 6">
              <a:extLst>
                <a:ext uri="{FF2B5EF4-FFF2-40B4-BE49-F238E27FC236}">
                  <a16:creationId xmlns:a16="http://schemas.microsoft.com/office/drawing/2014/main" id="{DEF835F5-2F3B-4CA3-A529-71A149662C0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1" name="Rectangle 7">
              <a:extLst>
                <a:ext uri="{FF2B5EF4-FFF2-40B4-BE49-F238E27FC236}">
                  <a16:creationId xmlns:a16="http://schemas.microsoft.com/office/drawing/2014/main" id="{D68CA351-F2AD-4A75-8793-7CB9D3BB908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2" name="Rectangle 8">
              <a:extLst>
                <a:ext uri="{FF2B5EF4-FFF2-40B4-BE49-F238E27FC236}">
                  <a16:creationId xmlns:a16="http://schemas.microsoft.com/office/drawing/2014/main" id="{6A37C58C-A7A8-43DF-8C0B-806AA657C15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3" name="Rectangle 9">
              <a:extLst>
                <a:ext uri="{FF2B5EF4-FFF2-40B4-BE49-F238E27FC236}">
                  <a16:creationId xmlns:a16="http://schemas.microsoft.com/office/drawing/2014/main" id="{426ECF11-5939-4272-8E93-A4F745370C2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4" name="Rectangle 10">
              <a:extLst>
                <a:ext uri="{FF2B5EF4-FFF2-40B4-BE49-F238E27FC236}">
                  <a16:creationId xmlns:a16="http://schemas.microsoft.com/office/drawing/2014/main" id="{D221E4EF-7D91-4148-982C-83722AF80DC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5" name="Rectangle 11">
              <a:extLst>
                <a:ext uri="{FF2B5EF4-FFF2-40B4-BE49-F238E27FC236}">
                  <a16:creationId xmlns:a16="http://schemas.microsoft.com/office/drawing/2014/main" id="{5A5D0B2B-445F-4B75-B000-49A8DB133C5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6" name="Rectangle 12">
              <a:extLst>
                <a:ext uri="{FF2B5EF4-FFF2-40B4-BE49-F238E27FC236}">
                  <a16:creationId xmlns:a16="http://schemas.microsoft.com/office/drawing/2014/main" id="{B3401551-F6CE-4B3A-B364-E8C1F1B02B1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7" name="Rectangle 13">
              <a:extLst>
                <a:ext uri="{FF2B5EF4-FFF2-40B4-BE49-F238E27FC236}">
                  <a16:creationId xmlns:a16="http://schemas.microsoft.com/office/drawing/2014/main" id="{4621F9CE-E367-4BD4-8ADA-F1DBA122F82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8" name="Rectangle 14">
              <a:extLst>
                <a:ext uri="{FF2B5EF4-FFF2-40B4-BE49-F238E27FC236}">
                  <a16:creationId xmlns:a16="http://schemas.microsoft.com/office/drawing/2014/main" id="{8A4698CD-457B-4E7D-879A-7323E08AA0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9" name="Rectangle 15">
              <a:extLst>
                <a:ext uri="{FF2B5EF4-FFF2-40B4-BE49-F238E27FC236}">
                  <a16:creationId xmlns:a16="http://schemas.microsoft.com/office/drawing/2014/main" id="{3476F4FA-4D11-4E90-A30D-9DA86653FA5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0" name="Rectangle 16">
              <a:extLst>
                <a:ext uri="{FF2B5EF4-FFF2-40B4-BE49-F238E27FC236}">
                  <a16:creationId xmlns:a16="http://schemas.microsoft.com/office/drawing/2014/main" id="{99372F02-0403-4872-BF26-1D720309057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1" name="Rectangle 17">
              <a:extLst>
                <a:ext uri="{FF2B5EF4-FFF2-40B4-BE49-F238E27FC236}">
                  <a16:creationId xmlns:a16="http://schemas.microsoft.com/office/drawing/2014/main" id="{E6DA5302-557D-4378-924E-C9AD6B1505E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2" name="Rectangle 18">
              <a:extLst>
                <a:ext uri="{FF2B5EF4-FFF2-40B4-BE49-F238E27FC236}">
                  <a16:creationId xmlns:a16="http://schemas.microsoft.com/office/drawing/2014/main" id="{EF47F8CC-3713-4898-9C05-A7BE6E2076B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3" name="Rectangle 19">
              <a:extLst>
                <a:ext uri="{FF2B5EF4-FFF2-40B4-BE49-F238E27FC236}">
                  <a16:creationId xmlns:a16="http://schemas.microsoft.com/office/drawing/2014/main" id="{08080E6D-5258-4C5B-B800-F4F71D829A8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4" name="Rectangle 20">
              <a:extLst>
                <a:ext uri="{FF2B5EF4-FFF2-40B4-BE49-F238E27FC236}">
                  <a16:creationId xmlns:a16="http://schemas.microsoft.com/office/drawing/2014/main" id="{7CFE21C0-39EA-4E52-AC1F-10DDB83BE6E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5" name="Rectangle 21">
              <a:extLst>
                <a:ext uri="{FF2B5EF4-FFF2-40B4-BE49-F238E27FC236}">
                  <a16:creationId xmlns:a16="http://schemas.microsoft.com/office/drawing/2014/main" id="{A2EB9BE7-1DCC-4F16-ABD4-DF800E2DCEC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6" name="Freeform 22">
              <a:extLst>
                <a:ext uri="{FF2B5EF4-FFF2-40B4-BE49-F238E27FC236}">
                  <a16:creationId xmlns:a16="http://schemas.microsoft.com/office/drawing/2014/main" id="{C40DD32B-F0FD-46AC-A1B9-EA8537DCA80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Freeform 23">
              <a:extLst>
                <a:ext uri="{FF2B5EF4-FFF2-40B4-BE49-F238E27FC236}">
                  <a16:creationId xmlns:a16="http://schemas.microsoft.com/office/drawing/2014/main" id="{4CB91F1A-8ABA-4FBE-9F62-EA89EB42953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888" name="Rectangle 24">
            <a:extLst>
              <a:ext uri="{FF2B5EF4-FFF2-40B4-BE49-F238E27FC236}">
                <a16:creationId xmlns:a16="http://schemas.microsoft.com/office/drawing/2014/main" id="{FB07F17A-72B2-4CAE-942F-73CBDA428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4889" name="Rectangle 25">
            <a:extLst>
              <a:ext uri="{FF2B5EF4-FFF2-40B4-BE49-F238E27FC236}">
                <a16:creationId xmlns:a16="http://schemas.microsoft.com/office/drawing/2014/main" id="{9617BA93-8A08-4585-9C02-E7002D2BD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4890" name="Rectangle 26">
            <a:extLst>
              <a:ext uri="{FF2B5EF4-FFF2-40B4-BE49-F238E27FC236}">
                <a16:creationId xmlns:a16="http://schemas.microsoft.com/office/drawing/2014/main" id="{7D8C9C6F-6AD4-4F64-94F4-5EDC31AC05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altLang="en-US"/>
              <a:t>Blameless Conscience</a:t>
            </a:r>
          </a:p>
        </p:txBody>
      </p:sp>
      <p:sp>
        <p:nvSpPr>
          <p:cNvPr id="164891" name="Rectangle 27">
            <a:extLst>
              <a:ext uri="{FF2B5EF4-FFF2-40B4-BE49-F238E27FC236}">
                <a16:creationId xmlns:a16="http://schemas.microsoft.com/office/drawing/2014/main" id="{1C0105A7-AA8E-4967-8DD6-6BBC42B4D7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2299DFB-80DA-4B97-A871-CFD3AB940D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4892" name="Rectangle 28">
            <a:extLst>
              <a:ext uri="{FF2B5EF4-FFF2-40B4-BE49-F238E27FC236}">
                <a16:creationId xmlns:a16="http://schemas.microsoft.com/office/drawing/2014/main" id="{C16172B8-D767-476F-82DA-9093FFB462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7A0C5A7F-6735-49AC-BC3E-D51D33C5ED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43400" y="457200"/>
            <a:ext cx="4800599" cy="5410199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6000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Blameless Conscience</a:t>
            </a:r>
            <a:br>
              <a:rPr lang="en-US" altLang="en-US" sz="5400" b="1" u="sng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4900" b="1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(Before God And Men) </a:t>
            </a:r>
            <a:br>
              <a:rPr lang="en-US" altLang="en-US" sz="1900" dirty="0">
                <a:solidFill>
                  <a:schemeClr val="bg1"/>
                </a:solidFill>
              </a:rPr>
            </a:br>
            <a:br>
              <a:rPr lang="en-US" altLang="en-US" sz="1900" dirty="0">
                <a:solidFill>
                  <a:schemeClr val="bg1"/>
                </a:solidFill>
              </a:rPr>
            </a:br>
            <a:br>
              <a:rPr lang="en-US" altLang="en-US" sz="1900" dirty="0">
                <a:solidFill>
                  <a:schemeClr val="bg1"/>
                </a:solidFill>
              </a:rPr>
            </a:br>
            <a:br>
              <a:rPr lang="en-US" altLang="en-US" sz="1900" dirty="0">
                <a:solidFill>
                  <a:schemeClr val="bg1"/>
                </a:solidFill>
              </a:rPr>
            </a:b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>Text: </a:t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Acts 24:16 </a:t>
            </a:r>
            <a:br>
              <a:rPr lang="en-US" alt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en-US" alt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altLang="en-US" sz="19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4496A-5BC9-4C94-8DAC-167223C3A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718"/>
            <a:ext cx="4007042" cy="266468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3035BF0-D717-4390-81F1-8CD8E33347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546070"/>
            <a:ext cx="2895600" cy="311929"/>
          </a:xfrm>
        </p:spPr>
        <p:txBody>
          <a:bodyPr/>
          <a:lstStyle/>
          <a:p>
            <a:r>
              <a:rPr lang="en-US" altLang="en-US"/>
              <a:t>Blameless Conscience</a:t>
            </a:r>
            <a:endParaRPr lang="en-US" altLang="en-US" dirty="0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64146710-5812-4B60-AF3F-834037E3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28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Problem: A Seared Conscience (I Tim. 4:1-2)</a:t>
            </a:r>
            <a:r>
              <a:rPr lang="en-US" altLang="en-US" sz="32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44739" name="Text Box 3">
            <a:extLst>
              <a:ext uri="{FF2B5EF4-FFF2-40B4-BE49-F238E27FC236}">
                <a16:creationId xmlns:a16="http://schemas.microsoft.com/office/drawing/2014/main" id="{26EC94EA-6C9C-41C9-8CC7-FC3AA0919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3878"/>
            <a:ext cx="9144000" cy="16927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I Tim. 4:1-2:</a:t>
            </a:r>
          </a:p>
          <a:p>
            <a:r>
              <a:rPr lang="en-US" altLang="en-US" sz="2000" b="0" dirty="0">
                <a:solidFill>
                  <a:srgbClr val="CCFF33"/>
                </a:solidFill>
                <a:latin typeface="Tahoma" panose="020B0604030504040204" pitchFamily="34" charset="0"/>
              </a:rPr>
              <a:t>1.  But the Spirit explicitly says that in later times some will fall away from the faith, paying attention to deceitful spirits and doctrines of demons,</a:t>
            </a:r>
          </a:p>
          <a:p>
            <a:r>
              <a:rPr lang="en-US" altLang="en-US" sz="2000" b="0" dirty="0">
                <a:solidFill>
                  <a:srgbClr val="CCFF33"/>
                </a:solidFill>
                <a:latin typeface="Tahoma" panose="020B0604030504040204" pitchFamily="34" charset="0"/>
              </a:rPr>
              <a:t>2.  by means of the hypocrisy of liars seared in their own conscience as with a branding iron,</a:t>
            </a:r>
          </a:p>
        </p:txBody>
      </p:sp>
      <p:sp>
        <p:nvSpPr>
          <p:cNvPr id="244740" name="Text Box 4">
            <a:extLst>
              <a:ext uri="{FF2B5EF4-FFF2-40B4-BE49-F238E27FC236}">
                <a16:creationId xmlns:a16="http://schemas.microsoft.com/office/drawing/2014/main" id="{82F2C27E-E290-4D6C-8713-9677EAC97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8729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Cattle are branded – when healed, there is no longer any </a:t>
            </a:r>
          </a:p>
          <a:p>
            <a:pPr algn="ctr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nerve response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244741" name="Text Box 5">
            <a:extLst>
              <a:ext uri="{FF2B5EF4-FFF2-40B4-BE49-F238E27FC236}">
                <a16:creationId xmlns:a16="http://schemas.microsoft.com/office/drawing/2014/main" id="{6ABAA25C-FF55-402C-B7BA-74D588C13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5791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One may persist in a sinful practice until there is no more “nerve response” – </a:t>
            </a:r>
            <a:r>
              <a:rPr lang="en-US" altLang="en-US" i="1" dirty="0">
                <a:solidFill>
                  <a:schemeClr val="hlink"/>
                </a:solidFill>
                <a:latin typeface="Tahoma" panose="020B0604030504040204" pitchFamily="34" charset="0"/>
              </a:rPr>
              <a:t>There is no guilt or remorse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Eph. 4:17-19: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 A person may sin until he gets “past feeling” (KJV).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Vs. 19: 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“…having become callous…” = Sin without guilt.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0156D-9DB7-4D5F-A7C0-5C3408252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83729"/>
            <a:ext cx="3352800" cy="3151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nimBg="1"/>
      <p:bldP spid="244740" grpId="0"/>
      <p:bldP spid="2447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5383C89-2AAF-44AD-9773-8857E7652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14675" y="6400800"/>
            <a:ext cx="2895600" cy="457200"/>
          </a:xfrm>
        </p:spPr>
        <p:txBody>
          <a:bodyPr/>
          <a:lstStyle/>
          <a:p>
            <a:r>
              <a:rPr lang="en-US" altLang="en-US"/>
              <a:t>Blameless Conscience</a:t>
            </a:r>
            <a:endParaRPr lang="en-US" altLang="en-US" dirty="0"/>
          </a:p>
        </p:txBody>
      </p:sp>
      <p:sp>
        <p:nvSpPr>
          <p:cNvPr id="245762" name="Rectangle 2">
            <a:extLst>
              <a:ext uri="{FF2B5EF4-FFF2-40B4-BE49-F238E27FC236}">
                <a16:creationId xmlns:a16="http://schemas.microsoft.com/office/drawing/2014/main" id="{DF9223DA-AD29-4927-8AE8-C200B15DE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28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Problem: A Seared Conscience (I Tim. 4:1-2)</a:t>
            </a:r>
            <a:r>
              <a:rPr lang="en-US" altLang="en-US" sz="32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45765" name="Text Box 5">
            <a:extLst>
              <a:ext uri="{FF2B5EF4-FFF2-40B4-BE49-F238E27FC236}">
                <a16:creationId xmlns:a16="http://schemas.microsoft.com/office/drawing/2014/main" id="{AD67A86C-4418-4E4F-A2D0-594EFC9A9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250"/>
            <a:ext cx="6248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One with a seared conscience may live: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Heb. 6:4-6: 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Unfaithfulness to Christ and His church. </a:t>
            </a:r>
          </a:p>
        </p:txBody>
      </p:sp>
      <p:sp>
        <p:nvSpPr>
          <p:cNvPr id="245766" name="Text Box 6">
            <a:extLst>
              <a:ext uri="{FF2B5EF4-FFF2-40B4-BE49-F238E27FC236}">
                <a16:creationId xmlns:a16="http://schemas.microsoft.com/office/drawing/2014/main" id="{B103465C-AC8B-4A1A-9171-134786FB9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" y="1720129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I Cor. 5:1: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 Some immoral practice(s).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45767" name="Text Box 7">
            <a:extLst>
              <a:ext uri="{FF2B5EF4-FFF2-40B4-BE49-F238E27FC236}">
                <a16:creationId xmlns:a16="http://schemas.microsoft.com/office/drawing/2014/main" id="{B5BCBA0F-89DE-42BF-8FF9-E5D41E5D1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" y="2117845"/>
            <a:ext cx="9182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I Tim. 4:1-4; II Tim. 4:3-4: 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False doctrine. </a:t>
            </a:r>
          </a:p>
        </p:txBody>
      </p:sp>
      <p:sp>
        <p:nvSpPr>
          <p:cNvPr id="245768" name="Text Box 8">
            <a:extLst>
              <a:ext uri="{FF2B5EF4-FFF2-40B4-BE49-F238E27FC236}">
                <a16:creationId xmlns:a16="http://schemas.microsoft.com/office/drawing/2014/main" id="{7A90B540-81EB-4B9E-B99B-F0826A0B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2520582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I Tim. 4:3-4: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 An acceptance of restrictions God has never imposed on people. (Mt. 15:8-9)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45771" name="Text Box 11">
            <a:extLst>
              <a:ext uri="{FF2B5EF4-FFF2-40B4-BE49-F238E27FC236}">
                <a16:creationId xmlns:a16="http://schemas.microsoft.com/office/drawing/2014/main" id="{7DF26A65-4484-40FC-BA12-D656EF900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4854649"/>
            <a:ext cx="556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/>
            <a:r>
              <a:rPr lang="en-US" altLang="en-US" dirty="0">
                <a:solidFill>
                  <a:srgbClr val="66FFFF"/>
                </a:solidFill>
                <a:latin typeface="Tahoma" panose="020B0604030504040204" pitchFamily="34" charset="0"/>
              </a:rPr>
              <a:t>One may become so callous to sin that they no longer feel any shame or guilt!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E449CFB-2942-4959-81E3-5EE19A301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1212"/>
            <a:ext cx="9144000" cy="396875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  <a:latin typeface="Tahoma" panose="020B0604030504040204" pitchFamily="34" charset="0"/>
              </a:rPr>
              <a:t>It is hard to bring one with a “seared conscience” back to God!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BF637F12-D7BB-4150-B429-8E8FB2CFA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22724"/>
            <a:ext cx="9144000" cy="3968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  <a:latin typeface="Tahoma" panose="020B0604030504040204" pitchFamily="34" charset="0"/>
              </a:rPr>
              <a:t>One with a seared conscience will not repent and ask for forgiveness </a:t>
            </a:r>
          </a:p>
        </p:txBody>
      </p:sp>
      <p:pic>
        <p:nvPicPr>
          <p:cNvPr id="3" name="Picture 2" descr="A picture containing cake, plate, chocolate, indoor&#10;&#10;Description automatically generated">
            <a:extLst>
              <a:ext uri="{FF2B5EF4-FFF2-40B4-BE49-F238E27FC236}">
                <a16:creationId xmlns:a16="http://schemas.microsoft.com/office/drawing/2014/main" id="{368713C1-EEE9-4515-9481-99D7B3F3E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08826"/>
            <a:ext cx="3438525" cy="2371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44E3B-61B3-49E0-A0E5-1B0B97418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1209205"/>
            <a:ext cx="3022600" cy="2013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6" grpId="0"/>
      <p:bldP spid="245767" grpId="0"/>
      <p:bldP spid="245768" grpId="0"/>
      <p:bldP spid="24577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23B291A-4533-436A-9F4E-BF140628E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altLang="en-US"/>
              <a:t>Blameless Conscience</a:t>
            </a:r>
            <a:endParaRPr lang="en-US" altLang="en-US" dirty="0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F382627E-C3E4-4A7C-85CA-AD9DAD606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Conclusion </a:t>
            </a:r>
          </a:p>
        </p:txBody>
      </p:sp>
      <p:sp>
        <p:nvSpPr>
          <p:cNvPr id="175113" name="Text Box 9">
            <a:extLst>
              <a:ext uri="{FF2B5EF4-FFF2-40B4-BE49-F238E27FC236}">
                <a16:creationId xmlns:a16="http://schemas.microsoft.com/office/drawing/2014/main" id="{E1874BA8-6BD5-4031-B172-3E925701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Timothy was charged to live faithfully and to keep a good </a:t>
            </a:r>
          </a:p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conscience </a:t>
            </a:r>
            <a:r>
              <a:rPr lang="en-US" altLang="en-US" i="1" dirty="0">
                <a:solidFill>
                  <a:schemeClr val="hlink"/>
                </a:solidFill>
                <a:latin typeface="Tahoma" panose="020B0604030504040204" pitchFamily="34" charset="0"/>
              </a:rPr>
              <a:t>(I Tim. 1:18-19)</a:t>
            </a:r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I Jn. 3:20-21: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 One who is condemned in his own heart is surely condemned of the Lord.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75114" name="Text Box 10">
            <a:extLst>
              <a:ext uri="{FF2B5EF4-FFF2-40B4-BE49-F238E27FC236}">
                <a16:creationId xmlns:a16="http://schemas.microsoft.com/office/drawing/2014/main" id="{375FED03-0F08-491F-BEE2-7E0C22043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7918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The conscience of a Christian is not cowardly – It gives </a:t>
            </a:r>
          </a:p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a measure of courage and comfort 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I Tim. 1:18: 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“Fight the good fight.” Cowards don’t fight, they run.</a:t>
            </a: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II Tim. 4:7: 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Paul could say with confidence he fought the good fight. 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0AFF4B97-FF16-462A-A681-8D64BCDFE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66812"/>
            <a:ext cx="9144000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Was Paul a coward, or was he courageous? </a:t>
            </a:r>
            <a:r>
              <a:rPr lang="en-US" altLang="en-US" i="1" dirty="0">
                <a:solidFill>
                  <a:srgbClr val="FF0000"/>
                </a:solidFill>
                <a:latin typeface="Tahoma" panose="020B0604030504040204" pitchFamily="34" charset="0"/>
              </a:rPr>
              <a:t>(II Cor. 11)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3" grpId="0"/>
      <p:bldP spid="17511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D0DCA07-8E00-4C26-BBDD-05D01E0E1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91275"/>
            <a:ext cx="2895600" cy="457200"/>
          </a:xfrm>
        </p:spPr>
        <p:txBody>
          <a:bodyPr/>
          <a:lstStyle/>
          <a:p>
            <a:r>
              <a:rPr lang="en-US" altLang="en-US"/>
              <a:t>Blameless Conscience</a:t>
            </a:r>
            <a:endParaRPr lang="en-US" altLang="en-US" dirty="0"/>
          </a:p>
        </p:txBody>
      </p:sp>
      <p:sp>
        <p:nvSpPr>
          <p:cNvPr id="247810" name="Rectangle 2">
            <a:extLst>
              <a:ext uri="{FF2B5EF4-FFF2-40B4-BE49-F238E27FC236}">
                <a16:creationId xmlns:a16="http://schemas.microsoft.com/office/drawing/2014/main" id="{F3D1FB37-509E-4725-8105-B18C6E737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Conclusion </a:t>
            </a:r>
          </a:p>
        </p:txBody>
      </p:sp>
      <p:sp>
        <p:nvSpPr>
          <p:cNvPr id="247811" name="Text Box 3">
            <a:extLst>
              <a:ext uri="{FF2B5EF4-FFF2-40B4-BE49-F238E27FC236}">
                <a16:creationId xmlns:a16="http://schemas.microsoft.com/office/drawing/2014/main" id="{ECDA8505-2490-4F4B-B474-94064B820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8675"/>
            <a:ext cx="91440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Christians need to have the courage to maintain a good </a:t>
            </a:r>
          </a:p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conscience! 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It takes courage to take a stand and not sin along with others.</a:t>
            </a: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It takes courage to live in such a way that you can say you have a blameless conscience before God and man! (Acts 24:16) </a:t>
            </a:r>
          </a:p>
        </p:txBody>
      </p:sp>
      <p:sp>
        <p:nvSpPr>
          <p:cNvPr id="247814" name="Text Box 6">
            <a:extLst>
              <a:ext uri="{FF2B5EF4-FFF2-40B4-BE49-F238E27FC236}">
                <a16:creationId xmlns:a16="http://schemas.microsoft.com/office/drawing/2014/main" id="{16FEADE9-6981-4245-9884-16CB459E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25737"/>
            <a:ext cx="914400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66FFFF"/>
                </a:solidFill>
                <a:latin typeface="Tahoma" panose="020B0604030504040204" pitchFamily="34" charset="0"/>
              </a:rPr>
              <a:t>Make right decisions in order to maintain a good conscience before God and men!</a:t>
            </a:r>
          </a:p>
        </p:txBody>
      </p:sp>
      <p:pic>
        <p:nvPicPr>
          <p:cNvPr id="3" name="Picture 2" descr="A picture containing person, indoor, table, sitting&#10;&#10;Description automatically generated">
            <a:extLst>
              <a:ext uri="{FF2B5EF4-FFF2-40B4-BE49-F238E27FC236}">
                <a16:creationId xmlns:a16="http://schemas.microsoft.com/office/drawing/2014/main" id="{4E27496D-9203-42D4-840B-901A44547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1" y="3755172"/>
            <a:ext cx="3310997" cy="241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/>
      <p:bldP spid="2478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14235" y="46998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F23D394-F14B-48A5-9DA7-0E2EB3F96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457200"/>
          </a:xfrm>
        </p:spPr>
        <p:txBody>
          <a:bodyPr/>
          <a:lstStyle/>
          <a:p>
            <a:r>
              <a:rPr lang="en-US" altLang="en-US"/>
              <a:t>Blameless Conscience</a:t>
            </a:r>
            <a:endParaRPr lang="en-US" altLang="en-US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5930231-875D-48FD-9380-709B16915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4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Intro </a:t>
            </a:r>
          </a:p>
        </p:txBody>
      </p:sp>
      <p:sp>
        <p:nvSpPr>
          <p:cNvPr id="15404" name="Text Box 44">
            <a:extLst>
              <a:ext uri="{FF2B5EF4-FFF2-40B4-BE49-F238E27FC236}">
                <a16:creationId xmlns:a16="http://schemas.microsoft.com/office/drawing/2014/main" id="{5A13286E-E500-4125-8E6A-4F1290AFC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59" y="1583204"/>
            <a:ext cx="58000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The English word conscience is a compound word: </a:t>
            </a:r>
          </a:p>
          <a:p>
            <a:pPr algn="ctr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“Con” (with) “science” (to know), literally, “a knowing </a:t>
            </a:r>
          </a:p>
          <a:p>
            <a:pPr algn="ctr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with”, or a self-knowledge. </a:t>
            </a:r>
          </a:p>
        </p:txBody>
      </p:sp>
      <p:sp>
        <p:nvSpPr>
          <p:cNvPr id="15405" name="Text Box 45">
            <a:extLst>
              <a:ext uri="{FF2B5EF4-FFF2-40B4-BE49-F238E27FC236}">
                <a16:creationId xmlns:a16="http://schemas.microsoft.com/office/drawing/2014/main" id="{DE5273C5-79CC-4609-A94A-3D3E7AC4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60" y="723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God has given all people a conscience </a:t>
            </a:r>
          </a:p>
        </p:txBody>
      </p:sp>
      <p:sp>
        <p:nvSpPr>
          <p:cNvPr id="15406" name="Text Box 46">
            <a:extLst>
              <a:ext uri="{FF2B5EF4-FFF2-40B4-BE49-F238E27FC236}">
                <a16:creationId xmlns:a16="http://schemas.microsoft.com/office/drawing/2014/main" id="{6D8D43B2-A961-42EF-A14C-5A99C6C9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The Greek word for “conscience” is a composition word 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i="1" dirty="0">
                <a:solidFill>
                  <a:schemeClr val="tx2"/>
                </a:solidFill>
                <a:latin typeface="Tahoma" panose="020B0604030504040204" pitchFamily="34" charset="0"/>
              </a:rPr>
              <a:t>Gr.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i="1" dirty="0">
                <a:solidFill>
                  <a:schemeClr val="tx2"/>
                </a:solidFill>
                <a:latin typeface="Tahoma" panose="020B0604030504040204" pitchFamily="34" charset="0"/>
              </a:rPr>
              <a:t>sun (G4862):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“with; a marker which shows association with another thing or person.”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endParaRPr lang="en-US" altLang="en-US" sz="2000" i="1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i="1" dirty="0">
                <a:solidFill>
                  <a:schemeClr val="tx2"/>
                </a:solidFill>
                <a:latin typeface="Tahoma" panose="020B0604030504040204" pitchFamily="34" charset="0"/>
              </a:rPr>
              <a:t>Gr.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i="1" dirty="0" err="1">
                <a:solidFill>
                  <a:schemeClr val="tx2"/>
                </a:solidFill>
                <a:latin typeface="Tahoma" panose="020B0604030504040204" pitchFamily="34" charset="0"/>
              </a:rPr>
              <a:t>eido</a:t>
            </a:r>
            <a:r>
              <a:rPr lang="en-US" altLang="en-US" sz="2000" i="1" dirty="0">
                <a:solidFill>
                  <a:schemeClr val="tx2"/>
                </a:solidFill>
                <a:latin typeface="Tahoma" panose="020B0604030504040204" pitchFamily="34" charset="0"/>
              </a:rPr>
              <a:t> (G1492):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“to know; to posses information; recognize, to realize, to come to know; to understand; to be able to use knowledge.” </a:t>
            </a: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Conscience = </a:t>
            </a:r>
            <a:r>
              <a:rPr lang="en-US" altLang="en-US" sz="2000" i="1" dirty="0">
                <a:solidFill>
                  <a:schemeClr val="tx2"/>
                </a:solidFill>
                <a:latin typeface="Tahoma" panose="020B0604030504040204" pitchFamily="34" charset="0"/>
              </a:rPr>
              <a:t>Gr. </a:t>
            </a:r>
            <a:r>
              <a:rPr lang="en-US" altLang="en-US" sz="2000" i="1" dirty="0" err="1">
                <a:solidFill>
                  <a:schemeClr val="tx2"/>
                </a:solidFill>
                <a:latin typeface="Tahoma" panose="020B0604030504040204" pitchFamily="34" charset="0"/>
              </a:rPr>
              <a:t>suneidesis</a:t>
            </a:r>
            <a:r>
              <a:rPr lang="en-US" altLang="en-US" sz="2000" i="1" dirty="0">
                <a:solidFill>
                  <a:schemeClr val="tx2"/>
                </a:solidFill>
                <a:latin typeface="Tahoma" panose="020B0604030504040204" pitchFamily="34" charset="0"/>
              </a:rPr>
              <a:t> (G4893): 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“with knowing; self-perception, moral consciousness; to see completely: -- conscience.”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F72A681-AA83-4CD2-A76F-A963061C7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295400"/>
            <a:ext cx="33528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  <p:bldP spid="154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FE6E7FD-8BB7-450B-BC0C-50569B6EE8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71800" y="6400800"/>
            <a:ext cx="2895600" cy="457200"/>
          </a:xfrm>
        </p:spPr>
        <p:txBody>
          <a:bodyPr/>
          <a:lstStyle/>
          <a:p>
            <a:r>
              <a:rPr lang="en-US" altLang="en-US"/>
              <a:t>Blameless Conscience</a:t>
            </a:r>
            <a:endParaRPr lang="en-US" altLang="en-US" dirty="0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193A3E61-F48A-4C4B-B4D9-AA4C759EB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4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Intro </a:t>
            </a:r>
          </a:p>
        </p:txBody>
      </p:sp>
      <p:sp>
        <p:nvSpPr>
          <p:cNvPr id="194564" name="Text Box 4">
            <a:extLst>
              <a:ext uri="{FF2B5EF4-FFF2-40B4-BE49-F238E27FC236}">
                <a16:creationId xmlns:a16="http://schemas.microsoft.com/office/drawing/2014/main" id="{A76DCC8C-91C0-473B-B23F-676D45369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The conscience has always been a subject of debate 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57798-1F41-47B2-AC10-A39D1F5E7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829"/>
            <a:ext cx="4114800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4AEA8-5D20-44AF-B815-50562A4D8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69" y="1524001"/>
            <a:ext cx="4023630" cy="238903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239AF64-0F70-483D-A477-484D72D40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84" y="4069897"/>
            <a:ext cx="4572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FE6E7FD-8BB7-450B-BC0C-50569B6EE8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71800" y="6400800"/>
            <a:ext cx="2895600" cy="457200"/>
          </a:xfrm>
        </p:spPr>
        <p:txBody>
          <a:bodyPr/>
          <a:lstStyle/>
          <a:p>
            <a:r>
              <a:rPr lang="en-US" altLang="en-US"/>
              <a:t>Blameless Conscience</a:t>
            </a:r>
            <a:endParaRPr lang="en-US" altLang="en-US" dirty="0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193A3E61-F48A-4C4B-B4D9-AA4C759EB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4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Intro </a:t>
            </a:r>
          </a:p>
        </p:txBody>
      </p:sp>
      <p:sp>
        <p:nvSpPr>
          <p:cNvPr id="194571" name="Text Box 11">
            <a:extLst>
              <a:ext uri="{FF2B5EF4-FFF2-40B4-BE49-F238E27FC236}">
                <a16:creationId xmlns:a16="http://schemas.microsoft.com/office/drawing/2014/main" id="{8335B36F-16BD-4E9C-9A8D-E32FCE12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The New Testament has much to say about the conscience 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The word is found 31 times in the New Testament.</a:t>
            </a: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Paul used the term about 20 times</a:t>
            </a:r>
          </a:p>
        </p:txBody>
      </p:sp>
      <p:sp>
        <p:nvSpPr>
          <p:cNvPr id="194572" name="Text Box 12">
            <a:extLst>
              <a:ext uri="{FF2B5EF4-FFF2-40B4-BE49-F238E27FC236}">
                <a16:creationId xmlns:a16="http://schemas.microsoft.com/office/drawing/2014/main" id="{427EA5F1-D489-496A-8796-D36773D54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5104"/>
            <a:ext cx="9144000" cy="18774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chemeClr val="hlink"/>
                </a:solidFill>
                <a:latin typeface="Tahoma" panose="020B0604030504040204" pitchFamily="34" charset="0"/>
              </a:rPr>
              <a:t>Acts 24:16: </a:t>
            </a:r>
            <a:endParaRPr lang="en-US" altLang="en-US" sz="3200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2800" b="0" dirty="0">
                <a:solidFill>
                  <a:srgbClr val="CCFF33"/>
                </a:solidFill>
                <a:latin typeface="Tahoma" panose="020B0604030504040204" pitchFamily="34" charset="0"/>
              </a:rPr>
              <a:t>16.  "In view of this, I also do my best to maintain always a blameless conscience both before God and before men.”</a:t>
            </a:r>
          </a:p>
        </p:txBody>
      </p:sp>
      <p:sp>
        <p:nvSpPr>
          <p:cNvPr id="194573" name="Text Box 13">
            <a:extLst>
              <a:ext uri="{FF2B5EF4-FFF2-40B4-BE49-F238E27FC236}">
                <a16:creationId xmlns:a16="http://schemas.microsoft.com/office/drawing/2014/main" id="{421D6491-7062-4B16-867F-4FA2BFF09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7550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66FFFF"/>
                </a:solidFill>
                <a:latin typeface="Tahoma" panose="020B0604030504040204" pitchFamily="34" charset="0"/>
              </a:rPr>
              <a:t>It is important to maintain a blameless conscience </a:t>
            </a:r>
          </a:p>
          <a:p>
            <a:pPr algn="ctr"/>
            <a:r>
              <a:rPr lang="en-US" altLang="en-US" dirty="0">
                <a:solidFill>
                  <a:srgbClr val="66FFFF"/>
                </a:solidFill>
                <a:latin typeface="Tahoma" panose="020B0604030504040204" pitchFamily="34" charset="0"/>
              </a:rPr>
              <a:t>before God and men!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/>
      <p:bldP spid="194572" grpId="0" animBg="1"/>
      <p:bldP spid="1945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3D239E5-32A1-4B2D-AA32-6B9BE76735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altLang="en-US"/>
              <a:t>Blameless Conscience</a:t>
            </a:r>
            <a:endParaRPr lang="en-US" altLang="en-US" dirty="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1DD4E449-10C2-4DB3-B78F-D9FD6C4A0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Possibility: A Clear Conscience (II Tim. 1:3)  </a:t>
            </a: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2571F2E3-835A-47F1-8888-01D24A2BE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8209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II Tim. 1:3:</a:t>
            </a:r>
          </a:p>
          <a:p>
            <a:r>
              <a:rPr lang="en-US" altLang="en-US" sz="2000" b="0" dirty="0">
                <a:solidFill>
                  <a:srgbClr val="CCFF33"/>
                </a:solidFill>
                <a:latin typeface="Tahoma" panose="020B0604030504040204" pitchFamily="34" charset="0"/>
              </a:rPr>
              <a:t>3.  I thank God, whom I serve with a clear conscience the way my forefathers did, as I constantly remember you in my prayers night and day,</a:t>
            </a:r>
          </a:p>
        </p:txBody>
      </p:sp>
      <p:sp>
        <p:nvSpPr>
          <p:cNvPr id="134155" name="Text Box 11">
            <a:extLst>
              <a:ext uri="{FF2B5EF4-FFF2-40B4-BE49-F238E27FC236}">
                <a16:creationId xmlns:a16="http://schemas.microsoft.com/office/drawing/2014/main" id="{190BD055-45AB-42BC-9DB3-88F81972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3184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The word “clear” = </a:t>
            </a:r>
            <a:r>
              <a:rPr lang="en-US" altLang="en-US" i="1" dirty="0">
                <a:solidFill>
                  <a:schemeClr val="hlink"/>
                </a:solidFill>
                <a:latin typeface="Tahoma" panose="020B0604030504040204" pitchFamily="34" charset="0"/>
              </a:rPr>
              <a:t>Gr. </a:t>
            </a:r>
            <a:r>
              <a:rPr lang="en-US" altLang="en-US" i="1" dirty="0" err="1">
                <a:solidFill>
                  <a:schemeClr val="hlink"/>
                </a:solidFill>
                <a:latin typeface="Tahoma" panose="020B0604030504040204" pitchFamily="34" charset="0"/>
              </a:rPr>
              <a:t>katharos</a:t>
            </a:r>
            <a:r>
              <a:rPr lang="en-US" altLang="en-US" i="1" dirty="0">
                <a:solidFill>
                  <a:schemeClr val="hlink"/>
                </a:solidFill>
                <a:latin typeface="Tahoma" panose="020B0604030504040204" pitchFamily="34" charset="0"/>
              </a:rPr>
              <a:t> (G2513): </a:t>
            </a:r>
          </a:p>
          <a:p>
            <a:pPr algn="ctr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“clean (literally or figuratively): -- clear, pure.” </a:t>
            </a:r>
          </a:p>
          <a:p>
            <a:pPr algn="ctr"/>
            <a:r>
              <a:rPr lang="en-US" altLang="en-US" i="1" dirty="0">
                <a:solidFill>
                  <a:schemeClr val="hlink"/>
                </a:solidFill>
                <a:latin typeface="Tahoma" panose="020B0604030504040204" pitchFamily="34" charset="0"/>
              </a:rPr>
              <a:t>(KJV: II Tim. 1:3 = “pure”)</a:t>
            </a:r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34160" name="Text Box 16">
            <a:extLst>
              <a:ext uri="{FF2B5EF4-FFF2-40B4-BE49-F238E27FC236}">
                <a16:creationId xmlns:a16="http://schemas.microsoft.com/office/drawing/2014/main" id="{C49793DC-6D86-4687-B049-FDE094B7F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I Tim. 1:5: One purpose of God’s word is to give us a </a:t>
            </a:r>
          </a:p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“good conscience” 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Heb. 10:22: 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There are those who have an evil conscience. (Rom. 3:9-18)</a:t>
            </a: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Acts 23:1: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 Some, like Paul, have a “perfectly good conscience” because they thought what they were doing was right. (Acts 22:4; 26:9-11)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134155" grpId="0"/>
      <p:bldP spid="1341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0C7B3BA-97CD-40E9-9CAE-900BD0BB71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457200"/>
          </a:xfrm>
        </p:spPr>
        <p:txBody>
          <a:bodyPr/>
          <a:lstStyle/>
          <a:p>
            <a:r>
              <a:rPr lang="en-US" altLang="en-US"/>
              <a:t>Blameless Conscience</a:t>
            </a:r>
            <a:endParaRPr lang="en-US" altLang="en-US" dirty="0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0B310E82-E465-4666-AB6A-27F60F657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Possibility: A Clear Conscience (II Tim. 1:3)</a:t>
            </a: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7AD8D014-C753-4604-8DE0-AC05FAA10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540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Leaders in the Church are to have a “clear conscience”</a:t>
            </a:r>
          </a:p>
          <a:p>
            <a:pPr algn="ctr"/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(I Tim. 3:8-9: Deacons) </a:t>
            </a: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EAB07B28-8AA0-41A5-9608-53869C10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2975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Men may obtain a good conscience: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I Peter 3:20-21: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 In obedience to God’s command to be baptized, people may obtain a good conscience. (One’s sins are washed away)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45550718-2957-4894-B251-CF9B446A9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97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I Tim. 1:5, 19: 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The Christian must maintain a good conscience.</a:t>
            </a: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A77B23A0-BCEB-4A1E-B7AA-1EB15EEF6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373"/>
            <a:ext cx="5486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66FFFF"/>
                </a:solidFill>
                <a:latin typeface="Tahoma" panose="020B0604030504040204" pitchFamily="34" charset="0"/>
              </a:rPr>
              <a:t>By obedience to the word of God, one may have a clear conscience!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F2689A-681B-46FA-9CC5-7B3605327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99" y="3845104"/>
            <a:ext cx="3606700" cy="2398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6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  <p:bldP spid="236550" grpId="0"/>
      <p:bldP spid="2365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BCA58B8-D467-4754-B2C4-B1925FCE91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altLang="en-US"/>
              <a:t>Blameless Conscience</a:t>
            </a:r>
            <a:endParaRPr lang="en-US" altLang="en-US" dirty="0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A9BA48B3-9EB1-471F-89FC-97AC63D3C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28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Maintain: A Good Conscience (I Tim. 1:5, 18-19)</a:t>
            </a:r>
            <a:r>
              <a:rPr lang="en-US" altLang="en-US" sz="32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8595" name="Text Box 3">
            <a:extLst>
              <a:ext uri="{FF2B5EF4-FFF2-40B4-BE49-F238E27FC236}">
                <a16:creationId xmlns:a16="http://schemas.microsoft.com/office/drawing/2014/main" id="{D1DF5AD2-90E8-4418-A04B-1E309F639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1093"/>
            <a:ext cx="9144000" cy="26161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I Tim. 1:5, 18-19:</a:t>
            </a:r>
          </a:p>
          <a:p>
            <a:r>
              <a:rPr lang="en-US" altLang="en-US" sz="2000" b="0" dirty="0">
                <a:solidFill>
                  <a:srgbClr val="CCFF33"/>
                </a:solidFill>
                <a:latin typeface="Tahoma" panose="020B0604030504040204" pitchFamily="34" charset="0"/>
              </a:rPr>
              <a:t>5.  But the goal of our instruction is love from a pure heart and a good conscience and a sincere faith.</a:t>
            </a:r>
          </a:p>
          <a:p>
            <a:r>
              <a:rPr lang="en-US" altLang="en-US" sz="2000" b="0" dirty="0">
                <a:solidFill>
                  <a:srgbClr val="CCFF33"/>
                </a:solidFill>
                <a:latin typeface="Tahoma" panose="020B0604030504040204" pitchFamily="34" charset="0"/>
              </a:rPr>
              <a:t>18.  This command I entrust to you, Timothy, my son, in accordance with the prophecies previously made concerning you, that by them you fight the good fight,</a:t>
            </a:r>
          </a:p>
          <a:p>
            <a:r>
              <a:rPr lang="en-US" altLang="en-US" sz="2000" b="0" dirty="0">
                <a:solidFill>
                  <a:srgbClr val="CCFF33"/>
                </a:solidFill>
                <a:latin typeface="Tahoma" panose="020B0604030504040204" pitchFamily="34" charset="0"/>
              </a:rPr>
              <a:t>19.  keeping faith and a good conscience, which some have rejected and suffered shipwreck in regard to their faith.</a:t>
            </a:r>
          </a:p>
        </p:txBody>
      </p:sp>
      <p:sp>
        <p:nvSpPr>
          <p:cNvPr id="238597" name="Text Box 5">
            <a:extLst>
              <a:ext uri="{FF2B5EF4-FFF2-40B4-BE49-F238E27FC236}">
                <a16:creationId xmlns:a16="http://schemas.microsoft.com/office/drawing/2014/main" id="{A43FED9B-8305-492D-B80C-E15F9382C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Once obedient to God, must maintain a good conscience </a:t>
            </a:r>
          </a:p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to have: 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Peace of mind </a:t>
            </a:r>
            <a:r>
              <a:rPr lang="en-US" altLang="en-US" sz="2000" b="0" i="1" dirty="0">
                <a:solidFill>
                  <a:schemeClr val="tx2"/>
                </a:solidFill>
                <a:latin typeface="Tahoma" panose="020B0604030504040204" pitchFamily="34" charset="0"/>
              </a:rPr>
              <a:t>(A troubled conscience often has no peace)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.</a:t>
            </a: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Confidence for living – Don’t violate your conscience! (James 4:17)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animBg="1"/>
      <p:bldP spid="2385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38594" name="Rectangle 2">
            <a:extLst>
              <a:ext uri="{FF2B5EF4-FFF2-40B4-BE49-F238E27FC236}">
                <a16:creationId xmlns:a16="http://schemas.microsoft.com/office/drawing/2014/main" id="{A9BA48B3-9EB1-471F-89FC-97AC63D3C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" y="95748"/>
            <a:ext cx="9143980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2800" b="1" u="sng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Maintain: A Good Conscience (I Tim. 1:5, 18-19)  </a:t>
            </a: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42C3B-3216-44BE-AB25-DF1B3E86CF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" b="13069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38598" name="Text Box 6">
            <a:extLst>
              <a:ext uri="{FF2B5EF4-FFF2-40B4-BE49-F238E27FC236}">
                <a16:creationId xmlns:a16="http://schemas.microsoft.com/office/drawing/2014/main" id="{6973E21A-903A-47BB-9C78-C9112919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914400"/>
            <a:ext cx="4495800" cy="54774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latin typeface="+mn-lt"/>
                <a:cs typeface="+mn-cs"/>
              </a:rPr>
              <a:t>The conscience is a personal guide, </a:t>
            </a:r>
            <a:r>
              <a:rPr lang="en-US" altLang="en-US" sz="2000" i="1" u="sng" dirty="0">
                <a:solidFill>
                  <a:srgbClr val="0000FF"/>
                </a:solidFill>
                <a:latin typeface="+mn-lt"/>
                <a:cs typeface="+mn-cs"/>
              </a:rPr>
              <a:t>not</a:t>
            </a:r>
            <a:r>
              <a:rPr lang="en-US" altLang="en-US" sz="2000" dirty="0">
                <a:solidFill>
                  <a:srgbClr val="0000FF"/>
                </a:solidFill>
                <a:latin typeface="+mn-lt"/>
                <a:cs typeface="+mn-cs"/>
              </a:rPr>
              <a:t> the standard for </a:t>
            </a: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latin typeface="+mn-lt"/>
                <a:cs typeface="+mn-cs"/>
              </a:rPr>
              <a:t>truth </a:t>
            </a:r>
            <a:r>
              <a:rPr lang="en-US" altLang="en-US" sz="2000" i="1" dirty="0">
                <a:solidFill>
                  <a:srgbClr val="0000FF"/>
                </a:solidFill>
                <a:latin typeface="+mn-lt"/>
                <a:cs typeface="+mn-cs"/>
              </a:rPr>
              <a:t>(Acts 26:9)</a:t>
            </a:r>
            <a:r>
              <a:rPr lang="en-US" altLang="en-US" sz="20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rgbClr val="0000FF"/>
                </a:solidFill>
                <a:latin typeface="+mn-lt"/>
                <a:cs typeface="+mn-cs"/>
              </a:rPr>
              <a:t>One with a good conscience will be guided by truth (Paul)</a:t>
            </a: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b="0" dirty="0">
                <a:solidFill>
                  <a:srgbClr val="0000FF"/>
                </a:solidFill>
                <a:latin typeface="+mn-lt"/>
                <a:cs typeface="+mn-cs"/>
              </a:rPr>
              <a:t>The conscience </a:t>
            </a:r>
            <a:r>
              <a:rPr lang="en-US" altLang="en-US" sz="2000" i="1" u="sng" dirty="0">
                <a:solidFill>
                  <a:srgbClr val="0000FF"/>
                </a:solidFill>
                <a:latin typeface="+mn-lt"/>
                <a:cs typeface="+mn-cs"/>
              </a:rPr>
              <a:t>does not establish</a:t>
            </a:r>
            <a:r>
              <a:rPr lang="en-US" altLang="en-US" sz="2000" b="0" dirty="0">
                <a:solidFill>
                  <a:srgbClr val="0000FF"/>
                </a:solidFill>
                <a:latin typeface="+mn-lt"/>
                <a:cs typeface="+mn-cs"/>
              </a:rPr>
              <a:t> truth but </a:t>
            </a:r>
            <a:r>
              <a:rPr lang="en-US" altLang="en-US" sz="2000" i="1" u="sng" dirty="0">
                <a:solidFill>
                  <a:srgbClr val="0000FF"/>
                </a:solidFill>
                <a:latin typeface="+mn-lt"/>
                <a:cs typeface="+mn-cs"/>
              </a:rPr>
              <a:t>follows it</a:t>
            </a:r>
            <a:endParaRPr lang="en-US" altLang="en-US" sz="2000" b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latin typeface="+mn-lt"/>
                <a:cs typeface="+mn-cs"/>
              </a:rPr>
              <a:t>Acts 23:1:</a:t>
            </a:r>
            <a:r>
              <a:rPr lang="en-US" altLang="en-US" sz="2000" b="0" dirty="0">
                <a:solidFill>
                  <a:srgbClr val="0000FF"/>
                </a:solidFill>
                <a:latin typeface="+mn-lt"/>
                <a:cs typeface="+mn-cs"/>
              </a:rPr>
              <a:t> Paul knew the value of a good conscience</a:t>
            </a:r>
            <a:endParaRPr lang="en-US" altLang="en-US" sz="2000" b="0" i="1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i="1" dirty="0">
                <a:solidFill>
                  <a:srgbClr val="0000FF"/>
                </a:solidFill>
                <a:latin typeface="+mn-lt"/>
                <a:cs typeface="+mn-cs"/>
              </a:rPr>
              <a:t>Acts 26:9-23:</a:t>
            </a:r>
            <a:r>
              <a:rPr lang="en-US" altLang="en-US" sz="2000" b="0" dirty="0">
                <a:solidFill>
                  <a:srgbClr val="0000FF"/>
                </a:solidFill>
                <a:latin typeface="+mn-lt"/>
                <a:cs typeface="+mn-cs"/>
              </a:rPr>
              <a:t> Paul was set straight from the path he was on by his own thinking, and turned to the truth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BCA58B8-D467-4754-B2C4-B1925FCE91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93003" y="6602160"/>
            <a:ext cx="3967172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 sz="825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Blameless Conscience</a:t>
            </a:r>
            <a:endParaRPr lang="en-US" altLang="en-US" sz="825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D6E9A4D-8B73-48AE-BE7B-86F1BF3FF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538" y="1351209"/>
            <a:ext cx="4409907" cy="437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13ACD72-0314-4BAA-9086-975B7048BB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altLang="en-US"/>
              <a:t>Blameless Conscience</a:t>
            </a:r>
            <a:endParaRPr lang="en-US" altLang="en-US" dirty="0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E53449A0-CEDE-4905-982A-9134A2C6A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28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Maintain: A Good Conscience (I Tim. 1:5, 18-19)</a:t>
            </a:r>
            <a:r>
              <a:rPr lang="en-US" altLang="en-US" sz="3200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9620" name="Text Box 4">
            <a:extLst>
              <a:ext uri="{FF2B5EF4-FFF2-40B4-BE49-F238E27FC236}">
                <a16:creationId xmlns:a16="http://schemas.microsoft.com/office/drawing/2014/main" id="{9B893962-306A-4991-B138-00342E869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3125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 dirty="0">
                <a:solidFill>
                  <a:schemeClr val="hlink"/>
                </a:solidFill>
                <a:latin typeface="Tahoma" panose="020B0604030504040204" pitchFamily="34" charset="0"/>
              </a:rPr>
              <a:t>I Tim. 1:19:</a:t>
            </a:r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 There is a correlation in holding faith and the </a:t>
            </a:r>
          </a:p>
          <a:p>
            <a:r>
              <a:rPr lang="en-US" altLang="en-US" dirty="0">
                <a:solidFill>
                  <a:schemeClr val="hlink"/>
                </a:solidFill>
                <a:latin typeface="Tahoma" panose="020B0604030504040204" pitchFamily="34" charset="0"/>
              </a:rPr>
              <a:t>good conscience </a:t>
            </a:r>
            <a:endParaRPr lang="en-US" altLang="en-US" dirty="0">
              <a:latin typeface="Tahoma" panose="020B0604030504040204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Rom. 14:23: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 There is a grave danger in doing something that we believe is wrong (James 4:17) </a:t>
            </a:r>
          </a:p>
        </p:txBody>
      </p:sp>
      <p:sp>
        <p:nvSpPr>
          <p:cNvPr id="239622" name="Text Box 6">
            <a:extLst>
              <a:ext uri="{FF2B5EF4-FFF2-40B4-BE49-F238E27FC236}">
                <a16:creationId xmlns:a16="http://schemas.microsoft.com/office/drawing/2014/main" id="{96F88019-A2A1-4B5F-9C00-D551899B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7737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I Tim. 1:19-20: 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If one does wrong and experiences guilt he may try to solve his conscience problem by denying his faith, or justifying his actions. </a:t>
            </a:r>
          </a:p>
        </p:txBody>
      </p:sp>
      <p:sp>
        <p:nvSpPr>
          <p:cNvPr id="239623" name="Text Box 7">
            <a:extLst>
              <a:ext uri="{FF2B5EF4-FFF2-40B4-BE49-F238E27FC236}">
                <a16:creationId xmlns:a16="http://schemas.microsoft.com/office/drawing/2014/main" id="{F2A68CC8-8CA0-4333-A52B-7392E19DC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717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  <a:latin typeface="Tahoma" panose="020B0604030504040204" pitchFamily="34" charset="0"/>
              </a:rPr>
              <a:t>Acts 8:22; I Jn. 1:9:</a:t>
            </a:r>
            <a:r>
              <a:rPr lang="en-US" altLang="en-US" sz="2000" b="0" dirty="0">
                <a:solidFill>
                  <a:schemeClr val="tx2"/>
                </a:solidFill>
                <a:latin typeface="Tahoma" panose="020B0604030504040204" pitchFamily="34" charset="0"/>
              </a:rPr>
              <a:t> The real solution to the problem of sinful guilt in the life of a Christian is repentance, confession and prayer. </a:t>
            </a:r>
          </a:p>
        </p:txBody>
      </p:sp>
      <p:sp>
        <p:nvSpPr>
          <p:cNvPr id="239624" name="Text Box 8">
            <a:extLst>
              <a:ext uri="{FF2B5EF4-FFF2-40B4-BE49-F238E27FC236}">
                <a16:creationId xmlns:a16="http://schemas.microsoft.com/office/drawing/2014/main" id="{07C7F10D-1BC2-485A-8C10-0A6763113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9600"/>
            <a:ext cx="44682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/>
            <a:r>
              <a:rPr lang="en-US" altLang="en-US" dirty="0">
                <a:solidFill>
                  <a:srgbClr val="66FFFF"/>
                </a:solidFill>
                <a:latin typeface="Tahoma" panose="020B0604030504040204" pitchFamily="34" charset="0"/>
              </a:rPr>
              <a:t>One who keeps the faith and abides by truth will have a good conscience!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5F25DCF-4DB5-4E87-83FF-CA4D8DAFC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55" y="3649662"/>
            <a:ext cx="4675746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9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2" grpId="0"/>
      <p:bldP spid="239623" grpId="0"/>
      <p:bldP spid="239624" grpId="0"/>
    </p:bld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anose="020B060403050404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anose="020B060403050404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1418</Words>
  <Application>Microsoft Office PowerPoint</Application>
  <PresentationFormat>On-screen Show (4:3)</PresentationFormat>
  <Paragraphs>127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Ameretto</vt:lpstr>
      <vt:lpstr>Arial</vt:lpstr>
      <vt:lpstr>Calibri</vt:lpstr>
      <vt:lpstr>Calisto MT</vt:lpstr>
      <vt:lpstr>Tahoma</vt:lpstr>
      <vt:lpstr>Times New Roman</vt:lpstr>
      <vt:lpstr>Wingdings</vt:lpstr>
      <vt:lpstr>Curtain Call</vt:lpstr>
      <vt:lpstr>Blameless Conscience (Before God And Men)      Text:  Acts 24:16   </vt:lpstr>
      <vt:lpstr>Intro </vt:lpstr>
      <vt:lpstr>Intro </vt:lpstr>
      <vt:lpstr>Intro </vt:lpstr>
      <vt:lpstr>Possibility: A Clear Conscience (II Tim. 1:3)  </vt:lpstr>
      <vt:lpstr>Possibility: A Clear Conscience (II Tim. 1:3)</vt:lpstr>
      <vt:lpstr>Maintain: A Good Conscience (I Tim. 1:5, 18-19)  </vt:lpstr>
      <vt:lpstr>Maintain: A Good Conscience (I Tim. 1:5, 18-19)  </vt:lpstr>
      <vt:lpstr>Maintain: A Good Conscience (I Tim. 1:5, 18-19) </vt:lpstr>
      <vt:lpstr>Problem: A Seared Conscience (I Tim. 4:1-2)  </vt:lpstr>
      <vt:lpstr>Problem: A Seared Conscience (I Tim. 4:1-2)  </vt:lpstr>
      <vt:lpstr>Conclusion </vt:lpstr>
      <vt:lpstr>Conclusion 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Blameless Conscience (Before God And Men)</dc:title>
  <dc:subject>04/07/2019</dc:subject>
  <dc:creator>Nathan Morrison</dc:creator>
  <cp:lastModifiedBy>Nathan Morrison</cp:lastModifiedBy>
  <cp:revision>17</cp:revision>
  <dcterms:created xsi:type="dcterms:W3CDTF">2019-04-03T19:20:56Z</dcterms:created>
  <dcterms:modified xsi:type="dcterms:W3CDTF">2019-04-05T18:29:48Z</dcterms:modified>
</cp:coreProperties>
</file>