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20"/>
  </p:notesMasterIdLst>
  <p:handoutMasterIdLst>
    <p:handoutMasterId r:id="rId21"/>
  </p:handoutMasterIdLst>
  <p:sldIdLst>
    <p:sldId id="256" r:id="rId2"/>
    <p:sldId id="291" r:id="rId3"/>
    <p:sldId id="302" r:id="rId4"/>
    <p:sldId id="310" r:id="rId5"/>
    <p:sldId id="312" r:id="rId6"/>
    <p:sldId id="314" r:id="rId7"/>
    <p:sldId id="303" r:id="rId8"/>
    <p:sldId id="388" r:id="rId9"/>
    <p:sldId id="386" r:id="rId10"/>
    <p:sldId id="316" r:id="rId11"/>
    <p:sldId id="304" r:id="rId12"/>
    <p:sldId id="383" r:id="rId13"/>
    <p:sldId id="389" r:id="rId14"/>
    <p:sldId id="391" r:id="rId15"/>
    <p:sldId id="318" r:id="rId16"/>
    <p:sldId id="395" r:id="rId17"/>
    <p:sldId id="320" r:id="rId18"/>
    <p:sldId id="381" r:id="rId19"/>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ahom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b="1" kern="1200">
        <a:solidFill>
          <a:schemeClr val="tx1"/>
        </a:solidFill>
        <a:latin typeface="Tahom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b="1" kern="1200">
        <a:solidFill>
          <a:schemeClr val="tx1"/>
        </a:solidFill>
        <a:latin typeface="Tahom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b="1" kern="1200">
        <a:solidFill>
          <a:schemeClr val="tx1"/>
        </a:solidFill>
        <a:latin typeface="Tahom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b="1" kern="1200">
        <a:solidFill>
          <a:schemeClr val="tx1"/>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000" b="1" kern="1200">
        <a:solidFill>
          <a:schemeClr val="tx1"/>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000" b="1" kern="1200">
        <a:solidFill>
          <a:schemeClr val="tx1"/>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000" b="1" kern="1200">
        <a:solidFill>
          <a:schemeClr val="tx1"/>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000" b="1" kern="1200">
        <a:solidFill>
          <a:schemeClr val="tx1"/>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FF"/>
    <a:srgbClr val="006600"/>
    <a:srgbClr val="FFCC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90952" autoAdjust="0"/>
  </p:normalViewPr>
  <p:slideViewPr>
    <p:cSldViewPr snapToObjects="1">
      <p:cViewPr varScale="1">
        <p:scale>
          <a:sx n="100" d="100"/>
          <a:sy n="100" d="100"/>
        </p:scale>
        <p:origin x="4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1ED6E4-3A5A-45A5-96F1-51CF9C751D9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Times New Roman" panose="02020603050405020304" pitchFamily="18" charset="0"/>
              </a:defRPr>
            </a:lvl1pPr>
          </a:lstStyle>
          <a:p>
            <a:pPr>
              <a:defRPr/>
            </a:pPr>
            <a:r>
              <a:rPr lang="en-US" altLang="en-US"/>
              <a:t>A Specific Request</a:t>
            </a:r>
          </a:p>
        </p:txBody>
      </p:sp>
      <p:sp>
        <p:nvSpPr>
          <p:cNvPr id="22531" name="Rectangle 3">
            <a:extLst>
              <a:ext uri="{FF2B5EF4-FFF2-40B4-BE49-F238E27FC236}">
                <a16:creationId xmlns:a16="http://schemas.microsoft.com/office/drawing/2014/main" id="{1B118F0C-0202-449B-A87A-5E2DD68ECB8C}"/>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defRPr>
            </a:lvl1pPr>
          </a:lstStyle>
          <a:p>
            <a:pPr>
              <a:defRPr/>
            </a:pPr>
            <a:endParaRPr lang="en-US" altLang="en-US"/>
          </a:p>
        </p:txBody>
      </p:sp>
      <p:sp>
        <p:nvSpPr>
          <p:cNvPr id="22532" name="Rectangle 4">
            <a:extLst>
              <a:ext uri="{FF2B5EF4-FFF2-40B4-BE49-F238E27FC236}">
                <a16:creationId xmlns:a16="http://schemas.microsoft.com/office/drawing/2014/main" id="{079FFC40-B5CA-4342-A745-BF08A12666AF}"/>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Times New Roman" panose="02020603050405020304" pitchFamily="18" charset="0"/>
              </a:defRPr>
            </a:lvl1pPr>
          </a:lstStyle>
          <a:p>
            <a:pPr>
              <a:defRPr/>
            </a:pPr>
            <a:r>
              <a:rPr lang="en-US" altLang="en-US"/>
              <a:t>Prepared by Nathan L Morrison / 05-14-06</a:t>
            </a:r>
          </a:p>
        </p:txBody>
      </p:sp>
      <p:sp>
        <p:nvSpPr>
          <p:cNvPr id="22533" name="Rectangle 5">
            <a:extLst>
              <a:ext uri="{FF2B5EF4-FFF2-40B4-BE49-F238E27FC236}">
                <a16:creationId xmlns:a16="http://schemas.microsoft.com/office/drawing/2014/main" id="{EE2318F4-228B-4AF8-8BC6-37B4A13A2292}"/>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Times New Roman" panose="02020603050405020304" pitchFamily="18" charset="0"/>
              </a:defRPr>
            </a:lvl1pPr>
          </a:lstStyle>
          <a:p>
            <a:pPr>
              <a:defRPr/>
            </a:pPr>
            <a:fld id="{E372753F-BF43-475A-95ED-E1D45FC7C6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6AA64E-EE38-4FDA-9EC7-E434C1006EF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Times New Roman" panose="02020603050405020304" pitchFamily="18" charset="0"/>
              </a:defRPr>
            </a:lvl1pPr>
          </a:lstStyle>
          <a:p>
            <a:pPr>
              <a:defRPr/>
            </a:pPr>
            <a:r>
              <a:rPr lang="en-US" altLang="en-US"/>
              <a:t>A Specific Request</a:t>
            </a:r>
          </a:p>
        </p:txBody>
      </p:sp>
      <p:sp>
        <p:nvSpPr>
          <p:cNvPr id="3075" name="Rectangle 3">
            <a:extLst>
              <a:ext uri="{FF2B5EF4-FFF2-40B4-BE49-F238E27FC236}">
                <a16:creationId xmlns:a16="http://schemas.microsoft.com/office/drawing/2014/main" id="{D52AB783-7716-454E-9B8B-D1EB52A9C97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defRPr>
            </a:lvl1pPr>
          </a:lstStyle>
          <a:p>
            <a:pPr>
              <a:defRPr/>
            </a:pPr>
            <a:endParaRPr lang="en-US" altLang="en-US"/>
          </a:p>
        </p:txBody>
      </p:sp>
      <p:sp>
        <p:nvSpPr>
          <p:cNvPr id="3076" name="Rectangle 4">
            <a:extLst>
              <a:ext uri="{FF2B5EF4-FFF2-40B4-BE49-F238E27FC236}">
                <a16:creationId xmlns:a16="http://schemas.microsoft.com/office/drawing/2014/main" id="{87BA1D71-2D63-44AE-AB2A-B8DB6D1940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7F1117A6-A1E1-41CF-B759-77B163C5DA5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837C985F-326D-4A9E-9F90-AC4FE018866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Times New Roman" panose="02020603050405020304" pitchFamily="18" charset="0"/>
              </a:defRPr>
            </a:lvl1pPr>
          </a:lstStyle>
          <a:p>
            <a:pPr>
              <a:defRPr/>
            </a:pPr>
            <a:r>
              <a:rPr lang="en-US" altLang="en-US"/>
              <a:t>Prepared by Nathan L Morrison / 05-14-06</a:t>
            </a:r>
          </a:p>
        </p:txBody>
      </p:sp>
      <p:sp>
        <p:nvSpPr>
          <p:cNvPr id="3079" name="Rectangle 7">
            <a:extLst>
              <a:ext uri="{FF2B5EF4-FFF2-40B4-BE49-F238E27FC236}">
                <a16:creationId xmlns:a16="http://schemas.microsoft.com/office/drawing/2014/main" id="{E740FF5E-F898-4DDF-A5B6-CBB26A6B9B7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Times New Roman" panose="02020603050405020304" pitchFamily="18" charset="0"/>
              </a:defRPr>
            </a:lvl1pPr>
          </a:lstStyle>
          <a:p>
            <a:pPr>
              <a:defRPr/>
            </a:pPr>
            <a:fld id="{6B700FC1-A06F-4474-9C75-92EAFFC91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6AA9505-B172-466C-B01F-B7C351149121}"/>
              </a:ext>
            </a:extLst>
          </p:cNvPr>
          <p:cNvSpPr>
            <a:spLocks noGrp="1" noChangeArrowheads="1"/>
          </p:cNvSpPr>
          <p:nvPr>
            <p:ph type="hdr" sz="quarter"/>
          </p:nvPr>
        </p:nvSpPr>
        <p:spPr>
          <a:noFill/>
        </p:spPr>
        <p:txBody>
          <a:bodyPr/>
          <a:lstStyle>
            <a:lvl1pPr>
              <a:defRPr sz="2000" b="1">
                <a:solidFill>
                  <a:schemeClr val="tx1"/>
                </a:solidFill>
                <a:latin typeface="Tahoma" panose="020B0604030504040204" pitchFamily="34" charset="0"/>
                <a:cs typeface="Times New Roman" panose="02020603050405020304" pitchFamily="18" charset="0"/>
              </a:defRPr>
            </a:lvl1pPr>
            <a:lvl2pPr marL="742950" indent="-285750">
              <a:defRPr sz="2000" b="1">
                <a:solidFill>
                  <a:schemeClr val="tx1"/>
                </a:solidFill>
                <a:latin typeface="Tahoma" panose="020B0604030504040204" pitchFamily="34" charset="0"/>
                <a:cs typeface="Times New Roman" panose="02020603050405020304" pitchFamily="18" charset="0"/>
              </a:defRPr>
            </a:lvl2pPr>
            <a:lvl3pPr marL="1143000" indent="-228600">
              <a:defRPr sz="2000" b="1">
                <a:solidFill>
                  <a:schemeClr val="tx1"/>
                </a:solidFill>
                <a:latin typeface="Tahoma" panose="020B0604030504040204" pitchFamily="34" charset="0"/>
                <a:cs typeface="Times New Roman" panose="02020603050405020304" pitchFamily="18" charset="0"/>
              </a:defRPr>
            </a:lvl3pPr>
            <a:lvl4pPr marL="1600200" indent="-228600">
              <a:defRPr sz="2000" b="1">
                <a:solidFill>
                  <a:schemeClr val="tx1"/>
                </a:solidFill>
                <a:latin typeface="Tahoma" panose="020B0604030504040204" pitchFamily="34" charset="0"/>
                <a:cs typeface="Times New Roman" panose="02020603050405020304" pitchFamily="18" charset="0"/>
              </a:defRPr>
            </a:lvl4pPr>
            <a:lvl5pPr marL="2057400" indent="-228600">
              <a:defRPr sz="2000" b="1">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r>
              <a:rPr lang="en-US" altLang="en-US" sz="1200" b="0">
                <a:latin typeface="Times New Roman" panose="02020603050405020304" pitchFamily="18" charset="0"/>
              </a:rPr>
              <a:t>A Specific Request</a:t>
            </a:r>
          </a:p>
        </p:txBody>
      </p:sp>
      <p:sp>
        <p:nvSpPr>
          <p:cNvPr id="6147" name="Rectangle 6">
            <a:extLst>
              <a:ext uri="{FF2B5EF4-FFF2-40B4-BE49-F238E27FC236}">
                <a16:creationId xmlns:a16="http://schemas.microsoft.com/office/drawing/2014/main" id="{D47F02B1-2C71-468D-9A42-04383B3FB614}"/>
              </a:ext>
            </a:extLst>
          </p:cNvPr>
          <p:cNvSpPr>
            <a:spLocks noGrp="1" noChangeArrowheads="1"/>
          </p:cNvSpPr>
          <p:nvPr>
            <p:ph type="ftr" sz="quarter" idx="4"/>
          </p:nvPr>
        </p:nvSpPr>
        <p:spPr>
          <a:noFill/>
        </p:spPr>
        <p:txBody>
          <a:bodyPr/>
          <a:lstStyle>
            <a:lvl1pPr>
              <a:defRPr sz="2000" b="1">
                <a:solidFill>
                  <a:schemeClr val="tx1"/>
                </a:solidFill>
                <a:latin typeface="Tahoma" panose="020B0604030504040204" pitchFamily="34" charset="0"/>
                <a:cs typeface="Times New Roman" panose="02020603050405020304" pitchFamily="18" charset="0"/>
              </a:defRPr>
            </a:lvl1pPr>
            <a:lvl2pPr marL="742950" indent="-285750">
              <a:defRPr sz="2000" b="1">
                <a:solidFill>
                  <a:schemeClr val="tx1"/>
                </a:solidFill>
                <a:latin typeface="Tahoma" panose="020B0604030504040204" pitchFamily="34" charset="0"/>
                <a:cs typeface="Times New Roman" panose="02020603050405020304" pitchFamily="18" charset="0"/>
              </a:defRPr>
            </a:lvl2pPr>
            <a:lvl3pPr marL="1143000" indent="-228600">
              <a:defRPr sz="2000" b="1">
                <a:solidFill>
                  <a:schemeClr val="tx1"/>
                </a:solidFill>
                <a:latin typeface="Tahoma" panose="020B0604030504040204" pitchFamily="34" charset="0"/>
                <a:cs typeface="Times New Roman" panose="02020603050405020304" pitchFamily="18" charset="0"/>
              </a:defRPr>
            </a:lvl3pPr>
            <a:lvl4pPr marL="1600200" indent="-228600">
              <a:defRPr sz="2000" b="1">
                <a:solidFill>
                  <a:schemeClr val="tx1"/>
                </a:solidFill>
                <a:latin typeface="Tahoma" panose="020B0604030504040204" pitchFamily="34" charset="0"/>
                <a:cs typeface="Times New Roman" panose="02020603050405020304" pitchFamily="18" charset="0"/>
              </a:defRPr>
            </a:lvl4pPr>
            <a:lvl5pPr marL="2057400" indent="-228600">
              <a:defRPr sz="2000" b="1">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r>
              <a:rPr lang="en-US" altLang="en-US" sz="1200" b="0">
                <a:latin typeface="Times New Roman" panose="02020603050405020304" pitchFamily="18" charset="0"/>
              </a:rPr>
              <a:t>Prepared by Nathan L Morrison / 05-14-06</a:t>
            </a:r>
          </a:p>
        </p:txBody>
      </p:sp>
      <p:sp>
        <p:nvSpPr>
          <p:cNvPr id="6148" name="Rectangle 7">
            <a:extLst>
              <a:ext uri="{FF2B5EF4-FFF2-40B4-BE49-F238E27FC236}">
                <a16:creationId xmlns:a16="http://schemas.microsoft.com/office/drawing/2014/main" id="{000352A4-B1DE-4D1F-BCB9-38F138D87711}"/>
              </a:ext>
            </a:extLst>
          </p:cNvPr>
          <p:cNvSpPr>
            <a:spLocks noGrp="1" noChangeArrowheads="1"/>
          </p:cNvSpPr>
          <p:nvPr>
            <p:ph type="sldNum" sz="quarter" idx="5"/>
          </p:nvPr>
        </p:nvSpPr>
        <p:spPr>
          <a:noFill/>
        </p:spPr>
        <p:txBody>
          <a:bodyPr/>
          <a:lstStyle>
            <a:lvl1pPr>
              <a:defRPr sz="2000" b="1">
                <a:solidFill>
                  <a:schemeClr val="tx1"/>
                </a:solidFill>
                <a:latin typeface="Tahoma" panose="020B0604030504040204" pitchFamily="34" charset="0"/>
                <a:cs typeface="Times New Roman" panose="02020603050405020304" pitchFamily="18" charset="0"/>
              </a:defRPr>
            </a:lvl1pPr>
            <a:lvl2pPr marL="742950" indent="-285750">
              <a:defRPr sz="2000" b="1">
                <a:solidFill>
                  <a:schemeClr val="tx1"/>
                </a:solidFill>
                <a:latin typeface="Tahoma" panose="020B0604030504040204" pitchFamily="34" charset="0"/>
                <a:cs typeface="Times New Roman" panose="02020603050405020304" pitchFamily="18" charset="0"/>
              </a:defRPr>
            </a:lvl2pPr>
            <a:lvl3pPr marL="1143000" indent="-228600">
              <a:defRPr sz="2000" b="1">
                <a:solidFill>
                  <a:schemeClr val="tx1"/>
                </a:solidFill>
                <a:latin typeface="Tahoma" panose="020B0604030504040204" pitchFamily="34" charset="0"/>
                <a:cs typeface="Times New Roman" panose="02020603050405020304" pitchFamily="18" charset="0"/>
              </a:defRPr>
            </a:lvl3pPr>
            <a:lvl4pPr marL="1600200" indent="-228600">
              <a:defRPr sz="2000" b="1">
                <a:solidFill>
                  <a:schemeClr val="tx1"/>
                </a:solidFill>
                <a:latin typeface="Tahoma" panose="020B0604030504040204" pitchFamily="34" charset="0"/>
                <a:cs typeface="Times New Roman" panose="02020603050405020304" pitchFamily="18" charset="0"/>
              </a:defRPr>
            </a:lvl4pPr>
            <a:lvl5pPr marL="2057400" indent="-228600">
              <a:defRPr sz="2000" b="1">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fld id="{2B4EBC45-0AF5-419C-860D-8FA082CFA3CD}" type="slidenum">
              <a:rPr lang="en-US" altLang="en-US" sz="1200" b="0">
                <a:latin typeface="Times New Roman" panose="02020603050405020304" pitchFamily="18" charset="0"/>
              </a:rPr>
              <a:pPr/>
              <a:t>1</a:t>
            </a:fld>
            <a:endParaRPr lang="en-US" altLang="en-US" sz="1200" b="0">
              <a:latin typeface="Times New Roman" panose="02020603050405020304" pitchFamily="18" charset="0"/>
            </a:endParaRPr>
          </a:p>
        </p:txBody>
      </p:sp>
      <p:sp>
        <p:nvSpPr>
          <p:cNvPr id="6149" name="Rectangle 2">
            <a:extLst>
              <a:ext uri="{FF2B5EF4-FFF2-40B4-BE49-F238E27FC236}">
                <a16:creationId xmlns:a16="http://schemas.microsoft.com/office/drawing/2014/main" id="{E7E2018F-5E4C-466E-9106-64BD7100C6EC}"/>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5FC5FC80-7FDE-4546-B4B2-0539EDE9324B}"/>
              </a:ext>
            </a:extLst>
          </p:cNvPr>
          <p:cNvSpPr>
            <a:spLocks noGrp="1" noChangeArrowheads="1"/>
          </p:cNvSpPr>
          <p:nvPr>
            <p:ph type="body" idx="1"/>
          </p:nvPr>
        </p:nvSpPr>
        <p:spPr>
          <a:noFill/>
        </p:spPr>
        <p:txBody>
          <a:bodyPr/>
          <a:lstStyle/>
          <a:p>
            <a:pPr eaLnBrk="1" hangingPunct="1"/>
            <a:r>
              <a:rPr lang="en-US" altLang="en-US" dirty="0"/>
              <a:t>By Nathan L Morrison for </a:t>
            </a:r>
            <a:r>
              <a:rPr lang="en-US" altLang="en-US"/>
              <a:t>Sunday </a:t>
            </a:r>
            <a:endParaRPr lang="en-US" altLang="en-US" dirty="0"/>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www.becker-posner-blog.com</a:t>
            </a:r>
          </a:p>
          <a:p>
            <a:r>
              <a:rPr lang="en-US" dirty="0"/>
              <a:t>In 1983 a Virginia company, headed by H. Barry Jacobs, announced the 1st scheme to buy and sell human organs. Under his proposed arrangement, a healthy, live “donor” would set a price for a kidney up to $10,000 and the recipient would pay this amount plus a $2,000 - $5,000 broker fee to Jacobs </a:t>
            </a:r>
          </a:p>
          <a:p>
            <a:r>
              <a:rPr lang="en-US" dirty="0"/>
              <a:t>(Medscape Today, Gwen Mayes, www.medscape.com/viewarticle/465200). </a:t>
            </a:r>
          </a:p>
        </p:txBody>
      </p:sp>
      <p:sp>
        <p:nvSpPr>
          <p:cNvPr id="4" name="Header Placeholder 3"/>
          <p:cNvSpPr>
            <a:spLocks noGrp="1"/>
          </p:cNvSpPr>
          <p:nvPr>
            <p:ph type="hdr" sz="quarter"/>
          </p:nvPr>
        </p:nvSpPr>
        <p:spPr/>
        <p:txBody>
          <a:bodyPr/>
          <a:lstStyle/>
          <a:p>
            <a:pPr>
              <a:defRPr/>
            </a:pPr>
            <a:r>
              <a:rPr lang="en-US" altLang="en-US"/>
              <a:t>A Specific Request</a:t>
            </a:r>
          </a:p>
        </p:txBody>
      </p:sp>
      <p:sp>
        <p:nvSpPr>
          <p:cNvPr id="5" name="Footer Placeholder 4"/>
          <p:cNvSpPr>
            <a:spLocks noGrp="1"/>
          </p:cNvSpPr>
          <p:nvPr>
            <p:ph type="ftr" sz="quarter" idx="4"/>
          </p:nvPr>
        </p:nvSpPr>
        <p:spPr/>
        <p:txBody>
          <a:bodyPr/>
          <a:lstStyle/>
          <a:p>
            <a:pPr>
              <a:defRPr/>
            </a:pPr>
            <a:r>
              <a:rPr lang="en-US" altLang="en-US"/>
              <a:t>Prepared by Nathan L Morrison / 05-14-06</a:t>
            </a:r>
          </a:p>
        </p:txBody>
      </p:sp>
      <p:sp>
        <p:nvSpPr>
          <p:cNvPr id="6" name="Slide Number Placeholder 5"/>
          <p:cNvSpPr>
            <a:spLocks noGrp="1"/>
          </p:cNvSpPr>
          <p:nvPr>
            <p:ph type="sldNum" sz="quarter" idx="5"/>
          </p:nvPr>
        </p:nvSpPr>
        <p:spPr/>
        <p:txBody>
          <a:bodyPr/>
          <a:lstStyle/>
          <a:p>
            <a:pPr>
              <a:defRPr/>
            </a:pPr>
            <a:fld id="{6B700FC1-A06F-4474-9C75-92EAFFC916CA}" type="slidenum">
              <a:rPr lang="en-US" altLang="en-US" smtClean="0"/>
              <a:pPr>
                <a:defRPr/>
              </a:pPr>
              <a:t>4</a:t>
            </a:fld>
            <a:endParaRPr lang="en-US" altLang="en-US"/>
          </a:p>
        </p:txBody>
      </p:sp>
    </p:spTree>
    <p:extLst>
      <p:ext uri="{BB962C8B-B14F-4D97-AF65-F5344CB8AC3E}">
        <p14:creationId xmlns:p14="http://schemas.microsoft.com/office/powerpoint/2010/main" val="40459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074">
            <a:extLst>
              <a:ext uri="{FF2B5EF4-FFF2-40B4-BE49-F238E27FC236}">
                <a16:creationId xmlns:a16="http://schemas.microsoft.com/office/drawing/2014/main" id="{609DF805-D77B-4EE4-B65A-BAFD552F9D71}"/>
              </a:ext>
            </a:extLst>
          </p:cNvPr>
          <p:cNvGrpSpPr>
            <a:grpSpLocks/>
          </p:cNvGrpSpPr>
          <p:nvPr/>
        </p:nvGrpSpPr>
        <p:grpSpPr bwMode="auto">
          <a:xfrm>
            <a:off x="0" y="0"/>
            <a:ext cx="9144000" cy="6856413"/>
            <a:chOff x="0" y="0"/>
            <a:chExt cx="5760" cy="4319"/>
          </a:xfrm>
        </p:grpSpPr>
        <p:sp>
          <p:nvSpPr>
            <p:cNvPr id="5" name="Freeform 3075">
              <a:extLst>
                <a:ext uri="{FF2B5EF4-FFF2-40B4-BE49-F238E27FC236}">
                  <a16:creationId xmlns:a16="http://schemas.microsoft.com/office/drawing/2014/main" id="{2533A1D8-6D83-448B-A0A5-48BD4B5CFE69}"/>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 name="Freeform 3076">
              <a:extLst>
                <a:ext uri="{FF2B5EF4-FFF2-40B4-BE49-F238E27FC236}">
                  <a16:creationId xmlns:a16="http://schemas.microsoft.com/office/drawing/2014/main" id="{35FE72C7-58AD-4C39-93BA-F054F4083332}"/>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 name="Freeform 3077">
              <a:extLst>
                <a:ext uri="{FF2B5EF4-FFF2-40B4-BE49-F238E27FC236}">
                  <a16:creationId xmlns:a16="http://schemas.microsoft.com/office/drawing/2014/main" id="{50E391D8-1997-4180-A7CC-8D109073F841}"/>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8" name="Freeform 3078">
              <a:extLst>
                <a:ext uri="{FF2B5EF4-FFF2-40B4-BE49-F238E27FC236}">
                  <a16:creationId xmlns:a16="http://schemas.microsoft.com/office/drawing/2014/main" id="{01F6E084-8204-4583-AB36-E0175B5C96D3}"/>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079">
              <a:extLst>
                <a:ext uri="{FF2B5EF4-FFF2-40B4-BE49-F238E27FC236}">
                  <a16:creationId xmlns:a16="http://schemas.microsoft.com/office/drawing/2014/main" id="{7ED07D63-2A57-4E6A-AC31-D318FF6D7D81}"/>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0" name="Freeform 3080">
              <a:extLst>
                <a:ext uri="{FF2B5EF4-FFF2-40B4-BE49-F238E27FC236}">
                  <a16:creationId xmlns:a16="http://schemas.microsoft.com/office/drawing/2014/main" id="{82A4A9C8-C20F-402D-A314-678EA5BD2D5C}"/>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081">
              <a:extLst>
                <a:ext uri="{FF2B5EF4-FFF2-40B4-BE49-F238E27FC236}">
                  <a16:creationId xmlns:a16="http://schemas.microsoft.com/office/drawing/2014/main" id="{8C662FD6-F327-4926-8F84-37717628648C}"/>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082">
              <a:extLst>
                <a:ext uri="{FF2B5EF4-FFF2-40B4-BE49-F238E27FC236}">
                  <a16:creationId xmlns:a16="http://schemas.microsoft.com/office/drawing/2014/main" id="{6CDE0ABC-D49E-4A04-8C6C-331F4A7D11FA}"/>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3" name="Freeform 3083">
              <a:extLst>
                <a:ext uri="{FF2B5EF4-FFF2-40B4-BE49-F238E27FC236}">
                  <a16:creationId xmlns:a16="http://schemas.microsoft.com/office/drawing/2014/main" id="{08700058-F047-463B-8CD3-3A3F05C7E2A5}"/>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084">
              <a:extLst>
                <a:ext uri="{FF2B5EF4-FFF2-40B4-BE49-F238E27FC236}">
                  <a16:creationId xmlns:a16="http://schemas.microsoft.com/office/drawing/2014/main" id="{FADD1CF8-5ADE-4965-B877-22ADE36CEB7B}"/>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5" name="Freeform 3085">
              <a:extLst>
                <a:ext uri="{FF2B5EF4-FFF2-40B4-BE49-F238E27FC236}">
                  <a16:creationId xmlns:a16="http://schemas.microsoft.com/office/drawing/2014/main" id="{34D22FB7-1E59-4B18-ACCD-FB72D7511BB0}"/>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086">
              <a:extLst>
                <a:ext uri="{FF2B5EF4-FFF2-40B4-BE49-F238E27FC236}">
                  <a16:creationId xmlns:a16="http://schemas.microsoft.com/office/drawing/2014/main" id="{E6D4D3DD-A4F0-46B9-945E-305ED541EB63}"/>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7" name="Freeform 3087">
              <a:extLst>
                <a:ext uri="{FF2B5EF4-FFF2-40B4-BE49-F238E27FC236}">
                  <a16:creationId xmlns:a16="http://schemas.microsoft.com/office/drawing/2014/main" id="{7088C99F-EA6E-4193-B138-E74A627EA4C9}"/>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088">
              <a:extLst>
                <a:ext uri="{FF2B5EF4-FFF2-40B4-BE49-F238E27FC236}">
                  <a16:creationId xmlns:a16="http://schemas.microsoft.com/office/drawing/2014/main" id="{9F7ADEF4-9A45-4B6B-A139-EFB620F650D2}"/>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9" name="Freeform 3089">
              <a:extLst>
                <a:ext uri="{FF2B5EF4-FFF2-40B4-BE49-F238E27FC236}">
                  <a16:creationId xmlns:a16="http://schemas.microsoft.com/office/drawing/2014/main" id="{D1721B06-232D-4E19-8FF9-5388AA0F772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0" name="Freeform 3090">
              <a:extLst>
                <a:ext uri="{FF2B5EF4-FFF2-40B4-BE49-F238E27FC236}">
                  <a16:creationId xmlns:a16="http://schemas.microsoft.com/office/drawing/2014/main" id="{C2750215-BEB5-46DD-8CBE-0CF421772627}"/>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1" name="Freeform 3091">
              <a:extLst>
                <a:ext uri="{FF2B5EF4-FFF2-40B4-BE49-F238E27FC236}">
                  <a16:creationId xmlns:a16="http://schemas.microsoft.com/office/drawing/2014/main" id="{6B4E56EA-A88C-4877-AD59-635334CA7761}"/>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3092">
              <a:extLst>
                <a:ext uri="{FF2B5EF4-FFF2-40B4-BE49-F238E27FC236}">
                  <a16:creationId xmlns:a16="http://schemas.microsoft.com/office/drawing/2014/main" id="{DC1E31DA-3F9E-470B-9602-8BF247A2A108}"/>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3093">
              <a:extLst>
                <a:ext uri="{FF2B5EF4-FFF2-40B4-BE49-F238E27FC236}">
                  <a16:creationId xmlns:a16="http://schemas.microsoft.com/office/drawing/2014/main" id="{F395DDF6-BDD6-4975-9A58-C25D6DDB5BB6}"/>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3094">
              <a:extLst>
                <a:ext uri="{FF2B5EF4-FFF2-40B4-BE49-F238E27FC236}">
                  <a16:creationId xmlns:a16="http://schemas.microsoft.com/office/drawing/2014/main" id="{A36131D0-93FD-44B5-AE2D-2BA01B0DFA02}"/>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3095">
              <a:extLst>
                <a:ext uri="{FF2B5EF4-FFF2-40B4-BE49-F238E27FC236}">
                  <a16:creationId xmlns:a16="http://schemas.microsoft.com/office/drawing/2014/main" id="{625B7EB8-6219-49E7-9295-BEAEFC199979}"/>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26" name="Freeform 3096">
              <a:extLst>
                <a:ext uri="{FF2B5EF4-FFF2-40B4-BE49-F238E27FC236}">
                  <a16:creationId xmlns:a16="http://schemas.microsoft.com/office/drawing/2014/main" id="{B7F395B8-622D-40A3-AE6B-4008E033B9F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3097">
              <a:extLst>
                <a:ext uri="{FF2B5EF4-FFF2-40B4-BE49-F238E27FC236}">
                  <a16:creationId xmlns:a16="http://schemas.microsoft.com/office/drawing/2014/main" id="{185B7E8E-1CA4-4440-A0AE-C7F613993AF5}"/>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098">
              <a:extLst>
                <a:ext uri="{FF2B5EF4-FFF2-40B4-BE49-F238E27FC236}">
                  <a16:creationId xmlns:a16="http://schemas.microsoft.com/office/drawing/2014/main" id="{DFD5303C-A9CA-4D07-8B69-32656430F344}"/>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3099">
              <a:extLst>
                <a:ext uri="{FF2B5EF4-FFF2-40B4-BE49-F238E27FC236}">
                  <a16:creationId xmlns:a16="http://schemas.microsoft.com/office/drawing/2014/main" id="{F5D15EC4-8F86-408A-81E1-F46279853D09}"/>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0" name="Freeform 3100">
              <a:extLst>
                <a:ext uri="{FF2B5EF4-FFF2-40B4-BE49-F238E27FC236}">
                  <a16:creationId xmlns:a16="http://schemas.microsoft.com/office/drawing/2014/main" id="{F9966000-AFBF-4771-9DB1-95F4F4ADFDB3}"/>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01">
              <a:extLst>
                <a:ext uri="{FF2B5EF4-FFF2-40B4-BE49-F238E27FC236}">
                  <a16:creationId xmlns:a16="http://schemas.microsoft.com/office/drawing/2014/main" id="{4015CDD0-043B-4FEE-A69D-BAB40216D41B}"/>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2" name="Freeform 3102">
              <a:extLst>
                <a:ext uri="{FF2B5EF4-FFF2-40B4-BE49-F238E27FC236}">
                  <a16:creationId xmlns:a16="http://schemas.microsoft.com/office/drawing/2014/main" id="{BBC89750-EB2D-4A5D-93F3-17A4003A1CE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03">
              <a:extLst>
                <a:ext uri="{FF2B5EF4-FFF2-40B4-BE49-F238E27FC236}">
                  <a16:creationId xmlns:a16="http://schemas.microsoft.com/office/drawing/2014/main" id="{21AA45FC-A824-43A8-96D5-15F024F9F5D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4" name="Freeform 3104">
              <a:extLst>
                <a:ext uri="{FF2B5EF4-FFF2-40B4-BE49-F238E27FC236}">
                  <a16:creationId xmlns:a16="http://schemas.microsoft.com/office/drawing/2014/main" id="{EDC3A848-5AD4-4181-8CD2-090A30F3956D}"/>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5" name="Freeform 3105">
              <a:extLst>
                <a:ext uri="{FF2B5EF4-FFF2-40B4-BE49-F238E27FC236}">
                  <a16:creationId xmlns:a16="http://schemas.microsoft.com/office/drawing/2014/main" id="{9FEBAE32-954D-45D0-B190-19F0B2B0A2C6}"/>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6" name="Freeform 3106">
              <a:extLst>
                <a:ext uri="{FF2B5EF4-FFF2-40B4-BE49-F238E27FC236}">
                  <a16:creationId xmlns:a16="http://schemas.microsoft.com/office/drawing/2014/main" id="{B2DCABD8-B9E3-47E6-9219-AAA83A28ED96}"/>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7" name="Freeform 3107">
              <a:extLst>
                <a:ext uri="{FF2B5EF4-FFF2-40B4-BE49-F238E27FC236}">
                  <a16:creationId xmlns:a16="http://schemas.microsoft.com/office/drawing/2014/main" id="{3C395AD1-E9B2-45F0-AFF8-42BD2C3E32C9}"/>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8" name="Freeform 3108">
              <a:extLst>
                <a:ext uri="{FF2B5EF4-FFF2-40B4-BE49-F238E27FC236}">
                  <a16:creationId xmlns:a16="http://schemas.microsoft.com/office/drawing/2014/main" id="{64734FD6-BF2F-4717-858F-2BF37E57A497}"/>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9" name="Freeform 3109">
              <a:extLst>
                <a:ext uri="{FF2B5EF4-FFF2-40B4-BE49-F238E27FC236}">
                  <a16:creationId xmlns:a16="http://schemas.microsoft.com/office/drawing/2014/main" id="{698C7BDE-9FEC-4B2E-96EF-6369828395BC}"/>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 name="Freeform 3110">
              <a:extLst>
                <a:ext uri="{FF2B5EF4-FFF2-40B4-BE49-F238E27FC236}">
                  <a16:creationId xmlns:a16="http://schemas.microsoft.com/office/drawing/2014/main" id="{09F2E319-91A2-4887-8488-73751292A7FB}"/>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41" name="Group 3111">
              <a:extLst>
                <a:ext uri="{FF2B5EF4-FFF2-40B4-BE49-F238E27FC236}">
                  <a16:creationId xmlns:a16="http://schemas.microsoft.com/office/drawing/2014/main" id="{FC55C777-217B-46B9-9144-1C20C8C079CE}"/>
                </a:ext>
              </a:extLst>
            </p:cNvPr>
            <p:cNvGrpSpPr>
              <a:grpSpLocks/>
            </p:cNvGrpSpPr>
            <p:nvPr userDrawn="1"/>
          </p:nvGrpSpPr>
          <p:grpSpPr bwMode="auto">
            <a:xfrm>
              <a:off x="0" y="1632"/>
              <a:ext cx="5758" cy="1858"/>
              <a:chOff x="0" y="1632"/>
              <a:chExt cx="5758" cy="1858"/>
            </a:xfrm>
          </p:grpSpPr>
          <p:sp>
            <p:nvSpPr>
              <p:cNvPr id="42" name="Freeform 3112">
                <a:extLst>
                  <a:ext uri="{FF2B5EF4-FFF2-40B4-BE49-F238E27FC236}">
                    <a16:creationId xmlns:a16="http://schemas.microsoft.com/office/drawing/2014/main" id="{66CDCE53-939D-4AFD-AE81-520291273DC6}"/>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3" name="Freeform 3113">
                <a:extLst>
                  <a:ext uri="{FF2B5EF4-FFF2-40B4-BE49-F238E27FC236}">
                    <a16:creationId xmlns:a16="http://schemas.microsoft.com/office/drawing/2014/main" id="{F62D464C-D7BA-4F73-9AD0-7EBF6B358294}"/>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sp>
        <p:nvSpPr>
          <p:cNvPr id="128042" name="Rectangle 3114">
            <a:extLst>
              <a:ext uri="{FF2B5EF4-FFF2-40B4-BE49-F238E27FC236}">
                <a16:creationId xmlns:a16="http://schemas.microsoft.com/office/drawing/2014/main" id="{791E1CA2-C728-424C-BC1D-BE58B32B49EE}"/>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128043" name="Rectangle 3115">
            <a:extLst>
              <a:ext uri="{FF2B5EF4-FFF2-40B4-BE49-F238E27FC236}">
                <a16:creationId xmlns:a16="http://schemas.microsoft.com/office/drawing/2014/main" id="{7E6E6D97-B7DE-402F-8675-05B5D611092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3116">
            <a:extLst>
              <a:ext uri="{FF2B5EF4-FFF2-40B4-BE49-F238E27FC236}">
                <a16:creationId xmlns:a16="http://schemas.microsoft.com/office/drawing/2014/main" id="{9A7DE217-57AE-4707-98AF-2857EA745F37}"/>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3117">
            <a:extLst>
              <a:ext uri="{FF2B5EF4-FFF2-40B4-BE49-F238E27FC236}">
                <a16:creationId xmlns:a16="http://schemas.microsoft.com/office/drawing/2014/main" id="{AFE1C9C2-0902-40B3-916E-539615639935}"/>
              </a:ext>
            </a:extLst>
          </p:cNvPr>
          <p:cNvSpPr>
            <a:spLocks noGrp="1" noChangeArrowheads="1"/>
          </p:cNvSpPr>
          <p:nvPr>
            <p:ph type="ftr" sz="quarter" idx="11"/>
          </p:nvPr>
        </p:nvSpPr>
        <p:spPr/>
        <p:txBody>
          <a:bodyPr/>
          <a:lstStyle>
            <a:lvl1pPr>
              <a:defRPr/>
            </a:lvl1pPr>
          </a:lstStyle>
          <a:p>
            <a:pPr>
              <a:defRPr/>
            </a:pPr>
            <a:r>
              <a:rPr lang="en-US" altLang="en-US"/>
              <a:t>What Are You Worth?</a:t>
            </a:r>
          </a:p>
        </p:txBody>
      </p:sp>
      <p:sp>
        <p:nvSpPr>
          <p:cNvPr id="46" name="Rectangle 3118">
            <a:extLst>
              <a:ext uri="{FF2B5EF4-FFF2-40B4-BE49-F238E27FC236}">
                <a16:creationId xmlns:a16="http://schemas.microsoft.com/office/drawing/2014/main" id="{8DA75A2B-C7BE-4E65-9AC5-21044997526E}"/>
              </a:ext>
            </a:extLst>
          </p:cNvPr>
          <p:cNvSpPr>
            <a:spLocks noGrp="1" noChangeArrowheads="1"/>
          </p:cNvSpPr>
          <p:nvPr>
            <p:ph type="sldNum" sz="quarter" idx="12"/>
          </p:nvPr>
        </p:nvSpPr>
        <p:spPr/>
        <p:txBody>
          <a:bodyPr/>
          <a:lstStyle>
            <a:lvl1pPr>
              <a:defRPr smtClean="0"/>
            </a:lvl1pPr>
          </a:lstStyle>
          <a:p>
            <a:pPr>
              <a:defRPr/>
            </a:pPr>
            <a:fld id="{9140BFB3-CA12-4EE6-86A3-E281B309A2D9}" type="slidenum">
              <a:rPr lang="en-US" altLang="en-US"/>
              <a:pPr>
                <a:defRPr/>
              </a:pPr>
              <a:t>‹#›</a:t>
            </a:fld>
            <a:endParaRPr lang="en-US" altLang="en-US"/>
          </a:p>
        </p:txBody>
      </p:sp>
    </p:spTree>
    <p:extLst>
      <p:ext uri="{BB962C8B-B14F-4D97-AF65-F5344CB8AC3E}">
        <p14:creationId xmlns:p14="http://schemas.microsoft.com/office/powerpoint/2010/main" val="329102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7E77-578C-4DEA-909A-F6630154A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0F8306-341C-4E9C-8295-D985396388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1D0D7DB-7422-49F0-A1B3-255A864C6F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FCA31E43-28C5-4393-99F0-8D01FA7BDDBD}"/>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6" name="Rectangle 46">
            <a:extLst>
              <a:ext uri="{FF2B5EF4-FFF2-40B4-BE49-F238E27FC236}">
                <a16:creationId xmlns:a16="http://schemas.microsoft.com/office/drawing/2014/main" id="{0C577661-0B8B-4A0D-92FA-60DA680D8BB8}"/>
              </a:ext>
            </a:extLst>
          </p:cNvPr>
          <p:cNvSpPr>
            <a:spLocks noGrp="1" noChangeArrowheads="1"/>
          </p:cNvSpPr>
          <p:nvPr>
            <p:ph type="sldNum" sz="quarter" idx="12"/>
          </p:nvPr>
        </p:nvSpPr>
        <p:spPr>
          <a:ln/>
        </p:spPr>
        <p:txBody>
          <a:bodyPr/>
          <a:lstStyle>
            <a:lvl1pPr>
              <a:defRPr/>
            </a:lvl1pPr>
          </a:lstStyle>
          <a:p>
            <a:pPr>
              <a:defRPr/>
            </a:pPr>
            <a:fld id="{4B393723-D83F-4EF8-8BAC-0F9AB10D65A0}" type="slidenum">
              <a:rPr lang="en-US" altLang="en-US"/>
              <a:pPr>
                <a:defRPr/>
              </a:pPr>
              <a:t>‹#›</a:t>
            </a:fld>
            <a:endParaRPr lang="en-US" altLang="en-US"/>
          </a:p>
        </p:txBody>
      </p:sp>
    </p:spTree>
    <p:extLst>
      <p:ext uri="{BB962C8B-B14F-4D97-AF65-F5344CB8AC3E}">
        <p14:creationId xmlns:p14="http://schemas.microsoft.com/office/powerpoint/2010/main" val="63781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62002-227E-4FD6-8833-1CA08978450D}"/>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B8B53E-03BF-4098-97F2-16D4D5889B7A}"/>
              </a:ext>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639EC73E-FF9A-48F6-8E14-7A5DE88BC2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BEA7E909-9084-45E3-A1E1-24ADA248C662}"/>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6" name="Rectangle 46">
            <a:extLst>
              <a:ext uri="{FF2B5EF4-FFF2-40B4-BE49-F238E27FC236}">
                <a16:creationId xmlns:a16="http://schemas.microsoft.com/office/drawing/2014/main" id="{8852AA7D-023E-4C12-A7FE-4003657F87F5}"/>
              </a:ext>
            </a:extLst>
          </p:cNvPr>
          <p:cNvSpPr>
            <a:spLocks noGrp="1" noChangeArrowheads="1"/>
          </p:cNvSpPr>
          <p:nvPr>
            <p:ph type="sldNum" sz="quarter" idx="12"/>
          </p:nvPr>
        </p:nvSpPr>
        <p:spPr>
          <a:ln/>
        </p:spPr>
        <p:txBody>
          <a:bodyPr/>
          <a:lstStyle>
            <a:lvl1pPr>
              <a:defRPr/>
            </a:lvl1pPr>
          </a:lstStyle>
          <a:p>
            <a:pPr>
              <a:defRPr/>
            </a:pPr>
            <a:fld id="{A76D4081-857E-4701-B708-A999D8B48DB5}" type="slidenum">
              <a:rPr lang="en-US" altLang="en-US"/>
              <a:pPr>
                <a:defRPr/>
              </a:pPr>
              <a:t>‹#›</a:t>
            </a:fld>
            <a:endParaRPr lang="en-US" altLang="en-US"/>
          </a:p>
        </p:txBody>
      </p:sp>
    </p:spTree>
    <p:extLst>
      <p:ext uri="{BB962C8B-B14F-4D97-AF65-F5344CB8AC3E}">
        <p14:creationId xmlns:p14="http://schemas.microsoft.com/office/powerpoint/2010/main" val="62890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24FA-E6AC-41D0-8F83-722A52C88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47D3E-7F85-43A1-8AB4-B44E13ED06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1E59E887-02DD-44BC-9103-07F6FCCEF2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A243CB63-C049-42F5-A99E-9BB1EE2E14EB}"/>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6" name="Rectangle 46">
            <a:extLst>
              <a:ext uri="{FF2B5EF4-FFF2-40B4-BE49-F238E27FC236}">
                <a16:creationId xmlns:a16="http://schemas.microsoft.com/office/drawing/2014/main" id="{D30930D3-4108-4AF6-9940-A4DAB4EB2E3F}"/>
              </a:ext>
            </a:extLst>
          </p:cNvPr>
          <p:cNvSpPr>
            <a:spLocks noGrp="1" noChangeArrowheads="1"/>
          </p:cNvSpPr>
          <p:nvPr>
            <p:ph type="sldNum" sz="quarter" idx="12"/>
          </p:nvPr>
        </p:nvSpPr>
        <p:spPr>
          <a:ln/>
        </p:spPr>
        <p:txBody>
          <a:bodyPr/>
          <a:lstStyle>
            <a:lvl1pPr>
              <a:defRPr/>
            </a:lvl1pPr>
          </a:lstStyle>
          <a:p>
            <a:pPr>
              <a:defRPr/>
            </a:pPr>
            <a:fld id="{0250A8B6-F3F6-4714-A1A5-CA55BBAF4D8F}" type="slidenum">
              <a:rPr lang="en-US" altLang="en-US"/>
              <a:pPr>
                <a:defRPr/>
              </a:pPr>
              <a:t>‹#›</a:t>
            </a:fld>
            <a:endParaRPr lang="en-US" altLang="en-US"/>
          </a:p>
        </p:txBody>
      </p:sp>
    </p:spTree>
    <p:extLst>
      <p:ext uri="{BB962C8B-B14F-4D97-AF65-F5344CB8AC3E}">
        <p14:creationId xmlns:p14="http://schemas.microsoft.com/office/powerpoint/2010/main" val="8390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A110-7DD3-4E36-BD0B-BEF0371B889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BDF1A-10B6-4270-B7AD-8EE6D652AC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4">
            <a:extLst>
              <a:ext uri="{FF2B5EF4-FFF2-40B4-BE49-F238E27FC236}">
                <a16:creationId xmlns:a16="http://schemas.microsoft.com/office/drawing/2014/main" id="{EF79D19B-39A7-439E-9C92-2E9B934B40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B3951C46-F5E8-4032-B5D6-8CC736582FF3}"/>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6" name="Rectangle 46">
            <a:extLst>
              <a:ext uri="{FF2B5EF4-FFF2-40B4-BE49-F238E27FC236}">
                <a16:creationId xmlns:a16="http://schemas.microsoft.com/office/drawing/2014/main" id="{126AE11D-EFDC-4512-8F24-06FC8AD45CFD}"/>
              </a:ext>
            </a:extLst>
          </p:cNvPr>
          <p:cNvSpPr>
            <a:spLocks noGrp="1" noChangeArrowheads="1"/>
          </p:cNvSpPr>
          <p:nvPr>
            <p:ph type="sldNum" sz="quarter" idx="12"/>
          </p:nvPr>
        </p:nvSpPr>
        <p:spPr>
          <a:ln/>
        </p:spPr>
        <p:txBody>
          <a:bodyPr/>
          <a:lstStyle>
            <a:lvl1pPr>
              <a:defRPr/>
            </a:lvl1pPr>
          </a:lstStyle>
          <a:p>
            <a:pPr>
              <a:defRPr/>
            </a:pPr>
            <a:fld id="{8855F8AC-295C-4898-B2EE-A99A9E279F2A}" type="slidenum">
              <a:rPr lang="en-US" altLang="en-US"/>
              <a:pPr>
                <a:defRPr/>
              </a:pPr>
              <a:t>‹#›</a:t>
            </a:fld>
            <a:endParaRPr lang="en-US" altLang="en-US"/>
          </a:p>
        </p:txBody>
      </p:sp>
    </p:spTree>
    <p:extLst>
      <p:ext uri="{BB962C8B-B14F-4D97-AF65-F5344CB8AC3E}">
        <p14:creationId xmlns:p14="http://schemas.microsoft.com/office/powerpoint/2010/main" val="183110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6305-C157-470C-98D9-9BDE7F7CB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CF02E-253D-4AE8-8DC0-6590B728E337}"/>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A5DFF-A128-48D1-BE29-846B65812A5C}"/>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3030C86E-171F-454C-AF51-B927F6947A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4557990B-D676-4912-AED9-743965D0C281}"/>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7" name="Rectangle 46">
            <a:extLst>
              <a:ext uri="{FF2B5EF4-FFF2-40B4-BE49-F238E27FC236}">
                <a16:creationId xmlns:a16="http://schemas.microsoft.com/office/drawing/2014/main" id="{75994100-423C-4F49-96D2-1D11C62F50CE}"/>
              </a:ext>
            </a:extLst>
          </p:cNvPr>
          <p:cNvSpPr>
            <a:spLocks noGrp="1" noChangeArrowheads="1"/>
          </p:cNvSpPr>
          <p:nvPr>
            <p:ph type="sldNum" sz="quarter" idx="12"/>
          </p:nvPr>
        </p:nvSpPr>
        <p:spPr>
          <a:ln/>
        </p:spPr>
        <p:txBody>
          <a:bodyPr/>
          <a:lstStyle>
            <a:lvl1pPr>
              <a:defRPr/>
            </a:lvl1pPr>
          </a:lstStyle>
          <a:p>
            <a:pPr>
              <a:defRPr/>
            </a:pPr>
            <a:fld id="{B83D6D4D-3EC5-4B69-8D06-D5230CB327BF}" type="slidenum">
              <a:rPr lang="en-US" altLang="en-US"/>
              <a:pPr>
                <a:defRPr/>
              </a:pPr>
              <a:t>‹#›</a:t>
            </a:fld>
            <a:endParaRPr lang="en-US" altLang="en-US"/>
          </a:p>
        </p:txBody>
      </p:sp>
    </p:spTree>
    <p:extLst>
      <p:ext uri="{BB962C8B-B14F-4D97-AF65-F5344CB8AC3E}">
        <p14:creationId xmlns:p14="http://schemas.microsoft.com/office/powerpoint/2010/main" val="304483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581C-8045-4DF1-8896-218F69CCBBF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E5FAC8-BA36-45A0-AD22-14FBAF13CA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B9EDD4-6CDD-4D23-A486-A8981D41B36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B2789F-C27F-46EA-A5A3-8828F6A4D6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11F7F5-BCAF-4F52-9D9D-A1631EBD004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BEB9765C-1F76-494E-B10A-75F8438413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CA0BA375-A9D3-47A5-948F-9A7F481929C8}"/>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9" name="Rectangle 46">
            <a:extLst>
              <a:ext uri="{FF2B5EF4-FFF2-40B4-BE49-F238E27FC236}">
                <a16:creationId xmlns:a16="http://schemas.microsoft.com/office/drawing/2014/main" id="{CED39F5A-A498-4982-A173-86F232D6B221}"/>
              </a:ext>
            </a:extLst>
          </p:cNvPr>
          <p:cNvSpPr>
            <a:spLocks noGrp="1" noChangeArrowheads="1"/>
          </p:cNvSpPr>
          <p:nvPr>
            <p:ph type="sldNum" sz="quarter" idx="12"/>
          </p:nvPr>
        </p:nvSpPr>
        <p:spPr>
          <a:ln/>
        </p:spPr>
        <p:txBody>
          <a:bodyPr/>
          <a:lstStyle>
            <a:lvl1pPr>
              <a:defRPr/>
            </a:lvl1pPr>
          </a:lstStyle>
          <a:p>
            <a:pPr>
              <a:defRPr/>
            </a:pPr>
            <a:fld id="{26EFD893-0CBB-4B3E-98E3-4D583B117665}" type="slidenum">
              <a:rPr lang="en-US" altLang="en-US"/>
              <a:pPr>
                <a:defRPr/>
              </a:pPr>
              <a:t>‹#›</a:t>
            </a:fld>
            <a:endParaRPr lang="en-US" altLang="en-US"/>
          </a:p>
        </p:txBody>
      </p:sp>
    </p:spTree>
    <p:extLst>
      <p:ext uri="{BB962C8B-B14F-4D97-AF65-F5344CB8AC3E}">
        <p14:creationId xmlns:p14="http://schemas.microsoft.com/office/powerpoint/2010/main" val="177142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7A65-CDE0-47EC-A926-E711B54C0BC4}"/>
              </a:ext>
            </a:extLst>
          </p:cNvPr>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606E2B52-6BDA-4D5C-B0F5-766B5A16E4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C3E66E9C-4285-4CE6-BB77-D34390A2BC07}"/>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5" name="Rectangle 46">
            <a:extLst>
              <a:ext uri="{FF2B5EF4-FFF2-40B4-BE49-F238E27FC236}">
                <a16:creationId xmlns:a16="http://schemas.microsoft.com/office/drawing/2014/main" id="{C8F4E00F-2B74-4930-81BE-8347F092CE08}"/>
              </a:ext>
            </a:extLst>
          </p:cNvPr>
          <p:cNvSpPr>
            <a:spLocks noGrp="1" noChangeArrowheads="1"/>
          </p:cNvSpPr>
          <p:nvPr>
            <p:ph type="sldNum" sz="quarter" idx="12"/>
          </p:nvPr>
        </p:nvSpPr>
        <p:spPr>
          <a:ln/>
        </p:spPr>
        <p:txBody>
          <a:bodyPr/>
          <a:lstStyle>
            <a:lvl1pPr>
              <a:defRPr/>
            </a:lvl1pPr>
          </a:lstStyle>
          <a:p>
            <a:pPr>
              <a:defRPr/>
            </a:pPr>
            <a:fld id="{C55856B6-5A40-4902-926C-D3FF2C250D73}" type="slidenum">
              <a:rPr lang="en-US" altLang="en-US"/>
              <a:pPr>
                <a:defRPr/>
              </a:pPr>
              <a:t>‹#›</a:t>
            </a:fld>
            <a:endParaRPr lang="en-US" altLang="en-US"/>
          </a:p>
        </p:txBody>
      </p:sp>
    </p:spTree>
    <p:extLst>
      <p:ext uri="{BB962C8B-B14F-4D97-AF65-F5344CB8AC3E}">
        <p14:creationId xmlns:p14="http://schemas.microsoft.com/office/powerpoint/2010/main" val="258795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519A86ED-D88E-4955-9A51-A7CB144204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01A45570-45D7-4F5C-A63D-8D0E4934392E}"/>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4" name="Rectangle 46">
            <a:extLst>
              <a:ext uri="{FF2B5EF4-FFF2-40B4-BE49-F238E27FC236}">
                <a16:creationId xmlns:a16="http://schemas.microsoft.com/office/drawing/2014/main" id="{BBD4E850-BEE3-4A0C-BD37-BD2949403512}"/>
              </a:ext>
            </a:extLst>
          </p:cNvPr>
          <p:cNvSpPr>
            <a:spLocks noGrp="1" noChangeArrowheads="1"/>
          </p:cNvSpPr>
          <p:nvPr>
            <p:ph type="sldNum" sz="quarter" idx="12"/>
          </p:nvPr>
        </p:nvSpPr>
        <p:spPr>
          <a:ln/>
        </p:spPr>
        <p:txBody>
          <a:bodyPr/>
          <a:lstStyle>
            <a:lvl1pPr>
              <a:defRPr/>
            </a:lvl1pPr>
          </a:lstStyle>
          <a:p>
            <a:pPr>
              <a:defRPr/>
            </a:pPr>
            <a:fld id="{B6F9D27B-A7EF-4CB4-8EDB-82F80A50DE86}" type="slidenum">
              <a:rPr lang="en-US" altLang="en-US"/>
              <a:pPr>
                <a:defRPr/>
              </a:pPr>
              <a:t>‹#›</a:t>
            </a:fld>
            <a:endParaRPr lang="en-US" altLang="en-US"/>
          </a:p>
        </p:txBody>
      </p:sp>
    </p:spTree>
    <p:extLst>
      <p:ext uri="{BB962C8B-B14F-4D97-AF65-F5344CB8AC3E}">
        <p14:creationId xmlns:p14="http://schemas.microsoft.com/office/powerpoint/2010/main" val="262766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9B8C-2D91-4C80-AC0F-DFA59FBAD5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FA1FA-228F-4EB5-A060-44F1540FA7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92B01-8B59-453F-BE2D-DB7A1AEF0A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9FA4DBF0-00A4-47A7-BE68-61F093D688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0B8CB7D8-C777-4147-983E-6D85495533AD}"/>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7" name="Rectangle 46">
            <a:extLst>
              <a:ext uri="{FF2B5EF4-FFF2-40B4-BE49-F238E27FC236}">
                <a16:creationId xmlns:a16="http://schemas.microsoft.com/office/drawing/2014/main" id="{C9BC61A9-5ED8-4872-9C1C-7B5D38D3EF6C}"/>
              </a:ext>
            </a:extLst>
          </p:cNvPr>
          <p:cNvSpPr>
            <a:spLocks noGrp="1" noChangeArrowheads="1"/>
          </p:cNvSpPr>
          <p:nvPr>
            <p:ph type="sldNum" sz="quarter" idx="12"/>
          </p:nvPr>
        </p:nvSpPr>
        <p:spPr>
          <a:ln/>
        </p:spPr>
        <p:txBody>
          <a:bodyPr/>
          <a:lstStyle>
            <a:lvl1pPr>
              <a:defRPr/>
            </a:lvl1pPr>
          </a:lstStyle>
          <a:p>
            <a:pPr>
              <a:defRPr/>
            </a:pPr>
            <a:fld id="{6FE0883E-94AF-47BC-81C1-5421C4A19A34}" type="slidenum">
              <a:rPr lang="en-US" altLang="en-US"/>
              <a:pPr>
                <a:defRPr/>
              </a:pPr>
              <a:t>‹#›</a:t>
            </a:fld>
            <a:endParaRPr lang="en-US" altLang="en-US"/>
          </a:p>
        </p:txBody>
      </p:sp>
    </p:spTree>
    <p:extLst>
      <p:ext uri="{BB962C8B-B14F-4D97-AF65-F5344CB8AC3E}">
        <p14:creationId xmlns:p14="http://schemas.microsoft.com/office/powerpoint/2010/main" val="258035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4541-7656-4BC2-922D-21002AE90CA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5AA1AC-1FA5-4D75-BC29-7F275C7985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A26FE626-64B3-4BAF-AB5E-B0B577B010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7165ADD7-F1C0-4959-8505-4C86B858ED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FBF6012B-B66E-40E9-8CB0-A8EC8268A438}"/>
              </a:ext>
            </a:extLst>
          </p:cNvPr>
          <p:cNvSpPr>
            <a:spLocks noGrp="1" noChangeArrowheads="1"/>
          </p:cNvSpPr>
          <p:nvPr>
            <p:ph type="ftr" sz="quarter" idx="11"/>
          </p:nvPr>
        </p:nvSpPr>
        <p:spPr>
          <a:ln/>
        </p:spPr>
        <p:txBody>
          <a:bodyPr/>
          <a:lstStyle>
            <a:lvl1pPr>
              <a:defRPr/>
            </a:lvl1pPr>
          </a:lstStyle>
          <a:p>
            <a:pPr>
              <a:defRPr/>
            </a:pPr>
            <a:r>
              <a:rPr lang="en-US" altLang="en-US"/>
              <a:t>What Are You Worth?</a:t>
            </a:r>
          </a:p>
        </p:txBody>
      </p:sp>
      <p:sp>
        <p:nvSpPr>
          <p:cNvPr id="7" name="Rectangle 46">
            <a:extLst>
              <a:ext uri="{FF2B5EF4-FFF2-40B4-BE49-F238E27FC236}">
                <a16:creationId xmlns:a16="http://schemas.microsoft.com/office/drawing/2014/main" id="{F7F6CE97-77B0-4F2A-83C3-7442AB75FE02}"/>
              </a:ext>
            </a:extLst>
          </p:cNvPr>
          <p:cNvSpPr>
            <a:spLocks noGrp="1" noChangeArrowheads="1"/>
          </p:cNvSpPr>
          <p:nvPr>
            <p:ph type="sldNum" sz="quarter" idx="12"/>
          </p:nvPr>
        </p:nvSpPr>
        <p:spPr>
          <a:ln/>
        </p:spPr>
        <p:txBody>
          <a:bodyPr/>
          <a:lstStyle>
            <a:lvl1pPr>
              <a:defRPr/>
            </a:lvl1pPr>
          </a:lstStyle>
          <a:p>
            <a:pPr>
              <a:defRPr/>
            </a:pPr>
            <a:fld id="{F091A6DF-8046-4C6D-B24C-62BE9F859D7E}" type="slidenum">
              <a:rPr lang="en-US" altLang="en-US"/>
              <a:pPr>
                <a:defRPr/>
              </a:pPr>
              <a:t>‹#›</a:t>
            </a:fld>
            <a:endParaRPr lang="en-US" altLang="en-US"/>
          </a:p>
        </p:txBody>
      </p:sp>
    </p:spTree>
    <p:extLst>
      <p:ext uri="{BB962C8B-B14F-4D97-AF65-F5344CB8AC3E}">
        <p14:creationId xmlns:p14="http://schemas.microsoft.com/office/powerpoint/2010/main" val="177500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82E94A2-69C7-422F-A7EB-BB3F9E9CAB99}"/>
              </a:ext>
            </a:extLst>
          </p:cNvPr>
          <p:cNvGrpSpPr>
            <a:grpSpLocks/>
          </p:cNvGrpSpPr>
          <p:nvPr/>
        </p:nvGrpSpPr>
        <p:grpSpPr bwMode="auto">
          <a:xfrm>
            <a:off x="0" y="0"/>
            <a:ext cx="9144000" cy="6856413"/>
            <a:chOff x="0" y="0"/>
            <a:chExt cx="5760" cy="4319"/>
          </a:xfrm>
        </p:grpSpPr>
        <p:sp>
          <p:nvSpPr>
            <p:cNvPr id="126979" name="Freeform 3">
              <a:extLst>
                <a:ext uri="{FF2B5EF4-FFF2-40B4-BE49-F238E27FC236}">
                  <a16:creationId xmlns:a16="http://schemas.microsoft.com/office/drawing/2014/main" id="{BBBBDB5E-E24F-4B93-9CED-191365D45163}"/>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6980" name="Freeform 4">
              <a:extLst>
                <a:ext uri="{FF2B5EF4-FFF2-40B4-BE49-F238E27FC236}">
                  <a16:creationId xmlns:a16="http://schemas.microsoft.com/office/drawing/2014/main" id="{97A5A5F7-F92A-4639-85F9-3B8DBDBD5938}"/>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6981" name="Freeform 5">
              <a:extLst>
                <a:ext uri="{FF2B5EF4-FFF2-40B4-BE49-F238E27FC236}">
                  <a16:creationId xmlns:a16="http://schemas.microsoft.com/office/drawing/2014/main" id="{F57FEF96-3923-409D-9E7C-FAA5FE7B70B3}"/>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35" name="Freeform 6">
              <a:extLst>
                <a:ext uri="{FF2B5EF4-FFF2-40B4-BE49-F238E27FC236}">
                  <a16:creationId xmlns:a16="http://schemas.microsoft.com/office/drawing/2014/main" id="{1CE70D3B-5306-469B-9452-899D20335335}"/>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3" name="Freeform 7">
              <a:extLst>
                <a:ext uri="{FF2B5EF4-FFF2-40B4-BE49-F238E27FC236}">
                  <a16:creationId xmlns:a16="http://schemas.microsoft.com/office/drawing/2014/main" id="{274CE608-1D56-4CA2-9109-95C93C3BF9B9}"/>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037" name="Freeform 8">
              <a:extLst>
                <a:ext uri="{FF2B5EF4-FFF2-40B4-BE49-F238E27FC236}">
                  <a16:creationId xmlns:a16="http://schemas.microsoft.com/office/drawing/2014/main" id="{B5345FCD-D45D-4FF8-8D4D-227855814FD7}"/>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778FB4BB-78DC-4B88-AFAE-2AB9E7F695B6}"/>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6" name="Freeform 10">
              <a:extLst>
                <a:ext uri="{FF2B5EF4-FFF2-40B4-BE49-F238E27FC236}">
                  <a16:creationId xmlns:a16="http://schemas.microsoft.com/office/drawing/2014/main" id="{E2A95177-6317-4AD2-99D7-7D504E1009B4}"/>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40" name="Freeform 11">
              <a:extLst>
                <a:ext uri="{FF2B5EF4-FFF2-40B4-BE49-F238E27FC236}">
                  <a16:creationId xmlns:a16="http://schemas.microsoft.com/office/drawing/2014/main" id="{BBF8559F-E26C-4230-ACA5-BA4C13E97FB4}"/>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8" name="Freeform 12">
              <a:extLst>
                <a:ext uri="{FF2B5EF4-FFF2-40B4-BE49-F238E27FC236}">
                  <a16:creationId xmlns:a16="http://schemas.microsoft.com/office/drawing/2014/main" id="{C814147B-7054-4A4F-847D-2D37EB3FFEA9}"/>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42" name="Freeform 13">
              <a:extLst>
                <a:ext uri="{FF2B5EF4-FFF2-40B4-BE49-F238E27FC236}">
                  <a16:creationId xmlns:a16="http://schemas.microsoft.com/office/drawing/2014/main" id="{8A0305C9-BCB0-4FAE-971D-08E20572BF58}"/>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0" name="Freeform 14">
              <a:extLst>
                <a:ext uri="{FF2B5EF4-FFF2-40B4-BE49-F238E27FC236}">
                  <a16:creationId xmlns:a16="http://schemas.microsoft.com/office/drawing/2014/main" id="{E88183F3-707E-4B99-89A8-684402D6A28F}"/>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44" name="Freeform 15">
              <a:extLst>
                <a:ext uri="{FF2B5EF4-FFF2-40B4-BE49-F238E27FC236}">
                  <a16:creationId xmlns:a16="http://schemas.microsoft.com/office/drawing/2014/main" id="{2AFB9426-48D1-4530-8637-B57C19C0FDF5}"/>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2" name="Freeform 16">
              <a:extLst>
                <a:ext uri="{FF2B5EF4-FFF2-40B4-BE49-F238E27FC236}">
                  <a16:creationId xmlns:a16="http://schemas.microsoft.com/office/drawing/2014/main" id="{0089CEA0-0FF1-47A3-87A1-FD8BE5E9A111}"/>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6993" name="Freeform 17">
              <a:extLst>
                <a:ext uri="{FF2B5EF4-FFF2-40B4-BE49-F238E27FC236}">
                  <a16:creationId xmlns:a16="http://schemas.microsoft.com/office/drawing/2014/main" id="{3DEA3E0E-508F-4FD5-A86F-A077C2CE73CF}"/>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6994" name="Freeform 18">
              <a:extLst>
                <a:ext uri="{FF2B5EF4-FFF2-40B4-BE49-F238E27FC236}">
                  <a16:creationId xmlns:a16="http://schemas.microsoft.com/office/drawing/2014/main" id="{3F3A1ACE-9DCA-4ACC-97B8-482DF1EB51C1}"/>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48" name="Freeform 19">
              <a:extLst>
                <a:ext uri="{FF2B5EF4-FFF2-40B4-BE49-F238E27FC236}">
                  <a16:creationId xmlns:a16="http://schemas.microsoft.com/office/drawing/2014/main" id="{5266A49C-733D-47AF-AF28-862B02FE2AE0}"/>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6" name="Freeform 20">
              <a:extLst>
                <a:ext uri="{FF2B5EF4-FFF2-40B4-BE49-F238E27FC236}">
                  <a16:creationId xmlns:a16="http://schemas.microsoft.com/office/drawing/2014/main" id="{3C08B930-8F75-45D1-BC63-D9E446D0B315}"/>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0" name="Freeform 21">
              <a:extLst>
                <a:ext uri="{FF2B5EF4-FFF2-40B4-BE49-F238E27FC236}">
                  <a16:creationId xmlns:a16="http://schemas.microsoft.com/office/drawing/2014/main" id="{44E69EC7-995C-4055-85A5-C2A2E2637A0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8" name="Freeform 22">
              <a:extLst>
                <a:ext uri="{FF2B5EF4-FFF2-40B4-BE49-F238E27FC236}">
                  <a16:creationId xmlns:a16="http://schemas.microsoft.com/office/drawing/2014/main" id="{B6F5F8E1-5ACF-4F1F-9B0C-3B3F0D9408B7}"/>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6999" name="Freeform 23">
              <a:extLst>
                <a:ext uri="{FF2B5EF4-FFF2-40B4-BE49-F238E27FC236}">
                  <a16:creationId xmlns:a16="http://schemas.microsoft.com/office/drawing/2014/main" id="{9EDCA81E-A139-4020-B0C2-B746185F671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p>
          </p:txBody>
        </p:sp>
        <p:sp>
          <p:nvSpPr>
            <p:cNvPr id="127000" name="Freeform 24">
              <a:extLst>
                <a:ext uri="{FF2B5EF4-FFF2-40B4-BE49-F238E27FC236}">
                  <a16:creationId xmlns:a16="http://schemas.microsoft.com/office/drawing/2014/main" id="{9E6A47E8-D680-42E2-B326-9AED8EEA2943}"/>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4" name="Freeform 25">
              <a:extLst>
                <a:ext uri="{FF2B5EF4-FFF2-40B4-BE49-F238E27FC236}">
                  <a16:creationId xmlns:a16="http://schemas.microsoft.com/office/drawing/2014/main" id="{DB4E1601-8245-411F-8355-86DC2F91C6EE}"/>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26">
              <a:extLst>
                <a:ext uri="{FF2B5EF4-FFF2-40B4-BE49-F238E27FC236}">
                  <a16:creationId xmlns:a16="http://schemas.microsoft.com/office/drawing/2014/main" id="{6CD20388-B876-4CB0-A702-9D4D8335A3C6}"/>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03" name="Freeform 27">
              <a:extLst>
                <a:ext uri="{FF2B5EF4-FFF2-40B4-BE49-F238E27FC236}">
                  <a16:creationId xmlns:a16="http://schemas.microsoft.com/office/drawing/2014/main" id="{C7807F1A-9D2A-4992-91ED-B84B2854786B}"/>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7" name="Freeform 28">
              <a:extLst>
                <a:ext uri="{FF2B5EF4-FFF2-40B4-BE49-F238E27FC236}">
                  <a16:creationId xmlns:a16="http://schemas.microsoft.com/office/drawing/2014/main" id="{2FE709C2-C18E-4BBA-B705-10B279DA9B00}"/>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29">
              <a:extLst>
                <a:ext uri="{FF2B5EF4-FFF2-40B4-BE49-F238E27FC236}">
                  <a16:creationId xmlns:a16="http://schemas.microsoft.com/office/drawing/2014/main" id="{9AB48201-C1C5-45F4-808E-635946C592AF}"/>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59" name="Freeform 30">
              <a:extLst>
                <a:ext uri="{FF2B5EF4-FFF2-40B4-BE49-F238E27FC236}">
                  <a16:creationId xmlns:a16="http://schemas.microsoft.com/office/drawing/2014/main" id="{354252B2-E713-4555-AD8C-363BB064D43B}"/>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7" name="Freeform 31">
              <a:extLst>
                <a:ext uri="{FF2B5EF4-FFF2-40B4-BE49-F238E27FC236}">
                  <a16:creationId xmlns:a16="http://schemas.microsoft.com/office/drawing/2014/main" id="{B75B8B49-EADE-4EA2-BBDA-063D119AE1B1}"/>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08" name="Freeform 32">
              <a:extLst>
                <a:ext uri="{FF2B5EF4-FFF2-40B4-BE49-F238E27FC236}">
                  <a16:creationId xmlns:a16="http://schemas.microsoft.com/office/drawing/2014/main" id="{FECD2644-D9BE-4D32-92C4-86E613237FC5}"/>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09" name="Freeform 33">
              <a:extLst>
                <a:ext uri="{FF2B5EF4-FFF2-40B4-BE49-F238E27FC236}">
                  <a16:creationId xmlns:a16="http://schemas.microsoft.com/office/drawing/2014/main" id="{CA5CFCDC-09D1-4143-8906-B5FF0EBD4319}"/>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10" name="Freeform 34">
              <a:extLst>
                <a:ext uri="{FF2B5EF4-FFF2-40B4-BE49-F238E27FC236}">
                  <a16:creationId xmlns:a16="http://schemas.microsoft.com/office/drawing/2014/main" id="{0680E044-E820-41F3-A4AA-37FE8991A18E}"/>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11" name="Freeform 35">
              <a:extLst>
                <a:ext uri="{FF2B5EF4-FFF2-40B4-BE49-F238E27FC236}">
                  <a16:creationId xmlns:a16="http://schemas.microsoft.com/office/drawing/2014/main" id="{EA03036F-DAFA-477C-9E3E-2A204859E7E7}"/>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12" name="Freeform 36">
              <a:extLst>
                <a:ext uri="{FF2B5EF4-FFF2-40B4-BE49-F238E27FC236}">
                  <a16:creationId xmlns:a16="http://schemas.microsoft.com/office/drawing/2014/main" id="{C181ABD1-BFE6-4290-ADAB-D5CC109DE6B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13" name="Freeform 37">
              <a:extLst>
                <a:ext uri="{FF2B5EF4-FFF2-40B4-BE49-F238E27FC236}">
                  <a16:creationId xmlns:a16="http://schemas.microsoft.com/office/drawing/2014/main" id="{040A24C0-3036-47F2-8125-20F1DD6CA0F1}"/>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14" name="Freeform 38">
              <a:extLst>
                <a:ext uri="{FF2B5EF4-FFF2-40B4-BE49-F238E27FC236}">
                  <a16:creationId xmlns:a16="http://schemas.microsoft.com/office/drawing/2014/main" id="{37D327C6-3682-49AC-96DF-D17617C920AC}"/>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1068" name="Group 39">
              <a:extLst>
                <a:ext uri="{FF2B5EF4-FFF2-40B4-BE49-F238E27FC236}">
                  <a16:creationId xmlns:a16="http://schemas.microsoft.com/office/drawing/2014/main" id="{194274E5-D83E-4D7B-83EE-196F231AE73A}"/>
                </a:ext>
              </a:extLst>
            </p:cNvPr>
            <p:cNvGrpSpPr>
              <a:grpSpLocks/>
            </p:cNvGrpSpPr>
            <p:nvPr userDrawn="1"/>
          </p:nvGrpSpPr>
          <p:grpSpPr bwMode="auto">
            <a:xfrm>
              <a:off x="0" y="1632"/>
              <a:ext cx="5758" cy="1858"/>
              <a:chOff x="0" y="1632"/>
              <a:chExt cx="5758" cy="1858"/>
            </a:xfrm>
          </p:grpSpPr>
          <p:sp>
            <p:nvSpPr>
              <p:cNvPr id="127016" name="Freeform 40">
                <a:extLst>
                  <a:ext uri="{FF2B5EF4-FFF2-40B4-BE49-F238E27FC236}">
                    <a16:creationId xmlns:a16="http://schemas.microsoft.com/office/drawing/2014/main" id="{B997BA14-6457-43D3-9350-71454E92E513}"/>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7017" name="Freeform 41">
                <a:extLst>
                  <a:ext uri="{FF2B5EF4-FFF2-40B4-BE49-F238E27FC236}">
                    <a16:creationId xmlns:a16="http://schemas.microsoft.com/office/drawing/2014/main" id="{CB929F06-2D39-4EAD-ABD6-CE436684A03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sp>
        <p:nvSpPr>
          <p:cNvPr id="127018" name="Rectangle 42">
            <a:extLst>
              <a:ext uri="{FF2B5EF4-FFF2-40B4-BE49-F238E27FC236}">
                <a16:creationId xmlns:a16="http://schemas.microsoft.com/office/drawing/2014/main" id="{C03828CC-0D96-4544-942C-E114BB09F515}"/>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7019" name="Rectangle 43">
            <a:extLst>
              <a:ext uri="{FF2B5EF4-FFF2-40B4-BE49-F238E27FC236}">
                <a16:creationId xmlns:a16="http://schemas.microsoft.com/office/drawing/2014/main" id="{BC8E6E2B-F6E4-415F-BD86-EBDEECCC8985}"/>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020" name="Rectangle 44">
            <a:extLst>
              <a:ext uri="{FF2B5EF4-FFF2-40B4-BE49-F238E27FC236}">
                <a16:creationId xmlns:a16="http://schemas.microsoft.com/office/drawing/2014/main" id="{5351A00C-2644-4C37-83FD-ABF3908B485E}"/>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latin typeface="+mn-lt"/>
              </a:defRPr>
            </a:lvl1pPr>
          </a:lstStyle>
          <a:p>
            <a:pPr>
              <a:defRPr/>
            </a:pPr>
            <a:endParaRPr lang="en-US" altLang="en-US"/>
          </a:p>
        </p:txBody>
      </p:sp>
      <p:sp>
        <p:nvSpPr>
          <p:cNvPr id="127021" name="Rectangle 45">
            <a:extLst>
              <a:ext uri="{FF2B5EF4-FFF2-40B4-BE49-F238E27FC236}">
                <a16:creationId xmlns:a16="http://schemas.microsoft.com/office/drawing/2014/main" id="{3A30CD68-58AB-4F6B-94C4-CECB3BA9234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latin typeface="+mn-lt"/>
              </a:defRPr>
            </a:lvl1pPr>
          </a:lstStyle>
          <a:p>
            <a:pPr>
              <a:defRPr/>
            </a:pPr>
            <a:r>
              <a:rPr lang="en-US" altLang="en-US"/>
              <a:t>What Are You Worth?</a:t>
            </a:r>
          </a:p>
        </p:txBody>
      </p:sp>
      <p:sp>
        <p:nvSpPr>
          <p:cNvPr id="127022" name="Rectangle 46">
            <a:extLst>
              <a:ext uri="{FF2B5EF4-FFF2-40B4-BE49-F238E27FC236}">
                <a16:creationId xmlns:a16="http://schemas.microsoft.com/office/drawing/2014/main" id="{A324670A-6512-4F74-84CD-2284D3503B38}"/>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effectLst>
                  <a:outerShdw blurRad="38100" dist="38100" dir="2700000" algn="tl">
                    <a:srgbClr val="000000"/>
                  </a:outerShdw>
                </a:effectLst>
                <a:latin typeface="+mn-lt"/>
              </a:defRPr>
            </a:lvl1pPr>
          </a:lstStyle>
          <a:p>
            <a:pPr>
              <a:defRPr/>
            </a:pPr>
            <a:fld id="{A31B25EE-F574-44CC-ACA3-8F3AC60518B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9B9175F-22E7-4E14-84FA-B51B722E93C5}"/>
              </a:ext>
            </a:extLst>
          </p:cNvPr>
          <p:cNvSpPr>
            <a:spLocks noGrp="1" noChangeArrowheads="1"/>
          </p:cNvSpPr>
          <p:nvPr>
            <p:ph type="ctrTitle"/>
          </p:nvPr>
        </p:nvSpPr>
        <p:spPr>
          <a:xfrm>
            <a:off x="4589670" y="975142"/>
            <a:ext cx="4423065" cy="3436072"/>
          </a:xfrm>
        </p:spPr>
        <p:txBody>
          <a:bodyPr anchor="t">
            <a:noAutofit/>
          </a:bodyPr>
          <a:lstStyle/>
          <a:p>
            <a:pPr eaLnBrk="1" hangingPunct="1">
              <a:defRPr/>
            </a:pPr>
            <a:r>
              <a:rPr lang="en-US" altLang="en-US" sz="6600" b="1" u="sng" dirty="0"/>
              <a:t>What Are </a:t>
            </a:r>
            <a:r>
              <a:rPr lang="en-US" altLang="en-US" sz="6600" b="1" i="1" u="sng" dirty="0"/>
              <a:t>YOU</a:t>
            </a:r>
            <a:r>
              <a:rPr lang="en-US" altLang="en-US" sz="6600" b="1" u="sng" dirty="0"/>
              <a:t> Worth?</a:t>
            </a:r>
          </a:p>
        </p:txBody>
      </p:sp>
      <p:sp>
        <p:nvSpPr>
          <p:cNvPr id="2051" name="Rectangle 3">
            <a:extLst>
              <a:ext uri="{FF2B5EF4-FFF2-40B4-BE49-F238E27FC236}">
                <a16:creationId xmlns:a16="http://schemas.microsoft.com/office/drawing/2014/main" id="{1C6BAA97-A34C-4345-87EF-DB7718A66D2A}"/>
              </a:ext>
            </a:extLst>
          </p:cNvPr>
          <p:cNvSpPr>
            <a:spLocks noGrp="1" noChangeArrowheads="1"/>
          </p:cNvSpPr>
          <p:nvPr>
            <p:ph type="subTitle" idx="1"/>
          </p:nvPr>
        </p:nvSpPr>
        <p:spPr>
          <a:xfrm>
            <a:off x="1511794" y="5683555"/>
            <a:ext cx="6085075" cy="729135"/>
          </a:xfrm>
        </p:spPr>
        <p:txBody>
          <a:bodyPr anchor="b">
            <a:noAutofit/>
          </a:bodyPr>
          <a:lstStyle/>
          <a:p>
            <a:pPr eaLnBrk="1" hangingPunct="1">
              <a:defRPr/>
            </a:pPr>
            <a:r>
              <a:rPr lang="en-US" altLang="en-US" sz="4000" b="1" dirty="0">
                <a:cs typeface="Times New Roman" panose="02020603050405020304" pitchFamily="18" charset="0"/>
              </a:rPr>
              <a:t>Text: </a:t>
            </a:r>
            <a:r>
              <a:rPr lang="en-US" altLang="en-US" sz="4000" b="1" dirty="0"/>
              <a:t>I Pet. 1:17-19</a:t>
            </a:r>
            <a:r>
              <a:rPr lang="en-US" altLang="en-US" sz="4000" dirty="0"/>
              <a:t> </a:t>
            </a:r>
            <a:endParaRPr lang="en-US" altLang="en-US" sz="4000" b="1" dirty="0">
              <a:cs typeface="Times New Roman" panose="02020603050405020304" pitchFamily="18" charset="0"/>
            </a:endParaRPr>
          </a:p>
        </p:txBody>
      </p:sp>
      <p:sp>
        <p:nvSpPr>
          <p:cNvPr id="72" name="Freeform: Shape 71">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554332" cy="5386356"/>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3" name="Picture 2" descr="A picture containing object&#10;&#10;Description automatically generated">
            <a:extLst>
              <a:ext uri="{FF2B5EF4-FFF2-40B4-BE49-F238E27FC236}">
                <a16:creationId xmlns:a16="http://schemas.microsoft.com/office/drawing/2014/main" id="{40EA0086-C8A9-46A3-8EC1-EE893F2576BF}"/>
              </a:ext>
            </a:extLst>
          </p:cNvPr>
          <p:cNvPicPr>
            <a:picLocks noChangeAspect="1"/>
          </p:cNvPicPr>
          <p:nvPr/>
        </p:nvPicPr>
        <p:blipFill rotWithShape="1">
          <a:blip r:embed="rId3">
            <a:extLst>
              <a:ext uri="{28A0092B-C50C-407E-A947-70E740481C1C}">
                <a14:useLocalDpi xmlns:a14="http://schemas.microsoft.com/office/drawing/2010/main" val="0"/>
              </a:ext>
            </a:extLst>
          </a:blip>
          <a:srcRect l="8432" r="7284" b="-1"/>
          <a:stretch/>
        </p:blipFill>
        <p:spPr>
          <a:xfrm>
            <a:off x="1" y="-1"/>
            <a:ext cx="4423065" cy="524785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9636696-3702-4367-9787-AF8970CBC8E7}"/>
              </a:ext>
            </a:extLst>
          </p:cNvPr>
          <p:cNvSpPr>
            <a:spLocks noGrp="1"/>
          </p:cNvSpPr>
          <p:nvPr>
            <p:ph type="ftr" sz="quarter" idx="11"/>
          </p:nvPr>
        </p:nvSpPr>
        <p:spPr>
          <a:xfrm>
            <a:off x="3124200" y="6400800"/>
            <a:ext cx="2895600" cy="457200"/>
          </a:xfrm>
        </p:spPr>
        <p:txBody>
          <a:bodyPr/>
          <a:lstStyle/>
          <a:p>
            <a:pPr>
              <a:defRPr/>
            </a:pPr>
            <a:r>
              <a:rPr lang="en-US" altLang="en-US" dirty="0"/>
              <a:t>What Are You Worth?</a:t>
            </a:r>
          </a:p>
        </p:txBody>
      </p:sp>
      <p:sp>
        <p:nvSpPr>
          <p:cNvPr id="157698" name="Rectangle 2">
            <a:extLst>
              <a:ext uri="{FF2B5EF4-FFF2-40B4-BE49-F238E27FC236}">
                <a16:creationId xmlns:a16="http://schemas.microsoft.com/office/drawing/2014/main" id="{5FB9222D-09D6-4E33-AAB0-AC5BF0CD9922}"/>
              </a:ext>
            </a:extLst>
          </p:cNvPr>
          <p:cNvSpPr>
            <a:spLocks noGrp="1" noChangeArrowheads="1"/>
          </p:cNvSpPr>
          <p:nvPr>
            <p:ph type="title"/>
          </p:nvPr>
        </p:nvSpPr>
        <p:spPr>
          <a:xfrm>
            <a:off x="0" y="0"/>
            <a:ext cx="9144000" cy="609600"/>
          </a:xfrm>
        </p:spPr>
        <p:txBody>
          <a:bodyPr/>
          <a:lstStyle/>
          <a:p>
            <a:pPr eaLnBrk="1" hangingPunct="1">
              <a:defRPr/>
            </a:pPr>
            <a:r>
              <a:rPr lang="en-US" altLang="en-US" sz="2800" b="1" u="sng" dirty="0">
                <a:solidFill>
                  <a:srgbClr val="FFFF00"/>
                </a:solidFill>
                <a:cs typeface="Times New Roman" panose="02020603050405020304" pitchFamily="18" charset="0"/>
              </a:rPr>
              <a:t>“What Is Man That You Take Thought Of Him?”</a:t>
            </a:r>
            <a:r>
              <a:rPr lang="en-US" altLang="en-US" sz="3200" b="1" u="sng" dirty="0">
                <a:solidFill>
                  <a:srgbClr val="FFFF00"/>
                </a:solidFill>
                <a:cs typeface="Times New Roman" panose="02020603050405020304" pitchFamily="18" charset="0"/>
              </a:rPr>
              <a:t> </a:t>
            </a:r>
          </a:p>
        </p:txBody>
      </p:sp>
      <p:sp>
        <p:nvSpPr>
          <p:cNvPr id="157700" name="Text Box 4">
            <a:extLst>
              <a:ext uri="{FF2B5EF4-FFF2-40B4-BE49-F238E27FC236}">
                <a16:creationId xmlns:a16="http://schemas.microsoft.com/office/drawing/2014/main" id="{D84C019E-0E80-48D6-8BA3-0D68616B43D5}"/>
              </a:ext>
            </a:extLst>
          </p:cNvPr>
          <p:cNvSpPr txBox="1">
            <a:spLocks noChangeArrowheads="1"/>
          </p:cNvSpPr>
          <p:nvPr/>
        </p:nvSpPr>
        <p:spPr bwMode="auto">
          <a:xfrm>
            <a:off x="0" y="898525"/>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Man is body and soul, flesh and spirit </a:t>
            </a:r>
            <a:endParaRPr lang="en-US" altLang="en-US" sz="2800" dirty="0"/>
          </a:p>
          <a:p>
            <a:pPr>
              <a:buClr>
                <a:schemeClr val="accent1"/>
              </a:buClr>
              <a:buSzPct val="115000"/>
              <a:buFont typeface="Wingdings" panose="05000000000000000000" pitchFamily="2" charset="2"/>
              <a:buChar char="Ø"/>
            </a:pPr>
            <a:r>
              <a:rPr lang="en-US" altLang="en-US" dirty="0">
                <a:solidFill>
                  <a:srgbClr val="66FFFF"/>
                </a:solidFill>
              </a:rPr>
              <a:t>The body or flesh is the house/tent in which the spirit/soul dwells</a:t>
            </a:r>
            <a:r>
              <a:rPr lang="en-US" altLang="en-US" b="0" dirty="0">
                <a:solidFill>
                  <a:srgbClr val="66FFFF"/>
                </a:solidFill>
              </a:rPr>
              <a:t> </a:t>
            </a:r>
            <a:r>
              <a:rPr lang="en-US" altLang="en-US" b="0" i="1" dirty="0">
                <a:solidFill>
                  <a:srgbClr val="66FFFF"/>
                </a:solidFill>
              </a:rPr>
              <a:t>(II Pet. 1:14; II Cor. 5:1-9).</a:t>
            </a:r>
            <a:r>
              <a:rPr lang="en-US" altLang="en-US" dirty="0">
                <a:solidFill>
                  <a:srgbClr val="66FFFF"/>
                </a:solidFill>
              </a:rPr>
              <a:t> </a:t>
            </a:r>
          </a:p>
          <a:p>
            <a:pPr>
              <a:buClr>
                <a:schemeClr val="accent1"/>
              </a:buClr>
              <a:buSzPct val="115000"/>
              <a:buFont typeface="Wingdings" panose="05000000000000000000" pitchFamily="2" charset="2"/>
              <a:buChar char="Ø"/>
            </a:pPr>
            <a:r>
              <a:rPr lang="en-US" altLang="en-US" dirty="0">
                <a:solidFill>
                  <a:srgbClr val="66FFFF"/>
                </a:solidFill>
              </a:rPr>
              <a:t>Our personality, will and desires are associated with the inner man, the spirit</a:t>
            </a:r>
            <a:r>
              <a:rPr lang="en-US" altLang="en-US" b="0" dirty="0">
                <a:solidFill>
                  <a:srgbClr val="66FFFF"/>
                </a:solidFill>
              </a:rPr>
              <a:t> </a:t>
            </a:r>
            <a:r>
              <a:rPr lang="en-US" altLang="en-US" b="0" i="1" dirty="0">
                <a:solidFill>
                  <a:srgbClr val="66FFFF"/>
                </a:solidFill>
              </a:rPr>
              <a:t>(I Cor. 9:27; II Cor. 5:2,4; II Pet. 1:12-16)</a:t>
            </a:r>
            <a:r>
              <a:rPr lang="en-US" altLang="en-US" b="0" dirty="0">
                <a:solidFill>
                  <a:srgbClr val="66FFFF"/>
                </a:solidFill>
              </a:rPr>
              <a:t> </a:t>
            </a:r>
          </a:p>
          <a:p>
            <a:pPr>
              <a:buClr>
                <a:schemeClr val="accent1"/>
              </a:buClr>
              <a:buSzPct val="115000"/>
              <a:buFont typeface="Wingdings" panose="05000000000000000000" pitchFamily="2" charset="2"/>
              <a:buChar char="Ø"/>
            </a:pPr>
            <a:r>
              <a:rPr lang="en-US" altLang="en-US" dirty="0">
                <a:solidFill>
                  <a:srgbClr val="66FFFF"/>
                </a:solidFill>
              </a:rPr>
              <a:t>The inner man will survive the outer man in death</a:t>
            </a:r>
            <a:r>
              <a:rPr lang="en-US" altLang="en-US" b="0" dirty="0">
                <a:solidFill>
                  <a:srgbClr val="66FFFF"/>
                </a:solidFill>
              </a:rPr>
              <a:t> </a:t>
            </a:r>
            <a:r>
              <a:rPr lang="en-US" altLang="en-US" b="0" i="1" dirty="0">
                <a:solidFill>
                  <a:srgbClr val="66FFFF"/>
                </a:solidFill>
              </a:rPr>
              <a:t>(II Cor. 4:16; Js. 2:26; Mt. 10:28; Lk. 23:46; Eccl. 12:7)</a:t>
            </a:r>
            <a:r>
              <a:rPr lang="en-US" altLang="en-US" dirty="0">
                <a:solidFill>
                  <a:srgbClr val="66FFFF"/>
                </a:solidFill>
              </a:rPr>
              <a:t> </a:t>
            </a:r>
          </a:p>
        </p:txBody>
      </p:sp>
      <p:sp>
        <p:nvSpPr>
          <p:cNvPr id="157701" name="Text Box 5">
            <a:extLst>
              <a:ext uri="{FF2B5EF4-FFF2-40B4-BE49-F238E27FC236}">
                <a16:creationId xmlns:a16="http://schemas.microsoft.com/office/drawing/2014/main" id="{E135CE9D-1422-4507-A0AE-344C9818F437}"/>
              </a:ext>
            </a:extLst>
          </p:cNvPr>
          <p:cNvSpPr txBox="1">
            <a:spLocks noChangeArrowheads="1"/>
          </p:cNvSpPr>
          <p:nvPr/>
        </p:nvSpPr>
        <p:spPr bwMode="auto">
          <a:xfrm>
            <a:off x="0" y="346075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As an order of being, man is “a little lower than the </a:t>
            </a:r>
          </a:p>
          <a:p>
            <a:pPr eaLnBrk="1" hangingPunct="1"/>
            <a:r>
              <a:rPr lang="en-US" altLang="en-US" sz="2400" dirty="0"/>
              <a:t>angels” </a:t>
            </a:r>
            <a:r>
              <a:rPr lang="en-US" altLang="en-US" sz="2400" i="1" dirty="0"/>
              <a:t>(Heb. 2:5-9)</a:t>
            </a:r>
            <a:endParaRPr lang="en-US" altLang="en-US" sz="2800" dirty="0"/>
          </a:p>
          <a:p>
            <a:pPr>
              <a:buClr>
                <a:schemeClr val="accent1"/>
              </a:buClr>
              <a:buSzPct val="115000"/>
              <a:buFont typeface="Wingdings" panose="05000000000000000000" pitchFamily="2" charset="2"/>
              <a:buChar char="Ø"/>
            </a:pPr>
            <a:r>
              <a:rPr lang="en-US" altLang="en-US" dirty="0">
                <a:solidFill>
                  <a:srgbClr val="66FFFF"/>
                </a:solidFill>
              </a:rPr>
              <a:t>Meaning our fleshly nature </a:t>
            </a:r>
            <a:r>
              <a:rPr lang="en-US" altLang="en-US" i="1" dirty="0">
                <a:solidFill>
                  <a:srgbClr val="66FFFF"/>
                </a:solidFill>
              </a:rPr>
              <a:t>(Heb. 2:16; Js. 1:14).</a:t>
            </a:r>
            <a:r>
              <a:rPr lang="en-US" altLang="en-US" dirty="0">
                <a:solidFill>
                  <a:srgbClr val="66FFFF"/>
                </a:solidFill>
              </a:rPr>
              <a:t> </a:t>
            </a:r>
          </a:p>
          <a:p>
            <a:pPr>
              <a:buClr>
                <a:schemeClr val="accent1"/>
              </a:buClr>
              <a:buSzPct val="115000"/>
              <a:buFont typeface="Wingdings" panose="05000000000000000000" pitchFamily="2" charset="2"/>
              <a:buChar char="Ø"/>
            </a:pPr>
            <a:r>
              <a:rPr lang="en-US" altLang="en-US" dirty="0">
                <a:solidFill>
                  <a:srgbClr val="66FFFF"/>
                </a:solidFill>
              </a:rPr>
              <a:t>Meaning the potential for salvation </a:t>
            </a:r>
            <a:r>
              <a:rPr lang="en-US" altLang="en-US" i="1" dirty="0">
                <a:solidFill>
                  <a:srgbClr val="66FFFF"/>
                </a:solidFill>
              </a:rPr>
              <a:t>(Heb. 1:14; II Pet. 2:4).</a:t>
            </a:r>
          </a:p>
          <a:p>
            <a:pPr>
              <a:buClr>
                <a:schemeClr val="accent1"/>
              </a:buClr>
              <a:buSzPct val="115000"/>
              <a:buFont typeface="Wingdings" panose="05000000000000000000" pitchFamily="2" charset="2"/>
              <a:buChar char="Ø"/>
            </a:pPr>
            <a:r>
              <a:rPr lang="en-US" altLang="en-US" dirty="0">
                <a:solidFill>
                  <a:srgbClr val="66FFFF"/>
                </a:solidFill>
              </a:rPr>
              <a:t>Meaning our mortality</a:t>
            </a:r>
            <a:r>
              <a:rPr lang="en-US" altLang="en-US" i="1" dirty="0">
                <a:solidFill>
                  <a:srgbClr val="66FFFF"/>
                </a:solidFill>
              </a:rPr>
              <a:t> (Gen. 2:17; Heb. 9:27).</a:t>
            </a:r>
          </a:p>
        </p:txBody>
      </p:sp>
      <p:sp>
        <p:nvSpPr>
          <p:cNvPr id="7" name="Text Box 6">
            <a:extLst>
              <a:ext uri="{FF2B5EF4-FFF2-40B4-BE49-F238E27FC236}">
                <a16:creationId xmlns:a16="http://schemas.microsoft.com/office/drawing/2014/main" id="{7C7993E2-E238-4176-9E45-14125FEF3795}"/>
              </a:ext>
            </a:extLst>
          </p:cNvPr>
          <p:cNvSpPr txBox="1">
            <a:spLocks noChangeArrowheads="1"/>
          </p:cNvSpPr>
          <p:nvPr/>
        </p:nvSpPr>
        <p:spPr bwMode="auto">
          <a:xfrm>
            <a:off x="0" y="5575300"/>
            <a:ext cx="9144000" cy="830263"/>
          </a:xfrm>
          <a:prstGeom prst="rect">
            <a:avLst/>
          </a:prstGeom>
          <a:solidFill>
            <a:srgbClr val="00B050"/>
          </a:solidFill>
          <a:ln>
            <a:noFill/>
          </a:ln>
          <a:extLst/>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God created man and provided the means for redemption </a:t>
            </a:r>
          </a:p>
          <a:p>
            <a:pPr algn="ctr" eaLnBrk="1" hangingPunct="1"/>
            <a:r>
              <a:rPr lang="en-US" altLang="en-US" sz="2400" dirty="0"/>
              <a:t>for him! </a:t>
            </a:r>
            <a:r>
              <a:rPr lang="en-US" altLang="en-US" sz="2400" i="1" dirty="0"/>
              <a:t>(Eph. 1:7; Heb. 2:10)</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fade">
                                      <p:cBhvr>
                                        <p:cTn id="7" dur="500"/>
                                        <p:tgtEl>
                                          <p:spTgt spid="157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701"/>
                                        </p:tgtEl>
                                        <p:attrNameLst>
                                          <p:attrName>style.visibility</p:attrName>
                                        </p:attrNameLst>
                                      </p:cBhvr>
                                      <p:to>
                                        <p:strVal val="visible"/>
                                      </p:to>
                                    </p:set>
                                    <p:animEffect transition="in" filter="fade">
                                      <p:cBhvr>
                                        <p:cTn id="12" dur="500"/>
                                        <p:tgtEl>
                                          <p:spTgt spid="1577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P spid="157701"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A7ED29-3A97-4BD5-B9F1-F2BB89BF2C20}"/>
              </a:ext>
            </a:extLst>
          </p:cNvPr>
          <p:cNvSpPr>
            <a:spLocks noGrp="1"/>
          </p:cNvSpPr>
          <p:nvPr>
            <p:ph type="ftr" sz="quarter" idx="11"/>
          </p:nvPr>
        </p:nvSpPr>
        <p:spPr>
          <a:xfrm>
            <a:off x="0" y="6416675"/>
            <a:ext cx="2895600" cy="457200"/>
          </a:xfrm>
        </p:spPr>
        <p:txBody>
          <a:bodyPr/>
          <a:lstStyle/>
          <a:p>
            <a:pPr>
              <a:defRPr/>
            </a:pPr>
            <a:r>
              <a:rPr lang="en-US" altLang="en-US" dirty="0"/>
              <a:t>What Are You Worth?</a:t>
            </a:r>
          </a:p>
        </p:txBody>
      </p:sp>
      <p:sp>
        <p:nvSpPr>
          <p:cNvPr id="143362" name="Rectangle 2">
            <a:extLst>
              <a:ext uri="{FF2B5EF4-FFF2-40B4-BE49-F238E27FC236}">
                <a16:creationId xmlns:a16="http://schemas.microsoft.com/office/drawing/2014/main" id="{FBC54E72-5A42-4EBE-9442-58998C204F8A}"/>
              </a:ext>
            </a:extLst>
          </p:cNvPr>
          <p:cNvSpPr>
            <a:spLocks noGrp="1" noChangeArrowheads="1"/>
          </p:cNvSpPr>
          <p:nvPr>
            <p:ph type="title"/>
          </p:nvPr>
        </p:nvSpPr>
        <p:spPr>
          <a:xfrm>
            <a:off x="0" y="0"/>
            <a:ext cx="9144000" cy="457200"/>
          </a:xfrm>
        </p:spPr>
        <p:txBody>
          <a:bodyPr/>
          <a:lstStyle/>
          <a:p>
            <a:pPr eaLnBrk="1" hangingPunct="1">
              <a:defRPr/>
            </a:pPr>
            <a:r>
              <a:rPr lang="en-US" altLang="en-US" sz="3200" b="1" u="sng">
                <a:solidFill>
                  <a:srgbClr val="FFFF00"/>
                </a:solidFill>
                <a:cs typeface="Times New Roman" panose="02020603050405020304" pitchFamily="18" charset="0"/>
              </a:rPr>
              <a:t>What Is Man Worth? </a:t>
            </a:r>
          </a:p>
        </p:txBody>
      </p:sp>
      <p:sp>
        <p:nvSpPr>
          <p:cNvPr id="143363" name="Text Box 3">
            <a:extLst>
              <a:ext uri="{FF2B5EF4-FFF2-40B4-BE49-F238E27FC236}">
                <a16:creationId xmlns:a16="http://schemas.microsoft.com/office/drawing/2014/main" id="{366E2EA1-97CA-4F77-BB98-4E4E074E3137}"/>
              </a:ext>
            </a:extLst>
          </p:cNvPr>
          <p:cNvSpPr txBox="1">
            <a:spLocks noChangeArrowheads="1"/>
          </p:cNvSpPr>
          <p:nvPr/>
        </p:nvSpPr>
        <p:spPr bwMode="auto">
          <a:xfrm>
            <a:off x="0" y="6096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Man is worth more than the commodities of trade and </a:t>
            </a:r>
          </a:p>
          <a:p>
            <a:pPr eaLnBrk="1" hangingPunct="1"/>
            <a:r>
              <a:rPr lang="en-US" altLang="en-US" sz="2400" dirty="0"/>
              <a:t>commerce:</a:t>
            </a:r>
            <a:endParaRPr lang="en-US" altLang="en-US" sz="2800" dirty="0"/>
          </a:p>
          <a:p>
            <a:pPr>
              <a:buClr>
                <a:schemeClr val="accent1"/>
              </a:buClr>
              <a:buSzPct val="115000"/>
              <a:buFont typeface="Wingdings" panose="05000000000000000000" pitchFamily="2" charset="2"/>
              <a:buChar char="Ø"/>
            </a:pPr>
            <a:r>
              <a:rPr lang="en-US" altLang="en-US" dirty="0">
                <a:solidFill>
                  <a:srgbClr val="66FFFF"/>
                </a:solidFill>
              </a:rPr>
              <a:t>Worth more than sparrows</a:t>
            </a:r>
            <a:r>
              <a:rPr lang="en-US" altLang="en-US" b="0" dirty="0">
                <a:solidFill>
                  <a:srgbClr val="66FFFF"/>
                </a:solidFill>
              </a:rPr>
              <a:t> – </a:t>
            </a:r>
            <a:r>
              <a:rPr lang="en-US" altLang="en-US" b="0" i="1" dirty="0">
                <a:solidFill>
                  <a:srgbClr val="66FFFF"/>
                </a:solidFill>
              </a:rPr>
              <a:t>Mt. 10:29-31</a:t>
            </a:r>
          </a:p>
        </p:txBody>
      </p:sp>
      <p:sp>
        <p:nvSpPr>
          <p:cNvPr id="143364" name="Text Box 4">
            <a:extLst>
              <a:ext uri="{FF2B5EF4-FFF2-40B4-BE49-F238E27FC236}">
                <a16:creationId xmlns:a16="http://schemas.microsoft.com/office/drawing/2014/main" id="{A0C603F5-4683-436B-AADB-029FF407AB8D}"/>
              </a:ext>
            </a:extLst>
          </p:cNvPr>
          <p:cNvSpPr txBox="1">
            <a:spLocks noChangeArrowheads="1"/>
          </p:cNvSpPr>
          <p:nvPr/>
        </p:nvSpPr>
        <p:spPr bwMode="auto">
          <a:xfrm>
            <a:off x="0" y="17367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Worth more than sheep</a:t>
            </a:r>
            <a:r>
              <a:rPr lang="en-US" altLang="en-US" b="0" dirty="0">
                <a:solidFill>
                  <a:srgbClr val="66FFFF"/>
                </a:solidFill>
              </a:rPr>
              <a:t> – </a:t>
            </a:r>
            <a:r>
              <a:rPr lang="en-US" altLang="en-US" b="0" i="1" dirty="0">
                <a:solidFill>
                  <a:srgbClr val="66FFFF"/>
                </a:solidFill>
              </a:rPr>
              <a:t>Mt. 12:10-13</a:t>
            </a:r>
          </a:p>
        </p:txBody>
      </p:sp>
      <p:sp>
        <p:nvSpPr>
          <p:cNvPr id="143369" name="Text Box 9">
            <a:extLst>
              <a:ext uri="{FF2B5EF4-FFF2-40B4-BE49-F238E27FC236}">
                <a16:creationId xmlns:a16="http://schemas.microsoft.com/office/drawing/2014/main" id="{328BAEF6-5276-4559-8628-54462A58FF99}"/>
              </a:ext>
            </a:extLst>
          </p:cNvPr>
          <p:cNvSpPr txBox="1">
            <a:spLocks noChangeArrowheads="1"/>
          </p:cNvSpPr>
          <p:nvPr/>
        </p:nvSpPr>
        <p:spPr bwMode="auto">
          <a:xfrm>
            <a:off x="0" y="2133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Worth more than an ox or donkey</a:t>
            </a:r>
            <a:r>
              <a:rPr lang="en-US" altLang="en-US" b="0" dirty="0">
                <a:solidFill>
                  <a:srgbClr val="66FFFF"/>
                </a:solidFill>
              </a:rPr>
              <a:t> – </a:t>
            </a:r>
            <a:r>
              <a:rPr lang="en-US" altLang="en-US" b="0" i="1" dirty="0">
                <a:solidFill>
                  <a:srgbClr val="66FFFF"/>
                </a:solidFill>
              </a:rPr>
              <a:t>Lk. 13:13-17</a:t>
            </a:r>
          </a:p>
        </p:txBody>
      </p:sp>
      <p:sp>
        <p:nvSpPr>
          <p:cNvPr id="143370" name="Text Box 10">
            <a:extLst>
              <a:ext uri="{FF2B5EF4-FFF2-40B4-BE49-F238E27FC236}">
                <a16:creationId xmlns:a16="http://schemas.microsoft.com/office/drawing/2014/main" id="{CD03A4D4-7265-4193-8832-F440C619CC0C}"/>
              </a:ext>
            </a:extLst>
          </p:cNvPr>
          <p:cNvSpPr txBox="1">
            <a:spLocks noChangeArrowheads="1"/>
          </p:cNvSpPr>
          <p:nvPr/>
        </p:nvSpPr>
        <p:spPr bwMode="auto">
          <a:xfrm>
            <a:off x="0" y="253047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Worth more than combined riches of the world</a:t>
            </a:r>
            <a:r>
              <a:rPr lang="en-US" altLang="en-US" b="0" dirty="0">
                <a:solidFill>
                  <a:srgbClr val="66FFFF"/>
                </a:solidFill>
              </a:rPr>
              <a:t> – </a:t>
            </a:r>
            <a:r>
              <a:rPr lang="en-US" altLang="en-US" b="0" i="1" dirty="0">
                <a:solidFill>
                  <a:srgbClr val="66FFFF"/>
                </a:solidFill>
              </a:rPr>
              <a:t>Mt. 16:24-26</a:t>
            </a:r>
          </a:p>
        </p:txBody>
      </p:sp>
      <p:pic>
        <p:nvPicPr>
          <p:cNvPr id="3" name="Picture 2" descr="A silhouette of a person&#10;&#10;Description automatically generated">
            <a:extLst>
              <a:ext uri="{FF2B5EF4-FFF2-40B4-BE49-F238E27FC236}">
                <a16:creationId xmlns:a16="http://schemas.microsoft.com/office/drawing/2014/main" id="{B5BA32C1-BD0F-40DB-945C-D08A9ECAB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24225"/>
            <a:ext cx="2271718" cy="2924175"/>
          </a:xfrm>
          <a:prstGeom prst="rect">
            <a:avLst/>
          </a:prstGeom>
        </p:spPr>
      </p:pic>
      <p:pic>
        <p:nvPicPr>
          <p:cNvPr id="5" name="Picture 4" descr="A picture containing object&#10;&#10;Description automatically generated">
            <a:extLst>
              <a:ext uri="{FF2B5EF4-FFF2-40B4-BE49-F238E27FC236}">
                <a16:creationId xmlns:a16="http://schemas.microsoft.com/office/drawing/2014/main" id="{6ADD29F2-7A6A-4864-8F62-D35BD15EE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847" y="3848672"/>
            <a:ext cx="1943655" cy="1943655"/>
          </a:xfrm>
          <a:prstGeom prst="rect">
            <a:avLst/>
          </a:prstGeom>
        </p:spPr>
      </p:pic>
      <p:sp>
        <p:nvSpPr>
          <p:cNvPr id="7" name="Arrow: Chevron 6">
            <a:extLst>
              <a:ext uri="{FF2B5EF4-FFF2-40B4-BE49-F238E27FC236}">
                <a16:creationId xmlns:a16="http://schemas.microsoft.com/office/drawing/2014/main" id="{786DF0EA-BC8B-468B-90C9-AFE3413ADA58}"/>
              </a:ext>
            </a:extLst>
          </p:cNvPr>
          <p:cNvSpPr/>
          <p:nvPr/>
        </p:nvSpPr>
        <p:spPr bwMode="auto">
          <a:xfrm>
            <a:off x="3629303" y="4387683"/>
            <a:ext cx="518326" cy="865632"/>
          </a:xfrm>
          <a:prstGeom prst="chevron">
            <a:avLst/>
          </a:prstGeom>
          <a:solidFill>
            <a:srgbClr val="FFFFFF"/>
          </a:solidFill>
          <a:ln>
            <a:noFill/>
          </a:ln>
          <a:effectLst/>
          <a:extLst/>
        </p:spPr>
        <p:txBody>
          <a:bodyPr vert="horz" wrap="square" lIns="9144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ahoma" panose="020B0604030504040204" pitchFamily="34" charset="0"/>
              <a:cs typeface="Times New Roman" panose="02020603050405020304" pitchFamily="18" charset="0"/>
            </a:endParaRPr>
          </a:p>
        </p:txBody>
      </p:sp>
      <p:pic>
        <p:nvPicPr>
          <p:cNvPr id="9" name="Picture 8" descr="A small bird perched on a tree branch&#10;&#10;Description automatically generated">
            <a:extLst>
              <a:ext uri="{FF2B5EF4-FFF2-40B4-BE49-F238E27FC236}">
                <a16:creationId xmlns:a16="http://schemas.microsoft.com/office/drawing/2014/main" id="{66871089-6656-4B32-9A99-43F9161FE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564" y="2979000"/>
            <a:ext cx="1878244" cy="1408683"/>
          </a:xfrm>
          <a:prstGeom prst="rect">
            <a:avLst/>
          </a:prstGeom>
        </p:spPr>
      </p:pic>
      <p:pic>
        <p:nvPicPr>
          <p:cNvPr id="11" name="Picture 10" descr="A close up of a sheep&#10;&#10;Description automatically generated">
            <a:extLst>
              <a:ext uri="{FF2B5EF4-FFF2-40B4-BE49-F238E27FC236}">
                <a16:creationId xmlns:a16="http://schemas.microsoft.com/office/drawing/2014/main" id="{41CD8B99-1731-46A0-9D1B-5E06C277C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395" y="3313683"/>
            <a:ext cx="2286000" cy="1524000"/>
          </a:xfrm>
          <a:prstGeom prst="rect">
            <a:avLst/>
          </a:prstGeom>
        </p:spPr>
      </p:pic>
      <p:pic>
        <p:nvPicPr>
          <p:cNvPr id="14" name="Picture 13" descr="A brown and white cow&#10;&#10;Description automatically generated">
            <a:extLst>
              <a:ext uri="{FF2B5EF4-FFF2-40B4-BE49-F238E27FC236}">
                <a16:creationId xmlns:a16="http://schemas.microsoft.com/office/drawing/2014/main" id="{9BF0F074-3B2B-4F94-A05A-85CB854DD7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742" y="5029200"/>
            <a:ext cx="2762254" cy="1632799"/>
          </a:xfrm>
          <a:prstGeom prst="rect">
            <a:avLst/>
          </a:prstGeom>
        </p:spPr>
      </p:pic>
      <p:pic>
        <p:nvPicPr>
          <p:cNvPr id="16" name="Picture 15">
            <a:extLst>
              <a:ext uri="{FF2B5EF4-FFF2-40B4-BE49-F238E27FC236}">
                <a16:creationId xmlns:a16="http://schemas.microsoft.com/office/drawing/2014/main" id="{4C2EC50A-B76F-4B87-9640-7DBF769C8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7579" y="4786312"/>
            <a:ext cx="1991836" cy="19918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fade">
                                      <p:cBhvr>
                                        <p:cTn id="7" dur="500"/>
                                        <p:tgtEl>
                                          <p:spTgt spid="14336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3363">
                                            <p:txEl>
                                              <p:pRg st="2" end="2"/>
                                            </p:txEl>
                                          </p:spTgt>
                                        </p:tgtEl>
                                        <p:attrNameLst>
                                          <p:attrName>style.visibility</p:attrName>
                                        </p:attrNameLst>
                                      </p:cBhvr>
                                      <p:to>
                                        <p:strVal val="visible"/>
                                      </p:to>
                                    </p:set>
                                    <p:animEffect transition="in" filter="wipe(left)">
                                      <p:cBhvr>
                                        <p:cTn id="25" dur="500"/>
                                        <p:tgtEl>
                                          <p:spTgt spid="143363">
                                            <p:txEl>
                                              <p:pRg st="2" end="2"/>
                                            </p:txEl>
                                          </p:spTgt>
                                        </p:tgtEl>
                                      </p:cBhvr>
                                    </p:animEffect>
                                  </p:childTnLst>
                                </p:cTn>
                              </p:par>
                            </p:childTnLst>
                          </p:cTn>
                        </p:par>
                        <p:par>
                          <p:cTn id="26" fill="hold">
                            <p:stCondLst>
                              <p:cond delay="2500"/>
                            </p:stCondLst>
                            <p:childTnLst>
                              <p:par>
                                <p:cTn id="27" presetID="3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43364"/>
                                        </p:tgtEl>
                                        <p:attrNameLst>
                                          <p:attrName>style.visibility</p:attrName>
                                        </p:attrNameLst>
                                      </p:cBhvr>
                                      <p:to>
                                        <p:strVal val="visible"/>
                                      </p:to>
                                    </p:set>
                                    <p:animEffect transition="in" filter="wipe(left)">
                                      <p:cBhvr>
                                        <p:cTn id="36" dur="500"/>
                                        <p:tgtEl>
                                          <p:spTgt spid="143364"/>
                                        </p:tgtEl>
                                      </p:cBhvr>
                                    </p:animEffect>
                                  </p:childTnLst>
                                </p:cTn>
                              </p:par>
                            </p:childTnLst>
                          </p:cTn>
                        </p:par>
                        <p:par>
                          <p:cTn id="37" fill="hold">
                            <p:stCondLst>
                              <p:cond delay="4000"/>
                            </p:stCondLst>
                            <p:childTnLst>
                              <p:par>
                                <p:cTn id="38" presetID="31"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43369"/>
                                        </p:tgtEl>
                                        <p:attrNameLst>
                                          <p:attrName>style.visibility</p:attrName>
                                        </p:attrNameLst>
                                      </p:cBhvr>
                                      <p:to>
                                        <p:strVal val="visible"/>
                                      </p:to>
                                    </p:set>
                                    <p:animEffect transition="in" filter="wipe(left)">
                                      <p:cBhvr>
                                        <p:cTn id="47" dur="500"/>
                                        <p:tgtEl>
                                          <p:spTgt spid="143369"/>
                                        </p:tgtEl>
                                      </p:cBhvr>
                                    </p:animEffect>
                                  </p:childTnLst>
                                </p:cTn>
                              </p:par>
                            </p:childTnLst>
                          </p:cTn>
                        </p:par>
                        <p:par>
                          <p:cTn id="48" fill="hold">
                            <p:stCondLst>
                              <p:cond delay="5500"/>
                            </p:stCondLst>
                            <p:childTnLst>
                              <p:par>
                                <p:cTn id="49" presetID="31"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143370"/>
                                        </p:tgtEl>
                                        <p:attrNameLst>
                                          <p:attrName>style.visibility</p:attrName>
                                        </p:attrNameLst>
                                      </p:cBhvr>
                                      <p:to>
                                        <p:strVal val="visible"/>
                                      </p:to>
                                    </p:set>
                                    <p:animEffect transition="in" filter="wipe(left)">
                                      <p:cBhvr>
                                        <p:cTn id="58" dur="500"/>
                                        <p:tgtEl>
                                          <p:spTgt spid="14337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fltVal val="0"/>
                                          </p:val>
                                        </p:tav>
                                        <p:tav tm="100000">
                                          <p:val>
                                            <p:strVal val="#ppt_w"/>
                                          </p:val>
                                        </p:tav>
                                      </p:tavLst>
                                    </p:anim>
                                    <p:anim calcmode="lin" valueType="num">
                                      <p:cBhvr>
                                        <p:cTn id="63" dur="1000" fill="hold"/>
                                        <p:tgtEl>
                                          <p:spTgt spid="16"/>
                                        </p:tgtEl>
                                        <p:attrNameLst>
                                          <p:attrName>ppt_h</p:attrName>
                                        </p:attrNameLst>
                                      </p:cBhvr>
                                      <p:tavLst>
                                        <p:tav tm="0">
                                          <p:val>
                                            <p:fltVal val="0"/>
                                          </p:val>
                                        </p:tav>
                                        <p:tav tm="100000">
                                          <p:val>
                                            <p:strVal val="#ppt_h"/>
                                          </p:val>
                                        </p:tav>
                                      </p:tavLst>
                                    </p:anim>
                                    <p:anim calcmode="lin" valueType="num">
                                      <p:cBhvr>
                                        <p:cTn id="64" dur="1000" fill="hold"/>
                                        <p:tgtEl>
                                          <p:spTgt spid="16"/>
                                        </p:tgtEl>
                                        <p:attrNameLst>
                                          <p:attrName>style.rotation</p:attrName>
                                        </p:attrNameLst>
                                      </p:cBhvr>
                                      <p:tavLst>
                                        <p:tav tm="0">
                                          <p:val>
                                            <p:fltVal val="90"/>
                                          </p:val>
                                        </p:tav>
                                        <p:tav tm="100000">
                                          <p:val>
                                            <p:fltVal val="0"/>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4" grpId="0"/>
      <p:bldP spid="143369" grpId="0"/>
      <p:bldP spid="143370"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tree&#10;&#10;Description automatically generated">
            <a:extLst>
              <a:ext uri="{FF2B5EF4-FFF2-40B4-BE49-F238E27FC236}">
                <a16:creationId xmlns:a16="http://schemas.microsoft.com/office/drawing/2014/main" id="{3BE69EC3-1020-4613-966E-78478D75CCF7}"/>
              </a:ext>
            </a:extLst>
          </p:cNvPr>
          <p:cNvPicPr>
            <a:picLocks noChangeAspect="1"/>
          </p:cNvPicPr>
          <p:nvPr/>
        </p:nvPicPr>
        <p:blipFill rotWithShape="1">
          <a:blip r:embed="rId2">
            <a:extLst>
              <a:ext uri="{28A0092B-C50C-407E-A947-70E740481C1C}">
                <a14:useLocalDpi xmlns:a14="http://schemas.microsoft.com/office/drawing/2010/main" val="0"/>
              </a:ext>
            </a:extLst>
          </a:blip>
          <a:srcRect l="17704" r="18698" b="3"/>
          <a:stretch/>
        </p:blipFill>
        <p:spPr>
          <a:xfrm>
            <a:off x="611855" y="804672"/>
            <a:ext cx="4450842" cy="5248656"/>
          </a:xfrm>
          <a:prstGeom prst="rect">
            <a:avLst/>
          </a:prstGeom>
          <a:effectLst/>
        </p:spPr>
      </p:pic>
      <p:sp>
        <p:nvSpPr>
          <p:cNvPr id="12" name="Footer Placeholder 4">
            <a:extLst>
              <a:ext uri="{FF2B5EF4-FFF2-40B4-BE49-F238E27FC236}">
                <a16:creationId xmlns:a16="http://schemas.microsoft.com/office/drawing/2014/main" id="{FCA7ED29-3A97-4BD5-B9F1-F2BB89BF2C20}"/>
              </a:ext>
            </a:extLst>
          </p:cNvPr>
          <p:cNvSpPr>
            <a:spLocks noGrp="1"/>
          </p:cNvSpPr>
          <p:nvPr>
            <p:ph type="ftr" sz="quarter" idx="11"/>
          </p:nvPr>
        </p:nvSpPr>
        <p:spPr>
          <a:xfrm>
            <a:off x="484393" y="6356350"/>
            <a:ext cx="4700256" cy="365125"/>
          </a:xfrm>
          <a:noFill/>
        </p:spPr>
        <p:txBody>
          <a:bodyPr vert="horz" lIns="91440" tIns="45720" rIns="91440" bIns="45720" rtlCol="0" anchor="ctr">
            <a:normAutofit/>
          </a:bodyPr>
          <a:lstStyle/>
          <a:p>
            <a:pPr algn="l" fontAlgn="auto">
              <a:spcBef>
                <a:spcPts val="0"/>
              </a:spcBef>
              <a:spcAft>
                <a:spcPts val="600"/>
              </a:spcAft>
              <a:defRPr/>
            </a:pPr>
            <a:r>
              <a:rPr lang="en-US" altLang="en-US" kern="1200">
                <a:solidFill>
                  <a:srgbClr val="595959"/>
                </a:solidFill>
                <a:effectLst/>
                <a:latin typeface="Calibri" panose="020F0502020204030204"/>
                <a:ea typeface="+mn-ea"/>
                <a:cs typeface="+mn-cs"/>
              </a:rPr>
              <a:t>What Are You Worth?</a:t>
            </a:r>
          </a:p>
        </p:txBody>
      </p:sp>
      <p:sp>
        <p:nvSpPr>
          <p:cNvPr id="143362" name="Rectangle 2">
            <a:extLst>
              <a:ext uri="{FF2B5EF4-FFF2-40B4-BE49-F238E27FC236}">
                <a16:creationId xmlns:a16="http://schemas.microsoft.com/office/drawing/2014/main" id="{FBC54E72-5A42-4EBE-9442-58998C204F8A}"/>
              </a:ext>
            </a:extLst>
          </p:cNvPr>
          <p:cNvSpPr>
            <a:spLocks noGrp="1" noChangeArrowheads="1"/>
          </p:cNvSpPr>
          <p:nvPr>
            <p:ph type="title"/>
          </p:nvPr>
        </p:nvSpPr>
        <p:spPr>
          <a:xfrm>
            <a:off x="-2756" y="0"/>
            <a:ext cx="5674553" cy="640091"/>
          </a:xfrm>
          <a:noFill/>
        </p:spPr>
        <p:txBody>
          <a:bodyPr vert="horz" lIns="91440" tIns="45720" rIns="91440" bIns="45720" rtlCol="0" anchor="b">
            <a:normAutofit fontScale="90000"/>
          </a:bodyPr>
          <a:lstStyle/>
          <a:p>
            <a:pPr eaLnBrk="1" hangingPunct="1">
              <a:lnSpc>
                <a:spcPct val="90000"/>
              </a:lnSpc>
              <a:defRPr/>
            </a:pPr>
            <a:r>
              <a:rPr lang="en-US" altLang="en-US" sz="4200" b="1" u="sng" dirty="0">
                <a:solidFill>
                  <a:srgbClr val="002060"/>
                </a:solidFill>
              </a:rPr>
              <a:t>What Is Man Worth? </a:t>
            </a:r>
          </a:p>
        </p:txBody>
      </p:sp>
      <p:sp>
        <p:nvSpPr>
          <p:cNvPr id="17" name="Text Box 11">
            <a:extLst>
              <a:ext uri="{FF2B5EF4-FFF2-40B4-BE49-F238E27FC236}">
                <a16:creationId xmlns:a16="http://schemas.microsoft.com/office/drawing/2014/main" id="{426C5221-9223-4E2E-9725-2D3950A6B56F}"/>
              </a:ext>
            </a:extLst>
          </p:cNvPr>
          <p:cNvSpPr txBox="1">
            <a:spLocks noChangeArrowheads="1"/>
          </p:cNvSpPr>
          <p:nvPr/>
        </p:nvSpPr>
        <p:spPr bwMode="auto">
          <a:xfrm>
            <a:off x="5671796" y="0"/>
            <a:ext cx="347220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marL="0" indent="0" eaLnBrk="1" hangingPunct="1"/>
            <a:r>
              <a:rPr lang="en-US" altLang="en-US" sz="2400" dirty="0"/>
              <a:t>God declared the exact value of man on Calvary </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Man is so valuable to God that He was willing to let His only begotten Son die for the sins of man (Jn. 3:16; Rom. 5:8-10; I Jn. 4:9-10).</a:t>
            </a:r>
            <a:r>
              <a:rPr lang="en-US" altLang="en-US" dirty="0">
                <a:solidFill>
                  <a:srgbClr val="66FFFF"/>
                </a:solidFill>
              </a:rPr>
              <a:t> </a:t>
            </a:r>
          </a:p>
        </p:txBody>
      </p:sp>
      <p:sp>
        <p:nvSpPr>
          <p:cNvPr id="18" name="Text Box 5">
            <a:extLst>
              <a:ext uri="{FF2B5EF4-FFF2-40B4-BE49-F238E27FC236}">
                <a16:creationId xmlns:a16="http://schemas.microsoft.com/office/drawing/2014/main" id="{337E469C-2F3E-4FB2-A241-8C1B5811DBB7}"/>
              </a:ext>
            </a:extLst>
          </p:cNvPr>
          <p:cNvSpPr txBox="1">
            <a:spLocks noChangeArrowheads="1"/>
          </p:cNvSpPr>
          <p:nvPr/>
        </p:nvSpPr>
        <p:spPr bwMode="auto">
          <a:xfrm>
            <a:off x="-28575" y="3286969"/>
            <a:ext cx="9191625" cy="400110"/>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ctr" eaLnBrk="1" hangingPunct="1">
              <a:buClr>
                <a:schemeClr val="accent1"/>
              </a:buClr>
              <a:buSzPct val="115000"/>
              <a:defRPr/>
            </a:pPr>
            <a:r>
              <a:rPr lang="en-US" altLang="en-US" sz="2000" i="1" dirty="0">
                <a:solidFill>
                  <a:srgbClr val="FF0000"/>
                </a:solidFill>
                <a:latin typeface="Tahoma" panose="020B0604030504040204" pitchFamily="34" charset="0"/>
              </a:rPr>
              <a:t>Jesus didn’t die for sparrows, sheep, oxen, or for wealth!</a:t>
            </a:r>
          </a:p>
        </p:txBody>
      </p:sp>
      <p:sp>
        <p:nvSpPr>
          <p:cNvPr id="19" name="Text Box 12">
            <a:extLst>
              <a:ext uri="{FF2B5EF4-FFF2-40B4-BE49-F238E27FC236}">
                <a16:creationId xmlns:a16="http://schemas.microsoft.com/office/drawing/2014/main" id="{897D48E7-EE68-4576-8354-0A1C0391F576}"/>
              </a:ext>
            </a:extLst>
          </p:cNvPr>
          <p:cNvSpPr txBox="1">
            <a:spLocks noChangeArrowheads="1"/>
          </p:cNvSpPr>
          <p:nvPr/>
        </p:nvSpPr>
        <p:spPr bwMode="auto">
          <a:xfrm>
            <a:off x="5671796" y="3981513"/>
            <a:ext cx="34912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b="0" dirty="0">
                <a:solidFill>
                  <a:srgbClr val="66FFFF"/>
                </a:solidFill>
              </a:rPr>
              <a:t>God’s own Son is the price paid (I Cor. 6:19-20) for redemption (Eph. 1:7)</a:t>
            </a:r>
          </a:p>
        </p:txBody>
      </p:sp>
    </p:spTree>
    <p:extLst>
      <p:ext uri="{BB962C8B-B14F-4D97-AF65-F5344CB8AC3E}">
        <p14:creationId xmlns:p14="http://schemas.microsoft.com/office/powerpoint/2010/main" val="2427062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CA7ED29-3A97-4BD5-B9F1-F2BB89BF2C20}"/>
              </a:ext>
            </a:extLst>
          </p:cNvPr>
          <p:cNvSpPr>
            <a:spLocks noGrp="1"/>
          </p:cNvSpPr>
          <p:nvPr>
            <p:ph type="ftr" sz="quarter" idx="11"/>
          </p:nvPr>
        </p:nvSpPr>
        <p:spPr>
          <a:xfrm>
            <a:off x="9526" y="6430169"/>
            <a:ext cx="2895600" cy="457200"/>
          </a:xfrm>
        </p:spPr>
        <p:txBody>
          <a:bodyPr/>
          <a:lstStyle/>
          <a:p>
            <a:pPr>
              <a:defRPr/>
            </a:pPr>
            <a:r>
              <a:rPr lang="en-US" altLang="en-US" dirty="0"/>
              <a:t>What Are You Worth?</a:t>
            </a:r>
          </a:p>
        </p:txBody>
      </p:sp>
      <p:sp>
        <p:nvSpPr>
          <p:cNvPr id="143362" name="Rectangle 2">
            <a:extLst>
              <a:ext uri="{FF2B5EF4-FFF2-40B4-BE49-F238E27FC236}">
                <a16:creationId xmlns:a16="http://schemas.microsoft.com/office/drawing/2014/main" id="{FBC54E72-5A42-4EBE-9442-58998C204F8A}"/>
              </a:ext>
            </a:extLst>
          </p:cNvPr>
          <p:cNvSpPr>
            <a:spLocks noGrp="1" noChangeArrowheads="1"/>
          </p:cNvSpPr>
          <p:nvPr>
            <p:ph type="title"/>
          </p:nvPr>
        </p:nvSpPr>
        <p:spPr>
          <a:xfrm>
            <a:off x="0" y="0"/>
            <a:ext cx="9144000" cy="457200"/>
          </a:xfrm>
        </p:spPr>
        <p:txBody>
          <a:bodyPr/>
          <a:lstStyle/>
          <a:p>
            <a:pPr eaLnBrk="1" hangingPunct="1">
              <a:defRPr/>
            </a:pPr>
            <a:r>
              <a:rPr lang="en-US" altLang="en-US" sz="3200" b="1" u="sng">
                <a:solidFill>
                  <a:srgbClr val="FFFF00"/>
                </a:solidFill>
                <a:cs typeface="Times New Roman" panose="02020603050405020304" pitchFamily="18" charset="0"/>
              </a:rPr>
              <a:t>What Is Man Worth? </a:t>
            </a:r>
          </a:p>
        </p:txBody>
      </p:sp>
      <p:sp>
        <p:nvSpPr>
          <p:cNvPr id="143371" name="Text Box 11">
            <a:extLst>
              <a:ext uri="{FF2B5EF4-FFF2-40B4-BE49-F238E27FC236}">
                <a16:creationId xmlns:a16="http://schemas.microsoft.com/office/drawing/2014/main" id="{BA18C27E-D89D-42E4-995B-EDD0BE9EF769}"/>
              </a:ext>
            </a:extLst>
          </p:cNvPr>
          <p:cNvSpPr txBox="1">
            <a:spLocks noChangeArrowheads="1"/>
          </p:cNvSpPr>
          <p:nvPr/>
        </p:nvSpPr>
        <p:spPr bwMode="auto">
          <a:xfrm>
            <a:off x="0" y="65246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God declared the exact value of man on Calvary </a:t>
            </a:r>
            <a:endParaRPr lang="en-US" altLang="en-US" sz="2800" dirty="0"/>
          </a:p>
        </p:txBody>
      </p:sp>
      <p:sp>
        <p:nvSpPr>
          <p:cNvPr id="143373" name="Text Box 13">
            <a:extLst>
              <a:ext uri="{FF2B5EF4-FFF2-40B4-BE49-F238E27FC236}">
                <a16:creationId xmlns:a16="http://schemas.microsoft.com/office/drawing/2014/main" id="{CD356602-FABF-4C80-B314-51B9ED326B7B}"/>
              </a:ext>
            </a:extLst>
          </p:cNvPr>
          <p:cNvSpPr txBox="1">
            <a:spLocks noChangeArrowheads="1"/>
          </p:cNvSpPr>
          <p:nvPr/>
        </p:nvSpPr>
        <p:spPr bwMode="auto">
          <a:xfrm>
            <a:off x="-19050" y="1110951"/>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b="0" dirty="0">
                <a:solidFill>
                  <a:srgbClr val="66FFFF"/>
                </a:solidFill>
              </a:rPr>
              <a:t>The price was Christ’s precious blood (I Pet. 1:17-19) – </a:t>
            </a:r>
            <a:r>
              <a:rPr lang="en-US" altLang="en-US" b="0" dirty="0">
                <a:solidFill>
                  <a:srgbClr val="FFCCFF"/>
                </a:solidFill>
              </a:rPr>
              <a:t>Not </a:t>
            </a:r>
            <a:r>
              <a:rPr lang="en-US" altLang="en-US" b="0" dirty="0">
                <a:solidFill>
                  <a:srgbClr val="FFC000"/>
                </a:solidFill>
              </a:rPr>
              <a:t>gold</a:t>
            </a:r>
            <a:r>
              <a:rPr lang="en-US" altLang="en-US" b="0" dirty="0">
                <a:solidFill>
                  <a:srgbClr val="FFCCFF"/>
                </a:solidFill>
              </a:rPr>
              <a:t> or </a:t>
            </a:r>
            <a:r>
              <a:rPr lang="en-US" altLang="en-US" b="0" dirty="0">
                <a:solidFill>
                  <a:schemeClr val="tx1">
                    <a:lumMod val="75000"/>
                  </a:schemeClr>
                </a:solidFill>
              </a:rPr>
              <a:t>silver</a:t>
            </a:r>
            <a:r>
              <a:rPr lang="en-US" altLang="en-US" b="0" dirty="0">
                <a:solidFill>
                  <a:srgbClr val="FFCCFF"/>
                </a:solidFill>
              </a:rPr>
              <a:t>!</a:t>
            </a:r>
          </a:p>
        </p:txBody>
      </p:sp>
      <p:sp>
        <p:nvSpPr>
          <p:cNvPr id="143374" name="Text Box 14">
            <a:extLst>
              <a:ext uri="{FF2B5EF4-FFF2-40B4-BE49-F238E27FC236}">
                <a16:creationId xmlns:a16="http://schemas.microsoft.com/office/drawing/2014/main" id="{F71629D2-E49C-4A02-80DF-5C0C3156459E}"/>
              </a:ext>
            </a:extLst>
          </p:cNvPr>
          <p:cNvSpPr txBox="1">
            <a:spLocks noChangeArrowheads="1"/>
          </p:cNvSpPr>
          <p:nvPr/>
        </p:nvSpPr>
        <p:spPr bwMode="auto">
          <a:xfrm>
            <a:off x="-19050" y="1507826"/>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b="0" dirty="0">
                <a:solidFill>
                  <a:srgbClr val="66FFFF"/>
                </a:solidFill>
              </a:rPr>
              <a:t>God declared to mankind the value of man – worth the </a:t>
            </a:r>
            <a:r>
              <a:rPr lang="en-US" altLang="en-US" b="0" dirty="0">
                <a:ln>
                  <a:solidFill>
                    <a:schemeClr val="tx1"/>
                  </a:solidFill>
                </a:ln>
                <a:solidFill>
                  <a:srgbClr val="FF0000"/>
                </a:solidFill>
              </a:rPr>
              <a:t>blood of Jesus!</a:t>
            </a:r>
          </a:p>
        </p:txBody>
      </p:sp>
      <p:pic>
        <p:nvPicPr>
          <p:cNvPr id="3" name="Picture 2" descr="A close up of a tree&#10;&#10;Description automatically generated">
            <a:extLst>
              <a:ext uri="{FF2B5EF4-FFF2-40B4-BE49-F238E27FC236}">
                <a16:creationId xmlns:a16="http://schemas.microsoft.com/office/drawing/2014/main" id="{3BE69EC3-1020-4613-966E-78478D75C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288" y="2555083"/>
            <a:ext cx="4867274" cy="3650455"/>
          </a:xfrm>
          <a:prstGeom prst="rect">
            <a:avLst/>
          </a:prstGeom>
        </p:spPr>
      </p:pic>
      <p:sp>
        <p:nvSpPr>
          <p:cNvPr id="10" name="Text Box 4">
            <a:extLst>
              <a:ext uri="{FF2B5EF4-FFF2-40B4-BE49-F238E27FC236}">
                <a16:creationId xmlns:a16="http://schemas.microsoft.com/office/drawing/2014/main" id="{65FFE4CF-2E68-41C3-B104-A2319CB89C34}"/>
              </a:ext>
            </a:extLst>
          </p:cNvPr>
          <p:cNvSpPr txBox="1">
            <a:spLocks noChangeArrowheads="1"/>
          </p:cNvSpPr>
          <p:nvPr/>
        </p:nvSpPr>
        <p:spPr bwMode="auto">
          <a:xfrm>
            <a:off x="0" y="1876126"/>
            <a:ext cx="4114800" cy="477053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solidFill>
                  <a:srgbClr val="7030A0"/>
                </a:solidFill>
              </a:rPr>
              <a:t>I Pet. 1:17-19</a:t>
            </a:r>
          </a:p>
          <a:p>
            <a:pPr eaLnBrk="1" hangingPunct="1"/>
            <a:r>
              <a:rPr lang="en-US" altLang="en-US" b="0" dirty="0">
                <a:solidFill>
                  <a:srgbClr val="002060"/>
                </a:solidFill>
              </a:rPr>
              <a:t>17.  If you address as Father the One who impartially judges according to each one's work, conduct yourselves in fear during the time of your stay on earth;</a:t>
            </a:r>
          </a:p>
          <a:p>
            <a:pPr eaLnBrk="1" hangingPunct="1"/>
            <a:r>
              <a:rPr lang="en-US" altLang="en-US" b="0" dirty="0">
                <a:solidFill>
                  <a:srgbClr val="002060"/>
                </a:solidFill>
              </a:rPr>
              <a:t>18.  knowing that you were not redeemed with perishable things like silver or gold from your futile way of life inherited from your forefathers,</a:t>
            </a:r>
          </a:p>
          <a:p>
            <a:pPr eaLnBrk="1" hangingPunct="1"/>
            <a:r>
              <a:rPr lang="en-US" altLang="en-US" b="0" dirty="0">
                <a:solidFill>
                  <a:srgbClr val="002060"/>
                </a:solidFill>
              </a:rPr>
              <a:t>19.  but with precious blood, as of a lamb unblemished and spotless, the blood of Christ.</a:t>
            </a:r>
          </a:p>
        </p:txBody>
      </p:sp>
    </p:spTree>
    <p:extLst>
      <p:ext uri="{BB962C8B-B14F-4D97-AF65-F5344CB8AC3E}">
        <p14:creationId xmlns:p14="http://schemas.microsoft.com/office/powerpoint/2010/main" val="29681375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71">
                                            <p:txEl>
                                              <p:pRg st="0" end="0"/>
                                            </p:txEl>
                                          </p:spTgt>
                                        </p:tgtEl>
                                        <p:attrNameLst>
                                          <p:attrName>style.visibility</p:attrName>
                                        </p:attrNameLst>
                                      </p:cBhvr>
                                      <p:to>
                                        <p:strVal val="visible"/>
                                      </p:to>
                                    </p:set>
                                    <p:animEffect transition="in" filter="fade">
                                      <p:cBhvr>
                                        <p:cTn id="7" dur="500"/>
                                        <p:tgtEl>
                                          <p:spTgt spid="143371">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43373"/>
                                        </p:tgtEl>
                                        <p:attrNameLst>
                                          <p:attrName>style.visibility</p:attrName>
                                        </p:attrNameLst>
                                      </p:cBhvr>
                                      <p:to>
                                        <p:strVal val="visible"/>
                                      </p:to>
                                    </p:set>
                                    <p:animEffect transition="in" filter="wipe(left)">
                                      <p:cBhvr>
                                        <p:cTn id="18" dur="500"/>
                                        <p:tgtEl>
                                          <p:spTgt spid="14337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43374"/>
                                        </p:tgtEl>
                                        <p:attrNameLst>
                                          <p:attrName>style.visibility</p:attrName>
                                        </p:attrNameLst>
                                      </p:cBhvr>
                                      <p:to>
                                        <p:strVal val="visible"/>
                                      </p:to>
                                    </p:set>
                                    <p:animEffect transition="in" filter="wipe(left)">
                                      <p:cBhvr>
                                        <p:cTn id="26" dur="500"/>
                                        <p:tgtEl>
                                          <p:spTgt spid="143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3" grpId="0"/>
      <p:bldP spid="143374"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4"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3365"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FCA7ED29-3A97-4BD5-B9F1-F2BB89BF2C20}"/>
              </a:ext>
            </a:extLst>
          </p:cNvPr>
          <p:cNvSpPr>
            <a:spLocks noGrp="1"/>
          </p:cNvSpPr>
          <p:nvPr>
            <p:ph type="ftr" sz="quarter" idx="11"/>
          </p:nvPr>
        </p:nvSpPr>
        <p:spPr>
          <a:xfrm>
            <a:off x="4194592" y="6553727"/>
            <a:ext cx="4211636" cy="235550"/>
          </a:xfrm>
        </p:spPr>
        <p:txBody>
          <a:bodyPr vert="horz" lIns="91440" tIns="45720" rIns="91440" bIns="45720" rtlCol="0" anchor="ctr">
            <a:normAutofit/>
          </a:bodyPr>
          <a:lstStyle/>
          <a:p>
            <a:pPr algn="r">
              <a:spcAft>
                <a:spcPts val="600"/>
              </a:spcAft>
              <a:defRPr/>
            </a:pPr>
            <a:r>
              <a:rPr lang="en-US" altLang="en-US" sz="825" kern="1200">
                <a:solidFill>
                  <a:srgbClr val="898989"/>
                </a:solidFill>
                <a:latin typeface="+mn-lt"/>
                <a:ea typeface="+mn-ea"/>
                <a:cs typeface="+mn-cs"/>
              </a:rPr>
              <a:t>What Are You Worth?</a:t>
            </a:r>
          </a:p>
        </p:txBody>
      </p:sp>
      <p:sp>
        <p:nvSpPr>
          <p:cNvPr id="143366"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5622"/>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Clouds in a blue cloudy sky&#10;&#10;Description automatically generated">
            <a:extLst>
              <a:ext uri="{FF2B5EF4-FFF2-40B4-BE49-F238E27FC236}">
                <a16:creationId xmlns:a16="http://schemas.microsoft.com/office/drawing/2014/main" id="{DB56CAF0-C6AB-4C8F-9458-3580BB152FE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293" r="22701" b="-1"/>
          <a:stretch/>
        </p:blipFill>
        <p:spPr>
          <a:xfrm>
            <a:off x="-1" y="672598"/>
            <a:ext cx="5381626" cy="6192886"/>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143362" name="Rectangle 2">
            <a:extLst>
              <a:ext uri="{FF2B5EF4-FFF2-40B4-BE49-F238E27FC236}">
                <a16:creationId xmlns:a16="http://schemas.microsoft.com/office/drawing/2014/main" id="{FBC54E72-5A42-4EBE-9442-58998C204F8A}"/>
              </a:ext>
            </a:extLst>
          </p:cNvPr>
          <p:cNvSpPr>
            <a:spLocks noGrp="1" noChangeArrowheads="1"/>
          </p:cNvSpPr>
          <p:nvPr>
            <p:ph type="title"/>
          </p:nvPr>
        </p:nvSpPr>
        <p:spPr>
          <a:xfrm>
            <a:off x="4343400" y="301123"/>
            <a:ext cx="4800600" cy="689477"/>
          </a:xfrm>
        </p:spPr>
        <p:txBody>
          <a:bodyPr vert="horz" lIns="91440" tIns="45720" rIns="91440" bIns="45720" rtlCol="0" anchor="t">
            <a:normAutofit/>
          </a:bodyPr>
          <a:lstStyle/>
          <a:p>
            <a:pPr eaLnBrk="1" hangingPunct="1">
              <a:lnSpc>
                <a:spcPct val="90000"/>
              </a:lnSpc>
              <a:defRPr/>
            </a:pPr>
            <a:r>
              <a:rPr lang="en-US" altLang="en-US" sz="3600" b="1" u="sng" kern="1200" dirty="0">
                <a:solidFill>
                  <a:srgbClr val="000000"/>
                </a:solidFill>
                <a:latin typeface="+mj-lt"/>
                <a:ea typeface="+mj-ea"/>
                <a:cs typeface="+mj-cs"/>
              </a:rPr>
              <a:t>What Is Man Worth? </a:t>
            </a:r>
          </a:p>
        </p:txBody>
      </p:sp>
      <p:sp>
        <p:nvSpPr>
          <p:cNvPr id="17" name="Text Box 15">
            <a:extLst>
              <a:ext uri="{FF2B5EF4-FFF2-40B4-BE49-F238E27FC236}">
                <a16:creationId xmlns:a16="http://schemas.microsoft.com/office/drawing/2014/main" id="{05ED65A8-C702-4F8E-A85F-1B8E65FE7965}"/>
              </a:ext>
            </a:extLst>
          </p:cNvPr>
          <p:cNvSpPr txBox="1">
            <a:spLocks noChangeArrowheads="1"/>
          </p:cNvSpPr>
          <p:nvPr/>
        </p:nvSpPr>
        <p:spPr bwMode="auto">
          <a:xfrm>
            <a:off x="6172200" y="2335466"/>
            <a:ext cx="2981324" cy="3046988"/>
          </a:xfrm>
          <a:prstGeom prst="rect">
            <a:avLst/>
          </a:prstGeom>
          <a:solidFill>
            <a:srgbClr val="FF0000"/>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marL="0" indent="0" algn="ctr" eaLnBrk="1" hangingPunct="1"/>
            <a:r>
              <a:rPr lang="en-US" altLang="en-US" sz="2400" dirty="0"/>
              <a:t>Since the value of any commodity is determined by the price men are willing to pay, we get an idea of what man is worth to God! </a:t>
            </a:r>
          </a:p>
        </p:txBody>
      </p:sp>
    </p:spTree>
    <p:extLst>
      <p:ext uri="{BB962C8B-B14F-4D97-AF65-F5344CB8AC3E}">
        <p14:creationId xmlns:p14="http://schemas.microsoft.com/office/powerpoint/2010/main" val="36513745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46" name="Rectangle 2">
            <a:extLst>
              <a:ext uri="{FF2B5EF4-FFF2-40B4-BE49-F238E27FC236}">
                <a16:creationId xmlns:a16="http://schemas.microsoft.com/office/drawing/2014/main" id="{EB598AD5-DEC2-49BC-A710-3506D826CB7D}"/>
              </a:ext>
            </a:extLst>
          </p:cNvPr>
          <p:cNvSpPr>
            <a:spLocks noGrp="1" noChangeArrowheads="1"/>
          </p:cNvSpPr>
          <p:nvPr>
            <p:ph type="title"/>
          </p:nvPr>
        </p:nvSpPr>
        <p:spPr>
          <a:xfrm>
            <a:off x="281015" y="523717"/>
            <a:ext cx="3220877" cy="457200"/>
          </a:xfrm>
        </p:spPr>
        <p:txBody>
          <a:bodyPr vert="horz" lIns="91440" tIns="45720" rIns="91440" bIns="45720" rtlCol="0" anchor="b">
            <a:noAutofit/>
          </a:bodyPr>
          <a:lstStyle/>
          <a:p>
            <a:pPr eaLnBrk="1" hangingPunct="1">
              <a:lnSpc>
                <a:spcPct val="90000"/>
              </a:lnSpc>
              <a:defRPr/>
            </a:pPr>
            <a:r>
              <a:rPr lang="en-US" altLang="en-US" sz="4000" b="1" u="sng" kern="1200" dirty="0">
                <a:solidFill>
                  <a:srgbClr val="FFFFFF"/>
                </a:solidFill>
                <a:latin typeface="+mj-lt"/>
                <a:ea typeface="+mj-ea"/>
                <a:cs typeface="+mj-cs"/>
              </a:rPr>
              <a:t>Conclusion</a:t>
            </a:r>
          </a:p>
        </p:txBody>
      </p:sp>
      <p:sp>
        <p:nvSpPr>
          <p:cNvPr id="159747" name="Text Box 3">
            <a:extLst>
              <a:ext uri="{FF2B5EF4-FFF2-40B4-BE49-F238E27FC236}">
                <a16:creationId xmlns:a16="http://schemas.microsoft.com/office/drawing/2014/main" id="{ED4CA82B-5C77-4C27-8DBF-11D25B43631D}"/>
              </a:ext>
            </a:extLst>
          </p:cNvPr>
          <p:cNvSpPr txBox="1">
            <a:spLocks noChangeArrowheads="1"/>
          </p:cNvSpPr>
          <p:nvPr/>
        </p:nvSpPr>
        <p:spPr bwMode="auto">
          <a:xfrm>
            <a:off x="238775" y="1454994"/>
            <a:ext cx="3249230" cy="17525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marL="0" indent="0" algn="ctr" eaLnBrk="1" hangingPunct="1">
              <a:lnSpc>
                <a:spcPct val="90000"/>
              </a:lnSpc>
              <a:spcBef>
                <a:spcPts val="1000"/>
              </a:spcBef>
            </a:pPr>
            <a:r>
              <a:rPr lang="en-US" altLang="en-US" sz="2800" kern="1200" dirty="0">
                <a:solidFill>
                  <a:srgbClr val="FFFFFF"/>
                </a:solidFill>
                <a:latin typeface="+mn-lt"/>
                <a:ea typeface="+mn-ea"/>
                <a:cs typeface="+mn-cs"/>
              </a:rPr>
              <a:t>All things have value – what others are willing to pay for them </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erson wearing a suit and tie smiling at the camera&#10;&#10;Description automatically generated">
            <a:extLst>
              <a:ext uri="{FF2B5EF4-FFF2-40B4-BE49-F238E27FC236}">
                <a16:creationId xmlns:a16="http://schemas.microsoft.com/office/drawing/2014/main" id="{F4EE0387-EC99-4EB8-8979-C693BD829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349" y="492573"/>
            <a:ext cx="4381193" cy="5880796"/>
          </a:xfrm>
          <a:prstGeom prst="rect">
            <a:avLst/>
          </a:prstGeom>
        </p:spPr>
      </p:pic>
      <p:sp>
        <p:nvSpPr>
          <p:cNvPr id="6" name="Footer Placeholder 4">
            <a:extLst>
              <a:ext uri="{FF2B5EF4-FFF2-40B4-BE49-F238E27FC236}">
                <a16:creationId xmlns:a16="http://schemas.microsoft.com/office/drawing/2014/main" id="{5059C882-FC55-4049-99B7-DAA523FB4CCF}"/>
              </a:ext>
            </a:extLst>
          </p:cNvPr>
          <p:cNvSpPr>
            <a:spLocks noGrp="1"/>
          </p:cNvSpPr>
          <p:nvPr>
            <p:ph type="ftr" sz="quarter" idx="11"/>
          </p:nvPr>
        </p:nvSpPr>
        <p:spPr>
          <a:xfrm>
            <a:off x="3865366" y="6356350"/>
            <a:ext cx="3461865" cy="365125"/>
          </a:xfrm>
        </p:spPr>
        <p:txBody>
          <a:bodyPr vert="horz" lIns="91440" tIns="45720" rIns="91440" bIns="45720" rtlCol="0" anchor="ctr">
            <a:normAutofit/>
          </a:bodyPr>
          <a:lstStyle/>
          <a:p>
            <a:pPr algn="l">
              <a:spcAft>
                <a:spcPts val="600"/>
              </a:spcAft>
              <a:defRPr/>
            </a:pPr>
            <a:r>
              <a:rPr lang="en-US" altLang="en-US" kern="1200">
                <a:solidFill>
                  <a:srgbClr val="595959"/>
                </a:solidFill>
                <a:latin typeface="+mn-lt"/>
                <a:ea typeface="+mn-ea"/>
                <a:cs typeface="+mn-cs"/>
              </a:rPr>
              <a:t>What Are You Worth?</a:t>
            </a:r>
          </a:p>
        </p:txBody>
      </p:sp>
      <p:sp>
        <p:nvSpPr>
          <p:cNvPr id="12" name="Rectangle 11">
            <a:extLst>
              <a:ext uri="{FF2B5EF4-FFF2-40B4-BE49-F238E27FC236}">
                <a16:creationId xmlns:a16="http://schemas.microsoft.com/office/drawing/2014/main" id="{596E98B6-5D13-4B4C-9AFB-7169DD3F2E44}"/>
              </a:ext>
            </a:extLst>
          </p:cNvPr>
          <p:cNvSpPr/>
          <p:nvPr/>
        </p:nvSpPr>
        <p:spPr>
          <a:xfrm>
            <a:off x="252663" y="3975711"/>
            <a:ext cx="3249230" cy="2246769"/>
          </a:xfrm>
          <a:prstGeom prst="rect">
            <a:avLst/>
          </a:prstGeom>
        </p:spPr>
        <p:txBody>
          <a:bodyPr wrap="square">
            <a:spAutoFit/>
          </a:bodyPr>
          <a:lstStyle/>
          <a:p>
            <a:pPr lvl="1">
              <a:buClr>
                <a:schemeClr val="accent1"/>
              </a:buClr>
              <a:buSzPct val="115000"/>
            </a:pPr>
            <a:r>
              <a:rPr lang="en-US" altLang="en-US" sz="2800" dirty="0">
                <a:solidFill>
                  <a:srgbClr val="66FFFF"/>
                </a:solidFill>
              </a:rPr>
              <a:t>Gold &amp; silver</a:t>
            </a:r>
          </a:p>
          <a:p>
            <a:pPr lvl="1">
              <a:buClr>
                <a:schemeClr val="accent1"/>
              </a:buClr>
              <a:buSzPct val="115000"/>
            </a:pPr>
            <a:r>
              <a:rPr lang="en-US" altLang="en-US" sz="2800" dirty="0">
                <a:solidFill>
                  <a:srgbClr val="66FFFF"/>
                </a:solidFill>
              </a:rPr>
              <a:t>Stocks</a:t>
            </a:r>
          </a:p>
          <a:p>
            <a:pPr lvl="1">
              <a:buClr>
                <a:schemeClr val="accent1"/>
              </a:buClr>
              <a:buSzPct val="115000"/>
            </a:pPr>
            <a:r>
              <a:rPr lang="en-US" altLang="en-US" sz="2800" dirty="0">
                <a:solidFill>
                  <a:srgbClr val="66FFFF"/>
                </a:solidFill>
              </a:rPr>
              <a:t>Cattle &amp; grain</a:t>
            </a:r>
          </a:p>
          <a:p>
            <a:pPr lvl="1">
              <a:buClr>
                <a:schemeClr val="accent1"/>
              </a:buClr>
              <a:buSzPct val="115000"/>
            </a:pPr>
            <a:r>
              <a:rPr lang="en-US" altLang="en-US" sz="2800" dirty="0">
                <a:solidFill>
                  <a:srgbClr val="66FFFF"/>
                </a:solidFill>
              </a:rPr>
              <a:t>Real estate</a:t>
            </a:r>
          </a:p>
          <a:p>
            <a:pPr lvl="1">
              <a:buClr>
                <a:schemeClr val="accent1"/>
              </a:buClr>
              <a:buSzPct val="115000"/>
            </a:pPr>
            <a:r>
              <a:rPr lang="en-US" altLang="en-US" sz="2800" dirty="0">
                <a:solidFill>
                  <a:srgbClr val="66FFFF"/>
                </a:solidFill>
              </a:rPr>
              <a:t>Oil &amp; gas </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68" name="Rectangle 7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56CAF0-C6AB-4C8F-9458-3580BB152FE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6667"/>
          <a:stretch/>
        </p:blipFill>
        <p:spPr>
          <a:xfrm>
            <a:off x="-1772" y="1"/>
            <a:ext cx="9143980" cy="6857999"/>
          </a:xfrm>
          <a:prstGeom prst="rect">
            <a:avLst/>
          </a:prstGeom>
        </p:spPr>
      </p:pic>
      <p:sp>
        <p:nvSpPr>
          <p:cNvPr id="143362" name="Rectangle 2">
            <a:extLst>
              <a:ext uri="{FF2B5EF4-FFF2-40B4-BE49-F238E27FC236}">
                <a16:creationId xmlns:a16="http://schemas.microsoft.com/office/drawing/2014/main" id="{FBC54E72-5A42-4EBE-9442-58998C204F8A}"/>
              </a:ext>
            </a:extLst>
          </p:cNvPr>
          <p:cNvSpPr>
            <a:spLocks noGrp="1" noChangeArrowheads="1"/>
          </p:cNvSpPr>
          <p:nvPr>
            <p:ph type="title"/>
          </p:nvPr>
        </p:nvSpPr>
        <p:spPr>
          <a:xfrm>
            <a:off x="40" y="-1"/>
            <a:ext cx="9143960" cy="1087438"/>
          </a:xfrm>
        </p:spPr>
        <p:txBody>
          <a:bodyPr vert="horz" lIns="91440" tIns="45720" rIns="91440" bIns="45720" rtlCol="0" anchor="b">
            <a:normAutofit/>
          </a:bodyPr>
          <a:lstStyle/>
          <a:p>
            <a:pPr eaLnBrk="1" hangingPunct="1">
              <a:lnSpc>
                <a:spcPct val="90000"/>
              </a:lnSpc>
              <a:defRPr/>
            </a:pPr>
            <a:r>
              <a:rPr lang="en-US" altLang="en-US" sz="6000" b="1" u="sng" dirty="0">
                <a:solidFill>
                  <a:srgbClr val="FFFFFF"/>
                </a:solidFill>
              </a:rPr>
              <a:t>What Are You Worth? </a:t>
            </a:r>
          </a:p>
        </p:txBody>
      </p:sp>
      <p:sp>
        <p:nvSpPr>
          <p:cNvPr id="12" name="Footer Placeholder 4">
            <a:extLst>
              <a:ext uri="{FF2B5EF4-FFF2-40B4-BE49-F238E27FC236}">
                <a16:creationId xmlns:a16="http://schemas.microsoft.com/office/drawing/2014/main" id="{FCA7ED29-3A97-4BD5-B9F1-F2BB89BF2C20}"/>
              </a:ext>
            </a:extLst>
          </p:cNvPr>
          <p:cNvSpPr>
            <a:spLocks noGrp="1"/>
          </p:cNvSpPr>
          <p:nvPr>
            <p:ph type="ftr" sz="quarter" idx="11"/>
          </p:nvPr>
        </p:nvSpPr>
        <p:spPr>
          <a:xfrm>
            <a:off x="5065065" y="6365063"/>
            <a:ext cx="4057650" cy="501650"/>
          </a:xfrm>
        </p:spPr>
        <p:txBody>
          <a:bodyPr vert="horz" lIns="91440" tIns="45720" rIns="91440" bIns="45720" rtlCol="0" anchor="ctr">
            <a:noAutofit/>
          </a:bodyPr>
          <a:lstStyle/>
          <a:p>
            <a:pPr fontAlgn="auto">
              <a:spcBef>
                <a:spcPts val="0"/>
              </a:spcBef>
              <a:spcAft>
                <a:spcPts val="600"/>
              </a:spcAft>
              <a:defRPr/>
            </a:pPr>
            <a:r>
              <a:rPr lang="en-US" altLang="en-US" sz="4400" kern="1200" dirty="0">
                <a:solidFill>
                  <a:srgbClr val="FFFFFF"/>
                </a:solidFill>
                <a:effectLst/>
                <a:latin typeface="Calibri" panose="020F0502020204030204"/>
                <a:ea typeface="+mn-ea"/>
                <a:cs typeface="+mn-cs"/>
              </a:rPr>
              <a:t>Conclusion</a:t>
            </a:r>
          </a:p>
        </p:txBody>
      </p:sp>
      <p:sp>
        <p:nvSpPr>
          <p:cNvPr id="13" name="Text Box 15">
            <a:extLst>
              <a:ext uri="{FF2B5EF4-FFF2-40B4-BE49-F238E27FC236}">
                <a16:creationId xmlns:a16="http://schemas.microsoft.com/office/drawing/2014/main" id="{786EEEBD-0E30-4FAF-B6E5-3FC175EBC392}"/>
              </a:ext>
            </a:extLst>
          </p:cNvPr>
          <p:cNvSpPr txBox="1">
            <a:spLocks noChangeArrowheads="1"/>
          </p:cNvSpPr>
          <p:nvPr/>
        </p:nvSpPr>
        <p:spPr bwMode="auto">
          <a:xfrm>
            <a:off x="9524" y="2750964"/>
            <a:ext cx="9144000" cy="830997"/>
          </a:xfrm>
          <a:prstGeom prst="rect">
            <a:avLst/>
          </a:prstGeom>
          <a:solidFill>
            <a:srgbClr val="FF0000"/>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marL="0" lvl="0" indent="0" algn="ctr" eaLnBrk="1" hangingPunct="1"/>
            <a:r>
              <a:rPr lang="en-US" altLang="en-US" sz="2400" dirty="0">
                <a:solidFill>
                  <a:srgbClr val="FFFFFF"/>
                </a:solidFill>
              </a:rPr>
              <a:t>The precious, innocent blood of Jesus, the Lamb of God Who takes away the sins of the world! (John 1:29)</a:t>
            </a:r>
            <a:endParaRPr kumimoji="0" lang="en-US" altLang="en-US" sz="24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041764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p:cTn id="7" dur="1000" fill="hold"/>
                                        <p:tgtEl>
                                          <p:spTgt spid="143362"/>
                                        </p:tgtEl>
                                        <p:attrNameLst>
                                          <p:attrName>ppt_w</p:attrName>
                                        </p:attrNameLst>
                                      </p:cBhvr>
                                      <p:tavLst>
                                        <p:tav tm="0">
                                          <p:val>
                                            <p:fltVal val="0"/>
                                          </p:val>
                                        </p:tav>
                                        <p:tav tm="100000">
                                          <p:val>
                                            <p:strVal val="#ppt_w"/>
                                          </p:val>
                                        </p:tav>
                                      </p:tavLst>
                                    </p:anim>
                                    <p:anim calcmode="lin" valueType="num">
                                      <p:cBhvr>
                                        <p:cTn id="8" dur="1000" fill="hold"/>
                                        <p:tgtEl>
                                          <p:spTgt spid="143362"/>
                                        </p:tgtEl>
                                        <p:attrNameLst>
                                          <p:attrName>ppt_h</p:attrName>
                                        </p:attrNameLst>
                                      </p:cBhvr>
                                      <p:tavLst>
                                        <p:tav tm="0">
                                          <p:val>
                                            <p:fltVal val="0"/>
                                          </p:val>
                                        </p:tav>
                                        <p:tav tm="100000">
                                          <p:val>
                                            <p:strVal val="#ppt_h"/>
                                          </p:val>
                                        </p:tav>
                                      </p:tavLst>
                                    </p:anim>
                                    <p:anim calcmode="lin" valueType="num">
                                      <p:cBhvr>
                                        <p:cTn id="9" dur="1000" fill="hold"/>
                                        <p:tgtEl>
                                          <p:spTgt spid="143362"/>
                                        </p:tgtEl>
                                        <p:attrNameLst>
                                          <p:attrName>style.rotation</p:attrName>
                                        </p:attrNameLst>
                                      </p:cBhvr>
                                      <p:tavLst>
                                        <p:tav tm="0">
                                          <p:val>
                                            <p:fltVal val="90"/>
                                          </p:val>
                                        </p:tav>
                                        <p:tav tm="100000">
                                          <p:val>
                                            <p:fltVal val="0"/>
                                          </p:val>
                                        </p:tav>
                                      </p:tavLst>
                                    </p:anim>
                                    <p:animEffect transition="in" filter="fade">
                                      <p:cBhvr>
                                        <p:cTn id="10" dur="1000"/>
                                        <p:tgtEl>
                                          <p:spTgt spid="14336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a sunset in the background&#10;&#10;Description automatically generated">
            <a:extLst>
              <a:ext uri="{FF2B5EF4-FFF2-40B4-BE49-F238E27FC236}">
                <a16:creationId xmlns:a16="http://schemas.microsoft.com/office/drawing/2014/main" id="{5E3605A0-90C7-424D-9173-C5E7DD9751D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334" r="-2" b="-2"/>
          <a:stretch/>
        </p:blipFill>
        <p:spPr>
          <a:xfrm>
            <a:off x="0" y="-1"/>
            <a:ext cx="9143980" cy="6857999"/>
          </a:xfrm>
          <a:prstGeom prst="rect">
            <a:avLst/>
          </a:prstGeom>
        </p:spPr>
      </p:pic>
      <p:sp>
        <p:nvSpPr>
          <p:cNvPr id="161794" name="Rectangle 2">
            <a:extLst>
              <a:ext uri="{FF2B5EF4-FFF2-40B4-BE49-F238E27FC236}">
                <a16:creationId xmlns:a16="http://schemas.microsoft.com/office/drawing/2014/main" id="{4D2529A3-5518-4866-AEB3-5765267116DC}"/>
              </a:ext>
            </a:extLst>
          </p:cNvPr>
          <p:cNvSpPr>
            <a:spLocks noGrp="1" noChangeArrowheads="1"/>
          </p:cNvSpPr>
          <p:nvPr>
            <p:ph type="title"/>
          </p:nvPr>
        </p:nvSpPr>
        <p:spPr>
          <a:xfrm>
            <a:off x="0" y="-2"/>
            <a:ext cx="9144000" cy="858838"/>
          </a:xfrm>
        </p:spPr>
        <p:txBody>
          <a:bodyPr vert="horz" lIns="91440" tIns="45720" rIns="91440" bIns="45720" rtlCol="0" anchor="b">
            <a:normAutofit fontScale="90000"/>
          </a:bodyPr>
          <a:lstStyle/>
          <a:p>
            <a:pPr eaLnBrk="1" hangingPunct="1">
              <a:lnSpc>
                <a:spcPct val="90000"/>
              </a:lnSpc>
              <a:defRPr/>
            </a:pPr>
            <a:r>
              <a:rPr lang="en-US" altLang="en-US" sz="6000" b="1" u="sng" dirty="0">
                <a:solidFill>
                  <a:srgbClr val="FFFFFF"/>
                </a:solidFill>
              </a:rPr>
              <a:t>Conclusion</a:t>
            </a:r>
          </a:p>
        </p:txBody>
      </p:sp>
      <p:sp>
        <p:nvSpPr>
          <p:cNvPr id="6" name="Footer Placeholder 4">
            <a:extLst>
              <a:ext uri="{FF2B5EF4-FFF2-40B4-BE49-F238E27FC236}">
                <a16:creationId xmlns:a16="http://schemas.microsoft.com/office/drawing/2014/main" id="{0168813A-708D-4794-9C3E-331E3B4088FC}"/>
              </a:ext>
            </a:extLst>
          </p:cNvPr>
          <p:cNvSpPr>
            <a:spLocks noGrp="1"/>
          </p:cNvSpPr>
          <p:nvPr>
            <p:ph type="ftr" sz="quarter" idx="11"/>
          </p:nvPr>
        </p:nvSpPr>
        <p:spPr>
          <a:xfrm>
            <a:off x="3019425" y="6492875"/>
            <a:ext cx="3086100" cy="365125"/>
          </a:xfrm>
        </p:spPr>
        <p:txBody>
          <a:bodyPr vert="horz" lIns="91440" tIns="45720" rIns="91440" bIns="45720" rtlCol="0" anchor="ctr">
            <a:normAutofit/>
          </a:bodyPr>
          <a:lstStyle/>
          <a:p>
            <a:pPr fontAlgn="auto">
              <a:spcBef>
                <a:spcPts val="0"/>
              </a:spcBef>
              <a:spcAft>
                <a:spcPts val="600"/>
              </a:spcAft>
              <a:defRPr/>
            </a:pPr>
            <a:r>
              <a:rPr lang="en-US" altLang="en-US" sz="1000" kern="1200" dirty="0">
                <a:solidFill>
                  <a:srgbClr val="FFFFFF"/>
                </a:solidFill>
                <a:effectLst/>
                <a:latin typeface="Calibri" panose="020F0502020204030204"/>
                <a:ea typeface="+mn-ea"/>
                <a:cs typeface="+mn-cs"/>
              </a:rPr>
              <a:t>What Are You Worth?</a:t>
            </a:r>
          </a:p>
        </p:txBody>
      </p:sp>
      <p:sp>
        <p:nvSpPr>
          <p:cNvPr id="10" name="Text Box 3">
            <a:extLst>
              <a:ext uri="{FF2B5EF4-FFF2-40B4-BE49-F238E27FC236}">
                <a16:creationId xmlns:a16="http://schemas.microsoft.com/office/drawing/2014/main" id="{14084442-EC38-4440-9718-372C0A09047B}"/>
              </a:ext>
            </a:extLst>
          </p:cNvPr>
          <p:cNvSpPr txBox="1">
            <a:spLocks noChangeArrowheads="1"/>
          </p:cNvSpPr>
          <p:nvPr/>
        </p:nvSpPr>
        <p:spPr bwMode="auto">
          <a:xfrm>
            <a:off x="0" y="1032667"/>
            <a:ext cx="9144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Despite the worth of man as measured by man, you have </a:t>
            </a:r>
          </a:p>
          <a:p>
            <a:pPr algn="ctr" eaLnBrk="1" hangingPunct="1"/>
            <a:r>
              <a:rPr lang="en-US" altLang="en-US" sz="2400" dirty="0"/>
              <a:t>great value to God!</a:t>
            </a:r>
          </a:p>
        </p:txBody>
      </p:sp>
      <p:sp>
        <p:nvSpPr>
          <p:cNvPr id="11" name="Text Box 4">
            <a:extLst>
              <a:ext uri="{FF2B5EF4-FFF2-40B4-BE49-F238E27FC236}">
                <a16:creationId xmlns:a16="http://schemas.microsoft.com/office/drawing/2014/main" id="{8E56D469-F3CF-46BA-BCAB-231D4AE4C4FC}"/>
              </a:ext>
            </a:extLst>
          </p:cNvPr>
          <p:cNvSpPr txBox="1">
            <a:spLocks noChangeArrowheads="1"/>
          </p:cNvSpPr>
          <p:nvPr/>
        </p:nvSpPr>
        <p:spPr bwMode="auto">
          <a:xfrm>
            <a:off x="-20" y="2110975"/>
            <a:ext cx="9144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sz="2000" b="1">
                <a:solidFill>
                  <a:schemeClr val="tx1"/>
                </a:solidFill>
                <a:latin typeface="Tahoma" panose="020B0604030504040204" pitchFamily="34" charset="0"/>
                <a:cs typeface="Times New Roman" panose="02020603050405020304" pitchFamily="18" charset="0"/>
              </a:defRPr>
            </a:lvl1pPr>
            <a:lvl2pPr marL="1066800" indent="-609600">
              <a:defRPr sz="2000" b="1">
                <a:solidFill>
                  <a:schemeClr val="tx1"/>
                </a:solidFill>
                <a:latin typeface="Tahoma" panose="020B0604030504040204" pitchFamily="34" charset="0"/>
                <a:cs typeface="Times New Roman" panose="02020603050405020304" pitchFamily="18" charset="0"/>
              </a:defRPr>
            </a:lvl2pPr>
            <a:lvl3pPr marL="1524000" indent="-609600">
              <a:defRPr sz="2000" b="1">
                <a:solidFill>
                  <a:schemeClr val="tx1"/>
                </a:solidFill>
                <a:latin typeface="Tahoma" panose="020B0604030504040204" pitchFamily="34" charset="0"/>
                <a:cs typeface="Times New Roman" panose="02020603050405020304" pitchFamily="18" charset="0"/>
              </a:defRPr>
            </a:lvl3pPr>
            <a:lvl4pPr marL="1981200" indent="-609600">
              <a:defRPr sz="2000" b="1">
                <a:solidFill>
                  <a:schemeClr val="tx1"/>
                </a:solidFill>
                <a:latin typeface="Tahoma" panose="020B0604030504040204" pitchFamily="34" charset="0"/>
                <a:cs typeface="Times New Roman" panose="02020603050405020304" pitchFamily="18" charset="0"/>
              </a:defRPr>
            </a:lvl4pPr>
            <a:lvl5pPr marL="2438400" indent="-609600">
              <a:defRPr sz="2000" b="1">
                <a:solidFill>
                  <a:schemeClr val="tx1"/>
                </a:solidFill>
                <a:latin typeface="Tahoma" panose="020B0604030504040204" pitchFamily="34" charset="0"/>
                <a:cs typeface="Times New Roman" panose="02020603050405020304" pitchFamily="18" charset="0"/>
              </a:defRPr>
            </a:lvl5pPr>
            <a:lvl6pPr marL="2895600" indent="-609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352800" indent="-609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810000" indent="-609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267200" indent="-6096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Jesus shed His blood to redeem you that you might spend </a:t>
            </a:r>
          </a:p>
          <a:p>
            <a:pPr algn="ctr" eaLnBrk="1" hangingPunct="1"/>
            <a:r>
              <a:rPr lang="en-US" altLang="en-US" sz="2400" dirty="0"/>
              <a:t>eternity with Him!</a:t>
            </a:r>
          </a:p>
        </p:txBody>
      </p:sp>
      <p:sp>
        <p:nvSpPr>
          <p:cNvPr id="12" name="Text Box 5">
            <a:extLst>
              <a:ext uri="{FF2B5EF4-FFF2-40B4-BE49-F238E27FC236}">
                <a16:creationId xmlns:a16="http://schemas.microsoft.com/office/drawing/2014/main" id="{D3590038-FA96-4844-BC72-CDA5C9231EBD}"/>
              </a:ext>
            </a:extLst>
          </p:cNvPr>
          <p:cNvSpPr txBox="1">
            <a:spLocks noChangeArrowheads="1"/>
          </p:cNvSpPr>
          <p:nvPr/>
        </p:nvSpPr>
        <p:spPr bwMode="auto">
          <a:xfrm>
            <a:off x="3733800" y="4048629"/>
            <a:ext cx="5257800" cy="1200329"/>
          </a:xfrm>
          <a:prstGeom prst="rect">
            <a:avLst/>
          </a:prstGeom>
          <a:solidFill>
            <a:srgbClr val="66FFFF"/>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solidFill>
                  <a:srgbClr val="FF0000"/>
                </a:solidFill>
              </a:rPr>
              <a:t>Do you recognize your great value and serve Him who </a:t>
            </a:r>
          </a:p>
          <a:p>
            <a:pPr algn="ctr" eaLnBrk="1" hangingPunct="1"/>
            <a:r>
              <a:rPr lang="en-US" altLang="en-US" sz="2400" dirty="0">
                <a:solidFill>
                  <a:srgbClr val="FF0000"/>
                </a:solidFill>
              </a:rPr>
              <a:t>redeemed you? </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419100" y="1184971"/>
            <a:ext cx="8382000" cy="3539430"/>
          </a:xfrm>
          <a:prstGeom prst="rect">
            <a:avLst/>
          </a:prstGeom>
          <a:noFill/>
          <a:ln w="9525">
            <a:noFill/>
            <a:miter lim="800000"/>
            <a:headEnd/>
            <a:tailEnd/>
          </a:ln>
          <a:effectLst/>
        </p:spPr>
        <p:txBody>
          <a:bodyPr>
            <a:spAutoFit/>
          </a:bodyPr>
          <a:lstStyle/>
          <a:p>
            <a:pPr algn="ctr">
              <a:spcBef>
                <a:spcPct val="20000"/>
              </a:spcBef>
              <a:defRPr/>
            </a:pPr>
            <a:r>
              <a:rPr lang="en-US" sz="3200" b="1" dirty="0">
                <a:latin typeface="Tahoma" pitchFamily="34" charset="0"/>
                <a:ea typeface="Tahoma" pitchFamily="34" charset="0"/>
                <a:cs typeface="Tahoma" pitchFamily="34" charset="0"/>
              </a:rPr>
              <a:t>Hear The Gospel (Jn. 5:24; Rom. 10:17)</a:t>
            </a:r>
          </a:p>
          <a:p>
            <a:pPr algn="ctr">
              <a:spcBef>
                <a:spcPct val="20000"/>
              </a:spcBef>
              <a:defRPr/>
            </a:pPr>
            <a:r>
              <a:rPr lang="en-US" sz="3200" b="1" dirty="0">
                <a:latin typeface="Tahoma" pitchFamily="34" charset="0"/>
                <a:ea typeface="Tahoma" pitchFamily="34" charset="0"/>
                <a:cs typeface="Tahoma" pitchFamily="34" charset="0"/>
              </a:rPr>
              <a:t>Believe In Christ (Jn. 3:16-18; Jn. 8:24)</a:t>
            </a:r>
          </a:p>
          <a:p>
            <a:pPr algn="ctr">
              <a:spcBef>
                <a:spcPct val="20000"/>
              </a:spcBef>
              <a:defRPr/>
            </a:pPr>
            <a:r>
              <a:rPr lang="en-US" sz="3200" b="1" dirty="0">
                <a:latin typeface="Tahoma" pitchFamily="34" charset="0"/>
                <a:ea typeface="Tahoma" pitchFamily="34" charset="0"/>
                <a:cs typeface="Tahoma" pitchFamily="34" charset="0"/>
              </a:rPr>
              <a:t>Repent Of Sins (Lk. 13:35; Acts 2:38)</a:t>
            </a:r>
          </a:p>
          <a:p>
            <a:pPr algn="ctr">
              <a:spcBef>
                <a:spcPct val="20000"/>
              </a:spcBef>
              <a:defRPr/>
            </a:pPr>
            <a:r>
              <a:rPr lang="en-US" sz="3200" b="1" dirty="0">
                <a:latin typeface="Tahoma" pitchFamily="34" charset="0"/>
                <a:ea typeface="Tahoma" pitchFamily="34" charset="0"/>
                <a:cs typeface="Tahoma" pitchFamily="34" charset="0"/>
              </a:rPr>
              <a:t>Confess Christ (Mt. 10:32; Rom. 10:10)</a:t>
            </a:r>
          </a:p>
          <a:p>
            <a:pPr algn="ctr">
              <a:spcBef>
                <a:spcPct val="20000"/>
              </a:spcBef>
              <a:defRPr/>
            </a:pPr>
            <a:r>
              <a:rPr lang="en-US" sz="3200" b="1" dirty="0">
                <a:latin typeface="Tahoma" pitchFamily="34" charset="0"/>
                <a:ea typeface="Tahoma" pitchFamily="34" charset="0"/>
                <a:cs typeface="Tahoma" pitchFamily="34" charset="0"/>
              </a:rPr>
              <a:t>Be Baptized (Mk. 16:16; Acts 22:16)</a:t>
            </a:r>
          </a:p>
          <a:p>
            <a:pPr algn="ctr">
              <a:spcBef>
                <a:spcPct val="20000"/>
              </a:spcBef>
              <a:defRPr/>
            </a:pPr>
            <a:r>
              <a:rPr lang="en-US" sz="3200" b="1" dirty="0">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latin typeface="Calisto MT" pitchFamily="18" charset="0"/>
              </a:rPr>
              <a:t>Repent (Acts 8:22), Confess (I Jn. 1:9),</a:t>
            </a:r>
          </a:p>
          <a:p>
            <a:pPr algn="ctr" fontAlgn="auto">
              <a:spcBef>
                <a:spcPts val="0"/>
              </a:spcBef>
              <a:spcAft>
                <a:spcPts val="0"/>
              </a:spcAft>
              <a:defRPr/>
            </a:pPr>
            <a:r>
              <a:rPr lang="en-US" sz="3600" b="1" dirty="0">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784AB7BF-B209-4E20-9D61-8365BF4D843E}"/>
              </a:ext>
            </a:extLst>
          </p:cNvPr>
          <p:cNvSpPr>
            <a:spLocks noGrp="1"/>
          </p:cNvSpPr>
          <p:nvPr>
            <p:ph type="ftr" sz="quarter" idx="11"/>
          </p:nvPr>
        </p:nvSpPr>
        <p:spPr>
          <a:xfrm>
            <a:off x="3124200" y="6372225"/>
            <a:ext cx="2895600" cy="457200"/>
          </a:xfrm>
        </p:spPr>
        <p:txBody>
          <a:bodyPr/>
          <a:lstStyle/>
          <a:p>
            <a:pPr>
              <a:defRPr/>
            </a:pPr>
            <a:r>
              <a:rPr lang="en-US" altLang="en-US"/>
              <a:t>What Are You Worth?</a:t>
            </a:r>
            <a:endParaRPr lang="en-US" altLang="en-US" dirty="0"/>
          </a:p>
        </p:txBody>
      </p:sp>
      <p:sp>
        <p:nvSpPr>
          <p:cNvPr id="130050" name="Rectangle 2">
            <a:extLst>
              <a:ext uri="{FF2B5EF4-FFF2-40B4-BE49-F238E27FC236}">
                <a16:creationId xmlns:a16="http://schemas.microsoft.com/office/drawing/2014/main" id="{23860CBA-2793-45D0-AEEC-9A92FE2A0ED8}"/>
              </a:ext>
            </a:extLst>
          </p:cNvPr>
          <p:cNvSpPr>
            <a:spLocks noGrp="1" noChangeArrowheads="1"/>
          </p:cNvSpPr>
          <p:nvPr>
            <p:ph type="title"/>
          </p:nvPr>
        </p:nvSpPr>
        <p:spPr>
          <a:xfrm>
            <a:off x="0" y="0"/>
            <a:ext cx="9144000" cy="381000"/>
          </a:xfrm>
        </p:spPr>
        <p:txBody>
          <a:bodyPr/>
          <a:lstStyle/>
          <a:p>
            <a:pPr eaLnBrk="1" hangingPunct="1">
              <a:defRPr/>
            </a:pPr>
            <a:r>
              <a:rPr lang="en-US" altLang="en-US" sz="3200" b="1" u="sng" dirty="0">
                <a:solidFill>
                  <a:srgbClr val="FFFF00"/>
                </a:solidFill>
                <a:cs typeface="Times New Roman" panose="02020603050405020304" pitchFamily="18" charset="0"/>
              </a:rPr>
              <a:t>Intro</a:t>
            </a:r>
            <a:r>
              <a:rPr lang="en-US" altLang="en-US" sz="3600" b="1" u="sng" dirty="0">
                <a:solidFill>
                  <a:schemeClr val="tx1"/>
                </a:solidFill>
                <a:cs typeface="Times New Roman" panose="02020603050405020304" pitchFamily="18" charset="0"/>
              </a:rPr>
              <a:t> </a:t>
            </a:r>
          </a:p>
        </p:txBody>
      </p:sp>
      <p:sp>
        <p:nvSpPr>
          <p:cNvPr id="130057" name="Text Box 9">
            <a:extLst>
              <a:ext uri="{FF2B5EF4-FFF2-40B4-BE49-F238E27FC236}">
                <a16:creationId xmlns:a16="http://schemas.microsoft.com/office/drawing/2014/main" id="{2007C2F5-EE28-4579-A76B-F92AF2B12B87}"/>
              </a:ext>
            </a:extLst>
          </p:cNvPr>
          <p:cNvSpPr txBox="1">
            <a:spLocks noChangeArrowheads="1"/>
          </p:cNvSpPr>
          <p:nvPr/>
        </p:nvSpPr>
        <p:spPr bwMode="auto">
          <a:xfrm>
            <a:off x="0" y="6096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All things have value  </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Our economy is based on our ability to arrive at the value of most commodities </a:t>
            </a:r>
          </a:p>
          <a:p>
            <a:pPr lvl="1">
              <a:buClr>
                <a:schemeClr val="accent1"/>
              </a:buClr>
              <a:buSzPct val="115000"/>
              <a:buFont typeface="Wingdings" panose="05000000000000000000" pitchFamily="2" charset="2"/>
              <a:buChar char="§"/>
            </a:pPr>
            <a:r>
              <a:rPr lang="en-US" altLang="en-US" b="0" dirty="0">
                <a:solidFill>
                  <a:srgbClr val="66FFFF"/>
                </a:solidFill>
              </a:rPr>
              <a:t>Gold &amp; silver</a:t>
            </a:r>
          </a:p>
          <a:p>
            <a:pPr lvl="1">
              <a:buClr>
                <a:schemeClr val="accent1"/>
              </a:buClr>
              <a:buSzPct val="115000"/>
              <a:buFont typeface="Wingdings" panose="05000000000000000000" pitchFamily="2" charset="2"/>
              <a:buChar char="§"/>
            </a:pPr>
            <a:r>
              <a:rPr lang="en-US" altLang="en-US" b="0" dirty="0">
                <a:solidFill>
                  <a:srgbClr val="66FFFF"/>
                </a:solidFill>
              </a:rPr>
              <a:t>Stocks</a:t>
            </a:r>
          </a:p>
          <a:p>
            <a:pPr lvl="1">
              <a:buClr>
                <a:schemeClr val="accent1"/>
              </a:buClr>
              <a:buSzPct val="115000"/>
              <a:buFont typeface="Wingdings" panose="05000000000000000000" pitchFamily="2" charset="2"/>
              <a:buChar char="§"/>
            </a:pPr>
            <a:r>
              <a:rPr lang="en-US" altLang="en-US" b="0" dirty="0">
                <a:solidFill>
                  <a:srgbClr val="66FFFF"/>
                </a:solidFill>
              </a:rPr>
              <a:t>Cattle &amp; grain</a:t>
            </a:r>
          </a:p>
          <a:p>
            <a:pPr lvl="1">
              <a:buClr>
                <a:schemeClr val="accent1"/>
              </a:buClr>
              <a:buSzPct val="115000"/>
              <a:buFont typeface="Wingdings" panose="05000000000000000000" pitchFamily="2" charset="2"/>
              <a:buChar char="§"/>
            </a:pPr>
            <a:r>
              <a:rPr lang="en-US" altLang="en-US" b="0" dirty="0">
                <a:solidFill>
                  <a:srgbClr val="66FFFF"/>
                </a:solidFill>
              </a:rPr>
              <a:t>Real estate</a:t>
            </a:r>
          </a:p>
          <a:p>
            <a:pPr lvl="1">
              <a:buClr>
                <a:schemeClr val="accent1"/>
              </a:buClr>
              <a:buSzPct val="115000"/>
              <a:buFont typeface="Wingdings" panose="05000000000000000000" pitchFamily="2" charset="2"/>
              <a:buChar char="§"/>
            </a:pPr>
            <a:r>
              <a:rPr lang="en-US" altLang="en-US" b="0" dirty="0">
                <a:solidFill>
                  <a:srgbClr val="66FFFF"/>
                </a:solidFill>
              </a:rPr>
              <a:t>Oil &amp; gas </a:t>
            </a:r>
          </a:p>
        </p:txBody>
      </p:sp>
      <p:sp>
        <p:nvSpPr>
          <p:cNvPr id="130059" name="Text Box 11">
            <a:extLst>
              <a:ext uri="{FF2B5EF4-FFF2-40B4-BE49-F238E27FC236}">
                <a16:creationId xmlns:a16="http://schemas.microsoft.com/office/drawing/2014/main" id="{C9F5F768-9021-443C-A804-82167BD1D2D4}"/>
              </a:ext>
            </a:extLst>
          </p:cNvPr>
          <p:cNvSpPr txBox="1">
            <a:spLocks noChangeArrowheads="1"/>
          </p:cNvSpPr>
          <p:nvPr/>
        </p:nvSpPr>
        <p:spPr bwMode="auto">
          <a:xfrm>
            <a:off x="0" y="32004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Commodities prized above others become the standard by </a:t>
            </a:r>
          </a:p>
          <a:p>
            <a:pPr eaLnBrk="1" hangingPunct="1"/>
            <a:r>
              <a:rPr lang="en-US" altLang="en-US" sz="2400" dirty="0"/>
              <a:t>which the value of other things is established </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For many years gold drove the economy standard. </a:t>
            </a:r>
          </a:p>
          <a:p>
            <a:pPr>
              <a:buClr>
                <a:schemeClr val="accent1"/>
              </a:buClr>
              <a:buSzPct val="115000"/>
              <a:buFont typeface="Wingdings" panose="05000000000000000000" pitchFamily="2" charset="2"/>
              <a:buChar char="Ø"/>
            </a:pPr>
            <a:r>
              <a:rPr lang="en-US" altLang="en-US" b="0" dirty="0">
                <a:solidFill>
                  <a:srgbClr val="66FFFF"/>
                </a:solidFill>
              </a:rPr>
              <a:t>Now, the world wants “dollars” or “pounds” or “euros.”</a:t>
            </a:r>
          </a:p>
          <a:p>
            <a:pPr>
              <a:buClr>
                <a:schemeClr val="accent1"/>
              </a:buClr>
              <a:buSzPct val="115000"/>
              <a:buFont typeface="Wingdings" panose="05000000000000000000" pitchFamily="2" charset="2"/>
              <a:buChar char="Ø"/>
            </a:pPr>
            <a:r>
              <a:rPr lang="en-US" altLang="en-US" b="0" dirty="0">
                <a:solidFill>
                  <a:srgbClr val="66FFFF"/>
                </a:solidFill>
              </a:rPr>
              <a:t>In the future, the standard may be something else.</a:t>
            </a:r>
          </a:p>
        </p:txBody>
      </p:sp>
      <p:sp>
        <p:nvSpPr>
          <p:cNvPr id="130060" name="Text Box 12">
            <a:extLst>
              <a:ext uri="{FF2B5EF4-FFF2-40B4-BE49-F238E27FC236}">
                <a16:creationId xmlns:a16="http://schemas.microsoft.com/office/drawing/2014/main" id="{92C02CF5-4F0C-4193-8078-5637125973ED}"/>
              </a:ext>
            </a:extLst>
          </p:cNvPr>
          <p:cNvSpPr txBox="1">
            <a:spLocks noChangeArrowheads="1"/>
          </p:cNvSpPr>
          <p:nvPr/>
        </p:nvSpPr>
        <p:spPr bwMode="auto">
          <a:xfrm>
            <a:off x="0" y="4965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The value of things changes </a:t>
            </a:r>
            <a:endParaRPr lang="en-US" altLang="en-US" sz="2800" dirty="0"/>
          </a:p>
        </p:txBody>
      </p:sp>
      <p:sp>
        <p:nvSpPr>
          <p:cNvPr id="130061" name="Text Box 13">
            <a:extLst>
              <a:ext uri="{FF2B5EF4-FFF2-40B4-BE49-F238E27FC236}">
                <a16:creationId xmlns:a16="http://schemas.microsoft.com/office/drawing/2014/main" id="{7116C4FE-9195-429B-86F0-52D77EAB8CD9}"/>
              </a:ext>
            </a:extLst>
          </p:cNvPr>
          <p:cNvSpPr txBox="1">
            <a:spLocks noChangeArrowheads="1"/>
          </p:cNvSpPr>
          <p:nvPr/>
        </p:nvSpPr>
        <p:spPr bwMode="auto">
          <a:xfrm>
            <a:off x="0" y="5638800"/>
            <a:ext cx="9144000" cy="830263"/>
          </a:xfrm>
          <a:prstGeom prst="rect">
            <a:avLst/>
          </a:prstGeom>
          <a:solidFill>
            <a:srgbClr val="00B050"/>
          </a:solidFill>
          <a:ln>
            <a:noFill/>
          </a:ln>
          <a:extLst/>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People have value too, and we’ll see what value from an </a:t>
            </a:r>
          </a:p>
          <a:p>
            <a:pPr algn="ctr" eaLnBrk="1" hangingPunct="1"/>
            <a:r>
              <a:rPr lang="en-US" altLang="en-US" sz="2400" dirty="0"/>
              <a:t>economic perspective &amp; from God’s!</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7"/>
                                        </p:tgtEl>
                                        <p:attrNameLst>
                                          <p:attrName>style.visibility</p:attrName>
                                        </p:attrNameLst>
                                      </p:cBhvr>
                                      <p:to>
                                        <p:strVal val="visible"/>
                                      </p:to>
                                    </p:set>
                                    <p:animEffect transition="in" filter="fade">
                                      <p:cBhvr>
                                        <p:cTn id="7" dur="500"/>
                                        <p:tgtEl>
                                          <p:spTgt spid="1300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9"/>
                                        </p:tgtEl>
                                        <p:attrNameLst>
                                          <p:attrName>style.visibility</p:attrName>
                                        </p:attrNameLst>
                                      </p:cBhvr>
                                      <p:to>
                                        <p:strVal val="visible"/>
                                      </p:to>
                                    </p:set>
                                    <p:animEffect transition="in" filter="fade">
                                      <p:cBhvr>
                                        <p:cTn id="12" dur="500"/>
                                        <p:tgtEl>
                                          <p:spTgt spid="1300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0060"/>
                                        </p:tgtEl>
                                        <p:attrNameLst>
                                          <p:attrName>style.visibility</p:attrName>
                                        </p:attrNameLst>
                                      </p:cBhvr>
                                      <p:to>
                                        <p:strVal val="visible"/>
                                      </p:to>
                                    </p:set>
                                    <p:animEffect transition="in" filter="fade">
                                      <p:cBhvr>
                                        <p:cTn id="17" dur="500"/>
                                        <p:tgtEl>
                                          <p:spTgt spid="13006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130061"/>
                                        </p:tgtEl>
                                        <p:attrNameLst>
                                          <p:attrName>style.visibility</p:attrName>
                                        </p:attrNameLst>
                                      </p:cBhvr>
                                      <p:to>
                                        <p:strVal val="visible"/>
                                      </p:to>
                                    </p:set>
                                    <p:anim calcmode="lin" valueType="num">
                                      <p:cBhvr additive="base">
                                        <p:cTn id="22" dur="500" fill="hold"/>
                                        <p:tgtEl>
                                          <p:spTgt spid="130061"/>
                                        </p:tgtEl>
                                        <p:attrNameLst>
                                          <p:attrName>ppt_x</p:attrName>
                                        </p:attrNameLst>
                                      </p:cBhvr>
                                      <p:tavLst>
                                        <p:tav tm="0">
                                          <p:val>
                                            <p:strVal val="0-#ppt_w/2"/>
                                          </p:val>
                                        </p:tav>
                                        <p:tav tm="100000">
                                          <p:val>
                                            <p:strVal val="#ppt_x"/>
                                          </p:val>
                                        </p:tav>
                                      </p:tavLst>
                                    </p:anim>
                                    <p:anim calcmode="lin" valueType="num">
                                      <p:cBhvr additive="base">
                                        <p:cTn id="23" dur="500" fill="hold"/>
                                        <p:tgtEl>
                                          <p:spTgt spid="1300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p:bldP spid="130059" grpId="0"/>
      <p:bldP spid="130060" grpId="0"/>
      <p:bldP spid="1300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53063339-2DED-4D3C-BAE2-5A7FB76A70C8}"/>
              </a:ext>
            </a:extLst>
          </p:cNvPr>
          <p:cNvSpPr>
            <a:spLocks noGrp="1"/>
          </p:cNvSpPr>
          <p:nvPr>
            <p:ph type="ftr" sz="quarter" idx="11"/>
          </p:nvPr>
        </p:nvSpPr>
        <p:spPr>
          <a:xfrm>
            <a:off x="3124200" y="6400800"/>
            <a:ext cx="2895600" cy="457200"/>
          </a:xfrm>
        </p:spPr>
        <p:txBody>
          <a:bodyPr/>
          <a:lstStyle/>
          <a:p>
            <a:pPr>
              <a:defRPr/>
            </a:pPr>
            <a:r>
              <a:rPr lang="en-US" altLang="en-US"/>
              <a:t>What Are You Worth?</a:t>
            </a:r>
            <a:endParaRPr lang="en-US" altLang="en-US" dirty="0"/>
          </a:p>
        </p:txBody>
      </p:sp>
      <p:sp>
        <p:nvSpPr>
          <p:cNvPr id="141314" name="Rectangle 2">
            <a:extLst>
              <a:ext uri="{FF2B5EF4-FFF2-40B4-BE49-F238E27FC236}">
                <a16:creationId xmlns:a16="http://schemas.microsoft.com/office/drawing/2014/main" id="{5FE919FB-CFEA-4F5F-B29A-E3E7C647B1F1}"/>
              </a:ext>
            </a:extLst>
          </p:cNvPr>
          <p:cNvSpPr>
            <a:spLocks noGrp="1" noChangeArrowheads="1"/>
          </p:cNvSpPr>
          <p:nvPr>
            <p:ph type="title"/>
          </p:nvPr>
        </p:nvSpPr>
        <p:spPr>
          <a:xfrm>
            <a:off x="0" y="0"/>
            <a:ext cx="9144000" cy="609600"/>
          </a:xfrm>
        </p:spPr>
        <p:txBody>
          <a:bodyPr/>
          <a:lstStyle/>
          <a:p>
            <a:pPr eaLnBrk="1" hangingPunct="1">
              <a:defRPr/>
            </a:pPr>
            <a:r>
              <a:rPr lang="en-US" altLang="en-US" sz="3200" b="1" u="sng" dirty="0">
                <a:solidFill>
                  <a:srgbClr val="FFFF00"/>
                </a:solidFill>
                <a:cs typeface="Times New Roman" panose="02020603050405020304" pitchFamily="18" charset="0"/>
              </a:rPr>
              <a:t>You Have Value </a:t>
            </a:r>
            <a:r>
              <a:rPr lang="en-US" altLang="en-US" sz="3600" b="1" u="sng" dirty="0">
                <a:solidFill>
                  <a:schemeClr val="tx1"/>
                </a:solidFill>
                <a:cs typeface="Times New Roman" panose="02020603050405020304" pitchFamily="18" charset="0"/>
              </a:rPr>
              <a:t> </a:t>
            </a:r>
          </a:p>
        </p:txBody>
      </p:sp>
      <p:sp>
        <p:nvSpPr>
          <p:cNvPr id="141315" name="Text Box 3">
            <a:extLst>
              <a:ext uri="{FF2B5EF4-FFF2-40B4-BE49-F238E27FC236}">
                <a16:creationId xmlns:a16="http://schemas.microsoft.com/office/drawing/2014/main" id="{BDE93863-E754-43D9-9B95-B322563F7901}"/>
              </a:ext>
            </a:extLst>
          </p:cNvPr>
          <p:cNvSpPr txBox="1">
            <a:spLocks noChangeArrowheads="1"/>
          </p:cNvSpPr>
          <p:nvPr/>
        </p:nvSpPr>
        <p:spPr bwMode="auto">
          <a:xfrm>
            <a:off x="0" y="809625"/>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Human body made up of these approx. components: </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65% Oxygen</a:t>
            </a:r>
          </a:p>
          <a:p>
            <a:pPr>
              <a:buClr>
                <a:schemeClr val="accent1"/>
              </a:buClr>
              <a:buSzPct val="115000"/>
              <a:buFont typeface="Wingdings" panose="05000000000000000000" pitchFamily="2" charset="2"/>
              <a:buChar char="Ø"/>
            </a:pPr>
            <a:r>
              <a:rPr lang="en-US" altLang="en-US" b="0" dirty="0">
                <a:solidFill>
                  <a:srgbClr val="66FFFF"/>
                </a:solidFill>
              </a:rPr>
              <a:t>18% Carbon</a:t>
            </a:r>
          </a:p>
          <a:p>
            <a:pPr>
              <a:buClr>
                <a:schemeClr val="accent1"/>
              </a:buClr>
              <a:buSzPct val="115000"/>
              <a:buFont typeface="Wingdings" panose="05000000000000000000" pitchFamily="2" charset="2"/>
              <a:buChar char="Ø"/>
            </a:pPr>
            <a:r>
              <a:rPr lang="en-US" altLang="en-US" b="0" dirty="0">
                <a:solidFill>
                  <a:srgbClr val="66FFFF"/>
                </a:solidFill>
              </a:rPr>
              <a:t>10% Hydrogen</a:t>
            </a:r>
          </a:p>
          <a:p>
            <a:pPr>
              <a:buClr>
                <a:schemeClr val="accent1"/>
              </a:buClr>
              <a:buSzPct val="115000"/>
              <a:buFont typeface="Wingdings" panose="05000000000000000000" pitchFamily="2" charset="2"/>
              <a:buChar char="Ø"/>
            </a:pPr>
            <a:r>
              <a:rPr lang="en-US" altLang="en-US" b="0" dirty="0">
                <a:solidFill>
                  <a:srgbClr val="66FFFF"/>
                </a:solidFill>
              </a:rPr>
              <a:t>3% Nitrogen</a:t>
            </a:r>
          </a:p>
          <a:p>
            <a:pPr>
              <a:buClr>
                <a:schemeClr val="accent1"/>
              </a:buClr>
              <a:buSzPct val="115000"/>
              <a:buFont typeface="Wingdings" panose="05000000000000000000" pitchFamily="2" charset="2"/>
              <a:buChar char="Ø"/>
            </a:pPr>
            <a:r>
              <a:rPr lang="en-US" altLang="en-US" b="0" dirty="0">
                <a:solidFill>
                  <a:srgbClr val="66FFFF"/>
                </a:solidFill>
              </a:rPr>
              <a:t>1.5% Calcium</a:t>
            </a:r>
          </a:p>
          <a:p>
            <a:pPr>
              <a:buClr>
                <a:schemeClr val="accent1"/>
              </a:buClr>
              <a:buSzPct val="115000"/>
              <a:buFont typeface="Wingdings" panose="05000000000000000000" pitchFamily="2" charset="2"/>
              <a:buChar char="Ø"/>
            </a:pPr>
            <a:r>
              <a:rPr lang="en-US" altLang="en-US" b="0" dirty="0">
                <a:solidFill>
                  <a:srgbClr val="66FFFF"/>
                </a:solidFill>
              </a:rPr>
              <a:t>1.1% Phosphorous</a:t>
            </a:r>
          </a:p>
          <a:p>
            <a:pPr>
              <a:buClr>
                <a:schemeClr val="accent1"/>
              </a:buClr>
              <a:buSzPct val="115000"/>
              <a:buFont typeface="Wingdings" panose="05000000000000000000" pitchFamily="2" charset="2"/>
              <a:buChar char="Ø"/>
            </a:pPr>
            <a:r>
              <a:rPr lang="en-US" altLang="en-US" b="0" dirty="0">
                <a:solidFill>
                  <a:srgbClr val="66FFFF"/>
                </a:solidFill>
              </a:rPr>
              <a:t>0.35% Potassium</a:t>
            </a:r>
          </a:p>
          <a:p>
            <a:pPr>
              <a:buClr>
                <a:schemeClr val="accent1"/>
              </a:buClr>
              <a:buSzPct val="115000"/>
              <a:buFont typeface="Wingdings" panose="05000000000000000000" pitchFamily="2" charset="2"/>
              <a:buChar char="Ø"/>
            </a:pPr>
            <a:r>
              <a:rPr lang="en-US" altLang="en-US" b="0" dirty="0">
                <a:solidFill>
                  <a:srgbClr val="66FFFF"/>
                </a:solidFill>
              </a:rPr>
              <a:t>0.25% Sulfur</a:t>
            </a:r>
          </a:p>
          <a:p>
            <a:pPr>
              <a:buClr>
                <a:schemeClr val="accent1"/>
              </a:buClr>
              <a:buSzPct val="115000"/>
              <a:buFont typeface="Wingdings" panose="05000000000000000000" pitchFamily="2" charset="2"/>
              <a:buChar char="Ø"/>
            </a:pPr>
            <a:r>
              <a:rPr lang="en-US" altLang="en-US" b="0" dirty="0">
                <a:solidFill>
                  <a:srgbClr val="66FFFF"/>
                </a:solidFill>
              </a:rPr>
              <a:t>0.15% Sodium </a:t>
            </a:r>
          </a:p>
        </p:txBody>
      </p:sp>
      <p:sp>
        <p:nvSpPr>
          <p:cNvPr id="141319" name="Text Box 7">
            <a:extLst>
              <a:ext uri="{FF2B5EF4-FFF2-40B4-BE49-F238E27FC236}">
                <a16:creationId xmlns:a16="http://schemas.microsoft.com/office/drawing/2014/main" id="{D56D0504-A04D-475D-93F0-6D3B1010B1A1}"/>
              </a:ext>
            </a:extLst>
          </p:cNvPr>
          <p:cNvSpPr txBox="1">
            <a:spLocks noChangeArrowheads="1"/>
          </p:cNvSpPr>
          <p:nvPr/>
        </p:nvSpPr>
        <p:spPr bwMode="auto">
          <a:xfrm>
            <a:off x="0" y="402272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b="0" dirty="0">
                <a:solidFill>
                  <a:srgbClr val="66FFFF"/>
                </a:solidFill>
              </a:rPr>
              <a:t>Also, trace quantities of fluorine, silicon, manganese, zinc, copper, aluminum, and arsenic. </a:t>
            </a:r>
          </a:p>
        </p:txBody>
      </p:sp>
      <p:pic>
        <p:nvPicPr>
          <p:cNvPr id="3" name="Picture 2">
            <a:extLst>
              <a:ext uri="{FF2B5EF4-FFF2-40B4-BE49-F238E27FC236}">
                <a16:creationId xmlns:a16="http://schemas.microsoft.com/office/drawing/2014/main" id="{5296CBA2-9B39-412E-AF38-705EC4C21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7519">
            <a:off x="3665566" y="1760861"/>
            <a:ext cx="4256988" cy="1858050"/>
          </a:xfrm>
          <a:prstGeom prst="rect">
            <a:avLst/>
          </a:prstGeom>
        </p:spPr>
      </p:pic>
      <p:sp>
        <p:nvSpPr>
          <p:cNvPr id="9" name="Text Box 8">
            <a:extLst>
              <a:ext uri="{FF2B5EF4-FFF2-40B4-BE49-F238E27FC236}">
                <a16:creationId xmlns:a16="http://schemas.microsoft.com/office/drawing/2014/main" id="{CB89C42C-9324-430E-A5C5-820190FEAFFF}"/>
              </a:ext>
            </a:extLst>
          </p:cNvPr>
          <p:cNvSpPr txBox="1">
            <a:spLocks noChangeArrowheads="1"/>
          </p:cNvSpPr>
          <p:nvPr/>
        </p:nvSpPr>
        <p:spPr bwMode="auto">
          <a:xfrm>
            <a:off x="0" y="5529531"/>
            <a:ext cx="9144000" cy="396875"/>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ctr" eaLnBrk="1" hangingPunct="1">
              <a:buClr>
                <a:schemeClr val="accent1"/>
              </a:buClr>
              <a:buSzPct val="115000"/>
              <a:defRPr/>
            </a:pPr>
            <a:r>
              <a:rPr lang="en-US" altLang="en-US" sz="2000" dirty="0">
                <a:solidFill>
                  <a:srgbClr val="D60093"/>
                </a:solidFill>
                <a:latin typeface="Tahoma" panose="020B0604030504040204" pitchFamily="34" charset="0"/>
              </a:rPr>
              <a:t>Combined with all the above ingredients amounts to less than $1!</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500"/>
                                        <p:tgtEl>
                                          <p:spTgt spid="1413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animEffect transition="in" filter="wipe(left)">
                                      <p:cBhvr>
                                        <p:cTn id="11" dur="500"/>
                                        <p:tgtEl>
                                          <p:spTgt spid="1413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1315">
                                            <p:txEl>
                                              <p:pRg st="2" end="2"/>
                                            </p:txEl>
                                          </p:spTgt>
                                        </p:tgtEl>
                                        <p:attrNameLst>
                                          <p:attrName>style.visibility</p:attrName>
                                        </p:attrNameLst>
                                      </p:cBhvr>
                                      <p:to>
                                        <p:strVal val="visible"/>
                                      </p:to>
                                    </p:set>
                                    <p:animEffect transition="in" filter="wipe(left)">
                                      <p:cBhvr>
                                        <p:cTn id="15" dur="500"/>
                                        <p:tgtEl>
                                          <p:spTgt spid="14131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1315">
                                            <p:txEl>
                                              <p:pRg st="3" end="3"/>
                                            </p:txEl>
                                          </p:spTgt>
                                        </p:tgtEl>
                                        <p:attrNameLst>
                                          <p:attrName>style.visibility</p:attrName>
                                        </p:attrNameLst>
                                      </p:cBhvr>
                                      <p:to>
                                        <p:strVal val="visible"/>
                                      </p:to>
                                    </p:set>
                                    <p:animEffect transition="in" filter="wipe(left)">
                                      <p:cBhvr>
                                        <p:cTn id="19" dur="500"/>
                                        <p:tgtEl>
                                          <p:spTgt spid="141315">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1315">
                                            <p:txEl>
                                              <p:pRg st="4" end="4"/>
                                            </p:txEl>
                                          </p:spTgt>
                                        </p:tgtEl>
                                        <p:attrNameLst>
                                          <p:attrName>style.visibility</p:attrName>
                                        </p:attrNameLst>
                                      </p:cBhvr>
                                      <p:to>
                                        <p:strVal val="visible"/>
                                      </p:to>
                                    </p:set>
                                    <p:animEffect transition="in" filter="wipe(left)">
                                      <p:cBhvr>
                                        <p:cTn id="23" dur="500"/>
                                        <p:tgtEl>
                                          <p:spTgt spid="141315">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1315">
                                            <p:txEl>
                                              <p:pRg st="5" end="5"/>
                                            </p:txEl>
                                          </p:spTgt>
                                        </p:tgtEl>
                                        <p:attrNameLst>
                                          <p:attrName>style.visibility</p:attrName>
                                        </p:attrNameLst>
                                      </p:cBhvr>
                                      <p:to>
                                        <p:strVal val="visible"/>
                                      </p:to>
                                    </p:set>
                                    <p:animEffect transition="in" filter="wipe(left)">
                                      <p:cBhvr>
                                        <p:cTn id="27" dur="500"/>
                                        <p:tgtEl>
                                          <p:spTgt spid="141315">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1315">
                                            <p:txEl>
                                              <p:pRg st="6" end="6"/>
                                            </p:txEl>
                                          </p:spTgt>
                                        </p:tgtEl>
                                        <p:attrNameLst>
                                          <p:attrName>style.visibility</p:attrName>
                                        </p:attrNameLst>
                                      </p:cBhvr>
                                      <p:to>
                                        <p:strVal val="visible"/>
                                      </p:to>
                                    </p:set>
                                    <p:animEffect transition="in" filter="wipe(left)">
                                      <p:cBhvr>
                                        <p:cTn id="31" dur="500"/>
                                        <p:tgtEl>
                                          <p:spTgt spid="141315">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1315">
                                            <p:txEl>
                                              <p:pRg st="7" end="7"/>
                                            </p:txEl>
                                          </p:spTgt>
                                        </p:tgtEl>
                                        <p:attrNameLst>
                                          <p:attrName>style.visibility</p:attrName>
                                        </p:attrNameLst>
                                      </p:cBhvr>
                                      <p:to>
                                        <p:strVal val="visible"/>
                                      </p:to>
                                    </p:set>
                                    <p:animEffect transition="in" filter="wipe(left)">
                                      <p:cBhvr>
                                        <p:cTn id="35" dur="500"/>
                                        <p:tgtEl>
                                          <p:spTgt spid="141315">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1315">
                                            <p:txEl>
                                              <p:pRg st="8" end="8"/>
                                            </p:txEl>
                                          </p:spTgt>
                                        </p:tgtEl>
                                        <p:attrNameLst>
                                          <p:attrName>style.visibility</p:attrName>
                                        </p:attrNameLst>
                                      </p:cBhvr>
                                      <p:to>
                                        <p:strVal val="visible"/>
                                      </p:to>
                                    </p:set>
                                    <p:animEffect transition="in" filter="wipe(left)">
                                      <p:cBhvr>
                                        <p:cTn id="39" dur="500"/>
                                        <p:tgtEl>
                                          <p:spTgt spid="141315">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1315">
                                            <p:txEl>
                                              <p:pRg st="9" end="9"/>
                                            </p:txEl>
                                          </p:spTgt>
                                        </p:tgtEl>
                                        <p:attrNameLst>
                                          <p:attrName>style.visibility</p:attrName>
                                        </p:attrNameLst>
                                      </p:cBhvr>
                                      <p:to>
                                        <p:strVal val="visible"/>
                                      </p:to>
                                    </p:set>
                                    <p:animEffect transition="in" filter="wipe(left)">
                                      <p:cBhvr>
                                        <p:cTn id="43" dur="500"/>
                                        <p:tgtEl>
                                          <p:spTgt spid="141315">
                                            <p:txEl>
                                              <p:pRg st="9" end="9"/>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41319"/>
                                        </p:tgtEl>
                                        <p:attrNameLst>
                                          <p:attrName>style.visibility</p:attrName>
                                        </p:attrNameLst>
                                      </p:cBhvr>
                                      <p:to>
                                        <p:strVal val="visible"/>
                                      </p:to>
                                    </p:set>
                                    <p:animEffect transition="in" filter="wipe(left)">
                                      <p:cBhvr>
                                        <p:cTn id="47" dur="500"/>
                                        <p:tgtEl>
                                          <p:spTgt spid="14131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par>
                          <p:cTn id="53" fill="hold">
                            <p:stCondLst>
                              <p:cond delay="500"/>
                            </p:stCondLst>
                            <p:childTnLst>
                              <p:par>
                                <p:cTn id="54" presetID="2" presetClass="entr" presetSubtype="1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0-#ppt_w/2"/>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E39124CB-FD6B-4382-B057-7BDAB96C34DE}"/>
              </a:ext>
            </a:extLst>
          </p:cNvPr>
          <p:cNvSpPr>
            <a:spLocks noGrp="1"/>
          </p:cNvSpPr>
          <p:nvPr>
            <p:ph type="ftr" sz="quarter" idx="11"/>
          </p:nvPr>
        </p:nvSpPr>
        <p:spPr>
          <a:xfrm>
            <a:off x="3124200" y="6400800"/>
            <a:ext cx="2895600" cy="457200"/>
          </a:xfrm>
        </p:spPr>
        <p:txBody>
          <a:bodyPr/>
          <a:lstStyle/>
          <a:p>
            <a:pPr>
              <a:defRPr/>
            </a:pPr>
            <a:r>
              <a:rPr lang="en-US" altLang="en-US"/>
              <a:t>What Are You Worth?</a:t>
            </a:r>
            <a:endParaRPr lang="en-US" altLang="en-US" dirty="0"/>
          </a:p>
        </p:txBody>
      </p:sp>
      <p:sp>
        <p:nvSpPr>
          <p:cNvPr id="151554" name="Rectangle 2">
            <a:extLst>
              <a:ext uri="{FF2B5EF4-FFF2-40B4-BE49-F238E27FC236}">
                <a16:creationId xmlns:a16="http://schemas.microsoft.com/office/drawing/2014/main" id="{EA24BD23-CC9A-4C92-BE53-370BB019F9A3}"/>
              </a:ext>
            </a:extLst>
          </p:cNvPr>
          <p:cNvSpPr>
            <a:spLocks noGrp="1" noChangeArrowheads="1"/>
          </p:cNvSpPr>
          <p:nvPr>
            <p:ph type="title"/>
          </p:nvPr>
        </p:nvSpPr>
        <p:spPr>
          <a:xfrm>
            <a:off x="0" y="0"/>
            <a:ext cx="9144000" cy="609600"/>
          </a:xfrm>
        </p:spPr>
        <p:txBody>
          <a:bodyPr/>
          <a:lstStyle/>
          <a:p>
            <a:pPr eaLnBrk="1" hangingPunct="1">
              <a:defRPr/>
            </a:pPr>
            <a:r>
              <a:rPr lang="en-US" altLang="en-US" sz="3200" b="1" u="sng" dirty="0">
                <a:solidFill>
                  <a:srgbClr val="FFFF00"/>
                </a:solidFill>
                <a:cs typeface="Times New Roman" panose="02020603050405020304" pitchFamily="18" charset="0"/>
              </a:rPr>
              <a:t>You Have Value </a:t>
            </a:r>
            <a:r>
              <a:rPr lang="en-US" altLang="en-US" sz="3600" b="1" u="sng" dirty="0">
                <a:solidFill>
                  <a:schemeClr val="tx1"/>
                </a:solidFill>
                <a:cs typeface="Times New Roman" panose="02020603050405020304" pitchFamily="18" charset="0"/>
              </a:rPr>
              <a:t> </a:t>
            </a:r>
          </a:p>
        </p:txBody>
      </p:sp>
      <p:sp>
        <p:nvSpPr>
          <p:cNvPr id="151555" name="Text Box 3">
            <a:extLst>
              <a:ext uri="{FF2B5EF4-FFF2-40B4-BE49-F238E27FC236}">
                <a16:creationId xmlns:a16="http://schemas.microsoft.com/office/drawing/2014/main" id="{AA080986-B600-4030-ACCF-CE936A8D4499}"/>
              </a:ext>
            </a:extLst>
          </p:cNvPr>
          <p:cNvSpPr txBox="1">
            <a:spLocks noChangeArrowheads="1"/>
          </p:cNvSpPr>
          <p:nvPr/>
        </p:nvSpPr>
        <p:spPr bwMode="auto">
          <a:xfrm>
            <a:off x="0" y="846137"/>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Man’s most valuable asset is our skin!  </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Cut and dried, the average person is the proud owner of 14 to 18 sq. ft. of skin! </a:t>
            </a:r>
          </a:p>
        </p:txBody>
      </p:sp>
      <p:sp>
        <p:nvSpPr>
          <p:cNvPr id="151558" name="Text Box 6">
            <a:extLst>
              <a:ext uri="{FF2B5EF4-FFF2-40B4-BE49-F238E27FC236}">
                <a16:creationId xmlns:a16="http://schemas.microsoft.com/office/drawing/2014/main" id="{4F8C095E-A981-4E9E-8D82-F1EEECE90144}"/>
              </a:ext>
            </a:extLst>
          </p:cNvPr>
          <p:cNvSpPr txBox="1">
            <a:spLocks noChangeArrowheads="1"/>
          </p:cNvSpPr>
          <p:nvPr/>
        </p:nvSpPr>
        <p:spPr bwMode="auto">
          <a:xfrm>
            <a:off x="0" y="3124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Your worth from an economic perspective is greater:</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Many have life insurance.</a:t>
            </a:r>
          </a:p>
          <a:p>
            <a:pPr>
              <a:buClr>
                <a:schemeClr val="accent1"/>
              </a:buClr>
              <a:buSzPct val="115000"/>
              <a:buFont typeface="Wingdings" panose="05000000000000000000" pitchFamily="2" charset="2"/>
              <a:buChar char="Ø"/>
            </a:pPr>
            <a:r>
              <a:rPr lang="en-US" altLang="en-US" b="0" dirty="0">
                <a:solidFill>
                  <a:srgbClr val="66FFFF"/>
                </a:solidFill>
              </a:rPr>
              <a:t>In addition to that, some people have certain body parts insured!</a:t>
            </a:r>
          </a:p>
          <a:p>
            <a:pPr>
              <a:buClr>
                <a:schemeClr val="accent1"/>
              </a:buClr>
              <a:buSzPct val="115000"/>
              <a:buFont typeface="Wingdings" panose="05000000000000000000" pitchFamily="2" charset="2"/>
              <a:buChar char="Ø"/>
            </a:pPr>
            <a:r>
              <a:rPr lang="en-US" altLang="en-US" b="0" dirty="0">
                <a:solidFill>
                  <a:srgbClr val="66FFFF"/>
                </a:solidFill>
              </a:rPr>
              <a:t>Thus, those who do are </a:t>
            </a:r>
            <a:r>
              <a:rPr lang="en-US" altLang="en-US" i="1" dirty="0">
                <a:ln>
                  <a:solidFill>
                    <a:srgbClr val="FFFFFF"/>
                  </a:solidFill>
                </a:ln>
                <a:solidFill>
                  <a:srgbClr val="006600"/>
                </a:solidFill>
              </a:rPr>
              <a:t>“worth more dead than alive.”</a:t>
            </a:r>
            <a:r>
              <a:rPr lang="en-US" altLang="en-US" b="0" i="1" dirty="0">
                <a:ln>
                  <a:solidFill>
                    <a:srgbClr val="FFFFFF"/>
                  </a:solidFill>
                </a:ln>
                <a:solidFill>
                  <a:srgbClr val="006600"/>
                </a:solidFill>
              </a:rPr>
              <a:t> </a:t>
            </a:r>
          </a:p>
        </p:txBody>
      </p:sp>
      <p:sp>
        <p:nvSpPr>
          <p:cNvPr id="151559" name="Text Box 7">
            <a:extLst>
              <a:ext uri="{FF2B5EF4-FFF2-40B4-BE49-F238E27FC236}">
                <a16:creationId xmlns:a16="http://schemas.microsoft.com/office/drawing/2014/main" id="{EB1334CB-29E0-4320-92A6-2E8DD9C8520B}"/>
              </a:ext>
            </a:extLst>
          </p:cNvPr>
          <p:cNvSpPr txBox="1">
            <a:spLocks noChangeArrowheads="1"/>
          </p:cNvSpPr>
          <p:nvPr/>
        </p:nvSpPr>
        <p:spPr bwMode="auto">
          <a:xfrm>
            <a:off x="0" y="4884738"/>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If you are healthy, individual organs may have monetary </a:t>
            </a:r>
          </a:p>
          <a:p>
            <a:pPr eaLnBrk="1" hangingPunct="1"/>
            <a:r>
              <a:rPr lang="en-US" altLang="en-US" sz="2400" dirty="0"/>
              <a:t>value:</a:t>
            </a:r>
            <a:endParaRPr lang="en-US" altLang="en-US" sz="2800" dirty="0"/>
          </a:p>
          <a:p>
            <a:pPr>
              <a:buClr>
                <a:schemeClr val="accent1"/>
              </a:buClr>
              <a:buSzPct val="115000"/>
              <a:buFont typeface="Wingdings" panose="05000000000000000000" pitchFamily="2" charset="2"/>
              <a:buChar char="Ø"/>
            </a:pPr>
            <a:r>
              <a:rPr lang="en-US" altLang="en-US" b="0" dirty="0">
                <a:solidFill>
                  <a:srgbClr val="66FFFF"/>
                </a:solidFill>
              </a:rPr>
              <a:t>$10,000 - $35,000, depending on need for transplantation</a:t>
            </a:r>
          </a:p>
        </p:txBody>
      </p:sp>
      <p:sp>
        <p:nvSpPr>
          <p:cNvPr id="8" name="Text Box 5">
            <a:extLst>
              <a:ext uri="{FF2B5EF4-FFF2-40B4-BE49-F238E27FC236}">
                <a16:creationId xmlns:a16="http://schemas.microsoft.com/office/drawing/2014/main" id="{F5A9F0DA-F048-4CC4-A0E4-61CDF15FAB63}"/>
              </a:ext>
            </a:extLst>
          </p:cNvPr>
          <p:cNvSpPr txBox="1">
            <a:spLocks noChangeArrowheads="1"/>
          </p:cNvSpPr>
          <p:nvPr/>
        </p:nvSpPr>
        <p:spPr bwMode="auto">
          <a:xfrm>
            <a:off x="0" y="2167731"/>
            <a:ext cx="9144000" cy="701675"/>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ctr" eaLnBrk="1" hangingPunct="1">
              <a:buClr>
                <a:schemeClr val="accent1"/>
              </a:buClr>
              <a:buSzPct val="115000"/>
              <a:defRPr/>
            </a:pPr>
            <a:r>
              <a:rPr lang="en-US" altLang="en-US" sz="2000" dirty="0">
                <a:solidFill>
                  <a:srgbClr val="D60093"/>
                </a:solidFill>
                <a:latin typeface="Tahoma" panose="020B0604030504040204" pitchFamily="34" charset="0"/>
              </a:rPr>
              <a:t>Basing the skin’s value on the selling price of cowhide (approx. $.25 per sq. ft.), the average person’s skin amounts to $3.50!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fade">
                                      <p:cBhvr>
                                        <p:cTn id="7" dur="500"/>
                                        <p:tgtEl>
                                          <p:spTgt spid="1515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558"/>
                                        </p:tgtEl>
                                        <p:attrNameLst>
                                          <p:attrName>style.visibility</p:attrName>
                                        </p:attrNameLst>
                                      </p:cBhvr>
                                      <p:to>
                                        <p:strVal val="visible"/>
                                      </p:to>
                                    </p:set>
                                    <p:animEffect transition="in" filter="fade">
                                      <p:cBhvr>
                                        <p:cTn id="17" dur="500"/>
                                        <p:tgtEl>
                                          <p:spTgt spid="1515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1559"/>
                                        </p:tgtEl>
                                        <p:attrNameLst>
                                          <p:attrName>style.visibility</p:attrName>
                                        </p:attrNameLst>
                                      </p:cBhvr>
                                      <p:to>
                                        <p:strVal val="visible"/>
                                      </p:to>
                                    </p:set>
                                    <p:animEffect transition="in" filter="fade">
                                      <p:cBhvr>
                                        <p:cTn id="22" dur="500"/>
                                        <p:tgtEl>
                                          <p:spTgt spid="151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P spid="151558" grpId="0"/>
      <p:bldP spid="151559"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8FD9239D-920C-4C28-8DD2-5D4CAE583D00}"/>
              </a:ext>
            </a:extLst>
          </p:cNvPr>
          <p:cNvSpPr>
            <a:spLocks noGrp="1"/>
          </p:cNvSpPr>
          <p:nvPr>
            <p:ph type="ftr" sz="quarter" idx="11"/>
          </p:nvPr>
        </p:nvSpPr>
        <p:spPr>
          <a:xfrm>
            <a:off x="3124200" y="6391275"/>
            <a:ext cx="2895600" cy="457200"/>
          </a:xfrm>
        </p:spPr>
        <p:txBody>
          <a:bodyPr/>
          <a:lstStyle/>
          <a:p>
            <a:pPr>
              <a:defRPr/>
            </a:pPr>
            <a:r>
              <a:rPr lang="en-US" altLang="en-US"/>
              <a:t>What Are You Worth?</a:t>
            </a:r>
            <a:endParaRPr lang="en-US" altLang="en-US" dirty="0"/>
          </a:p>
        </p:txBody>
      </p:sp>
      <p:sp>
        <p:nvSpPr>
          <p:cNvPr id="153602" name="Rectangle 2">
            <a:extLst>
              <a:ext uri="{FF2B5EF4-FFF2-40B4-BE49-F238E27FC236}">
                <a16:creationId xmlns:a16="http://schemas.microsoft.com/office/drawing/2014/main" id="{94B8BDAE-BDFC-4A2D-8D40-EA1FE9E237C0}"/>
              </a:ext>
            </a:extLst>
          </p:cNvPr>
          <p:cNvSpPr>
            <a:spLocks noGrp="1" noChangeArrowheads="1"/>
          </p:cNvSpPr>
          <p:nvPr>
            <p:ph type="title"/>
          </p:nvPr>
        </p:nvSpPr>
        <p:spPr>
          <a:xfrm>
            <a:off x="0" y="0"/>
            <a:ext cx="9144000" cy="609600"/>
          </a:xfrm>
        </p:spPr>
        <p:txBody>
          <a:bodyPr/>
          <a:lstStyle/>
          <a:p>
            <a:pPr eaLnBrk="1" hangingPunct="1">
              <a:defRPr/>
            </a:pPr>
            <a:r>
              <a:rPr lang="en-US" altLang="en-US" sz="3200" b="1" u="sng" dirty="0">
                <a:solidFill>
                  <a:srgbClr val="FFFF00"/>
                </a:solidFill>
                <a:cs typeface="Times New Roman" panose="02020603050405020304" pitchFamily="18" charset="0"/>
              </a:rPr>
              <a:t>You Have Value </a:t>
            </a:r>
            <a:r>
              <a:rPr lang="en-US" altLang="en-US" sz="3600" b="1" u="sng" dirty="0">
                <a:solidFill>
                  <a:schemeClr val="tx1"/>
                </a:solidFill>
                <a:cs typeface="Times New Roman" panose="02020603050405020304" pitchFamily="18" charset="0"/>
              </a:rPr>
              <a:t> </a:t>
            </a:r>
          </a:p>
        </p:txBody>
      </p:sp>
      <p:sp>
        <p:nvSpPr>
          <p:cNvPr id="153603" name="Text Box 3">
            <a:extLst>
              <a:ext uri="{FF2B5EF4-FFF2-40B4-BE49-F238E27FC236}">
                <a16:creationId xmlns:a16="http://schemas.microsoft.com/office/drawing/2014/main" id="{63B3E82E-4A2F-4B27-9857-49BF2E51D2A6}"/>
              </a:ext>
            </a:extLst>
          </p:cNvPr>
          <p:cNvSpPr txBox="1">
            <a:spLocks noChangeArrowheads="1"/>
          </p:cNvSpPr>
          <p:nvPr/>
        </p:nvSpPr>
        <p:spPr bwMode="auto">
          <a:xfrm>
            <a:off x="0" y="142325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marL="0" indent="0" eaLnBrk="1" hangingPunct="1"/>
            <a:r>
              <a:rPr lang="en-US" altLang="en-US" sz="2400" dirty="0"/>
              <a:t>We live in a time when that which should be prized the most (human life), is prized the least – “life is cheap”</a:t>
            </a:r>
            <a:endParaRPr lang="en-US" altLang="en-US" b="0" dirty="0">
              <a:solidFill>
                <a:srgbClr val="66FFFF"/>
              </a:solidFill>
            </a:endParaRPr>
          </a:p>
        </p:txBody>
      </p:sp>
      <p:sp>
        <p:nvSpPr>
          <p:cNvPr id="153607" name="Text Box 7">
            <a:extLst>
              <a:ext uri="{FF2B5EF4-FFF2-40B4-BE49-F238E27FC236}">
                <a16:creationId xmlns:a16="http://schemas.microsoft.com/office/drawing/2014/main" id="{2AF85519-3977-45A6-AC5E-6EB8F2F8FBF5}"/>
              </a:ext>
            </a:extLst>
          </p:cNvPr>
          <p:cNvSpPr txBox="1">
            <a:spLocks noChangeArrowheads="1"/>
          </p:cNvSpPr>
          <p:nvPr/>
        </p:nvSpPr>
        <p:spPr bwMode="auto">
          <a:xfrm>
            <a:off x="0" y="22542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evolutionist: “a further development.”</a:t>
            </a:r>
          </a:p>
        </p:txBody>
      </p:sp>
      <p:sp>
        <p:nvSpPr>
          <p:cNvPr id="153608" name="Text Box 8">
            <a:extLst>
              <a:ext uri="{FF2B5EF4-FFF2-40B4-BE49-F238E27FC236}">
                <a16:creationId xmlns:a16="http://schemas.microsoft.com/office/drawing/2014/main" id="{DC6BA2D8-3B52-424B-9EEE-AF30505C9EAF}"/>
              </a:ext>
            </a:extLst>
          </p:cNvPr>
          <p:cNvSpPr txBox="1">
            <a:spLocks noChangeArrowheads="1"/>
          </p:cNvSpPr>
          <p:nvPr/>
        </p:nvSpPr>
        <p:spPr bwMode="auto">
          <a:xfrm>
            <a:off x="0" y="26511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materialist: “just something to be adorned.”</a:t>
            </a:r>
          </a:p>
        </p:txBody>
      </p:sp>
      <p:sp>
        <p:nvSpPr>
          <p:cNvPr id="153609" name="Text Box 9">
            <a:extLst>
              <a:ext uri="{FF2B5EF4-FFF2-40B4-BE49-F238E27FC236}">
                <a16:creationId xmlns:a16="http://schemas.microsoft.com/office/drawing/2014/main" id="{9B4E285F-09BC-4173-B7BA-461A4A8EDAEE}"/>
              </a:ext>
            </a:extLst>
          </p:cNvPr>
          <p:cNvSpPr txBox="1">
            <a:spLocks noChangeArrowheads="1"/>
          </p:cNvSpPr>
          <p:nvPr/>
        </p:nvSpPr>
        <p:spPr bwMode="auto">
          <a:xfrm>
            <a:off x="0" y="30480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atheist: “nothing more than an animal.”</a:t>
            </a:r>
          </a:p>
        </p:txBody>
      </p:sp>
      <p:sp>
        <p:nvSpPr>
          <p:cNvPr id="153610" name="Text Box 10">
            <a:extLst>
              <a:ext uri="{FF2B5EF4-FFF2-40B4-BE49-F238E27FC236}">
                <a16:creationId xmlns:a16="http://schemas.microsoft.com/office/drawing/2014/main" id="{A19F6C10-14A0-491D-881B-F1762D0A36ED}"/>
              </a:ext>
            </a:extLst>
          </p:cNvPr>
          <p:cNvSpPr txBox="1">
            <a:spLocks noChangeArrowheads="1"/>
          </p:cNvSpPr>
          <p:nvPr/>
        </p:nvSpPr>
        <p:spPr bwMode="auto">
          <a:xfrm>
            <a:off x="0" y="344487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ecologist: “a destabilizing influence on the environment.”</a:t>
            </a:r>
          </a:p>
        </p:txBody>
      </p:sp>
      <p:sp>
        <p:nvSpPr>
          <p:cNvPr id="153611" name="Text Box 11">
            <a:extLst>
              <a:ext uri="{FF2B5EF4-FFF2-40B4-BE49-F238E27FC236}">
                <a16:creationId xmlns:a16="http://schemas.microsoft.com/office/drawing/2014/main" id="{ACB7366A-DB4D-4162-924A-BEE93693B5AC}"/>
              </a:ext>
            </a:extLst>
          </p:cNvPr>
          <p:cNvSpPr txBox="1">
            <a:spLocks noChangeArrowheads="1"/>
          </p:cNvSpPr>
          <p:nvPr/>
        </p:nvSpPr>
        <p:spPr bwMode="auto">
          <a:xfrm>
            <a:off x="0" y="38417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industrialist: “a cog in a big machine.”</a:t>
            </a:r>
          </a:p>
        </p:txBody>
      </p:sp>
      <p:sp>
        <p:nvSpPr>
          <p:cNvPr id="153612" name="Text Box 12">
            <a:extLst>
              <a:ext uri="{FF2B5EF4-FFF2-40B4-BE49-F238E27FC236}">
                <a16:creationId xmlns:a16="http://schemas.microsoft.com/office/drawing/2014/main" id="{DBB2B8CF-59E8-4B29-9B76-406DCE12CFC9}"/>
              </a:ext>
            </a:extLst>
          </p:cNvPr>
          <p:cNvSpPr txBox="1">
            <a:spLocks noChangeArrowheads="1"/>
          </p:cNvSpPr>
          <p:nvPr/>
        </p:nvSpPr>
        <p:spPr bwMode="auto">
          <a:xfrm>
            <a:off x="0" y="42386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militarist: “a fighting machine.”</a:t>
            </a:r>
          </a:p>
        </p:txBody>
      </p:sp>
      <p:sp>
        <p:nvSpPr>
          <p:cNvPr id="153613" name="Text Box 13">
            <a:extLst>
              <a:ext uri="{FF2B5EF4-FFF2-40B4-BE49-F238E27FC236}">
                <a16:creationId xmlns:a16="http://schemas.microsoft.com/office/drawing/2014/main" id="{01B965E8-6D3B-4909-B0D1-EE21E56BBEBC}"/>
              </a:ext>
            </a:extLst>
          </p:cNvPr>
          <p:cNvSpPr txBox="1">
            <a:spLocks noChangeArrowheads="1"/>
          </p:cNvSpPr>
          <p:nvPr/>
        </p:nvSpPr>
        <p:spPr bwMode="auto">
          <a:xfrm>
            <a:off x="0" y="46355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government: “a taxpayer I.D. and potential voter.”</a:t>
            </a:r>
          </a:p>
        </p:txBody>
      </p:sp>
      <p:sp>
        <p:nvSpPr>
          <p:cNvPr id="153614" name="Text Box 14">
            <a:extLst>
              <a:ext uri="{FF2B5EF4-FFF2-40B4-BE49-F238E27FC236}">
                <a16:creationId xmlns:a16="http://schemas.microsoft.com/office/drawing/2014/main" id="{0E0A6A4F-D4C2-44E1-B238-01F9DC461455}"/>
              </a:ext>
            </a:extLst>
          </p:cNvPr>
          <p:cNvSpPr txBox="1">
            <a:spLocks noChangeArrowheads="1"/>
          </p:cNvSpPr>
          <p:nvPr/>
        </p:nvSpPr>
        <p:spPr bwMode="auto">
          <a:xfrm>
            <a:off x="0" y="503237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abortionist: “a mass of tissue.”</a:t>
            </a:r>
          </a:p>
        </p:txBody>
      </p:sp>
      <p:sp>
        <p:nvSpPr>
          <p:cNvPr id="153615" name="Text Box 15">
            <a:extLst>
              <a:ext uri="{FF2B5EF4-FFF2-40B4-BE49-F238E27FC236}">
                <a16:creationId xmlns:a16="http://schemas.microsoft.com/office/drawing/2014/main" id="{0CEFF7A9-EEDD-4F5F-A27C-22D18B83DC31}"/>
              </a:ext>
            </a:extLst>
          </p:cNvPr>
          <p:cNvSpPr txBox="1">
            <a:spLocks noChangeArrowheads="1"/>
          </p:cNvSpPr>
          <p:nvPr/>
        </p:nvSpPr>
        <p:spPr bwMode="auto">
          <a:xfrm>
            <a:off x="0" y="54292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To the euthenist: “something to be put out of its misery.”</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fade">
                                      <p:cBhvr>
                                        <p:cTn id="7" dur="500"/>
                                        <p:tgtEl>
                                          <p:spTgt spid="1536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07"/>
                                        </p:tgtEl>
                                        <p:attrNameLst>
                                          <p:attrName>style.visibility</p:attrName>
                                        </p:attrNameLst>
                                      </p:cBhvr>
                                      <p:to>
                                        <p:strVal val="visible"/>
                                      </p:to>
                                    </p:set>
                                    <p:animEffect transition="in" filter="wipe(left)">
                                      <p:cBhvr>
                                        <p:cTn id="11" dur="500"/>
                                        <p:tgtEl>
                                          <p:spTgt spid="1536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3608"/>
                                        </p:tgtEl>
                                        <p:attrNameLst>
                                          <p:attrName>style.visibility</p:attrName>
                                        </p:attrNameLst>
                                      </p:cBhvr>
                                      <p:to>
                                        <p:strVal val="visible"/>
                                      </p:to>
                                    </p:set>
                                    <p:animEffect transition="in" filter="wipe(left)">
                                      <p:cBhvr>
                                        <p:cTn id="15" dur="500"/>
                                        <p:tgtEl>
                                          <p:spTgt spid="1536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3609"/>
                                        </p:tgtEl>
                                        <p:attrNameLst>
                                          <p:attrName>style.visibility</p:attrName>
                                        </p:attrNameLst>
                                      </p:cBhvr>
                                      <p:to>
                                        <p:strVal val="visible"/>
                                      </p:to>
                                    </p:set>
                                    <p:animEffect transition="in" filter="wipe(left)">
                                      <p:cBhvr>
                                        <p:cTn id="19" dur="500"/>
                                        <p:tgtEl>
                                          <p:spTgt spid="15360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3610"/>
                                        </p:tgtEl>
                                        <p:attrNameLst>
                                          <p:attrName>style.visibility</p:attrName>
                                        </p:attrNameLst>
                                      </p:cBhvr>
                                      <p:to>
                                        <p:strVal val="visible"/>
                                      </p:to>
                                    </p:set>
                                    <p:animEffect transition="in" filter="wipe(left)">
                                      <p:cBhvr>
                                        <p:cTn id="23" dur="500"/>
                                        <p:tgtEl>
                                          <p:spTgt spid="1536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3611"/>
                                        </p:tgtEl>
                                        <p:attrNameLst>
                                          <p:attrName>style.visibility</p:attrName>
                                        </p:attrNameLst>
                                      </p:cBhvr>
                                      <p:to>
                                        <p:strVal val="visible"/>
                                      </p:to>
                                    </p:set>
                                    <p:animEffect transition="in" filter="wipe(left)">
                                      <p:cBhvr>
                                        <p:cTn id="27" dur="500"/>
                                        <p:tgtEl>
                                          <p:spTgt spid="1536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3612"/>
                                        </p:tgtEl>
                                        <p:attrNameLst>
                                          <p:attrName>style.visibility</p:attrName>
                                        </p:attrNameLst>
                                      </p:cBhvr>
                                      <p:to>
                                        <p:strVal val="visible"/>
                                      </p:to>
                                    </p:set>
                                    <p:animEffect transition="in" filter="wipe(left)">
                                      <p:cBhvr>
                                        <p:cTn id="31" dur="500"/>
                                        <p:tgtEl>
                                          <p:spTgt spid="15361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3613"/>
                                        </p:tgtEl>
                                        <p:attrNameLst>
                                          <p:attrName>style.visibility</p:attrName>
                                        </p:attrNameLst>
                                      </p:cBhvr>
                                      <p:to>
                                        <p:strVal val="visible"/>
                                      </p:to>
                                    </p:set>
                                    <p:animEffect transition="in" filter="wipe(left)">
                                      <p:cBhvr>
                                        <p:cTn id="35" dur="500"/>
                                        <p:tgtEl>
                                          <p:spTgt spid="1536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3614"/>
                                        </p:tgtEl>
                                        <p:attrNameLst>
                                          <p:attrName>style.visibility</p:attrName>
                                        </p:attrNameLst>
                                      </p:cBhvr>
                                      <p:to>
                                        <p:strVal val="visible"/>
                                      </p:to>
                                    </p:set>
                                    <p:animEffect transition="in" filter="wipe(left)">
                                      <p:cBhvr>
                                        <p:cTn id="39" dur="500"/>
                                        <p:tgtEl>
                                          <p:spTgt spid="15361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3615"/>
                                        </p:tgtEl>
                                        <p:attrNameLst>
                                          <p:attrName>style.visibility</p:attrName>
                                        </p:attrNameLst>
                                      </p:cBhvr>
                                      <p:to>
                                        <p:strVal val="visible"/>
                                      </p:to>
                                    </p:set>
                                    <p:animEffect transition="in" filter="wipe(left)">
                                      <p:cBhvr>
                                        <p:cTn id="43" dur="500"/>
                                        <p:tgtEl>
                                          <p:spTgt spid="153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7" grpId="0"/>
      <p:bldP spid="153608" grpId="0"/>
      <p:bldP spid="153609" grpId="0"/>
      <p:bldP spid="153610" grpId="0"/>
      <p:bldP spid="153611" grpId="0"/>
      <p:bldP spid="153612" grpId="0"/>
      <p:bldP spid="153613" grpId="0"/>
      <p:bldP spid="153614" grpId="0"/>
      <p:bldP spid="1536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C4E8679F-603F-40E5-8B3D-E37D2BB6A588}"/>
              </a:ext>
            </a:extLst>
          </p:cNvPr>
          <p:cNvSpPr>
            <a:spLocks noGrp="1"/>
          </p:cNvSpPr>
          <p:nvPr>
            <p:ph type="ftr" sz="quarter" idx="11"/>
          </p:nvPr>
        </p:nvSpPr>
        <p:spPr>
          <a:xfrm>
            <a:off x="3124200" y="6391275"/>
            <a:ext cx="2895600" cy="457200"/>
          </a:xfrm>
        </p:spPr>
        <p:txBody>
          <a:bodyPr/>
          <a:lstStyle/>
          <a:p>
            <a:pPr>
              <a:defRPr/>
            </a:pPr>
            <a:r>
              <a:rPr lang="en-US" altLang="en-US"/>
              <a:t>What Are You Worth?</a:t>
            </a:r>
            <a:endParaRPr lang="en-US" altLang="en-US" dirty="0"/>
          </a:p>
        </p:txBody>
      </p:sp>
      <p:sp>
        <p:nvSpPr>
          <p:cNvPr id="155650" name="Rectangle 2">
            <a:extLst>
              <a:ext uri="{FF2B5EF4-FFF2-40B4-BE49-F238E27FC236}">
                <a16:creationId xmlns:a16="http://schemas.microsoft.com/office/drawing/2014/main" id="{388C6EF0-FD77-47B3-9935-38B7DF82F7DD}"/>
              </a:ext>
            </a:extLst>
          </p:cNvPr>
          <p:cNvSpPr>
            <a:spLocks noGrp="1" noChangeArrowheads="1"/>
          </p:cNvSpPr>
          <p:nvPr>
            <p:ph type="title"/>
          </p:nvPr>
        </p:nvSpPr>
        <p:spPr>
          <a:xfrm>
            <a:off x="0" y="0"/>
            <a:ext cx="9144000" cy="609600"/>
          </a:xfrm>
        </p:spPr>
        <p:txBody>
          <a:bodyPr/>
          <a:lstStyle/>
          <a:p>
            <a:pPr eaLnBrk="1" hangingPunct="1">
              <a:defRPr/>
            </a:pPr>
            <a:r>
              <a:rPr lang="en-US" altLang="en-US" sz="3200" b="1" u="sng" dirty="0">
                <a:solidFill>
                  <a:srgbClr val="FFFF00"/>
                </a:solidFill>
                <a:cs typeface="Times New Roman" panose="02020603050405020304" pitchFamily="18" charset="0"/>
              </a:rPr>
              <a:t>You Have Value </a:t>
            </a:r>
            <a:r>
              <a:rPr lang="en-US" altLang="en-US" sz="3600" b="1" u="sng" dirty="0">
                <a:solidFill>
                  <a:schemeClr val="tx1"/>
                </a:solidFill>
                <a:cs typeface="Times New Roman" panose="02020603050405020304" pitchFamily="18" charset="0"/>
              </a:rPr>
              <a:t> </a:t>
            </a:r>
          </a:p>
        </p:txBody>
      </p:sp>
      <p:sp>
        <p:nvSpPr>
          <p:cNvPr id="155651" name="Text Box 3">
            <a:extLst>
              <a:ext uri="{FF2B5EF4-FFF2-40B4-BE49-F238E27FC236}">
                <a16:creationId xmlns:a16="http://schemas.microsoft.com/office/drawing/2014/main" id="{98369D5B-FA38-4361-9C91-2981B32987BF}"/>
              </a:ext>
            </a:extLst>
          </p:cNvPr>
          <p:cNvSpPr txBox="1">
            <a:spLocks noChangeArrowheads="1"/>
          </p:cNvSpPr>
          <p:nvPr/>
        </p:nvSpPr>
        <p:spPr bwMode="auto">
          <a:xfrm>
            <a:off x="0" y="10668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Your value is not determined by your body’s </a:t>
            </a:r>
          </a:p>
          <a:p>
            <a:pPr eaLnBrk="1" hangingPunct="1"/>
            <a:r>
              <a:rPr lang="en-US" altLang="en-US" sz="2400" dirty="0"/>
              <a:t>element makeup or by the philosophies of the day </a:t>
            </a:r>
          </a:p>
          <a:p>
            <a:pPr eaLnBrk="1" hangingPunct="1"/>
            <a:r>
              <a:rPr lang="en-US" altLang="en-US" sz="2400" dirty="0"/>
              <a:t>(Your real worth is determined by Him who created you)</a:t>
            </a:r>
            <a:r>
              <a:rPr lang="en-US" altLang="en-US" sz="2400" b="0" dirty="0"/>
              <a:t> </a:t>
            </a:r>
          </a:p>
        </p:txBody>
      </p:sp>
      <p:sp>
        <p:nvSpPr>
          <p:cNvPr id="155652" name="Text Box 4">
            <a:extLst>
              <a:ext uri="{FF2B5EF4-FFF2-40B4-BE49-F238E27FC236}">
                <a16:creationId xmlns:a16="http://schemas.microsoft.com/office/drawing/2014/main" id="{265FDEA5-9AD8-4372-9585-E0DBF9897332}"/>
              </a:ext>
            </a:extLst>
          </p:cNvPr>
          <p:cNvSpPr txBox="1">
            <a:spLocks noChangeArrowheads="1"/>
          </p:cNvSpPr>
          <p:nvPr/>
        </p:nvSpPr>
        <p:spPr bwMode="auto">
          <a:xfrm>
            <a:off x="0" y="225425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buClr>
                <a:schemeClr val="accent1"/>
              </a:buClr>
              <a:buSzPct val="115000"/>
              <a:buFont typeface="Wingdings" panose="05000000000000000000" pitchFamily="2" charset="2"/>
              <a:buChar char="Ø"/>
            </a:pPr>
            <a:r>
              <a:rPr lang="en-US" altLang="en-US" dirty="0">
                <a:solidFill>
                  <a:srgbClr val="66FFFF"/>
                </a:solidFill>
              </a:rPr>
              <a:t>Most of what we buy and sell is manufactured goods, raw materials transferred by process into usable substances that have additional value (wheat, cow’s milk, hen’s eggs, etc.) </a:t>
            </a:r>
          </a:p>
          <a:p>
            <a:pPr eaLnBrk="1" hangingPunct="1">
              <a:buClr>
                <a:schemeClr val="accent1"/>
              </a:buClr>
              <a:buSzPct val="115000"/>
              <a:buFont typeface="Wingdings" panose="05000000000000000000" pitchFamily="2" charset="2"/>
              <a:buChar char="Ø"/>
            </a:pPr>
            <a:r>
              <a:rPr lang="en-US" altLang="en-US" dirty="0">
                <a:solidFill>
                  <a:srgbClr val="66FFFF"/>
                </a:solidFill>
              </a:rPr>
              <a:t>The value of those things is set by the manufacturer and market conditions.</a:t>
            </a:r>
          </a:p>
        </p:txBody>
      </p:sp>
      <p:sp>
        <p:nvSpPr>
          <p:cNvPr id="7" name="Text Box 13">
            <a:extLst>
              <a:ext uri="{FF2B5EF4-FFF2-40B4-BE49-F238E27FC236}">
                <a16:creationId xmlns:a16="http://schemas.microsoft.com/office/drawing/2014/main" id="{68F16BB3-95C0-4067-A3F8-624F062815D4}"/>
              </a:ext>
            </a:extLst>
          </p:cNvPr>
          <p:cNvSpPr txBox="1">
            <a:spLocks noChangeArrowheads="1"/>
          </p:cNvSpPr>
          <p:nvPr/>
        </p:nvSpPr>
        <p:spPr bwMode="auto">
          <a:xfrm>
            <a:off x="0" y="4775200"/>
            <a:ext cx="9144000" cy="830997"/>
          </a:xfrm>
          <a:prstGeom prst="rect">
            <a:avLst/>
          </a:prstGeom>
          <a:solidFill>
            <a:srgbClr val="00B050"/>
          </a:solidFill>
          <a:ln>
            <a:noFill/>
          </a:ln>
          <a:extLst/>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Man is the creation of God’s hands (Gen. 2:7) – </a:t>
            </a:r>
          </a:p>
          <a:p>
            <a:pPr algn="ctr" eaLnBrk="1" hangingPunct="1"/>
            <a:r>
              <a:rPr lang="en-US" altLang="en-US" sz="2400" dirty="0"/>
              <a:t>He determines the worth!</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fade">
                                      <p:cBhvr>
                                        <p:cTn id="7" dur="500"/>
                                        <p:tgtEl>
                                          <p:spTgt spid="1556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652"/>
                                        </p:tgtEl>
                                        <p:attrNameLst>
                                          <p:attrName>style.visibility</p:attrName>
                                        </p:attrNameLst>
                                      </p:cBhvr>
                                      <p:to>
                                        <p:strVal val="visible"/>
                                      </p:to>
                                    </p:set>
                                    <p:animEffect transition="in" filter="fade">
                                      <p:cBhvr>
                                        <p:cTn id="10" dur="500"/>
                                        <p:tgtEl>
                                          <p:spTgt spid="15565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A856E-DD22-4B04-A80C-EE0F676BF527}"/>
              </a:ext>
            </a:extLst>
          </p:cNvPr>
          <p:cNvSpPr>
            <a:spLocks noGrp="1"/>
          </p:cNvSpPr>
          <p:nvPr>
            <p:ph type="ftr" sz="quarter" idx="11"/>
          </p:nvPr>
        </p:nvSpPr>
        <p:spPr>
          <a:xfrm>
            <a:off x="3124200" y="6400800"/>
            <a:ext cx="2895600" cy="457200"/>
          </a:xfrm>
        </p:spPr>
        <p:txBody>
          <a:bodyPr/>
          <a:lstStyle/>
          <a:p>
            <a:pPr>
              <a:defRPr/>
            </a:pPr>
            <a:r>
              <a:rPr lang="en-US" altLang="en-US" dirty="0"/>
              <a:t>What Are You Worth?</a:t>
            </a:r>
          </a:p>
        </p:txBody>
      </p:sp>
      <p:sp>
        <p:nvSpPr>
          <p:cNvPr id="142338" name="Rectangle 2">
            <a:extLst>
              <a:ext uri="{FF2B5EF4-FFF2-40B4-BE49-F238E27FC236}">
                <a16:creationId xmlns:a16="http://schemas.microsoft.com/office/drawing/2014/main" id="{E9AE045F-AB13-43CF-B20C-E6B4657372E8}"/>
              </a:ext>
            </a:extLst>
          </p:cNvPr>
          <p:cNvSpPr>
            <a:spLocks noGrp="1" noChangeArrowheads="1"/>
          </p:cNvSpPr>
          <p:nvPr>
            <p:ph type="title"/>
          </p:nvPr>
        </p:nvSpPr>
        <p:spPr>
          <a:xfrm>
            <a:off x="0" y="0"/>
            <a:ext cx="9144000" cy="609600"/>
          </a:xfrm>
        </p:spPr>
        <p:txBody>
          <a:bodyPr/>
          <a:lstStyle/>
          <a:p>
            <a:pPr eaLnBrk="1" hangingPunct="1">
              <a:defRPr/>
            </a:pPr>
            <a:r>
              <a:rPr lang="en-US" altLang="en-US" sz="2800" b="1" u="sng" dirty="0">
                <a:solidFill>
                  <a:srgbClr val="FFFF00"/>
                </a:solidFill>
                <a:cs typeface="Times New Roman" panose="02020603050405020304" pitchFamily="18" charset="0"/>
              </a:rPr>
              <a:t>“What Is Man That You Take Thought Of Him?” </a:t>
            </a:r>
          </a:p>
        </p:txBody>
      </p:sp>
      <p:sp>
        <p:nvSpPr>
          <p:cNvPr id="142340" name="Text Box 4">
            <a:extLst>
              <a:ext uri="{FF2B5EF4-FFF2-40B4-BE49-F238E27FC236}">
                <a16:creationId xmlns:a16="http://schemas.microsoft.com/office/drawing/2014/main" id="{EF70DA83-1E08-42F2-83C8-5110B2EC77ED}"/>
              </a:ext>
            </a:extLst>
          </p:cNvPr>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Ps. 8:3-9; Heb. 2:5-10: “What is man?”</a:t>
            </a:r>
            <a:endParaRPr lang="en-US" altLang="en-US" b="0" dirty="0">
              <a:solidFill>
                <a:srgbClr val="66FFFF"/>
              </a:solidFill>
            </a:endParaRPr>
          </a:p>
        </p:txBody>
      </p:sp>
      <p:sp>
        <p:nvSpPr>
          <p:cNvPr id="6" name="Text Box 4">
            <a:extLst>
              <a:ext uri="{FF2B5EF4-FFF2-40B4-BE49-F238E27FC236}">
                <a16:creationId xmlns:a16="http://schemas.microsoft.com/office/drawing/2014/main" id="{35531563-C934-40BA-94CD-AC2D3617E3D3}"/>
              </a:ext>
            </a:extLst>
          </p:cNvPr>
          <p:cNvSpPr txBox="1">
            <a:spLocks noChangeArrowheads="1"/>
          </p:cNvSpPr>
          <p:nvPr/>
        </p:nvSpPr>
        <p:spPr bwMode="auto">
          <a:xfrm>
            <a:off x="0" y="1524000"/>
            <a:ext cx="9144000" cy="415498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solidFill>
                  <a:srgbClr val="7030A0"/>
                </a:solidFill>
              </a:rPr>
              <a:t>Ps. 8:3-9</a:t>
            </a:r>
          </a:p>
          <a:p>
            <a:pPr eaLnBrk="1" hangingPunct="1"/>
            <a:r>
              <a:rPr lang="en-US" altLang="en-US" b="0" dirty="0">
                <a:solidFill>
                  <a:srgbClr val="002060"/>
                </a:solidFill>
              </a:rPr>
              <a:t>3.  When I consider Your heavens, the work of Your fingers, The moon and the stars, which You have ordained;</a:t>
            </a:r>
          </a:p>
          <a:p>
            <a:pPr eaLnBrk="1" hangingPunct="1"/>
            <a:r>
              <a:rPr lang="en-US" altLang="en-US" b="0" dirty="0">
                <a:solidFill>
                  <a:srgbClr val="002060"/>
                </a:solidFill>
              </a:rPr>
              <a:t>4.  What is man that You take thought of him, And the son of man that You care for him?</a:t>
            </a:r>
          </a:p>
          <a:p>
            <a:pPr eaLnBrk="1" hangingPunct="1"/>
            <a:r>
              <a:rPr lang="en-US" altLang="en-US" b="0" dirty="0">
                <a:solidFill>
                  <a:srgbClr val="002060"/>
                </a:solidFill>
              </a:rPr>
              <a:t>5.  Yet You have made him a little lower than God, And You crown him with glory and majesty!</a:t>
            </a:r>
          </a:p>
          <a:p>
            <a:pPr eaLnBrk="1" hangingPunct="1"/>
            <a:r>
              <a:rPr lang="en-US" altLang="en-US" b="0" dirty="0">
                <a:solidFill>
                  <a:srgbClr val="002060"/>
                </a:solidFill>
              </a:rPr>
              <a:t>6.  You make him to rule over the works of Your hands; You have put all things under his feet,</a:t>
            </a:r>
          </a:p>
          <a:p>
            <a:pPr eaLnBrk="1" hangingPunct="1"/>
            <a:r>
              <a:rPr lang="en-US" altLang="en-US" b="0" dirty="0">
                <a:solidFill>
                  <a:srgbClr val="002060"/>
                </a:solidFill>
              </a:rPr>
              <a:t>7.  All sheep and oxen, And also the beasts of the field,</a:t>
            </a:r>
          </a:p>
          <a:p>
            <a:pPr eaLnBrk="1" hangingPunct="1"/>
            <a:r>
              <a:rPr lang="en-US" altLang="en-US" b="0" dirty="0">
                <a:solidFill>
                  <a:srgbClr val="002060"/>
                </a:solidFill>
              </a:rPr>
              <a:t>8.  The birds of the heavens and the fish of the sea, Whatever passes through the paths of the seas.</a:t>
            </a:r>
          </a:p>
          <a:p>
            <a:pPr eaLnBrk="1" hangingPunct="1"/>
            <a:r>
              <a:rPr lang="en-US" altLang="en-US" b="0" dirty="0">
                <a:solidFill>
                  <a:srgbClr val="002060"/>
                </a:solidFill>
              </a:rPr>
              <a:t>9.  O LORD, our Lord, How majestic is Your name in all the earth!</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fade">
                                      <p:cBhvr>
                                        <p:cTn id="7" dur="500"/>
                                        <p:tgtEl>
                                          <p:spTgt spid="1423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A856E-DD22-4B04-A80C-EE0F676BF527}"/>
              </a:ext>
            </a:extLst>
          </p:cNvPr>
          <p:cNvSpPr>
            <a:spLocks noGrp="1"/>
          </p:cNvSpPr>
          <p:nvPr>
            <p:ph type="ftr" sz="quarter" idx="11"/>
          </p:nvPr>
        </p:nvSpPr>
        <p:spPr>
          <a:xfrm>
            <a:off x="3124200" y="6400800"/>
            <a:ext cx="2895600" cy="457200"/>
          </a:xfrm>
        </p:spPr>
        <p:txBody>
          <a:bodyPr/>
          <a:lstStyle/>
          <a:p>
            <a:pPr>
              <a:defRPr/>
            </a:pPr>
            <a:r>
              <a:rPr lang="en-US" altLang="en-US" dirty="0"/>
              <a:t>What Are You Worth?</a:t>
            </a:r>
          </a:p>
        </p:txBody>
      </p:sp>
      <p:sp>
        <p:nvSpPr>
          <p:cNvPr id="142338" name="Rectangle 2">
            <a:extLst>
              <a:ext uri="{FF2B5EF4-FFF2-40B4-BE49-F238E27FC236}">
                <a16:creationId xmlns:a16="http://schemas.microsoft.com/office/drawing/2014/main" id="{E9AE045F-AB13-43CF-B20C-E6B4657372E8}"/>
              </a:ext>
            </a:extLst>
          </p:cNvPr>
          <p:cNvSpPr>
            <a:spLocks noGrp="1" noChangeArrowheads="1"/>
          </p:cNvSpPr>
          <p:nvPr>
            <p:ph type="title"/>
          </p:nvPr>
        </p:nvSpPr>
        <p:spPr>
          <a:xfrm>
            <a:off x="0" y="0"/>
            <a:ext cx="9144000" cy="609600"/>
          </a:xfrm>
        </p:spPr>
        <p:txBody>
          <a:bodyPr/>
          <a:lstStyle/>
          <a:p>
            <a:pPr eaLnBrk="1" hangingPunct="1">
              <a:defRPr/>
            </a:pPr>
            <a:r>
              <a:rPr lang="en-US" altLang="en-US" sz="2800" b="1" u="sng" dirty="0">
                <a:solidFill>
                  <a:srgbClr val="FFFF00"/>
                </a:solidFill>
                <a:cs typeface="Times New Roman" panose="02020603050405020304" pitchFamily="18" charset="0"/>
              </a:rPr>
              <a:t>“What Is Man That You Take Thought Of Him?” </a:t>
            </a:r>
          </a:p>
        </p:txBody>
      </p:sp>
      <p:sp>
        <p:nvSpPr>
          <p:cNvPr id="142340" name="Text Box 4">
            <a:extLst>
              <a:ext uri="{FF2B5EF4-FFF2-40B4-BE49-F238E27FC236}">
                <a16:creationId xmlns:a16="http://schemas.microsoft.com/office/drawing/2014/main" id="{EF70DA83-1E08-42F2-83C8-5110B2EC77ED}"/>
              </a:ext>
            </a:extLst>
          </p:cNvPr>
          <p:cNvSpPr txBox="1">
            <a:spLocks noChangeArrowheads="1"/>
          </p:cNvSpPr>
          <p:nvPr/>
        </p:nvSpPr>
        <p:spPr bwMode="auto">
          <a:xfrm>
            <a:off x="0" y="53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Ps. 8:3-9; Heb. 2:5-10: “What is man?”</a:t>
            </a:r>
            <a:endParaRPr lang="en-US" altLang="en-US" b="0" dirty="0">
              <a:solidFill>
                <a:srgbClr val="66FFFF"/>
              </a:solidFill>
            </a:endParaRPr>
          </a:p>
        </p:txBody>
      </p:sp>
      <p:sp>
        <p:nvSpPr>
          <p:cNvPr id="7" name="Text Box 4">
            <a:extLst>
              <a:ext uri="{FF2B5EF4-FFF2-40B4-BE49-F238E27FC236}">
                <a16:creationId xmlns:a16="http://schemas.microsoft.com/office/drawing/2014/main" id="{FD1C9CF5-92F5-4374-9B0C-D8FAFD4C8ABB}"/>
              </a:ext>
            </a:extLst>
          </p:cNvPr>
          <p:cNvSpPr txBox="1">
            <a:spLocks noChangeArrowheads="1"/>
          </p:cNvSpPr>
          <p:nvPr/>
        </p:nvSpPr>
        <p:spPr bwMode="auto">
          <a:xfrm>
            <a:off x="0" y="1148061"/>
            <a:ext cx="9144000" cy="569386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solidFill>
                  <a:srgbClr val="7030A0"/>
                </a:solidFill>
              </a:rPr>
              <a:t>Heb. 2:5-10</a:t>
            </a:r>
          </a:p>
          <a:p>
            <a:pPr eaLnBrk="1" hangingPunct="1"/>
            <a:r>
              <a:rPr lang="en-US" altLang="en-US" b="0" dirty="0">
                <a:solidFill>
                  <a:srgbClr val="002060"/>
                </a:solidFill>
              </a:rPr>
              <a:t>5.  For He did not subject to angels the world to come, concerning which we are speaking.</a:t>
            </a:r>
          </a:p>
          <a:p>
            <a:pPr eaLnBrk="1" hangingPunct="1"/>
            <a:r>
              <a:rPr lang="en-US" altLang="en-US" b="0" dirty="0">
                <a:solidFill>
                  <a:srgbClr val="002060"/>
                </a:solidFill>
              </a:rPr>
              <a:t>6.  But one has testified somewhere, saying, "WHAT IS MAN, THAT YOU REMEMBER HIM? OR THE SON OF MAN, THAT YOU ARE CONCERNED ABOUT HIM?</a:t>
            </a:r>
          </a:p>
          <a:p>
            <a:pPr eaLnBrk="1" hangingPunct="1"/>
            <a:r>
              <a:rPr lang="en-US" altLang="en-US" b="0" dirty="0">
                <a:solidFill>
                  <a:srgbClr val="002060"/>
                </a:solidFill>
              </a:rPr>
              <a:t>7.  "YOU HAVE MADE HIM FOR A LITTLE WHILE LOWER THAN THE ANGELS; YOU HAVE CROWNED HIM WITH GLORY AND HONOR, AND HAVE APPOINTED HIM OVER THE WORKS OF YOUR HANDS;</a:t>
            </a:r>
          </a:p>
          <a:p>
            <a:pPr eaLnBrk="1" hangingPunct="1"/>
            <a:r>
              <a:rPr lang="en-US" altLang="en-US" b="0" dirty="0">
                <a:solidFill>
                  <a:srgbClr val="002060"/>
                </a:solidFill>
              </a:rPr>
              <a:t>8.  YOU HAVE PUT ALL THINGS IN SUBJECTION UNDER HIS FEET." For in subjecting all things to him, He left nothing that is not subject to him. But now we do not yet see all things subjected to him.</a:t>
            </a:r>
          </a:p>
          <a:p>
            <a:pPr eaLnBrk="1" hangingPunct="1"/>
            <a:r>
              <a:rPr lang="en-US" altLang="en-US" b="0" dirty="0">
                <a:solidFill>
                  <a:srgbClr val="002060"/>
                </a:solidFill>
              </a:rPr>
              <a:t>9.  But we do see Him who was made for a little while lower than the angels, namely, Jesus, because of the suffering of death crowned with glory and honor, so that by the grace of God He might taste death for everyone.</a:t>
            </a:r>
          </a:p>
          <a:p>
            <a:pPr eaLnBrk="1" hangingPunct="1"/>
            <a:r>
              <a:rPr lang="en-US" altLang="en-US" b="0" dirty="0">
                <a:solidFill>
                  <a:srgbClr val="002060"/>
                </a:solidFill>
              </a:rPr>
              <a:t>10.  For it was fitting for Him, for whom are all things, and through whom are all things, in bringing many sons to glory, to perfect the author of their salvation through sufferings.</a:t>
            </a:r>
          </a:p>
        </p:txBody>
      </p:sp>
    </p:spTree>
    <p:extLst>
      <p:ext uri="{BB962C8B-B14F-4D97-AF65-F5344CB8AC3E}">
        <p14:creationId xmlns:p14="http://schemas.microsoft.com/office/powerpoint/2010/main" val="2489351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fade">
                                      <p:cBhvr>
                                        <p:cTn id="7" dur="500"/>
                                        <p:tgtEl>
                                          <p:spTgt spid="1423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A856E-DD22-4B04-A80C-EE0F676BF527}"/>
              </a:ext>
            </a:extLst>
          </p:cNvPr>
          <p:cNvSpPr>
            <a:spLocks noGrp="1"/>
          </p:cNvSpPr>
          <p:nvPr>
            <p:ph type="ftr" sz="quarter" idx="11"/>
          </p:nvPr>
        </p:nvSpPr>
        <p:spPr>
          <a:xfrm>
            <a:off x="-15949" y="6399028"/>
            <a:ext cx="2895600" cy="457200"/>
          </a:xfrm>
        </p:spPr>
        <p:txBody>
          <a:bodyPr/>
          <a:lstStyle/>
          <a:p>
            <a:pPr>
              <a:defRPr/>
            </a:pPr>
            <a:r>
              <a:rPr lang="en-US" altLang="en-US" dirty="0"/>
              <a:t>What Are You Worth?</a:t>
            </a:r>
          </a:p>
        </p:txBody>
      </p:sp>
      <p:sp>
        <p:nvSpPr>
          <p:cNvPr id="142338" name="Rectangle 2">
            <a:extLst>
              <a:ext uri="{FF2B5EF4-FFF2-40B4-BE49-F238E27FC236}">
                <a16:creationId xmlns:a16="http://schemas.microsoft.com/office/drawing/2014/main" id="{E9AE045F-AB13-43CF-B20C-E6B4657372E8}"/>
              </a:ext>
            </a:extLst>
          </p:cNvPr>
          <p:cNvSpPr>
            <a:spLocks noGrp="1" noChangeArrowheads="1"/>
          </p:cNvSpPr>
          <p:nvPr>
            <p:ph type="title"/>
          </p:nvPr>
        </p:nvSpPr>
        <p:spPr>
          <a:xfrm>
            <a:off x="0" y="0"/>
            <a:ext cx="9144000" cy="609600"/>
          </a:xfrm>
        </p:spPr>
        <p:txBody>
          <a:bodyPr/>
          <a:lstStyle/>
          <a:p>
            <a:pPr eaLnBrk="1" hangingPunct="1">
              <a:defRPr/>
            </a:pPr>
            <a:r>
              <a:rPr lang="en-US" altLang="en-US" sz="2800" b="1" u="sng" dirty="0">
                <a:solidFill>
                  <a:srgbClr val="FFFF00"/>
                </a:solidFill>
                <a:cs typeface="Times New Roman" panose="02020603050405020304" pitchFamily="18" charset="0"/>
              </a:rPr>
              <a:t>“What Is Man That You Take Thought Of Him?” </a:t>
            </a:r>
          </a:p>
        </p:txBody>
      </p:sp>
      <p:sp>
        <p:nvSpPr>
          <p:cNvPr id="142340" name="Text Box 4">
            <a:extLst>
              <a:ext uri="{FF2B5EF4-FFF2-40B4-BE49-F238E27FC236}">
                <a16:creationId xmlns:a16="http://schemas.microsoft.com/office/drawing/2014/main" id="{EF70DA83-1E08-42F2-83C8-5110B2EC77ED}"/>
              </a:ext>
            </a:extLst>
          </p:cNvPr>
          <p:cNvSpPr txBox="1">
            <a:spLocks noChangeArrowheads="1"/>
          </p:cNvSpPr>
          <p:nvPr/>
        </p:nvSpPr>
        <p:spPr bwMode="auto">
          <a:xfrm>
            <a:off x="0" y="72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400" dirty="0"/>
              <a:t>Ps. 8:3-9; Heb. 2:5-10: “What is man?”</a:t>
            </a:r>
            <a:endParaRPr lang="en-US" altLang="en-US" b="0" dirty="0">
              <a:solidFill>
                <a:srgbClr val="66FFFF"/>
              </a:solidFill>
            </a:endParaRPr>
          </a:p>
        </p:txBody>
      </p:sp>
      <p:sp>
        <p:nvSpPr>
          <p:cNvPr id="142345" name="Text Box 9">
            <a:extLst>
              <a:ext uri="{FF2B5EF4-FFF2-40B4-BE49-F238E27FC236}">
                <a16:creationId xmlns:a16="http://schemas.microsoft.com/office/drawing/2014/main" id="{071FAE58-CEC4-477C-9AAD-5BC0695B62A7}"/>
              </a:ext>
            </a:extLst>
          </p:cNvPr>
          <p:cNvSpPr txBox="1">
            <a:spLocks noChangeArrowheads="1"/>
          </p:cNvSpPr>
          <p:nvPr/>
        </p:nvSpPr>
        <p:spPr bwMode="auto">
          <a:xfrm>
            <a:off x="0" y="14478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b="1">
                <a:solidFill>
                  <a:schemeClr val="tx1"/>
                </a:solidFill>
                <a:latin typeface="Tahoma" panose="020B0604030504040204" pitchFamily="34" charset="0"/>
                <a:cs typeface="Times New Roman" panose="02020603050405020304" pitchFamily="18" charset="0"/>
              </a:defRPr>
            </a:lvl1pPr>
            <a:lvl2pPr marL="914400" indent="-457200">
              <a:defRPr sz="2000" b="1">
                <a:solidFill>
                  <a:schemeClr val="tx1"/>
                </a:solidFill>
                <a:latin typeface="Tahoma" panose="020B0604030504040204" pitchFamily="34" charset="0"/>
                <a:cs typeface="Times New Roman" panose="02020603050405020304" pitchFamily="18" charset="0"/>
              </a:defRPr>
            </a:lvl2pPr>
            <a:lvl3pPr marL="1371600" indent="-457200">
              <a:defRPr sz="2000" b="1">
                <a:solidFill>
                  <a:schemeClr val="tx1"/>
                </a:solidFill>
                <a:latin typeface="Tahoma" panose="020B0604030504040204" pitchFamily="34" charset="0"/>
                <a:cs typeface="Times New Roman" panose="02020603050405020304" pitchFamily="18" charset="0"/>
              </a:defRPr>
            </a:lvl3pPr>
            <a:lvl4pPr marL="1828800" indent="-457200">
              <a:defRPr sz="2000" b="1">
                <a:solidFill>
                  <a:schemeClr val="tx1"/>
                </a:solidFill>
                <a:latin typeface="Tahoma" panose="020B0604030504040204" pitchFamily="34" charset="0"/>
                <a:cs typeface="Times New Roman" panose="02020603050405020304" pitchFamily="18" charset="0"/>
              </a:defRPr>
            </a:lvl4pPr>
            <a:lvl5pPr marL="2286000" indent="-457200">
              <a:defRPr sz="2000" b="1">
                <a:solidFill>
                  <a:schemeClr val="tx1"/>
                </a:solidFill>
                <a:latin typeface="Tahoma" panose="020B0604030504040204" pitchFamily="34" charset="0"/>
                <a:cs typeface="Times New Roman" panose="02020603050405020304" pitchFamily="18" charset="0"/>
              </a:defRPr>
            </a:lvl5pPr>
            <a:lvl6pPr marL="27432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6pPr>
            <a:lvl7pPr marL="32004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7pPr>
            <a:lvl8pPr marL="36576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8pPr>
            <a:lvl9pPr marL="4114800" indent="-457200" eaLnBrk="0" fontAlgn="base" hangingPunct="0">
              <a:spcBef>
                <a:spcPct val="0"/>
              </a:spcBef>
              <a:spcAft>
                <a:spcPct val="0"/>
              </a:spcAft>
              <a:defRPr sz="2000" b="1">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t>Man is a living soul made in the image of God </a:t>
            </a:r>
            <a:endParaRPr lang="en-US" altLang="en-US" sz="2800" dirty="0"/>
          </a:p>
          <a:p>
            <a:pPr>
              <a:buClr>
                <a:schemeClr val="accent1"/>
              </a:buClr>
              <a:buSzPct val="115000"/>
              <a:buFont typeface="Wingdings" panose="05000000000000000000" pitchFamily="2" charset="2"/>
              <a:buChar char="Ø"/>
            </a:pPr>
            <a:r>
              <a:rPr lang="en-US" altLang="en-US" dirty="0">
                <a:solidFill>
                  <a:srgbClr val="66FFFF"/>
                </a:solidFill>
              </a:rPr>
              <a:t>Gen. 1:26-27; 2:7:</a:t>
            </a:r>
            <a:r>
              <a:rPr lang="en-US" altLang="en-US" b="0" dirty="0">
                <a:solidFill>
                  <a:srgbClr val="66FFFF"/>
                </a:solidFill>
              </a:rPr>
              <a:t> God made man in His image &amp; gave him the breath of life.</a:t>
            </a:r>
          </a:p>
          <a:p>
            <a:pPr>
              <a:buClr>
                <a:schemeClr val="accent1"/>
              </a:buClr>
              <a:buSzPct val="115000"/>
              <a:buFont typeface="Wingdings" panose="05000000000000000000" pitchFamily="2" charset="2"/>
              <a:buChar char="Ø"/>
            </a:pPr>
            <a:r>
              <a:rPr lang="en-US" altLang="en-US" dirty="0">
                <a:solidFill>
                  <a:srgbClr val="66FFFF"/>
                </a:solidFill>
              </a:rPr>
              <a:t>Gen. 1:28-30:</a:t>
            </a:r>
            <a:r>
              <a:rPr lang="en-US" altLang="en-US" b="0" dirty="0">
                <a:solidFill>
                  <a:srgbClr val="66FFFF"/>
                </a:solidFill>
              </a:rPr>
              <a:t> God made man above the animals and made them subject to him.</a:t>
            </a:r>
          </a:p>
          <a:p>
            <a:pPr lvl="1">
              <a:buClr>
                <a:schemeClr val="accent1"/>
              </a:buClr>
              <a:buSzPct val="115000"/>
              <a:buFont typeface="Wingdings" panose="05000000000000000000" pitchFamily="2" charset="2"/>
              <a:buChar char="§"/>
            </a:pPr>
            <a:r>
              <a:rPr lang="en-US" altLang="en-US" b="0" dirty="0">
                <a:solidFill>
                  <a:srgbClr val="66FFFF"/>
                </a:solidFill>
              </a:rPr>
              <a:t>Man is like the animals in that they both have “life.” </a:t>
            </a:r>
            <a:r>
              <a:rPr lang="en-US" altLang="en-US" b="0" i="1" dirty="0">
                <a:solidFill>
                  <a:srgbClr val="66FFFF"/>
                </a:solidFill>
              </a:rPr>
              <a:t>(Gen. 1:30; 2:7)</a:t>
            </a:r>
          </a:p>
          <a:p>
            <a:pPr lvl="1">
              <a:buClr>
                <a:schemeClr val="accent1"/>
              </a:buClr>
              <a:buSzPct val="115000"/>
              <a:buFont typeface="Wingdings" panose="05000000000000000000" pitchFamily="2" charset="2"/>
              <a:buChar char="§"/>
            </a:pPr>
            <a:r>
              <a:rPr lang="en-US" altLang="en-US" b="0" dirty="0">
                <a:solidFill>
                  <a:srgbClr val="66FFFF"/>
                </a:solidFill>
              </a:rPr>
              <a:t>There is a distinction between man &amp; animals (Eccl. 3:19-21; 12:7) – both live and die, but man’s spirit returns to God, animals to the earth. </a:t>
            </a:r>
          </a:p>
        </p:txBody>
      </p:sp>
      <p:pic>
        <p:nvPicPr>
          <p:cNvPr id="3" name="Picture 2" descr="A person standing in front of a sunset&#10;&#10;Description automatically generated">
            <a:extLst>
              <a:ext uri="{FF2B5EF4-FFF2-40B4-BE49-F238E27FC236}">
                <a16:creationId xmlns:a16="http://schemas.microsoft.com/office/drawing/2014/main" id="{A139B41A-D7E8-4738-8F39-655BD4FC7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287" y="4174067"/>
            <a:ext cx="3019425" cy="2683933"/>
          </a:xfrm>
          <a:prstGeom prst="rect">
            <a:avLst/>
          </a:prstGeom>
        </p:spPr>
      </p:pic>
    </p:spTree>
    <p:extLst>
      <p:ext uri="{BB962C8B-B14F-4D97-AF65-F5344CB8AC3E}">
        <p14:creationId xmlns:p14="http://schemas.microsoft.com/office/powerpoint/2010/main" val="10276046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fade">
                                      <p:cBhvr>
                                        <p:cTn id="7" dur="500"/>
                                        <p:tgtEl>
                                          <p:spTgt spid="14234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5" grpId="0"/>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ahoma" panose="020B0604030504040204" pitchFamily="34" charset="0"/>
            <a:cs typeface="Times New Roman" panose="02020603050405020304"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2014</Words>
  <Application>Microsoft Office PowerPoint</Application>
  <PresentationFormat>On-screen Show (4:3)</PresentationFormat>
  <Paragraphs>178</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Ameretto</vt:lpstr>
      <vt:lpstr>Arial</vt:lpstr>
      <vt:lpstr>Calibri</vt:lpstr>
      <vt:lpstr>Calisto MT</vt:lpstr>
      <vt:lpstr>Tahoma</vt:lpstr>
      <vt:lpstr>Times New Roman</vt:lpstr>
      <vt:lpstr>Wingdings</vt:lpstr>
      <vt:lpstr>Beam</vt:lpstr>
      <vt:lpstr>What Are YOU Worth?</vt:lpstr>
      <vt:lpstr>Intro </vt:lpstr>
      <vt:lpstr>You Have Value  </vt:lpstr>
      <vt:lpstr>You Have Value  </vt:lpstr>
      <vt:lpstr>You Have Value  </vt:lpstr>
      <vt:lpstr>You Have Value  </vt:lpstr>
      <vt:lpstr>“What Is Man That You Take Thought Of Him?” </vt:lpstr>
      <vt:lpstr>“What Is Man That You Take Thought Of Him?” </vt:lpstr>
      <vt:lpstr>“What Is Man That You Take Thought Of Him?” </vt:lpstr>
      <vt:lpstr>“What Is Man That You Take Thought Of Him?” </vt:lpstr>
      <vt:lpstr>What Is Man Worth? </vt:lpstr>
      <vt:lpstr>What Is Man Worth? </vt:lpstr>
      <vt:lpstr>What Is Man Worth? </vt:lpstr>
      <vt:lpstr>What Is Man Worth? </vt:lpstr>
      <vt:lpstr>Conclusion</vt:lpstr>
      <vt:lpstr>What Are You Worth? </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YOU Worth?</dc:title>
  <dc:creator>Nathan Morrison</dc:creator>
  <cp:lastModifiedBy>Nathan Morrison</cp:lastModifiedBy>
  <cp:revision>5</cp:revision>
  <dcterms:created xsi:type="dcterms:W3CDTF">2019-02-28T19:27:40Z</dcterms:created>
  <dcterms:modified xsi:type="dcterms:W3CDTF">2019-03-02T23:00:53Z</dcterms:modified>
</cp:coreProperties>
</file>