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 id="2147484004" r:id="rId2"/>
    <p:sldMasterId id="2147484016" r:id="rId3"/>
    <p:sldMasterId id="2147484028" r:id="rId4"/>
  </p:sldMasterIdLst>
  <p:notesMasterIdLst>
    <p:notesMasterId r:id="rId23"/>
  </p:notesMasterIdLst>
  <p:handoutMasterIdLst>
    <p:handoutMasterId r:id="rId24"/>
  </p:handoutMasterIdLst>
  <p:sldIdLst>
    <p:sldId id="256" r:id="rId5"/>
    <p:sldId id="375" r:id="rId6"/>
    <p:sldId id="391" r:id="rId7"/>
    <p:sldId id="263" r:id="rId8"/>
    <p:sldId id="345" r:id="rId9"/>
    <p:sldId id="379" r:id="rId10"/>
    <p:sldId id="333" r:id="rId11"/>
    <p:sldId id="381" r:id="rId12"/>
    <p:sldId id="383" r:id="rId13"/>
    <p:sldId id="364" r:id="rId14"/>
    <p:sldId id="377" r:id="rId15"/>
    <p:sldId id="373" r:id="rId16"/>
    <p:sldId id="385" r:id="rId17"/>
    <p:sldId id="387" r:id="rId18"/>
    <p:sldId id="369" r:id="rId19"/>
    <p:sldId id="389" r:id="rId20"/>
    <p:sldId id="331" r:id="rId21"/>
    <p:sldId id="371" r:id="rId22"/>
  </p:sldIdLst>
  <p:sldSz cx="9144000" cy="6858000" type="screen4x3"/>
  <p:notesSz cx="6858000" cy="9144000"/>
  <p:defaultTextStyle>
    <a:defPPr>
      <a:defRPr lang="en-US"/>
    </a:defPPr>
    <a:lvl1pPr algn="l" rtl="0" fontAlgn="base">
      <a:spcBef>
        <a:spcPct val="0"/>
      </a:spcBef>
      <a:spcAft>
        <a:spcPct val="0"/>
      </a:spcAft>
      <a:buClr>
        <a:schemeClr val="accent1"/>
      </a:buClr>
      <a:buSzPct val="115000"/>
      <a:buFont typeface="Wingdings" pitchFamily="2" charset="2"/>
      <a:buChar char="Ø"/>
      <a:defRPr sz="2000" b="1" kern="1200">
        <a:solidFill>
          <a:schemeClr val="folHlink"/>
        </a:solidFill>
        <a:latin typeface="Tahoma" pitchFamily="34" charset="0"/>
        <a:ea typeface="+mn-ea"/>
        <a:cs typeface="Times New Roman" pitchFamily="18" charset="0"/>
      </a:defRPr>
    </a:lvl1pPr>
    <a:lvl2pPr marL="457200" algn="l" rtl="0" fontAlgn="base">
      <a:spcBef>
        <a:spcPct val="0"/>
      </a:spcBef>
      <a:spcAft>
        <a:spcPct val="0"/>
      </a:spcAft>
      <a:buClr>
        <a:schemeClr val="accent1"/>
      </a:buClr>
      <a:buSzPct val="115000"/>
      <a:buFont typeface="Wingdings" pitchFamily="2" charset="2"/>
      <a:buChar char="Ø"/>
      <a:defRPr sz="2000" b="1" kern="1200">
        <a:solidFill>
          <a:schemeClr val="folHlink"/>
        </a:solidFill>
        <a:latin typeface="Tahoma" pitchFamily="34" charset="0"/>
        <a:ea typeface="+mn-ea"/>
        <a:cs typeface="Times New Roman" pitchFamily="18" charset="0"/>
      </a:defRPr>
    </a:lvl2pPr>
    <a:lvl3pPr marL="914400" algn="l" rtl="0" fontAlgn="base">
      <a:spcBef>
        <a:spcPct val="0"/>
      </a:spcBef>
      <a:spcAft>
        <a:spcPct val="0"/>
      </a:spcAft>
      <a:buClr>
        <a:schemeClr val="accent1"/>
      </a:buClr>
      <a:buSzPct val="115000"/>
      <a:buFont typeface="Wingdings" pitchFamily="2" charset="2"/>
      <a:buChar char="Ø"/>
      <a:defRPr sz="2000" b="1" kern="1200">
        <a:solidFill>
          <a:schemeClr val="folHlink"/>
        </a:solidFill>
        <a:latin typeface="Tahoma" pitchFamily="34" charset="0"/>
        <a:ea typeface="+mn-ea"/>
        <a:cs typeface="Times New Roman" pitchFamily="18" charset="0"/>
      </a:defRPr>
    </a:lvl3pPr>
    <a:lvl4pPr marL="1371600" algn="l" rtl="0" fontAlgn="base">
      <a:spcBef>
        <a:spcPct val="0"/>
      </a:spcBef>
      <a:spcAft>
        <a:spcPct val="0"/>
      </a:spcAft>
      <a:buClr>
        <a:schemeClr val="accent1"/>
      </a:buClr>
      <a:buSzPct val="115000"/>
      <a:buFont typeface="Wingdings" pitchFamily="2" charset="2"/>
      <a:buChar char="Ø"/>
      <a:defRPr sz="2000" b="1" kern="1200">
        <a:solidFill>
          <a:schemeClr val="folHlink"/>
        </a:solidFill>
        <a:latin typeface="Tahoma" pitchFamily="34" charset="0"/>
        <a:ea typeface="+mn-ea"/>
        <a:cs typeface="Times New Roman" pitchFamily="18" charset="0"/>
      </a:defRPr>
    </a:lvl4pPr>
    <a:lvl5pPr marL="1828800" algn="l" rtl="0" fontAlgn="base">
      <a:spcBef>
        <a:spcPct val="0"/>
      </a:spcBef>
      <a:spcAft>
        <a:spcPct val="0"/>
      </a:spcAft>
      <a:buClr>
        <a:schemeClr val="accent1"/>
      </a:buClr>
      <a:buSzPct val="115000"/>
      <a:buFont typeface="Wingdings" pitchFamily="2" charset="2"/>
      <a:buChar char="Ø"/>
      <a:defRPr sz="2000" b="1" kern="1200">
        <a:solidFill>
          <a:schemeClr val="folHlink"/>
        </a:solidFill>
        <a:latin typeface="Tahoma" pitchFamily="34" charset="0"/>
        <a:ea typeface="+mn-ea"/>
        <a:cs typeface="Times New Roman" pitchFamily="18" charset="0"/>
      </a:defRPr>
    </a:lvl5pPr>
    <a:lvl6pPr marL="2286000" algn="l" defTabSz="914400" rtl="0" eaLnBrk="1" latinLnBrk="0" hangingPunct="1">
      <a:defRPr sz="2000" b="1" kern="1200">
        <a:solidFill>
          <a:schemeClr val="folHlink"/>
        </a:solidFill>
        <a:latin typeface="Tahoma" pitchFamily="34" charset="0"/>
        <a:ea typeface="+mn-ea"/>
        <a:cs typeface="Times New Roman" pitchFamily="18" charset="0"/>
      </a:defRPr>
    </a:lvl6pPr>
    <a:lvl7pPr marL="2743200" algn="l" defTabSz="914400" rtl="0" eaLnBrk="1" latinLnBrk="0" hangingPunct="1">
      <a:defRPr sz="2000" b="1" kern="1200">
        <a:solidFill>
          <a:schemeClr val="folHlink"/>
        </a:solidFill>
        <a:latin typeface="Tahoma" pitchFamily="34" charset="0"/>
        <a:ea typeface="+mn-ea"/>
        <a:cs typeface="Times New Roman" pitchFamily="18" charset="0"/>
      </a:defRPr>
    </a:lvl7pPr>
    <a:lvl8pPr marL="3200400" algn="l" defTabSz="914400" rtl="0" eaLnBrk="1" latinLnBrk="0" hangingPunct="1">
      <a:defRPr sz="2000" b="1" kern="1200">
        <a:solidFill>
          <a:schemeClr val="folHlink"/>
        </a:solidFill>
        <a:latin typeface="Tahoma" pitchFamily="34" charset="0"/>
        <a:ea typeface="+mn-ea"/>
        <a:cs typeface="Times New Roman" pitchFamily="18" charset="0"/>
      </a:defRPr>
    </a:lvl8pPr>
    <a:lvl9pPr marL="3657600" algn="l" defTabSz="914400" rtl="0" eaLnBrk="1" latinLnBrk="0" hangingPunct="1">
      <a:defRPr sz="2000" b="1" kern="1200">
        <a:solidFill>
          <a:schemeClr val="folHlink"/>
        </a:solidFill>
        <a:latin typeface="Tahoma" pitchFamily="34"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99FF"/>
    <a:srgbClr val="66FFFF"/>
    <a:srgbClr val="FF0066"/>
    <a:srgbClr val="FFFFFF"/>
    <a:srgbClr val="FFCC00"/>
    <a:srgbClr val="CCFF33"/>
    <a:srgbClr val="FFFF00"/>
    <a:srgbClr val="00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3" autoAdjust="0"/>
    <p:restoredTop sz="86400" autoAdjust="0"/>
  </p:normalViewPr>
  <p:slideViewPr>
    <p:cSldViewPr snapToObjects="1">
      <p:cViewPr varScale="1">
        <p:scale>
          <a:sx n="95" d="100"/>
          <a:sy n="95" d="100"/>
        </p:scale>
        <p:origin x="158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buClrTx/>
              <a:buSzTx/>
              <a:buFontTx/>
              <a:buNone/>
              <a:defRPr sz="1200" b="0">
                <a:solidFill>
                  <a:schemeClr val="tx1"/>
                </a:solidFill>
                <a:latin typeface="Times New Roman" pitchFamily="18" charset="0"/>
              </a:defRPr>
            </a:lvl1pPr>
          </a:lstStyle>
          <a:p>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buClrTx/>
              <a:buSzTx/>
              <a:buFontTx/>
              <a:buNone/>
              <a:defRPr sz="1200" b="0">
                <a:solidFill>
                  <a:schemeClr val="tx1"/>
                </a:solidFill>
                <a:latin typeface="Times New Roman" pitchFamily="18" charset="0"/>
              </a:defRPr>
            </a:lvl1pPr>
          </a:lstStyle>
          <a:p>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buClrTx/>
              <a:buSzTx/>
              <a:buFontTx/>
              <a:buNone/>
              <a:defRPr sz="1200" b="0">
                <a:solidFill>
                  <a:schemeClr val="tx1"/>
                </a:solidFill>
                <a:latin typeface="Times New Roman" pitchFamily="18" charset="0"/>
              </a:defRPr>
            </a:lvl1pPr>
          </a:lstStyle>
          <a:p>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buClrTx/>
              <a:buSzTx/>
              <a:buFontTx/>
              <a:buNone/>
              <a:defRPr sz="1200" b="0">
                <a:solidFill>
                  <a:schemeClr val="tx1"/>
                </a:solidFill>
                <a:latin typeface="Times New Roman" pitchFamily="18" charset="0"/>
              </a:defRPr>
            </a:lvl1pPr>
          </a:lstStyle>
          <a:p>
            <a:fld id="{273F24EE-316F-4AB4-8DF2-70D6D9A16FC7}" type="slidenum">
              <a:rPr lang="en-US"/>
              <a:pPr/>
              <a:t>‹#›</a:t>
            </a:fld>
            <a:endParaRPr lang="en-US"/>
          </a:p>
        </p:txBody>
      </p:sp>
    </p:spTree>
    <p:extLst>
      <p:ext uri="{BB962C8B-B14F-4D97-AF65-F5344CB8AC3E}">
        <p14:creationId xmlns:p14="http://schemas.microsoft.com/office/powerpoint/2010/main" val="4285657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buClrTx/>
              <a:buSzTx/>
              <a:buFontTx/>
              <a:buNone/>
              <a:defRPr sz="1200" b="0">
                <a:solidFill>
                  <a:schemeClr val="tx1"/>
                </a:solidFill>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buClrTx/>
              <a:buSzTx/>
              <a:buFontTx/>
              <a:buNone/>
              <a:defRPr sz="1200" b="0">
                <a:solidFill>
                  <a:schemeClr val="tx1"/>
                </a:solidFill>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buClrTx/>
              <a:buSzTx/>
              <a:buFontTx/>
              <a:buNone/>
              <a:defRPr sz="1200" b="0">
                <a:solidFill>
                  <a:schemeClr val="tx1"/>
                </a:solidFill>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buClrTx/>
              <a:buSzTx/>
              <a:buFontTx/>
              <a:buNone/>
              <a:defRPr sz="1200" b="0">
                <a:solidFill>
                  <a:schemeClr val="tx1"/>
                </a:solidFill>
                <a:latin typeface="Times New Roman" pitchFamily="18" charset="0"/>
              </a:defRPr>
            </a:lvl1pPr>
          </a:lstStyle>
          <a:p>
            <a:fld id="{D44EA668-B669-43C5-BD70-B7D1648C130E}" type="slidenum">
              <a:rPr lang="en-US"/>
              <a:pPr/>
              <a:t>‹#›</a:t>
            </a:fld>
            <a:endParaRPr lang="en-US"/>
          </a:p>
        </p:txBody>
      </p:sp>
    </p:spTree>
    <p:extLst>
      <p:ext uri="{BB962C8B-B14F-4D97-AF65-F5344CB8AC3E}">
        <p14:creationId xmlns:p14="http://schemas.microsoft.com/office/powerpoint/2010/main" val="32692645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r>
              <a:rPr lang="en-US" dirty="0"/>
              <a:t>By Nathan L Morrison</a:t>
            </a:r>
          </a:p>
          <a:p>
            <a:r>
              <a:rPr lang="en-US" dirty="0"/>
              <a:t>All Scripture given is from NASB unless otherwise stated</a:t>
            </a:r>
          </a:p>
          <a:p>
            <a:endParaRPr 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a:solidFill>
                  <a:schemeClr val="tx1"/>
                </a:solidFill>
                <a:effectLst/>
                <a:latin typeface="Times New Roman" pitchFamily="18" charset="0"/>
                <a:ea typeface="+mn-ea"/>
                <a:cs typeface="+mn-cs"/>
              </a:rPr>
              <a:t>For further study, or if questions, please Call: 804-277-1983 or Visit www.courthousechurchofchrist.com</a:t>
            </a:r>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4EA668-B669-43C5-BD70-B7D1648C130E}" type="slidenum">
              <a:rPr lang="en-US" smtClean="0"/>
              <a:pPr/>
              <a:t>2</a:t>
            </a:fld>
            <a:endParaRPr lang="en-US"/>
          </a:p>
        </p:txBody>
      </p:sp>
    </p:spTree>
    <p:extLst>
      <p:ext uri="{BB962C8B-B14F-4D97-AF65-F5344CB8AC3E}">
        <p14:creationId xmlns:p14="http://schemas.microsoft.com/office/powerpoint/2010/main" val="3043218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Quote by Admiral </a:t>
            </a:r>
            <a:r>
              <a:rPr lang="en-US" dirty="0" err="1"/>
              <a:t>Moreell</a:t>
            </a:r>
            <a:r>
              <a:rPr lang="en-US" baseline="0" dirty="0"/>
              <a:t> from: </a:t>
            </a:r>
            <a:r>
              <a:rPr lang="en-US" sz="1200" i="1" u="sng" kern="1200" dirty="0">
                <a:solidFill>
                  <a:schemeClr val="tx1"/>
                </a:solidFill>
                <a:effectLst/>
                <a:latin typeface="Times New Roman" pitchFamily="18" charset="0"/>
                <a:ea typeface="+mn-ea"/>
                <a:cs typeface="+mn-cs"/>
              </a:rPr>
              <a:t>The King Bee: A Biography of Admiral Ben </a:t>
            </a:r>
            <a:r>
              <a:rPr lang="en-US" sz="1200" i="1" u="sng" kern="1200" dirty="0" err="1">
                <a:solidFill>
                  <a:schemeClr val="tx1"/>
                </a:solidFill>
                <a:effectLst/>
                <a:latin typeface="Times New Roman" pitchFamily="18" charset="0"/>
                <a:ea typeface="+mn-ea"/>
                <a:cs typeface="+mn-cs"/>
              </a:rPr>
              <a:t>Moreell</a:t>
            </a:r>
            <a:r>
              <a:rPr lang="en-US" sz="1200" kern="1200" dirty="0">
                <a:solidFill>
                  <a:schemeClr val="tx1"/>
                </a:solidFill>
                <a:effectLst/>
                <a:latin typeface="Times New Roman" pitchFamily="18" charset="0"/>
                <a:ea typeface="+mn-ea"/>
                <a:cs typeface="+mn-cs"/>
              </a:rPr>
              <a:t> chapter IX </a:t>
            </a:r>
            <a:endParaRPr lang="en-US" dirty="0"/>
          </a:p>
        </p:txBody>
      </p:sp>
      <p:sp>
        <p:nvSpPr>
          <p:cNvPr id="4" name="Slide Number Placeholder 3"/>
          <p:cNvSpPr>
            <a:spLocks noGrp="1"/>
          </p:cNvSpPr>
          <p:nvPr>
            <p:ph type="sldNum" sz="quarter" idx="10"/>
          </p:nvPr>
        </p:nvSpPr>
        <p:spPr/>
        <p:txBody>
          <a:bodyPr/>
          <a:lstStyle/>
          <a:p>
            <a:fld id="{D44EA668-B669-43C5-BD70-B7D1648C130E}" type="slidenum">
              <a:rPr lang="en-US" smtClean="0"/>
              <a:pPr/>
              <a:t>3</a:t>
            </a:fld>
            <a:endParaRPr lang="en-US"/>
          </a:p>
        </p:txBody>
      </p:sp>
    </p:spTree>
    <p:extLst>
      <p:ext uri="{BB962C8B-B14F-4D97-AF65-F5344CB8AC3E}">
        <p14:creationId xmlns:p14="http://schemas.microsoft.com/office/powerpoint/2010/main" val="2445140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Times New Roman" pitchFamily="18" charset="0"/>
                <a:ea typeface="+mn-ea"/>
                <a:cs typeface="+mn-cs"/>
              </a:rPr>
              <a:t>After being in captivity for 70 years </a:t>
            </a:r>
            <a:r>
              <a:rPr lang="en-US" sz="1200" i="1" kern="1200" dirty="0">
                <a:solidFill>
                  <a:schemeClr val="tx1"/>
                </a:solidFill>
                <a:effectLst/>
                <a:latin typeface="Times New Roman" pitchFamily="18" charset="0"/>
                <a:ea typeface="+mn-ea"/>
                <a:cs typeface="+mn-cs"/>
              </a:rPr>
              <a:t>(Jer. 25:11-12; 29:10)</a:t>
            </a:r>
            <a:r>
              <a:rPr lang="en-US" sz="1200" kern="1200" dirty="0">
                <a:solidFill>
                  <a:schemeClr val="tx1"/>
                </a:solidFill>
                <a:effectLst/>
                <a:latin typeface="Times New Roman" pitchFamily="18" charset="0"/>
                <a:ea typeface="+mn-ea"/>
                <a:cs typeface="+mn-cs"/>
              </a:rPr>
              <a:t> the Jews were freed by Cyrus in 538 B.C. </a:t>
            </a:r>
            <a:endParaRPr lang="en-US" dirty="0"/>
          </a:p>
        </p:txBody>
      </p:sp>
      <p:sp>
        <p:nvSpPr>
          <p:cNvPr id="4" name="Slide Number Placeholder 3"/>
          <p:cNvSpPr>
            <a:spLocks noGrp="1"/>
          </p:cNvSpPr>
          <p:nvPr>
            <p:ph type="sldNum" sz="quarter" idx="5"/>
          </p:nvPr>
        </p:nvSpPr>
        <p:spPr/>
        <p:txBody>
          <a:bodyPr/>
          <a:lstStyle/>
          <a:p>
            <a:fld id="{D44EA668-B669-43C5-BD70-B7D1648C130E}" type="slidenum">
              <a:rPr lang="en-US" smtClean="0"/>
              <a:pPr/>
              <a:t>4</a:t>
            </a:fld>
            <a:endParaRPr lang="en-US"/>
          </a:p>
        </p:txBody>
      </p:sp>
    </p:spTree>
    <p:extLst>
      <p:ext uri="{BB962C8B-B14F-4D97-AF65-F5344CB8AC3E}">
        <p14:creationId xmlns:p14="http://schemas.microsoft.com/office/powerpoint/2010/main" val="4233365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A56929-04EA-4D56-B721-08B52E09F4C2}" type="slidenum">
              <a:rPr lang="en-US" smtClean="0">
                <a:cs typeface="Arial" pitchFamily="34" charset="0"/>
              </a:rPr>
              <a:pPr/>
              <a:t>18</a:t>
            </a:fld>
            <a:endParaRPr lang="en-US">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5890" name="Group 2"/>
          <p:cNvGrpSpPr>
            <a:grpSpLocks/>
          </p:cNvGrpSpPr>
          <p:nvPr/>
        </p:nvGrpSpPr>
        <p:grpSpPr bwMode="auto">
          <a:xfrm>
            <a:off x="-1035050" y="1552575"/>
            <a:ext cx="10179050" cy="5305425"/>
            <a:chOff x="-652" y="978"/>
            <a:chExt cx="6412" cy="3342"/>
          </a:xfrm>
        </p:grpSpPr>
        <p:sp>
          <p:nvSpPr>
            <p:cNvPr id="165891" name="Freeform 3"/>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5892"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65893" name="Rectangle 5"/>
          <p:cNvSpPr>
            <a:spLocks noGrp="1" noChangeArrowheads="1"/>
          </p:cNvSpPr>
          <p:nvPr>
            <p:ph type="ctrTitle" sz="quarter"/>
          </p:nvPr>
        </p:nvSpPr>
        <p:spPr>
          <a:xfrm>
            <a:off x="1293813" y="762000"/>
            <a:ext cx="7772400" cy="1143000"/>
          </a:xfrm>
        </p:spPr>
        <p:txBody>
          <a:bodyPr anchor="b"/>
          <a:lstStyle>
            <a:lvl1pPr>
              <a:defRPr/>
            </a:lvl1pPr>
          </a:lstStyle>
          <a:p>
            <a:pPr lvl="0"/>
            <a:r>
              <a:rPr lang="en-US" noProof="0"/>
              <a:t>Click to edit Master title style</a:t>
            </a:r>
          </a:p>
        </p:txBody>
      </p:sp>
      <p:sp>
        <p:nvSpPr>
          <p:cNvPr id="165894"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pPr lvl="0"/>
            <a:r>
              <a:rPr lang="en-US" noProof="0"/>
              <a:t>Click to edit Master subtitle style</a:t>
            </a:r>
          </a:p>
        </p:txBody>
      </p:sp>
      <p:sp>
        <p:nvSpPr>
          <p:cNvPr id="165895" name="Rectangle 7"/>
          <p:cNvSpPr>
            <a:spLocks noGrp="1" noChangeArrowheads="1"/>
          </p:cNvSpPr>
          <p:nvPr>
            <p:ph type="dt" sz="quarter" idx="2"/>
          </p:nvPr>
        </p:nvSpPr>
        <p:spPr/>
        <p:txBody>
          <a:bodyPr/>
          <a:lstStyle>
            <a:lvl1pPr>
              <a:defRPr/>
            </a:lvl1pPr>
          </a:lstStyle>
          <a:p>
            <a:endParaRPr lang="en-US"/>
          </a:p>
        </p:txBody>
      </p:sp>
      <p:sp>
        <p:nvSpPr>
          <p:cNvPr id="165896" name="Rectangle 8"/>
          <p:cNvSpPr>
            <a:spLocks noGrp="1" noChangeArrowheads="1"/>
          </p:cNvSpPr>
          <p:nvPr>
            <p:ph type="ftr" sz="quarter" idx="3"/>
          </p:nvPr>
        </p:nvSpPr>
        <p:spPr/>
        <p:txBody>
          <a:bodyPr/>
          <a:lstStyle>
            <a:lvl1pPr>
              <a:defRPr/>
            </a:lvl1pPr>
          </a:lstStyle>
          <a:p>
            <a:r>
              <a:rPr lang="en-US"/>
              <a:t>“A Mind To Work”</a:t>
            </a:r>
          </a:p>
        </p:txBody>
      </p:sp>
      <p:sp>
        <p:nvSpPr>
          <p:cNvPr id="165897" name="Rectangle 9"/>
          <p:cNvSpPr>
            <a:spLocks noGrp="1" noChangeArrowheads="1"/>
          </p:cNvSpPr>
          <p:nvPr>
            <p:ph type="sldNum" sz="quarter" idx="4"/>
          </p:nvPr>
        </p:nvSpPr>
        <p:spPr/>
        <p:txBody>
          <a:bodyPr/>
          <a:lstStyle>
            <a:lvl1pPr>
              <a:defRPr/>
            </a:lvl1pPr>
          </a:lstStyle>
          <a:p>
            <a:fld id="{C8659053-5AEF-4A30-A877-B8EE9A8603B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“A Mind To Work”</a:t>
            </a:r>
          </a:p>
        </p:txBody>
      </p:sp>
      <p:sp>
        <p:nvSpPr>
          <p:cNvPr id="6" name="Slide Number Placeholder 5"/>
          <p:cNvSpPr>
            <a:spLocks noGrp="1"/>
          </p:cNvSpPr>
          <p:nvPr>
            <p:ph type="sldNum" sz="quarter" idx="12"/>
          </p:nvPr>
        </p:nvSpPr>
        <p:spPr/>
        <p:txBody>
          <a:bodyPr/>
          <a:lstStyle>
            <a:lvl1pPr>
              <a:defRPr/>
            </a:lvl1pPr>
          </a:lstStyle>
          <a:p>
            <a:fld id="{BC1C2C2E-3F49-4ABC-9A55-07CBB148107F}" type="slidenum">
              <a:rPr lang="en-US"/>
              <a:pPr/>
              <a:t>‹#›</a:t>
            </a:fld>
            <a:endParaRPr lang="en-US"/>
          </a:p>
        </p:txBody>
      </p:sp>
    </p:spTree>
    <p:extLst>
      <p:ext uri="{BB962C8B-B14F-4D97-AF65-F5344CB8AC3E}">
        <p14:creationId xmlns:p14="http://schemas.microsoft.com/office/powerpoint/2010/main" val="2892890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“A Mind To Work”</a:t>
            </a:r>
          </a:p>
        </p:txBody>
      </p:sp>
      <p:sp>
        <p:nvSpPr>
          <p:cNvPr id="6" name="Slide Number Placeholder 5"/>
          <p:cNvSpPr>
            <a:spLocks noGrp="1"/>
          </p:cNvSpPr>
          <p:nvPr>
            <p:ph type="sldNum" sz="quarter" idx="12"/>
          </p:nvPr>
        </p:nvSpPr>
        <p:spPr/>
        <p:txBody>
          <a:bodyPr/>
          <a:lstStyle>
            <a:lvl1pPr>
              <a:defRPr/>
            </a:lvl1pPr>
          </a:lstStyle>
          <a:p>
            <a:fld id="{DC02D74C-97D1-4D8F-80E2-7526921F25AE}" type="slidenum">
              <a:rPr lang="en-US"/>
              <a:pPr/>
              <a:t>‹#›</a:t>
            </a:fld>
            <a:endParaRPr lang="en-US"/>
          </a:p>
        </p:txBody>
      </p:sp>
    </p:spTree>
    <p:extLst>
      <p:ext uri="{BB962C8B-B14F-4D97-AF65-F5344CB8AC3E}">
        <p14:creationId xmlns:p14="http://schemas.microsoft.com/office/powerpoint/2010/main" val="4773901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“A Mind To Work”</a:t>
            </a:r>
          </a:p>
        </p:txBody>
      </p:sp>
      <p:sp>
        <p:nvSpPr>
          <p:cNvPr id="9" name="Slide Number Placeholder 8"/>
          <p:cNvSpPr>
            <a:spLocks noGrp="1"/>
          </p:cNvSpPr>
          <p:nvPr>
            <p:ph type="sldNum" sz="quarter" idx="12"/>
          </p:nvPr>
        </p:nvSpPr>
        <p:spPr/>
        <p:txBody>
          <a:bodyPr/>
          <a:lstStyle/>
          <a:p>
            <a:fld id="{C8659053-5AEF-4A30-A877-B8EE9A8603B0}" type="slidenum">
              <a:rPr lang="en-US" smtClean="0"/>
              <a:pPr/>
              <a:t>‹#›</a:t>
            </a:fld>
            <a:endParaRPr lang="en-US"/>
          </a:p>
        </p:txBody>
      </p:sp>
    </p:spTree>
    <p:extLst>
      <p:ext uri="{BB962C8B-B14F-4D97-AF65-F5344CB8AC3E}">
        <p14:creationId xmlns:p14="http://schemas.microsoft.com/office/powerpoint/2010/main" val="402653891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“A Mind To Work”</a:t>
            </a:r>
          </a:p>
        </p:txBody>
      </p:sp>
      <p:sp>
        <p:nvSpPr>
          <p:cNvPr id="9" name="Slide Number Placeholder 8"/>
          <p:cNvSpPr>
            <a:spLocks noGrp="1"/>
          </p:cNvSpPr>
          <p:nvPr>
            <p:ph type="sldNum" sz="quarter" idx="12"/>
          </p:nvPr>
        </p:nvSpPr>
        <p:spPr/>
        <p:txBody>
          <a:bodyPr/>
          <a:lstStyle/>
          <a:p>
            <a:fld id="{C3097CFC-4DBA-4747-9B72-564BB153CC1A}" type="slidenum">
              <a:rPr lang="en-US" smtClean="0"/>
              <a:pPr/>
              <a:t>‹#›</a:t>
            </a:fld>
            <a:endParaRPr lang="en-US"/>
          </a:p>
        </p:txBody>
      </p:sp>
    </p:spTree>
    <p:extLst>
      <p:ext uri="{BB962C8B-B14F-4D97-AF65-F5344CB8AC3E}">
        <p14:creationId xmlns:p14="http://schemas.microsoft.com/office/powerpoint/2010/main" val="992360862"/>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“A Mind To Work”</a:t>
            </a:r>
          </a:p>
        </p:txBody>
      </p:sp>
      <p:sp>
        <p:nvSpPr>
          <p:cNvPr id="9" name="Slide Number Placeholder 8"/>
          <p:cNvSpPr>
            <a:spLocks noGrp="1"/>
          </p:cNvSpPr>
          <p:nvPr>
            <p:ph type="sldNum" sz="quarter" idx="12"/>
          </p:nvPr>
        </p:nvSpPr>
        <p:spPr/>
        <p:txBody>
          <a:bodyPr/>
          <a:lstStyle/>
          <a:p>
            <a:fld id="{725A6828-B93F-4EB5-B8DF-A17835F69BC8}" type="slidenum">
              <a:rPr lang="en-US" smtClean="0"/>
              <a:pPr/>
              <a:t>‹#›</a:t>
            </a:fld>
            <a:endParaRPr lang="en-US"/>
          </a:p>
        </p:txBody>
      </p:sp>
    </p:spTree>
    <p:extLst>
      <p:ext uri="{BB962C8B-B14F-4D97-AF65-F5344CB8AC3E}">
        <p14:creationId xmlns:p14="http://schemas.microsoft.com/office/powerpoint/2010/main" val="94871247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endParaRPr lang="en-US"/>
          </a:p>
        </p:txBody>
      </p:sp>
      <p:sp>
        <p:nvSpPr>
          <p:cNvPr id="9" name="Footer Placeholder 8"/>
          <p:cNvSpPr>
            <a:spLocks noGrp="1"/>
          </p:cNvSpPr>
          <p:nvPr>
            <p:ph type="ftr" sz="quarter" idx="11"/>
          </p:nvPr>
        </p:nvSpPr>
        <p:spPr/>
        <p:txBody>
          <a:bodyPr/>
          <a:lstStyle/>
          <a:p>
            <a:r>
              <a:rPr lang="en-US"/>
              <a:t>“A Mind To Work”</a:t>
            </a:r>
          </a:p>
        </p:txBody>
      </p:sp>
      <p:sp>
        <p:nvSpPr>
          <p:cNvPr id="10" name="Slide Number Placeholder 9"/>
          <p:cNvSpPr>
            <a:spLocks noGrp="1"/>
          </p:cNvSpPr>
          <p:nvPr>
            <p:ph type="sldNum" sz="quarter" idx="12"/>
          </p:nvPr>
        </p:nvSpPr>
        <p:spPr/>
        <p:txBody>
          <a:bodyPr/>
          <a:lstStyle/>
          <a:p>
            <a:fld id="{C3097CFC-4DBA-4747-9B72-564BB153CC1A}" type="slidenum">
              <a:rPr lang="en-US" smtClean="0"/>
              <a:pPr/>
              <a:t>‹#›</a:t>
            </a:fld>
            <a:endParaRPr lang="en-US"/>
          </a:p>
        </p:txBody>
      </p:sp>
    </p:spTree>
    <p:extLst>
      <p:ext uri="{BB962C8B-B14F-4D97-AF65-F5344CB8AC3E}">
        <p14:creationId xmlns:p14="http://schemas.microsoft.com/office/powerpoint/2010/main" val="3625217182"/>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“A Mind To Work”</a:t>
            </a:r>
          </a:p>
        </p:txBody>
      </p:sp>
      <p:sp>
        <p:nvSpPr>
          <p:cNvPr id="9" name="Slide Number Placeholder 8"/>
          <p:cNvSpPr>
            <a:spLocks noGrp="1"/>
          </p:cNvSpPr>
          <p:nvPr>
            <p:ph type="sldNum" sz="quarter" idx="12"/>
          </p:nvPr>
        </p:nvSpPr>
        <p:spPr/>
        <p:txBody>
          <a:bodyPr/>
          <a:lstStyle/>
          <a:p>
            <a:fld id="{C3097CFC-4DBA-4747-9B72-564BB153CC1A}"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705651566"/>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“A Mind To Work”</a:t>
            </a:r>
          </a:p>
        </p:txBody>
      </p:sp>
      <p:sp>
        <p:nvSpPr>
          <p:cNvPr id="5" name="Slide Number Placeholder 4"/>
          <p:cNvSpPr>
            <a:spLocks noGrp="1"/>
          </p:cNvSpPr>
          <p:nvPr>
            <p:ph type="sldNum" sz="quarter" idx="12"/>
          </p:nvPr>
        </p:nvSpPr>
        <p:spPr/>
        <p:txBody>
          <a:bodyPr/>
          <a:lstStyle/>
          <a:p>
            <a:fld id="{5FE18EE3-1AC2-4067-AF50-F8715E1AF85D}" type="slidenum">
              <a:rPr lang="en-US" smtClean="0"/>
              <a:pPr/>
              <a:t>‹#›</a:t>
            </a:fld>
            <a:endParaRPr lang="en-US"/>
          </a:p>
        </p:txBody>
      </p:sp>
    </p:spTree>
    <p:extLst>
      <p:ext uri="{BB962C8B-B14F-4D97-AF65-F5344CB8AC3E}">
        <p14:creationId xmlns:p14="http://schemas.microsoft.com/office/powerpoint/2010/main" val="29832957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“A Mind To Work”</a:t>
            </a:r>
          </a:p>
        </p:txBody>
      </p:sp>
      <p:sp>
        <p:nvSpPr>
          <p:cNvPr id="4" name="Slide Number Placeholder 3"/>
          <p:cNvSpPr>
            <a:spLocks noGrp="1"/>
          </p:cNvSpPr>
          <p:nvPr>
            <p:ph type="sldNum" sz="quarter" idx="12"/>
          </p:nvPr>
        </p:nvSpPr>
        <p:spPr/>
        <p:txBody>
          <a:bodyPr/>
          <a:lstStyle/>
          <a:p>
            <a:fld id="{4D59E98D-5223-4AF7-8D62-CDCA0AA71D7C}" type="slidenum">
              <a:rPr lang="en-US" smtClean="0"/>
              <a:pPr/>
              <a:t>‹#›</a:t>
            </a:fld>
            <a:endParaRPr lang="en-US"/>
          </a:p>
        </p:txBody>
      </p:sp>
    </p:spTree>
    <p:extLst>
      <p:ext uri="{BB962C8B-B14F-4D97-AF65-F5344CB8AC3E}">
        <p14:creationId xmlns:p14="http://schemas.microsoft.com/office/powerpoint/2010/main" val="15613193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r>
              <a:rPr lang="en-US"/>
              <a:t>“A Mind To Work”</a:t>
            </a:r>
          </a:p>
        </p:txBody>
      </p:sp>
      <p:sp>
        <p:nvSpPr>
          <p:cNvPr id="11" name="Slide Number Placeholder 10"/>
          <p:cNvSpPr>
            <a:spLocks noGrp="1"/>
          </p:cNvSpPr>
          <p:nvPr>
            <p:ph type="sldNum" sz="quarter" idx="12"/>
          </p:nvPr>
        </p:nvSpPr>
        <p:spPr/>
        <p:txBody>
          <a:bodyPr/>
          <a:lstStyle/>
          <a:p>
            <a:fld id="{C3097CFC-4DBA-4747-9B72-564BB153CC1A}" type="slidenum">
              <a:rPr lang="en-US" smtClean="0"/>
              <a:pPr/>
              <a:t>‹#›</a:t>
            </a:fld>
            <a:endParaRPr lang="en-US"/>
          </a:p>
        </p:txBody>
      </p:sp>
    </p:spTree>
    <p:extLst>
      <p:ext uri="{BB962C8B-B14F-4D97-AF65-F5344CB8AC3E}">
        <p14:creationId xmlns:p14="http://schemas.microsoft.com/office/powerpoint/2010/main" val="1856188790"/>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“A Mind To Work”</a:t>
            </a:r>
          </a:p>
        </p:txBody>
      </p:sp>
      <p:sp>
        <p:nvSpPr>
          <p:cNvPr id="6" name="Slide Number Placeholder 5"/>
          <p:cNvSpPr>
            <a:spLocks noGrp="1"/>
          </p:cNvSpPr>
          <p:nvPr>
            <p:ph type="sldNum" sz="quarter" idx="12"/>
          </p:nvPr>
        </p:nvSpPr>
        <p:spPr/>
        <p:txBody>
          <a:bodyPr/>
          <a:lstStyle>
            <a:lvl1pPr>
              <a:defRPr/>
            </a:lvl1pPr>
          </a:lstStyle>
          <a:p>
            <a:fld id="{9BD94CD0-7D54-41D5-9245-D35CDE969309}" type="slidenum">
              <a:rPr lang="en-US"/>
              <a:pPr/>
              <a:t>‹#›</a:t>
            </a:fld>
            <a:endParaRPr lang="en-US"/>
          </a:p>
        </p:txBody>
      </p:sp>
    </p:spTree>
    <p:extLst>
      <p:ext uri="{BB962C8B-B14F-4D97-AF65-F5344CB8AC3E}">
        <p14:creationId xmlns:p14="http://schemas.microsoft.com/office/powerpoint/2010/main" val="42056040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r>
              <a:rPr lang="en-US"/>
              <a:t>“A Mind To Work”</a:t>
            </a:r>
          </a:p>
        </p:txBody>
      </p:sp>
      <p:sp>
        <p:nvSpPr>
          <p:cNvPr id="10" name="Slide Number Placeholder 9"/>
          <p:cNvSpPr>
            <a:spLocks noGrp="1"/>
          </p:cNvSpPr>
          <p:nvPr>
            <p:ph type="sldNum" sz="quarter" idx="12"/>
          </p:nvPr>
        </p:nvSpPr>
        <p:spPr/>
        <p:txBody>
          <a:bodyPr/>
          <a:lstStyle/>
          <a:p>
            <a:fld id="{C3097CFC-4DBA-4747-9B72-564BB153CC1A}" type="slidenum">
              <a:rPr lang="en-US" smtClean="0"/>
              <a:pPr/>
              <a:t>‹#›</a:t>
            </a:fld>
            <a:endParaRPr lang="en-US"/>
          </a:p>
        </p:txBody>
      </p:sp>
    </p:spTree>
    <p:extLst>
      <p:ext uri="{BB962C8B-B14F-4D97-AF65-F5344CB8AC3E}">
        <p14:creationId xmlns:p14="http://schemas.microsoft.com/office/powerpoint/2010/main" val="2588153062"/>
      </p:ext>
    </p:extLst>
  </p:cSld>
  <p:clrMapOvr>
    <a:masterClrMapping/>
  </p:clrMapOvr>
  <p:hf sldNum="0" hd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“A Mind To Work”</a:t>
            </a:r>
          </a:p>
        </p:txBody>
      </p:sp>
      <p:sp>
        <p:nvSpPr>
          <p:cNvPr id="6" name="Slide Number Placeholder 5"/>
          <p:cNvSpPr>
            <a:spLocks noGrp="1"/>
          </p:cNvSpPr>
          <p:nvPr>
            <p:ph type="sldNum" sz="quarter" idx="12"/>
          </p:nvPr>
        </p:nvSpPr>
        <p:spPr/>
        <p:txBody>
          <a:bodyPr/>
          <a:lstStyle/>
          <a:p>
            <a:fld id="{C3097CFC-4DBA-4747-9B72-564BB153CC1A}" type="slidenum">
              <a:rPr lang="en-US" smtClean="0"/>
              <a:pPr/>
              <a:t>‹#›</a:t>
            </a:fld>
            <a:endParaRPr lang="en-US"/>
          </a:p>
        </p:txBody>
      </p:sp>
    </p:spTree>
    <p:extLst>
      <p:ext uri="{BB962C8B-B14F-4D97-AF65-F5344CB8AC3E}">
        <p14:creationId xmlns:p14="http://schemas.microsoft.com/office/powerpoint/2010/main" val="2035074188"/>
      </p:ext>
    </p:extLst>
  </p:cSld>
  <p:clrMapOvr>
    <a:masterClrMapping/>
  </p:clrMapOvr>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“A Mind To Work”</a:t>
            </a:r>
          </a:p>
        </p:txBody>
      </p:sp>
      <p:sp>
        <p:nvSpPr>
          <p:cNvPr id="6" name="Slide Number Placeholder 5"/>
          <p:cNvSpPr>
            <a:spLocks noGrp="1"/>
          </p:cNvSpPr>
          <p:nvPr>
            <p:ph type="sldNum" sz="quarter" idx="12"/>
          </p:nvPr>
        </p:nvSpPr>
        <p:spPr/>
        <p:txBody>
          <a:bodyPr/>
          <a:lstStyle/>
          <a:p>
            <a:fld id="{C3097CFC-4DBA-4747-9B72-564BB153CC1A}" type="slidenum">
              <a:rPr lang="en-US" smtClean="0"/>
              <a:pPr/>
              <a:t>‹#›</a:t>
            </a:fld>
            <a:endParaRPr lang="en-US"/>
          </a:p>
        </p:txBody>
      </p:sp>
    </p:spTree>
    <p:extLst>
      <p:ext uri="{BB962C8B-B14F-4D97-AF65-F5344CB8AC3E}">
        <p14:creationId xmlns:p14="http://schemas.microsoft.com/office/powerpoint/2010/main" val="1181196543"/>
      </p:ext>
    </p:extLst>
  </p:cSld>
  <p:clrMapOvr>
    <a:masterClrMapping/>
  </p:clrMapOvr>
  <p:hf sldNum="0" hd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“A Mind To Work”</a:t>
            </a:r>
          </a:p>
        </p:txBody>
      </p:sp>
      <p:sp>
        <p:nvSpPr>
          <p:cNvPr id="9" name="Slide Number Placeholder 8"/>
          <p:cNvSpPr>
            <a:spLocks noGrp="1"/>
          </p:cNvSpPr>
          <p:nvPr>
            <p:ph type="sldNum" sz="quarter" idx="12"/>
          </p:nvPr>
        </p:nvSpPr>
        <p:spPr/>
        <p:txBody>
          <a:bodyPr/>
          <a:lstStyle/>
          <a:p>
            <a:fld id="{C8659053-5AEF-4A30-A877-B8EE9A8603B0}" type="slidenum">
              <a:rPr lang="en-US" smtClean="0"/>
              <a:pPr/>
              <a:t>‹#›</a:t>
            </a:fld>
            <a:endParaRPr lang="en-US"/>
          </a:p>
        </p:txBody>
      </p:sp>
    </p:spTree>
    <p:extLst>
      <p:ext uri="{BB962C8B-B14F-4D97-AF65-F5344CB8AC3E}">
        <p14:creationId xmlns:p14="http://schemas.microsoft.com/office/powerpoint/2010/main" val="2621381523"/>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“A Mind To Work”</a:t>
            </a:r>
          </a:p>
        </p:txBody>
      </p:sp>
      <p:sp>
        <p:nvSpPr>
          <p:cNvPr id="9" name="Slide Number Placeholder 8"/>
          <p:cNvSpPr>
            <a:spLocks noGrp="1"/>
          </p:cNvSpPr>
          <p:nvPr>
            <p:ph type="sldNum" sz="quarter" idx="12"/>
          </p:nvPr>
        </p:nvSpPr>
        <p:spPr/>
        <p:txBody>
          <a:bodyPr/>
          <a:lstStyle/>
          <a:p>
            <a:fld id="{9BD94CD0-7D54-41D5-9245-D35CDE969309}" type="slidenum">
              <a:rPr lang="en-US" smtClean="0"/>
              <a:pPr/>
              <a:t>‹#›</a:t>
            </a:fld>
            <a:endParaRPr lang="en-US"/>
          </a:p>
        </p:txBody>
      </p:sp>
    </p:spTree>
    <p:extLst>
      <p:ext uri="{BB962C8B-B14F-4D97-AF65-F5344CB8AC3E}">
        <p14:creationId xmlns:p14="http://schemas.microsoft.com/office/powerpoint/2010/main" val="12960611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“A Mind To Work”</a:t>
            </a:r>
          </a:p>
        </p:txBody>
      </p:sp>
      <p:sp>
        <p:nvSpPr>
          <p:cNvPr id="9" name="Slide Number Placeholder 8"/>
          <p:cNvSpPr>
            <a:spLocks noGrp="1"/>
          </p:cNvSpPr>
          <p:nvPr>
            <p:ph type="sldNum" sz="quarter" idx="12"/>
          </p:nvPr>
        </p:nvSpPr>
        <p:spPr/>
        <p:txBody>
          <a:bodyPr/>
          <a:lstStyle/>
          <a:p>
            <a:fld id="{725A6828-B93F-4EB5-B8DF-A17835F69BC8}" type="slidenum">
              <a:rPr lang="en-US" smtClean="0"/>
              <a:pPr/>
              <a:t>‹#›</a:t>
            </a:fld>
            <a:endParaRPr lang="en-US"/>
          </a:p>
        </p:txBody>
      </p:sp>
    </p:spTree>
    <p:extLst>
      <p:ext uri="{BB962C8B-B14F-4D97-AF65-F5344CB8AC3E}">
        <p14:creationId xmlns:p14="http://schemas.microsoft.com/office/powerpoint/2010/main" val="148793210"/>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endParaRPr lang="en-US"/>
          </a:p>
        </p:txBody>
      </p:sp>
      <p:sp>
        <p:nvSpPr>
          <p:cNvPr id="9" name="Footer Placeholder 8"/>
          <p:cNvSpPr>
            <a:spLocks noGrp="1"/>
          </p:cNvSpPr>
          <p:nvPr>
            <p:ph type="ftr" sz="quarter" idx="11"/>
          </p:nvPr>
        </p:nvSpPr>
        <p:spPr/>
        <p:txBody>
          <a:bodyPr/>
          <a:lstStyle/>
          <a:p>
            <a:r>
              <a:rPr lang="en-US"/>
              <a:t>“A Mind To Work”</a:t>
            </a:r>
          </a:p>
        </p:txBody>
      </p:sp>
      <p:sp>
        <p:nvSpPr>
          <p:cNvPr id="10" name="Slide Number Placeholder 9"/>
          <p:cNvSpPr>
            <a:spLocks noGrp="1"/>
          </p:cNvSpPr>
          <p:nvPr>
            <p:ph type="sldNum" sz="quarter" idx="12"/>
          </p:nvPr>
        </p:nvSpPr>
        <p:spPr/>
        <p:txBody>
          <a:bodyPr/>
          <a:lstStyle/>
          <a:p>
            <a:fld id="{EB276FC2-2794-4CA7-85BC-B8BEE9649E6D}" type="slidenum">
              <a:rPr lang="en-US" smtClean="0"/>
              <a:pPr/>
              <a:t>‹#›</a:t>
            </a:fld>
            <a:endParaRPr lang="en-US"/>
          </a:p>
        </p:txBody>
      </p:sp>
    </p:spTree>
    <p:extLst>
      <p:ext uri="{BB962C8B-B14F-4D97-AF65-F5344CB8AC3E}">
        <p14:creationId xmlns:p14="http://schemas.microsoft.com/office/powerpoint/2010/main" val="78847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“A Mind To Work”</a:t>
            </a:r>
          </a:p>
        </p:txBody>
      </p:sp>
      <p:sp>
        <p:nvSpPr>
          <p:cNvPr id="9" name="Slide Number Placeholder 8"/>
          <p:cNvSpPr>
            <a:spLocks noGrp="1"/>
          </p:cNvSpPr>
          <p:nvPr>
            <p:ph type="sldNum" sz="quarter" idx="12"/>
          </p:nvPr>
        </p:nvSpPr>
        <p:spPr/>
        <p:txBody>
          <a:bodyPr/>
          <a:lstStyle/>
          <a:p>
            <a:fld id="{C3097CFC-4DBA-4747-9B72-564BB153CC1A}"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36283755"/>
      </p:ext>
    </p:extLst>
  </p:cSld>
  <p:clrMapOvr>
    <a:masterClrMapping/>
  </p:clrMapOvr>
  <p:hf sldNum="0" hd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“A Mind To Work”</a:t>
            </a:r>
          </a:p>
        </p:txBody>
      </p:sp>
      <p:sp>
        <p:nvSpPr>
          <p:cNvPr id="5" name="Slide Number Placeholder 4"/>
          <p:cNvSpPr>
            <a:spLocks noGrp="1"/>
          </p:cNvSpPr>
          <p:nvPr>
            <p:ph type="sldNum" sz="quarter" idx="12"/>
          </p:nvPr>
        </p:nvSpPr>
        <p:spPr/>
        <p:txBody>
          <a:bodyPr/>
          <a:lstStyle/>
          <a:p>
            <a:fld id="{5FE18EE3-1AC2-4067-AF50-F8715E1AF85D}" type="slidenum">
              <a:rPr lang="en-US" smtClean="0"/>
              <a:pPr/>
              <a:t>‹#›</a:t>
            </a:fld>
            <a:endParaRPr lang="en-US"/>
          </a:p>
        </p:txBody>
      </p:sp>
    </p:spTree>
    <p:extLst>
      <p:ext uri="{BB962C8B-B14F-4D97-AF65-F5344CB8AC3E}">
        <p14:creationId xmlns:p14="http://schemas.microsoft.com/office/powerpoint/2010/main" val="27302580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“A Mind To Work”</a:t>
            </a:r>
          </a:p>
        </p:txBody>
      </p:sp>
      <p:sp>
        <p:nvSpPr>
          <p:cNvPr id="4" name="Slide Number Placeholder 3"/>
          <p:cNvSpPr>
            <a:spLocks noGrp="1"/>
          </p:cNvSpPr>
          <p:nvPr>
            <p:ph type="sldNum" sz="quarter" idx="12"/>
          </p:nvPr>
        </p:nvSpPr>
        <p:spPr/>
        <p:txBody>
          <a:bodyPr/>
          <a:lstStyle/>
          <a:p>
            <a:fld id="{4D59E98D-5223-4AF7-8D62-CDCA0AA71D7C}" type="slidenum">
              <a:rPr lang="en-US" smtClean="0"/>
              <a:pPr/>
              <a:t>‹#›</a:t>
            </a:fld>
            <a:endParaRPr lang="en-US"/>
          </a:p>
        </p:txBody>
      </p:sp>
    </p:spTree>
    <p:extLst>
      <p:ext uri="{BB962C8B-B14F-4D97-AF65-F5344CB8AC3E}">
        <p14:creationId xmlns:p14="http://schemas.microsoft.com/office/powerpoint/2010/main" val="1694246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“A Mind To Work”</a:t>
            </a:r>
          </a:p>
        </p:txBody>
      </p:sp>
      <p:sp>
        <p:nvSpPr>
          <p:cNvPr id="6" name="Slide Number Placeholder 5"/>
          <p:cNvSpPr>
            <a:spLocks noGrp="1"/>
          </p:cNvSpPr>
          <p:nvPr>
            <p:ph type="sldNum" sz="quarter" idx="12"/>
          </p:nvPr>
        </p:nvSpPr>
        <p:spPr/>
        <p:txBody>
          <a:bodyPr/>
          <a:lstStyle>
            <a:lvl1pPr>
              <a:defRPr/>
            </a:lvl1pPr>
          </a:lstStyle>
          <a:p>
            <a:fld id="{725A6828-B93F-4EB5-B8DF-A17835F69BC8}" type="slidenum">
              <a:rPr lang="en-US"/>
              <a:pPr/>
              <a:t>‹#›</a:t>
            </a:fld>
            <a:endParaRPr lang="en-US"/>
          </a:p>
        </p:txBody>
      </p:sp>
    </p:spTree>
    <p:extLst>
      <p:ext uri="{BB962C8B-B14F-4D97-AF65-F5344CB8AC3E}">
        <p14:creationId xmlns:p14="http://schemas.microsoft.com/office/powerpoint/2010/main" val="7399167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r>
              <a:rPr lang="en-US"/>
              <a:t>“A Mind To Work”</a:t>
            </a:r>
          </a:p>
        </p:txBody>
      </p:sp>
      <p:sp>
        <p:nvSpPr>
          <p:cNvPr id="11" name="Slide Number Placeholder 10"/>
          <p:cNvSpPr>
            <a:spLocks noGrp="1"/>
          </p:cNvSpPr>
          <p:nvPr>
            <p:ph type="sldNum" sz="quarter" idx="12"/>
          </p:nvPr>
        </p:nvSpPr>
        <p:spPr/>
        <p:txBody>
          <a:bodyPr/>
          <a:lstStyle/>
          <a:p>
            <a:fld id="{66F76450-A3BE-4F72-8997-D8A83F128383}" type="slidenum">
              <a:rPr lang="en-US" smtClean="0"/>
              <a:pPr/>
              <a:t>‹#›</a:t>
            </a:fld>
            <a:endParaRPr lang="en-US"/>
          </a:p>
        </p:txBody>
      </p:sp>
    </p:spTree>
    <p:extLst>
      <p:ext uri="{BB962C8B-B14F-4D97-AF65-F5344CB8AC3E}">
        <p14:creationId xmlns:p14="http://schemas.microsoft.com/office/powerpoint/2010/main" val="10388806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r>
              <a:rPr lang="en-US"/>
              <a:t>“A Mind To Work”</a:t>
            </a:r>
          </a:p>
        </p:txBody>
      </p:sp>
      <p:sp>
        <p:nvSpPr>
          <p:cNvPr id="10" name="Slide Number Placeholder 9"/>
          <p:cNvSpPr>
            <a:spLocks noGrp="1"/>
          </p:cNvSpPr>
          <p:nvPr>
            <p:ph type="sldNum" sz="quarter" idx="12"/>
          </p:nvPr>
        </p:nvSpPr>
        <p:spPr/>
        <p:txBody>
          <a:bodyPr/>
          <a:lstStyle/>
          <a:p>
            <a:fld id="{7300B3A6-E51A-4BB5-BC3B-32988919059B}" type="slidenum">
              <a:rPr lang="en-US" smtClean="0"/>
              <a:pPr/>
              <a:t>‹#›</a:t>
            </a:fld>
            <a:endParaRPr lang="en-US"/>
          </a:p>
        </p:txBody>
      </p:sp>
    </p:spTree>
    <p:extLst>
      <p:ext uri="{BB962C8B-B14F-4D97-AF65-F5344CB8AC3E}">
        <p14:creationId xmlns:p14="http://schemas.microsoft.com/office/powerpoint/2010/main" val="6643683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“A Mind To Work”</a:t>
            </a:r>
          </a:p>
        </p:txBody>
      </p:sp>
      <p:sp>
        <p:nvSpPr>
          <p:cNvPr id="6" name="Slide Number Placeholder 5"/>
          <p:cNvSpPr>
            <a:spLocks noGrp="1"/>
          </p:cNvSpPr>
          <p:nvPr>
            <p:ph type="sldNum" sz="quarter" idx="12"/>
          </p:nvPr>
        </p:nvSpPr>
        <p:spPr/>
        <p:txBody>
          <a:bodyPr/>
          <a:lstStyle/>
          <a:p>
            <a:fld id="{BC1C2C2E-3F49-4ABC-9A55-07CBB148107F}" type="slidenum">
              <a:rPr lang="en-US" smtClean="0"/>
              <a:pPr/>
              <a:t>‹#›</a:t>
            </a:fld>
            <a:endParaRPr lang="en-US"/>
          </a:p>
        </p:txBody>
      </p:sp>
    </p:spTree>
    <p:extLst>
      <p:ext uri="{BB962C8B-B14F-4D97-AF65-F5344CB8AC3E}">
        <p14:creationId xmlns:p14="http://schemas.microsoft.com/office/powerpoint/2010/main" val="24026792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“A Mind To Work”</a:t>
            </a:r>
          </a:p>
        </p:txBody>
      </p:sp>
      <p:sp>
        <p:nvSpPr>
          <p:cNvPr id="6" name="Slide Number Placeholder 5"/>
          <p:cNvSpPr>
            <a:spLocks noGrp="1"/>
          </p:cNvSpPr>
          <p:nvPr>
            <p:ph type="sldNum" sz="quarter" idx="12"/>
          </p:nvPr>
        </p:nvSpPr>
        <p:spPr/>
        <p:txBody>
          <a:bodyPr/>
          <a:lstStyle/>
          <a:p>
            <a:fld id="{DC02D74C-97D1-4D8F-80E2-7526921F25AE}" type="slidenum">
              <a:rPr lang="en-US" smtClean="0"/>
              <a:pPr/>
              <a:t>‹#›</a:t>
            </a:fld>
            <a:endParaRPr lang="en-US"/>
          </a:p>
        </p:txBody>
      </p:sp>
    </p:spTree>
    <p:extLst>
      <p:ext uri="{BB962C8B-B14F-4D97-AF65-F5344CB8AC3E}">
        <p14:creationId xmlns:p14="http://schemas.microsoft.com/office/powerpoint/2010/main" val="21081096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“A Mind To Work”</a:t>
            </a:r>
          </a:p>
        </p:txBody>
      </p:sp>
      <p:sp>
        <p:nvSpPr>
          <p:cNvPr id="9" name="Slide Number Placeholder 8"/>
          <p:cNvSpPr>
            <a:spLocks noGrp="1"/>
          </p:cNvSpPr>
          <p:nvPr>
            <p:ph type="sldNum" sz="quarter" idx="12"/>
          </p:nvPr>
        </p:nvSpPr>
        <p:spPr/>
        <p:txBody>
          <a:bodyPr/>
          <a:lstStyle/>
          <a:p>
            <a:fld id="{C8659053-5AEF-4A30-A877-B8EE9A8603B0}" type="slidenum">
              <a:rPr lang="en-US" smtClean="0"/>
              <a:pPr/>
              <a:t>‹#›</a:t>
            </a:fld>
            <a:endParaRPr lang="en-US"/>
          </a:p>
        </p:txBody>
      </p:sp>
    </p:spTree>
    <p:extLst>
      <p:ext uri="{BB962C8B-B14F-4D97-AF65-F5344CB8AC3E}">
        <p14:creationId xmlns:p14="http://schemas.microsoft.com/office/powerpoint/2010/main" val="26820805"/>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“A Mind To Work”</a:t>
            </a:r>
          </a:p>
        </p:txBody>
      </p:sp>
      <p:sp>
        <p:nvSpPr>
          <p:cNvPr id="9" name="Slide Number Placeholder 8"/>
          <p:cNvSpPr>
            <a:spLocks noGrp="1"/>
          </p:cNvSpPr>
          <p:nvPr>
            <p:ph type="sldNum" sz="quarter" idx="12"/>
          </p:nvPr>
        </p:nvSpPr>
        <p:spPr/>
        <p:txBody>
          <a:bodyPr/>
          <a:lstStyle/>
          <a:p>
            <a:fld id="{9BD94CD0-7D54-41D5-9245-D35CDE969309}" type="slidenum">
              <a:rPr lang="en-US" smtClean="0"/>
              <a:pPr/>
              <a:t>‹#›</a:t>
            </a:fld>
            <a:endParaRPr lang="en-US"/>
          </a:p>
        </p:txBody>
      </p:sp>
    </p:spTree>
    <p:extLst>
      <p:ext uri="{BB962C8B-B14F-4D97-AF65-F5344CB8AC3E}">
        <p14:creationId xmlns:p14="http://schemas.microsoft.com/office/powerpoint/2010/main" val="10284272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“A Mind To Work”</a:t>
            </a:r>
          </a:p>
        </p:txBody>
      </p:sp>
      <p:sp>
        <p:nvSpPr>
          <p:cNvPr id="9" name="Slide Number Placeholder 8"/>
          <p:cNvSpPr>
            <a:spLocks noGrp="1"/>
          </p:cNvSpPr>
          <p:nvPr>
            <p:ph type="sldNum" sz="quarter" idx="12"/>
          </p:nvPr>
        </p:nvSpPr>
        <p:spPr/>
        <p:txBody>
          <a:bodyPr/>
          <a:lstStyle/>
          <a:p>
            <a:fld id="{725A6828-B93F-4EB5-B8DF-A17835F69BC8}" type="slidenum">
              <a:rPr lang="en-US" smtClean="0"/>
              <a:pPr/>
              <a:t>‹#›</a:t>
            </a:fld>
            <a:endParaRPr lang="en-US"/>
          </a:p>
        </p:txBody>
      </p:sp>
    </p:spTree>
    <p:extLst>
      <p:ext uri="{BB962C8B-B14F-4D97-AF65-F5344CB8AC3E}">
        <p14:creationId xmlns:p14="http://schemas.microsoft.com/office/powerpoint/2010/main" val="141928150"/>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endParaRPr lang="en-US"/>
          </a:p>
        </p:txBody>
      </p:sp>
      <p:sp>
        <p:nvSpPr>
          <p:cNvPr id="9" name="Footer Placeholder 8"/>
          <p:cNvSpPr>
            <a:spLocks noGrp="1"/>
          </p:cNvSpPr>
          <p:nvPr>
            <p:ph type="ftr" sz="quarter" idx="11"/>
          </p:nvPr>
        </p:nvSpPr>
        <p:spPr/>
        <p:txBody>
          <a:bodyPr/>
          <a:lstStyle/>
          <a:p>
            <a:r>
              <a:rPr lang="en-US"/>
              <a:t>“A Mind To Work”</a:t>
            </a:r>
          </a:p>
        </p:txBody>
      </p:sp>
      <p:sp>
        <p:nvSpPr>
          <p:cNvPr id="10" name="Slide Number Placeholder 9"/>
          <p:cNvSpPr>
            <a:spLocks noGrp="1"/>
          </p:cNvSpPr>
          <p:nvPr>
            <p:ph type="sldNum" sz="quarter" idx="12"/>
          </p:nvPr>
        </p:nvSpPr>
        <p:spPr/>
        <p:txBody>
          <a:bodyPr/>
          <a:lstStyle/>
          <a:p>
            <a:fld id="{EB276FC2-2794-4CA7-85BC-B8BEE9649E6D}" type="slidenum">
              <a:rPr lang="en-US" smtClean="0"/>
              <a:pPr/>
              <a:t>‹#›</a:t>
            </a:fld>
            <a:endParaRPr lang="en-US"/>
          </a:p>
        </p:txBody>
      </p:sp>
    </p:spTree>
    <p:extLst>
      <p:ext uri="{BB962C8B-B14F-4D97-AF65-F5344CB8AC3E}">
        <p14:creationId xmlns:p14="http://schemas.microsoft.com/office/powerpoint/2010/main" val="8812852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“A Mind To Work”</a:t>
            </a:r>
          </a:p>
        </p:txBody>
      </p:sp>
      <p:sp>
        <p:nvSpPr>
          <p:cNvPr id="9" name="Slide Number Placeholder 8"/>
          <p:cNvSpPr>
            <a:spLocks noGrp="1"/>
          </p:cNvSpPr>
          <p:nvPr>
            <p:ph type="sldNum" sz="quarter" idx="12"/>
          </p:nvPr>
        </p:nvSpPr>
        <p:spPr/>
        <p:txBody>
          <a:bodyPr/>
          <a:lstStyle/>
          <a:p>
            <a:fld id="{C3097CFC-4DBA-4747-9B72-564BB153CC1A}"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335641429"/>
      </p:ext>
    </p:extLst>
  </p:cSld>
  <p:clrMapOvr>
    <a:masterClrMapping/>
  </p:clrMapOvr>
  <p:hf sldNum="0" hd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“A Mind To Work”</a:t>
            </a:r>
          </a:p>
        </p:txBody>
      </p:sp>
      <p:sp>
        <p:nvSpPr>
          <p:cNvPr id="5" name="Slide Number Placeholder 4"/>
          <p:cNvSpPr>
            <a:spLocks noGrp="1"/>
          </p:cNvSpPr>
          <p:nvPr>
            <p:ph type="sldNum" sz="quarter" idx="12"/>
          </p:nvPr>
        </p:nvSpPr>
        <p:spPr/>
        <p:txBody>
          <a:bodyPr/>
          <a:lstStyle/>
          <a:p>
            <a:fld id="{5FE18EE3-1AC2-4067-AF50-F8715E1AF85D}" type="slidenum">
              <a:rPr lang="en-US" smtClean="0"/>
              <a:pPr/>
              <a:t>‹#›</a:t>
            </a:fld>
            <a:endParaRPr lang="en-US"/>
          </a:p>
        </p:txBody>
      </p:sp>
    </p:spTree>
    <p:extLst>
      <p:ext uri="{BB962C8B-B14F-4D97-AF65-F5344CB8AC3E}">
        <p14:creationId xmlns:p14="http://schemas.microsoft.com/office/powerpoint/2010/main" val="4074861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“A Mind To Work”</a:t>
            </a:r>
          </a:p>
        </p:txBody>
      </p:sp>
      <p:sp>
        <p:nvSpPr>
          <p:cNvPr id="7" name="Slide Number Placeholder 6"/>
          <p:cNvSpPr>
            <a:spLocks noGrp="1"/>
          </p:cNvSpPr>
          <p:nvPr>
            <p:ph type="sldNum" sz="quarter" idx="12"/>
          </p:nvPr>
        </p:nvSpPr>
        <p:spPr/>
        <p:txBody>
          <a:bodyPr/>
          <a:lstStyle>
            <a:lvl1pPr>
              <a:defRPr/>
            </a:lvl1pPr>
          </a:lstStyle>
          <a:p>
            <a:fld id="{EB276FC2-2794-4CA7-85BC-B8BEE9649E6D}" type="slidenum">
              <a:rPr lang="en-US"/>
              <a:pPr/>
              <a:t>‹#›</a:t>
            </a:fld>
            <a:endParaRPr lang="en-US"/>
          </a:p>
        </p:txBody>
      </p:sp>
    </p:spTree>
    <p:extLst>
      <p:ext uri="{BB962C8B-B14F-4D97-AF65-F5344CB8AC3E}">
        <p14:creationId xmlns:p14="http://schemas.microsoft.com/office/powerpoint/2010/main" val="57595868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“A Mind To Work”</a:t>
            </a:r>
          </a:p>
        </p:txBody>
      </p:sp>
      <p:sp>
        <p:nvSpPr>
          <p:cNvPr id="4" name="Slide Number Placeholder 3"/>
          <p:cNvSpPr>
            <a:spLocks noGrp="1"/>
          </p:cNvSpPr>
          <p:nvPr>
            <p:ph type="sldNum" sz="quarter" idx="12"/>
          </p:nvPr>
        </p:nvSpPr>
        <p:spPr/>
        <p:txBody>
          <a:bodyPr/>
          <a:lstStyle/>
          <a:p>
            <a:fld id="{4D59E98D-5223-4AF7-8D62-CDCA0AA71D7C}" type="slidenum">
              <a:rPr lang="en-US" smtClean="0"/>
              <a:pPr/>
              <a:t>‹#›</a:t>
            </a:fld>
            <a:endParaRPr lang="en-US"/>
          </a:p>
        </p:txBody>
      </p:sp>
    </p:spTree>
    <p:extLst>
      <p:ext uri="{BB962C8B-B14F-4D97-AF65-F5344CB8AC3E}">
        <p14:creationId xmlns:p14="http://schemas.microsoft.com/office/powerpoint/2010/main" val="29502635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r>
              <a:rPr lang="en-US"/>
              <a:t>“A Mind To Work”</a:t>
            </a:r>
          </a:p>
        </p:txBody>
      </p:sp>
      <p:sp>
        <p:nvSpPr>
          <p:cNvPr id="11" name="Slide Number Placeholder 10"/>
          <p:cNvSpPr>
            <a:spLocks noGrp="1"/>
          </p:cNvSpPr>
          <p:nvPr>
            <p:ph type="sldNum" sz="quarter" idx="12"/>
          </p:nvPr>
        </p:nvSpPr>
        <p:spPr/>
        <p:txBody>
          <a:bodyPr/>
          <a:lstStyle/>
          <a:p>
            <a:fld id="{66F76450-A3BE-4F72-8997-D8A83F128383}" type="slidenum">
              <a:rPr lang="en-US" smtClean="0"/>
              <a:pPr/>
              <a:t>‹#›</a:t>
            </a:fld>
            <a:endParaRPr lang="en-US"/>
          </a:p>
        </p:txBody>
      </p:sp>
    </p:spTree>
    <p:extLst>
      <p:ext uri="{BB962C8B-B14F-4D97-AF65-F5344CB8AC3E}">
        <p14:creationId xmlns:p14="http://schemas.microsoft.com/office/powerpoint/2010/main" val="8418980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r>
              <a:rPr lang="en-US"/>
              <a:t>“A Mind To Work”</a:t>
            </a:r>
          </a:p>
        </p:txBody>
      </p:sp>
      <p:sp>
        <p:nvSpPr>
          <p:cNvPr id="10" name="Slide Number Placeholder 9"/>
          <p:cNvSpPr>
            <a:spLocks noGrp="1"/>
          </p:cNvSpPr>
          <p:nvPr>
            <p:ph type="sldNum" sz="quarter" idx="12"/>
          </p:nvPr>
        </p:nvSpPr>
        <p:spPr/>
        <p:txBody>
          <a:bodyPr/>
          <a:lstStyle/>
          <a:p>
            <a:fld id="{7300B3A6-E51A-4BB5-BC3B-32988919059B}" type="slidenum">
              <a:rPr lang="en-US" smtClean="0"/>
              <a:pPr/>
              <a:t>‹#›</a:t>
            </a:fld>
            <a:endParaRPr lang="en-US"/>
          </a:p>
        </p:txBody>
      </p:sp>
    </p:spTree>
    <p:extLst>
      <p:ext uri="{BB962C8B-B14F-4D97-AF65-F5344CB8AC3E}">
        <p14:creationId xmlns:p14="http://schemas.microsoft.com/office/powerpoint/2010/main" val="4349645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“A Mind To Work”</a:t>
            </a:r>
          </a:p>
        </p:txBody>
      </p:sp>
      <p:sp>
        <p:nvSpPr>
          <p:cNvPr id="6" name="Slide Number Placeholder 5"/>
          <p:cNvSpPr>
            <a:spLocks noGrp="1"/>
          </p:cNvSpPr>
          <p:nvPr>
            <p:ph type="sldNum" sz="quarter" idx="12"/>
          </p:nvPr>
        </p:nvSpPr>
        <p:spPr/>
        <p:txBody>
          <a:bodyPr/>
          <a:lstStyle/>
          <a:p>
            <a:fld id="{BC1C2C2E-3F49-4ABC-9A55-07CBB148107F}" type="slidenum">
              <a:rPr lang="en-US" smtClean="0"/>
              <a:pPr/>
              <a:t>‹#›</a:t>
            </a:fld>
            <a:endParaRPr lang="en-US"/>
          </a:p>
        </p:txBody>
      </p:sp>
    </p:spTree>
    <p:extLst>
      <p:ext uri="{BB962C8B-B14F-4D97-AF65-F5344CB8AC3E}">
        <p14:creationId xmlns:p14="http://schemas.microsoft.com/office/powerpoint/2010/main" val="25107224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“A Mind To Work”</a:t>
            </a:r>
          </a:p>
        </p:txBody>
      </p:sp>
      <p:sp>
        <p:nvSpPr>
          <p:cNvPr id="6" name="Slide Number Placeholder 5"/>
          <p:cNvSpPr>
            <a:spLocks noGrp="1"/>
          </p:cNvSpPr>
          <p:nvPr>
            <p:ph type="sldNum" sz="quarter" idx="12"/>
          </p:nvPr>
        </p:nvSpPr>
        <p:spPr/>
        <p:txBody>
          <a:bodyPr/>
          <a:lstStyle/>
          <a:p>
            <a:fld id="{DC02D74C-97D1-4D8F-80E2-7526921F25AE}" type="slidenum">
              <a:rPr lang="en-US" smtClean="0"/>
              <a:pPr/>
              <a:t>‹#›</a:t>
            </a:fld>
            <a:endParaRPr lang="en-US"/>
          </a:p>
        </p:txBody>
      </p:sp>
    </p:spTree>
    <p:extLst>
      <p:ext uri="{BB962C8B-B14F-4D97-AF65-F5344CB8AC3E}">
        <p14:creationId xmlns:p14="http://schemas.microsoft.com/office/powerpoint/2010/main" val="144517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“A Mind To Work”</a:t>
            </a:r>
          </a:p>
        </p:txBody>
      </p:sp>
      <p:sp>
        <p:nvSpPr>
          <p:cNvPr id="9" name="Slide Number Placeholder 8"/>
          <p:cNvSpPr>
            <a:spLocks noGrp="1"/>
          </p:cNvSpPr>
          <p:nvPr>
            <p:ph type="sldNum" sz="quarter" idx="12"/>
          </p:nvPr>
        </p:nvSpPr>
        <p:spPr/>
        <p:txBody>
          <a:bodyPr/>
          <a:lstStyle>
            <a:lvl1pPr>
              <a:defRPr/>
            </a:lvl1pPr>
          </a:lstStyle>
          <a:p>
            <a:fld id="{3CE8A6A9-94AB-41EB-8977-391A391C6903}" type="slidenum">
              <a:rPr lang="en-US"/>
              <a:pPr/>
              <a:t>‹#›</a:t>
            </a:fld>
            <a:endParaRPr lang="en-US"/>
          </a:p>
        </p:txBody>
      </p:sp>
    </p:spTree>
    <p:extLst>
      <p:ext uri="{BB962C8B-B14F-4D97-AF65-F5344CB8AC3E}">
        <p14:creationId xmlns:p14="http://schemas.microsoft.com/office/powerpoint/2010/main" val="1509243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“A Mind To Work”</a:t>
            </a:r>
          </a:p>
        </p:txBody>
      </p:sp>
      <p:sp>
        <p:nvSpPr>
          <p:cNvPr id="5" name="Slide Number Placeholder 4"/>
          <p:cNvSpPr>
            <a:spLocks noGrp="1"/>
          </p:cNvSpPr>
          <p:nvPr>
            <p:ph type="sldNum" sz="quarter" idx="12"/>
          </p:nvPr>
        </p:nvSpPr>
        <p:spPr/>
        <p:txBody>
          <a:bodyPr/>
          <a:lstStyle>
            <a:lvl1pPr>
              <a:defRPr/>
            </a:lvl1pPr>
          </a:lstStyle>
          <a:p>
            <a:fld id="{5FE18EE3-1AC2-4067-AF50-F8715E1AF85D}" type="slidenum">
              <a:rPr lang="en-US"/>
              <a:pPr/>
              <a:t>‹#›</a:t>
            </a:fld>
            <a:endParaRPr lang="en-US"/>
          </a:p>
        </p:txBody>
      </p:sp>
    </p:spTree>
    <p:extLst>
      <p:ext uri="{BB962C8B-B14F-4D97-AF65-F5344CB8AC3E}">
        <p14:creationId xmlns:p14="http://schemas.microsoft.com/office/powerpoint/2010/main" val="2020637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“A Mind To Work”</a:t>
            </a:r>
          </a:p>
        </p:txBody>
      </p:sp>
      <p:sp>
        <p:nvSpPr>
          <p:cNvPr id="4" name="Slide Number Placeholder 3"/>
          <p:cNvSpPr>
            <a:spLocks noGrp="1"/>
          </p:cNvSpPr>
          <p:nvPr>
            <p:ph type="sldNum" sz="quarter" idx="12"/>
          </p:nvPr>
        </p:nvSpPr>
        <p:spPr/>
        <p:txBody>
          <a:bodyPr/>
          <a:lstStyle>
            <a:lvl1pPr>
              <a:defRPr/>
            </a:lvl1pPr>
          </a:lstStyle>
          <a:p>
            <a:fld id="{4D59E98D-5223-4AF7-8D62-CDCA0AA71D7C}" type="slidenum">
              <a:rPr lang="en-US"/>
              <a:pPr/>
              <a:t>‹#›</a:t>
            </a:fld>
            <a:endParaRPr lang="en-US"/>
          </a:p>
        </p:txBody>
      </p:sp>
    </p:spTree>
    <p:extLst>
      <p:ext uri="{BB962C8B-B14F-4D97-AF65-F5344CB8AC3E}">
        <p14:creationId xmlns:p14="http://schemas.microsoft.com/office/powerpoint/2010/main" val="3796049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“A Mind To Work”</a:t>
            </a:r>
          </a:p>
        </p:txBody>
      </p:sp>
      <p:sp>
        <p:nvSpPr>
          <p:cNvPr id="7" name="Slide Number Placeholder 6"/>
          <p:cNvSpPr>
            <a:spLocks noGrp="1"/>
          </p:cNvSpPr>
          <p:nvPr>
            <p:ph type="sldNum" sz="quarter" idx="12"/>
          </p:nvPr>
        </p:nvSpPr>
        <p:spPr/>
        <p:txBody>
          <a:bodyPr/>
          <a:lstStyle>
            <a:lvl1pPr>
              <a:defRPr/>
            </a:lvl1pPr>
          </a:lstStyle>
          <a:p>
            <a:fld id="{66F76450-A3BE-4F72-8997-D8A83F128383}" type="slidenum">
              <a:rPr lang="en-US"/>
              <a:pPr/>
              <a:t>‹#›</a:t>
            </a:fld>
            <a:endParaRPr lang="en-US"/>
          </a:p>
        </p:txBody>
      </p:sp>
    </p:spTree>
    <p:extLst>
      <p:ext uri="{BB962C8B-B14F-4D97-AF65-F5344CB8AC3E}">
        <p14:creationId xmlns:p14="http://schemas.microsoft.com/office/powerpoint/2010/main" val="1235973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“A Mind To Work”</a:t>
            </a:r>
          </a:p>
        </p:txBody>
      </p:sp>
      <p:sp>
        <p:nvSpPr>
          <p:cNvPr id="7" name="Slide Number Placeholder 6"/>
          <p:cNvSpPr>
            <a:spLocks noGrp="1"/>
          </p:cNvSpPr>
          <p:nvPr>
            <p:ph type="sldNum" sz="quarter" idx="12"/>
          </p:nvPr>
        </p:nvSpPr>
        <p:spPr/>
        <p:txBody>
          <a:bodyPr/>
          <a:lstStyle>
            <a:lvl1pPr>
              <a:defRPr/>
            </a:lvl1pPr>
          </a:lstStyle>
          <a:p>
            <a:fld id="{7300B3A6-E51A-4BB5-BC3B-32988919059B}" type="slidenum">
              <a:rPr lang="en-US"/>
              <a:pPr/>
              <a:t>‹#›</a:t>
            </a:fld>
            <a:endParaRPr lang="en-US"/>
          </a:p>
        </p:txBody>
      </p:sp>
    </p:spTree>
    <p:extLst>
      <p:ext uri="{BB962C8B-B14F-4D97-AF65-F5344CB8AC3E}">
        <p14:creationId xmlns:p14="http://schemas.microsoft.com/office/powerpoint/2010/main" val="2556836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64866" name="Group 2"/>
          <p:cNvGrpSpPr>
            <a:grpSpLocks/>
          </p:cNvGrpSpPr>
          <p:nvPr/>
        </p:nvGrpSpPr>
        <p:grpSpPr bwMode="auto">
          <a:xfrm>
            <a:off x="0" y="1588"/>
            <a:ext cx="9132888" cy="6845300"/>
            <a:chOff x="0" y="1"/>
            <a:chExt cx="5753" cy="4312"/>
          </a:xfrm>
        </p:grpSpPr>
        <p:sp>
          <p:nvSpPr>
            <p:cNvPr id="164867" name="Freeform 3"/>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868"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64869"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64870" name="Rectangle 6"/>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buClrTx/>
              <a:buSzTx/>
              <a:buFontTx/>
              <a:buNone/>
              <a:defRPr sz="1400" b="0">
                <a:solidFill>
                  <a:schemeClr val="tx1"/>
                </a:solidFill>
                <a:latin typeface="+mn-lt"/>
              </a:defRPr>
            </a:lvl1pPr>
          </a:lstStyle>
          <a:p>
            <a:endParaRPr lang="en-US"/>
          </a:p>
        </p:txBody>
      </p:sp>
      <p:sp>
        <p:nvSpPr>
          <p:cNvPr id="164871" name="Rectangle 7"/>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buClrTx/>
              <a:buSzTx/>
              <a:buFontTx/>
              <a:buNone/>
              <a:defRPr sz="1400" b="0">
                <a:solidFill>
                  <a:schemeClr val="tx1"/>
                </a:solidFill>
                <a:latin typeface="+mn-lt"/>
              </a:defRPr>
            </a:lvl1pPr>
          </a:lstStyle>
          <a:p>
            <a:r>
              <a:rPr lang="en-US"/>
              <a:t>“A Mind To Work”</a:t>
            </a:r>
          </a:p>
        </p:txBody>
      </p:sp>
      <p:sp>
        <p:nvSpPr>
          <p:cNvPr id="164872" name="Rectangle 8"/>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buClrTx/>
              <a:buSzTx/>
              <a:buFontTx/>
              <a:buNone/>
              <a:defRPr sz="1400" b="0">
                <a:solidFill>
                  <a:schemeClr val="tx1"/>
                </a:solidFill>
                <a:latin typeface="+mn-lt"/>
              </a:defRPr>
            </a:lvl1pPr>
          </a:lstStyle>
          <a:p>
            <a:fld id="{C3097CFC-4DBA-4747-9B72-564BB153CC1A}" type="slidenum">
              <a:rPr lang="en-US"/>
              <a:pPr/>
              <a:t>‹#›</a:t>
            </a:fld>
            <a:endParaRPr lang="en-US"/>
          </a:p>
        </p:txBody>
      </p:sp>
      <p:sp>
        <p:nvSpPr>
          <p:cNvPr id="164873" name="Rectangle 9"/>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90000"/>
        <a:buChar char="–"/>
        <a:defRPr sz="2800">
          <a:solidFill>
            <a:schemeClr val="tx1"/>
          </a:solidFill>
          <a:latin typeface="+mn-lt"/>
        </a:defRPr>
      </a:lvl2pPr>
      <a:lvl3pPr marL="1143000" indent="-228600" algn="l" rtl="0" fontAlgn="base">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tx1"/>
        </a:buClr>
        <a:buChar char="–"/>
        <a:defRPr sz="2000">
          <a:solidFill>
            <a:schemeClr val="tx1"/>
          </a:solidFill>
          <a:latin typeface="+mn-lt"/>
        </a:defRPr>
      </a:lvl4pPr>
      <a:lvl5pPr marL="2057400" indent="-228600" algn="l" rtl="0" fontAlgn="base">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r>
              <a:rPr lang="en-US"/>
              <a:t>“A Mind To Work”</a:t>
            </a:r>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C3097CFC-4DBA-4747-9B72-564BB153CC1A}" type="slidenum">
              <a:rPr lang="en-US" smtClean="0"/>
              <a:pPr/>
              <a:t>‹#›</a:t>
            </a:fld>
            <a:endParaRPr lang="en-US"/>
          </a:p>
        </p:txBody>
      </p:sp>
    </p:spTree>
    <p:extLst>
      <p:ext uri="{BB962C8B-B14F-4D97-AF65-F5344CB8AC3E}">
        <p14:creationId xmlns:p14="http://schemas.microsoft.com/office/powerpoint/2010/main" val="1833684073"/>
      </p:ext>
    </p:extLst>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Lst>
  <p:hf sldNum="0" hdr="0" dt="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r>
              <a:rPr lang="en-US"/>
              <a:t>“A Mind To Work”</a:t>
            </a:r>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C3097CFC-4DBA-4747-9B72-564BB153CC1A}" type="slidenum">
              <a:rPr lang="en-US" smtClean="0"/>
              <a:pPr/>
              <a:t>‹#›</a:t>
            </a:fld>
            <a:endParaRPr lang="en-US"/>
          </a:p>
        </p:txBody>
      </p:sp>
    </p:spTree>
    <p:extLst>
      <p:ext uri="{BB962C8B-B14F-4D97-AF65-F5344CB8AC3E}">
        <p14:creationId xmlns:p14="http://schemas.microsoft.com/office/powerpoint/2010/main" val="2308364413"/>
      </p:ext>
    </p:extLst>
  </p:cSld>
  <p:clrMap bg1="lt1" tx1="dk1" bg2="lt2" tx2="dk2" accent1="accent1" accent2="accent2" accent3="accent3" accent4="accent4" accent5="accent5" accent6="accent6" hlink="hlink" folHlink="folHlink"/>
  <p:sldLayoutIdLst>
    <p:sldLayoutId id="2147484017" r:id="rId1"/>
    <p:sldLayoutId id="2147484018" r:id="rId2"/>
    <p:sldLayoutId id="2147484019" r:id="rId3"/>
    <p:sldLayoutId id="2147484020" r:id="rId4"/>
    <p:sldLayoutId id="2147484021" r:id="rId5"/>
    <p:sldLayoutId id="2147484022" r:id="rId6"/>
    <p:sldLayoutId id="2147484023" r:id="rId7"/>
    <p:sldLayoutId id="2147484024" r:id="rId8"/>
    <p:sldLayoutId id="2147484025" r:id="rId9"/>
    <p:sldLayoutId id="2147484026" r:id="rId10"/>
    <p:sldLayoutId id="2147484027" r:id="rId11"/>
  </p:sldLayoutIdLst>
  <p:hf sldNum="0" hdr="0" dt="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r>
              <a:rPr lang="en-US"/>
              <a:t>“A Mind To Work”</a:t>
            </a:r>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C3097CFC-4DBA-4747-9B72-564BB153CC1A}" type="slidenum">
              <a:rPr lang="en-US" smtClean="0"/>
              <a:pPr/>
              <a:t>‹#›</a:t>
            </a:fld>
            <a:endParaRPr lang="en-US"/>
          </a:p>
        </p:txBody>
      </p:sp>
    </p:spTree>
    <p:extLst>
      <p:ext uri="{BB962C8B-B14F-4D97-AF65-F5344CB8AC3E}">
        <p14:creationId xmlns:p14="http://schemas.microsoft.com/office/powerpoint/2010/main" val="2135671447"/>
      </p:ext>
    </p:extLst>
  </p:cSld>
  <p:clrMap bg1="lt1" tx1="dk1" bg2="lt2" tx2="dk2" accent1="accent1" accent2="accent2" accent3="accent3" accent4="accent4" accent5="accent5" accent6="accent6" hlink="hlink" folHlink="folHlink"/>
  <p:sldLayoutIdLst>
    <p:sldLayoutId id="2147484029" r:id="rId1"/>
    <p:sldLayoutId id="2147484030" r:id="rId2"/>
    <p:sldLayoutId id="2147484031" r:id="rId3"/>
    <p:sldLayoutId id="2147484032" r:id="rId4"/>
    <p:sldLayoutId id="2147484033" r:id="rId5"/>
    <p:sldLayoutId id="2147484034" r:id="rId6"/>
    <p:sldLayoutId id="2147484035" r:id="rId7"/>
    <p:sldLayoutId id="2147484036" r:id="rId8"/>
    <p:sldLayoutId id="2147484037" r:id="rId9"/>
    <p:sldLayoutId id="2147484038" r:id="rId10"/>
    <p:sldLayoutId id="2147484039" r:id="rId11"/>
  </p:sldLayoutIdLst>
  <p:hf sldNum="0" hdr="0" dt="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13700" b="19633"/>
          <a:stretch/>
        </p:blipFill>
        <p:spPr>
          <a:xfrm>
            <a:off x="20" y="10"/>
            <a:ext cx="9143980" cy="4571990"/>
          </a:xfrm>
          <a:prstGeom prst="rect">
            <a:avLst/>
          </a:prstGeom>
        </p:spPr>
      </p:pic>
      <p:sp>
        <p:nvSpPr>
          <p:cNvPr id="2060" name="Rectangle 12"/>
          <p:cNvSpPr>
            <a:spLocks noGrp="1" noChangeArrowheads="1"/>
          </p:cNvSpPr>
          <p:nvPr>
            <p:ph type="ctrTitle"/>
          </p:nvPr>
        </p:nvSpPr>
        <p:spPr>
          <a:xfrm>
            <a:off x="904875" y="3753529"/>
            <a:ext cx="7334250" cy="2494871"/>
          </a:xfrm>
        </p:spPr>
        <p:txBody>
          <a:bodyPr>
            <a:normAutofit/>
          </a:bodyPr>
          <a:lstStyle/>
          <a:p>
            <a:r>
              <a:rPr lang="en-US" sz="4800" b="1" u="sng" dirty="0">
                <a:latin typeface="Arial" panose="020B0604020202020204" pitchFamily="34" charset="0"/>
                <a:cs typeface="Arial" panose="020B0604020202020204" pitchFamily="34" charset="0"/>
              </a:rPr>
              <a:t>“A Mind To Work”</a:t>
            </a:r>
            <a:br>
              <a:rPr lang="en-US" sz="4800" dirty="0">
                <a:latin typeface="Arial" panose="020B0604020202020204" pitchFamily="34" charset="0"/>
                <a:cs typeface="Arial" panose="020B0604020202020204" pitchFamily="34" charset="0"/>
              </a:rPr>
            </a:br>
            <a:br>
              <a:rPr lang="en-US" sz="4800"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Text: Nehemiah 4:6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0" y="6553200"/>
            <a:ext cx="9129252" cy="304800"/>
          </a:xfrm>
        </p:spPr>
        <p:txBody>
          <a:bodyPr/>
          <a:lstStyle/>
          <a:p>
            <a:r>
              <a:rPr lang="en-US"/>
              <a:t>“A Mind To Work”</a:t>
            </a:r>
            <a:endParaRPr lang="en-US" dirty="0"/>
          </a:p>
        </p:txBody>
      </p:sp>
      <p:sp>
        <p:nvSpPr>
          <p:cNvPr id="181250" name="Rectangle 2"/>
          <p:cNvSpPr>
            <a:spLocks noGrp="1" noChangeArrowheads="1"/>
          </p:cNvSpPr>
          <p:nvPr>
            <p:ph type="title"/>
          </p:nvPr>
        </p:nvSpPr>
        <p:spPr>
          <a:xfrm>
            <a:off x="0" y="0"/>
            <a:ext cx="9144000" cy="609600"/>
          </a:xfrm>
        </p:spPr>
        <p:txBody>
          <a:bodyPr/>
          <a:lstStyle/>
          <a:p>
            <a:r>
              <a:rPr lang="en-US" sz="3200" b="1" u="sng" dirty="0">
                <a:cs typeface="Times New Roman" pitchFamily="18" charset="0"/>
              </a:rPr>
              <a:t>Saints Are to Have a Mind to Work</a:t>
            </a:r>
          </a:p>
        </p:txBody>
      </p:sp>
      <p:sp>
        <p:nvSpPr>
          <p:cNvPr id="181252" name="Text Box 4"/>
          <p:cNvSpPr txBox="1">
            <a:spLocks noChangeArrowheads="1"/>
          </p:cNvSpPr>
          <p:nvPr/>
        </p:nvSpPr>
        <p:spPr bwMode="auto">
          <a:xfrm>
            <a:off x="0" y="912167"/>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a:buClrTx/>
              <a:buSzTx/>
              <a:buFontTx/>
              <a:buNone/>
            </a:pPr>
            <a:r>
              <a:rPr lang="en-US" dirty="0">
                <a:latin typeface="Tahoma" pitchFamily="34" charset="0"/>
              </a:rPr>
              <a:t>We are told by God to work – Saints need to see the need!</a:t>
            </a:r>
          </a:p>
        </p:txBody>
      </p:sp>
      <p:sp>
        <p:nvSpPr>
          <p:cNvPr id="11" name="Text Box 5"/>
          <p:cNvSpPr txBox="1">
            <a:spLocks noChangeArrowheads="1"/>
          </p:cNvSpPr>
          <p:nvPr/>
        </p:nvSpPr>
        <p:spPr bwMode="auto">
          <a:xfrm>
            <a:off x="0" y="1524000"/>
            <a:ext cx="9144000" cy="1077218"/>
          </a:xfrm>
          <a:prstGeom prst="rect">
            <a:avLst/>
          </a:prstGeom>
          <a:ln/>
          <a:extLst/>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Tx/>
              <a:buNone/>
            </a:pPr>
            <a:r>
              <a:rPr lang="en-US" dirty="0">
                <a:solidFill>
                  <a:srgbClr val="002060"/>
                </a:solidFill>
                <a:latin typeface="Tahoma" pitchFamily="34" charset="0"/>
              </a:rPr>
              <a:t>Mt. 20:1</a:t>
            </a:r>
            <a:r>
              <a:rPr lang="en-US" dirty="0">
                <a:solidFill>
                  <a:srgbClr val="FF0000"/>
                </a:solidFill>
                <a:latin typeface="Tahoma" pitchFamily="34" charset="0"/>
              </a:rPr>
              <a:t> </a:t>
            </a:r>
            <a:endParaRPr lang="en-US" i="1" dirty="0">
              <a:solidFill>
                <a:srgbClr val="FF0000"/>
              </a:solidFill>
              <a:latin typeface="Tahoma" pitchFamily="34" charset="0"/>
            </a:endParaRPr>
          </a:p>
          <a:p>
            <a:pPr marL="288925" indent="-288925">
              <a:buNone/>
            </a:pPr>
            <a:r>
              <a:rPr lang="en-US" sz="2000" b="0" dirty="0">
                <a:solidFill>
                  <a:schemeClr val="bg2"/>
                </a:solidFill>
                <a:latin typeface="Tahoma" pitchFamily="34" charset="0"/>
              </a:rPr>
              <a:t>1.  "For the kingdom of heaven is like a landowner who went out early in the morning to hire laborers for his vineyard.</a:t>
            </a:r>
          </a:p>
        </p:txBody>
      </p:sp>
      <p:sp>
        <p:nvSpPr>
          <p:cNvPr id="12" name="Text Box 5"/>
          <p:cNvSpPr txBox="1">
            <a:spLocks noChangeArrowheads="1"/>
          </p:cNvSpPr>
          <p:nvPr/>
        </p:nvSpPr>
        <p:spPr bwMode="auto">
          <a:xfrm>
            <a:off x="0" y="3048000"/>
            <a:ext cx="9144000" cy="1384995"/>
          </a:xfrm>
          <a:prstGeom prst="rect">
            <a:avLst/>
          </a:prstGeom>
          <a:ln/>
          <a:extLst/>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Tx/>
              <a:buNone/>
            </a:pPr>
            <a:r>
              <a:rPr lang="en-US" dirty="0">
                <a:solidFill>
                  <a:srgbClr val="002060"/>
                </a:solidFill>
                <a:latin typeface="Tahoma" pitchFamily="34" charset="0"/>
              </a:rPr>
              <a:t>I Cor. 15:58</a:t>
            </a:r>
            <a:endParaRPr lang="en-US" i="1" dirty="0">
              <a:solidFill>
                <a:srgbClr val="FF0000"/>
              </a:solidFill>
              <a:latin typeface="Tahoma" pitchFamily="34" charset="0"/>
            </a:endParaRPr>
          </a:p>
          <a:p>
            <a:pPr marL="288925" indent="-288925">
              <a:buNone/>
            </a:pPr>
            <a:r>
              <a:rPr lang="en-US" sz="2000" b="0" dirty="0">
                <a:solidFill>
                  <a:schemeClr val="bg2"/>
                </a:solidFill>
                <a:latin typeface="Tahoma" pitchFamily="34" charset="0"/>
              </a:rPr>
              <a:t>58.  Therefore, my beloved brethren, be steadfast, immovable, always abounding in the work of the Lord, knowing that your toil is not in vain in the Lord.</a:t>
            </a:r>
          </a:p>
        </p:txBody>
      </p:sp>
      <p:sp>
        <p:nvSpPr>
          <p:cNvPr id="15" name="Text Box 5"/>
          <p:cNvSpPr txBox="1">
            <a:spLocks noChangeArrowheads="1"/>
          </p:cNvSpPr>
          <p:nvPr/>
        </p:nvSpPr>
        <p:spPr bwMode="auto">
          <a:xfrm>
            <a:off x="-14748" y="4876800"/>
            <a:ext cx="9158748" cy="1077218"/>
          </a:xfrm>
          <a:prstGeom prst="rect">
            <a:avLst/>
          </a:prstGeom>
          <a:ln/>
          <a:extLst/>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Tx/>
              <a:buNone/>
            </a:pPr>
            <a:r>
              <a:rPr lang="en-US" dirty="0">
                <a:solidFill>
                  <a:srgbClr val="002060"/>
                </a:solidFill>
                <a:latin typeface="Tahoma" pitchFamily="34" charset="0"/>
              </a:rPr>
              <a:t>Eph. 2:10</a:t>
            </a:r>
            <a:endParaRPr lang="en-US" i="1" dirty="0">
              <a:solidFill>
                <a:srgbClr val="FF0000"/>
              </a:solidFill>
              <a:latin typeface="Tahoma" pitchFamily="34" charset="0"/>
            </a:endParaRPr>
          </a:p>
          <a:p>
            <a:pPr marL="288925" indent="-288925">
              <a:buNone/>
            </a:pPr>
            <a:r>
              <a:rPr lang="en-US" sz="2000" b="0" dirty="0">
                <a:solidFill>
                  <a:schemeClr val="bg2"/>
                </a:solidFill>
                <a:latin typeface="Tahoma" pitchFamily="34" charset="0"/>
              </a:rPr>
              <a:t>10.  For we are His workmanship, created in Christ Jesus for good works, which God prepared beforehand so that we would walk in them.</a:t>
            </a:r>
          </a:p>
        </p:txBody>
      </p:sp>
    </p:spTree>
    <p:extLst>
      <p:ext uri="{BB962C8B-B14F-4D97-AF65-F5344CB8AC3E}">
        <p14:creationId xmlns:p14="http://schemas.microsoft.com/office/powerpoint/2010/main" val="33175614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1252"/>
                                        </p:tgtEl>
                                        <p:attrNameLst>
                                          <p:attrName>style.visibility</p:attrName>
                                        </p:attrNameLst>
                                      </p:cBhvr>
                                      <p:to>
                                        <p:strVal val="visible"/>
                                      </p:to>
                                    </p:set>
                                    <p:animEffect transition="in" filter="fade">
                                      <p:cBhvr>
                                        <p:cTn id="7" dur="500"/>
                                        <p:tgtEl>
                                          <p:spTgt spid="18125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2" grpId="0"/>
      <p:bldP spid="11" grpId="0" animBg="1"/>
      <p:bldP spid="12"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0" y="6553200"/>
            <a:ext cx="9129252" cy="304800"/>
          </a:xfrm>
        </p:spPr>
        <p:txBody>
          <a:bodyPr/>
          <a:lstStyle/>
          <a:p>
            <a:r>
              <a:rPr lang="en-US"/>
              <a:t>“A Mind To Work”</a:t>
            </a:r>
            <a:endParaRPr lang="en-US" dirty="0"/>
          </a:p>
        </p:txBody>
      </p:sp>
      <p:sp>
        <p:nvSpPr>
          <p:cNvPr id="181250" name="Rectangle 2"/>
          <p:cNvSpPr>
            <a:spLocks noGrp="1" noChangeArrowheads="1"/>
          </p:cNvSpPr>
          <p:nvPr>
            <p:ph type="title"/>
          </p:nvPr>
        </p:nvSpPr>
        <p:spPr>
          <a:xfrm>
            <a:off x="0" y="0"/>
            <a:ext cx="9144000" cy="609600"/>
          </a:xfrm>
        </p:spPr>
        <p:txBody>
          <a:bodyPr/>
          <a:lstStyle/>
          <a:p>
            <a:r>
              <a:rPr lang="en-US" sz="3200" b="1" u="sng" dirty="0">
                <a:cs typeface="Times New Roman" pitchFamily="18" charset="0"/>
              </a:rPr>
              <a:t>Saints Are to Have a Mind to Work</a:t>
            </a:r>
          </a:p>
        </p:txBody>
      </p:sp>
      <p:sp>
        <p:nvSpPr>
          <p:cNvPr id="9" name="Text Box 4"/>
          <p:cNvSpPr txBox="1">
            <a:spLocks noChangeArrowheads="1"/>
          </p:cNvSpPr>
          <p:nvPr/>
        </p:nvSpPr>
        <p:spPr bwMode="auto">
          <a:xfrm>
            <a:off x="-14748" y="614516"/>
            <a:ext cx="91440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 typeface="Wingdings" panose="05000000000000000000" pitchFamily="2" charset="2"/>
              <a:buChar char="v"/>
            </a:pPr>
            <a:r>
              <a:rPr lang="en-US" u="sng" dirty="0">
                <a:latin typeface="Tahoma" pitchFamily="34" charset="0"/>
              </a:rPr>
              <a:t>Need</a:t>
            </a:r>
            <a:r>
              <a:rPr lang="en-US" dirty="0">
                <a:latin typeface="Tahoma" pitchFamily="34" charset="0"/>
              </a:rPr>
              <a:t>:</a:t>
            </a:r>
            <a:endParaRPr lang="en-US" i="1" dirty="0">
              <a:latin typeface="Tahoma" pitchFamily="34" charset="0"/>
            </a:endParaRPr>
          </a:p>
          <a:p>
            <a:pPr lvl="1"/>
            <a:r>
              <a:rPr lang="en-US" sz="2000" dirty="0">
                <a:solidFill>
                  <a:schemeClr val="folHlink"/>
                </a:solidFill>
                <a:latin typeface="Tahoma" pitchFamily="34" charset="0"/>
              </a:rPr>
              <a:t>Physical</a:t>
            </a:r>
          </a:p>
          <a:p>
            <a:pPr lvl="2">
              <a:buFont typeface="Wingdings" panose="05000000000000000000" pitchFamily="2" charset="2"/>
              <a:buChar char="q"/>
            </a:pPr>
            <a:r>
              <a:rPr lang="en-US" sz="2000" i="1" dirty="0">
                <a:solidFill>
                  <a:schemeClr val="folHlink"/>
                </a:solidFill>
                <a:latin typeface="Tahoma" pitchFamily="34" charset="0"/>
              </a:rPr>
              <a:t>Mt. 25:34-40: </a:t>
            </a:r>
            <a:r>
              <a:rPr lang="en-US" sz="2000" b="0" dirty="0">
                <a:solidFill>
                  <a:schemeClr val="folHlink"/>
                </a:solidFill>
                <a:latin typeface="Tahoma" pitchFamily="34" charset="0"/>
              </a:rPr>
              <a:t>Hungry, Thirsty, Stranger, Naked, Sick, Imprisoned</a:t>
            </a:r>
          </a:p>
          <a:p>
            <a:pPr lvl="2">
              <a:buFont typeface="Wingdings" panose="05000000000000000000" pitchFamily="2" charset="2"/>
              <a:buChar char="q"/>
            </a:pPr>
            <a:r>
              <a:rPr lang="en-US" sz="2000" dirty="0">
                <a:solidFill>
                  <a:schemeClr val="folHlink"/>
                </a:solidFill>
                <a:latin typeface="Tahoma" pitchFamily="34" charset="0"/>
              </a:rPr>
              <a:t>Js. 2:15-16: </a:t>
            </a:r>
            <a:r>
              <a:rPr lang="en-US" sz="2000" b="0" dirty="0">
                <a:solidFill>
                  <a:schemeClr val="folHlink"/>
                </a:solidFill>
                <a:latin typeface="Tahoma" pitchFamily="34" charset="0"/>
              </a:rPr>
              <a:t>Not enough to see need – work to fill it </a:t>
            </a:r>
            <a:r>
              <a:rPr lang="en-US" sz="2000" i="1" dirty="0">
                <a:solidFill>
                  <a:schemeClr val="folHlink"/>
                </a:solidFill>
                <a:latin typeface="Tahoma" pitchFamily="34" charset="0"/>
              </a:rPr>
              <a:t>(Mt. 10:42; I Jn. 3:17-18)</a:t>
            </a:r>
          </a:p>
        </p:txBody>
      </p:sp>
      <p:sp>
        <p:nvSpPr>
          <p:cNvPr id="10" name="Text Box 5"/>
          <p:cNvSpPr txBox="1">
            <a:spLocks noChangeArrowheads="1"/>
          </p:cNvSpPr>
          <p:nvPr/>
        </p:nvSpPr>
        <p:spPr bwMode="auto">
          <a:xfrm>
            <a:off x="-14748" y="2307287"/>
            <a:ext cx="9144000" cy="1384995"/>
          </a:xfrm>
          <a:prstGeom prst="rect">
            <a:avLst/>
          </a:prstGeom>
          <a:ln/>
          <a:extLst/>
        </p:spPr>
        <p:style>
          <a:lnRef idx="0">
            <a:schemeClr val="accent4"/>
          </a:lnRef>
          <a:fillRef idx="3">
            <a:schemeClr val="accent4"/>
          </a:fillRef>
          <a:effectRef idx="3">
            <a:schemeClr val="accent4"/>
          </a:effectRef>
          <a:fontRef idx="minor">
            <a:schemeClr val="lt1"/>
          </a:fontRef>
        </p:style>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Tx/>
              <a:buNone/>
            </a:pPr>
            <a:r>
              <a:rPr lang="en-US" dirty="0">
                <a:solidFill>
                  <a:srgbClr val="002060"/>
                </a:solidFill>
                <a:latin typeface="Tahoma" pitchFamily="34" charset="0"/>
              </a:rPr>
              <a:t>Js. 2:15-16</a:t>
            </a:r>
            <a:endParaRPr lang="en-US" i="1" dirty="0">
              <a:solidFill>
                <a:srgbClr val="FF0000"/>
              </a:solidFill>
              <a:latin typeface="Tahoma" pitchFamily="34" charset="0"/>
            </a:endParaRPr>
          </a:p>
          <a:p>
            <a:pPr marL="401638" indent="-401638">
              <a:buNone/>
            </a:pPr>
            <a:r>
              <a:rPr lang="en-US" sz="2000" b="0" dirty="0">
                <a:solidFill>
                  <a:schemeClr val="bg2"/>
                </a:solidFill>
                <a:latin typeface="Tahoma" pitchFamily="34" charset="0"/>
              </a:rPr>
              <a:t>15.  If a brother or sister is without clothing and in need of daily food,</a:t>
            </a:r>
          </a:p>
          <a:p>
            <a:pPr marL="401638" indent="-401638">
              <a:buNone/>
            </a:pPr>
            <a:r>
              <a:rPr lang="en-US" sz="2000" b="0" dirty="0">
                <a:solidFill>
                  <a:schemeClr val="bg2"/>
                </a:solidFill>
                <a:latin typeface="Tahoma" pitchFamily="34" charset="0"/>
              </a:rPr>
              <a:t>16.  and one of you says to them, "Go in peace, be warmed and be filled," and yet you do not give them what is necessary for their body, what use is that?</a:t>
            </a:r>
          </a:p>
        </p:txBody>
      </p:sp>
      <p:sp>
        <p:nvSpPr>
          <p:cNvPr id="13" name="Text Box 4"/>
          <p:cNvSpPr txBox="1">
            <a:spLocks noChangeArrowheads="1"/>
          </p:cNvSpPr>
          <p:nvPr/>
        </p:nvSpPr>
        <p:spPr bwMode="auto">
          <a:xfrm>
            <a:off x="0" y="3698886"/>
            <a:ext cx="9144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lvl="1"/>
            <a:r>
              <a:rPr lang="en-US" sz="2000" dirty="0">
                <a:solidFill>
                  <a:schemeClr val="folHlink"/>
                </a:solidFill>
                <a:latin typeface="Tahoma" pitchFamily="34" charset="0"/>
              </a:rPr>
              <a:t>Spiritual</a:t>
            </a:r>
          </a:p>
          <a:p>
            <a:pPr lvl="2">
              <a:buFont typeface="Wingdings" panose="05000000000000000000" pitchFamily="2" charset="2"/>
              <a:buChar char="q"/>
            </a:pPr>
            <a:r>
              <a:rPr lang="en-US" sz="2000" dirty="0">
                <a:solidFill>
                  <a:schemeClr val="folHlink"/>
                </a:solidFill>
                <a:latin typeface="Tahoma" pitchFamily="34" charset="0"/>
              </a:rPr>
              <a:t>II Cor. 4:6; II Tim. 2:24-26: </a:t>
            </a:r>
            <a:r>
              <a:rPr lang="en-US" sz="2000" b="0" dirty="0">
                <a:solidFill>
                  <a:schemeClr val="folHlink"/>
                </a:solidFill>
                <a:latin typeface="Tahoma" pitchFamily="34" charset="0"/>
              </a:rPr>
              <a:t>Saints are to be able to teach the gospel to the lost! </a:t>
            </a:r>
            <a:r>
              <a:rPr lang="en-US" sz="2000" i="1" dirty="0">
                <a:solidFill>
                  <a:schemeClr val="folHlink"/>
                </a:solidFill>
                <a:latin typeface="Tahoma" pitchFamily="34" charset="0"/>
              </a:rPr>
              <a:t>(Mt. 28:18-20; Acts 16:9-10)</a:t>
            </a:r>
          </a:p>
          <a:p>
            <a:pPr lvl="2">
              <a:buFont typeface="Wingdings" panose="05000000000000000000" pitchFamily="2" charset="2"/>
              <a:buChar char="q"/>
            </a:pPr>
            <a:r>
              <a:rPr lang="en-US" sz="2000" dirty="0">
                <a:solidFill>
                  <a:schemeClr val="folHlink"/>
                </a:solidFill>
                <a:latin typeface="Tahoma" pitchFamily="34" charset="0"/>
              </a:rPr>
              <a:t>Phil. 2:14-16: </a:t>
            </a:r>
            <a:r>
              <a:rPr lang="en-US" sz="2000" b="0" dirty="0">
                <a:solidFill>
                  <a:schemeClr val="folHlink"/>
                </a:solidFill>
                <a:latin typeface="Tahoma" pitchFamily="34" charset="0"/>
              </a:rPr>
              <a:t>We also teach by our influence!</a:t>
            </a:r>
          </a:p>
        </p:txBody>
      </p:sp>
      <p:sp>
        <p:nvSpPr>
          <p:cNvPr id="14" name="Text Box 5"/>
          <p:cNvSpPr txBox="1">
            <a:spLocks noChangeArrowheads="1"/>
          </p:cNvSpPr>
          <p:nvPr/>
        </p:nvSpPr>
        <p:spPr bwMode="auto">
          <a:xfrm>
            <a:off x="0" y="5168205"/>
            <a:ext cx="9144000" cy="1384995"/>
          </a:xfrm>
          <a:prstGeom prst="rect">
            <a:avLst/>
          </a:prstGeom>
          <a:ln/>
          <a:extLst/>
        </p:spPr>
        <p:style>
          <a:lnRef idx="0">
            <a:schemeClr val="accent4"/>
          </a:lnRef>
          <a:fillRef idx="3">
            <a:schemeClr val="accent4"/>
          </a:fillRef>
          <a:effectRef idx="3">
            <a:schemeClr val="accent4"/>
          </a:effectRef>
          <a:fontRef idx="minor">
            <a:schemeClr val="lt1"/>
          </a:fontRef>
        </p:style>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Tx/>
              <a:buNone/>
            </a:pPr>
            <a:r>
              <a:rPr lang="en-US" dirty="0">
                <a:solidFill>
                  <a:srgbClr val="002060"/>
                </a:solidFill>
                <a:latin typeface="Tahoma" pitchFamily="34" charset="0"/>
              </a:rPr>
              <a:t>II Cor. 4:6</a:t>
            </a:r>
            <a:endParaRPr lang="en-US" i="1" dirty="0">
              <a:solidFill>
                <a:srgbClr val="FF0000"/>
              </a:solidFill>
              <a:latin typeface="Tahoma" pitchFamily="34" charset="0"/>
            </a:endParaRPr>
          </a:p>
          <a:p>
            <a:pPr marL="401638" indent="-401638">
              <a:buNone/>
            </a:pPr>
            <a:r>
              <a:rPr lang="en-US" sz="2000" b="0" dirty="0">
                <a:solidFill>
                  <a:schemeClr val="bg2"/>
                </a:solidFill>
                <a:latin typeface="Tahoma" pitchFamily="34" charset="0"/>
              </a:rPr>
              <a:t>6.  For God, who said, "Light shall shine out of darkness," is the One who has shone in our hearts to give the Light of the knowledge of the glory of God in the face of Christ.</a:t>
            </a:r>
          </a:p>
        </p:txBody>
      </p:sp>
    </p:spTree>
    <p:extLst>
      <p:ext uri="{BB962C8B-B14F-4D97-AF65-F5344CB8AC3E}">
        <p14:creationId xmlns:p14="http://schemas.microsoft.com/office/powerpoint/2010/main" val="29414299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left)">
                                      <p:cBhvr>
                                        <p:cTn id="11" dur="500"/>
                                        <p:tgtEl>
                                          <p:spTgt spid="9">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wipe(left)">
                                      <p:cBhvr>
                                        <p:cTn id="15" dur="500"/>
                                        <p:tgtEl>
                                          <p:spTgt spid="9">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wipe(left)">
                                      <p:cBhvr>
                                        <p:cTn id="19" dur="500"/>
                                        <p:tgtEl>
                                          <p:spTgt spid="9">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3">
                                            <p:txEl>
                                              <p:pRg st="0" end="0"/>
                                            </p:txEl>
                                          </p:spTgt>
                                        </p:tgtEl>
                                        <p:attrNameLst>
                                          <p:attrName>style.visibility</p:attrName>
                                        </p:attrNameLst>
                                      </p:cBhvr>
                                      <p:to>
                                        <p:strVal val="visible"/>
                                      </p:to>
                                    </p:set>
                                    <p:animEffect transition="in" filter="wipe(left)">
                                      <p:cBhvr>
                                        <p:cTn id="28" dur="500"/>
                                        <p:tgtEl>
                                          <p:spTgt spid="13">
                                            <p:txEl>
                                              <p:pRg st="0" end="0"/>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13">
                                            <p:txEl>
                                              <p:pRg st="1" end="1"/>
                                            </p:txEl>
                                          </p:spTgt>
                                        </p:tgtEl>
                                        <p:attrNameLst>
                                          <p:attrName>style.visibility</p:attrName>
                                        </p:attrNameLst>
                                      </p:cBhvr>
                                      <p:to>
                                        <p:strVal val="visible"/>
                                      </p:to>
                                    </p:set>
                                    <p:animEffect transition="in" filter="wipe(left)">
                                      <p:cBhvr>
                                        <p:cTn id="31" dur="500"/>
                                        <p:tgtEl>
                                          <p:spTgt spid="13">
                                            <p:txEl>
                                              <p:pRg st="1" end="1"/>
                                            </p:txEl>
                                          </p:spTgt>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par>
                                <p:cTn id="36" presetID="22" presetClass="entr" presetSubtype="8" fill="hold" nodeType="withEffect">
                                  <p:stCondLst>
                                    <p:cond delay="0"/>
                                  </p:stCondLst>
                                  <p:childTnLst>
                                    <p:set>
                                      <p:cBhvr>
                                        <p:cTn id="37" dur="1" fill="hold">
                                          <p:stCondLst>
                                            <p:cond delay="0"/>
                                          </p:stCondLst>
                                        </p:cTn>
                                        <p:tgtEl>
                                          <p:spTgt spid="13">
                                            <p:txEl>
                                              <p:pRg st="2" end="2"/>
                                            </p:txEl>
                                          </p:spTgt>
                                        </p:tgtEl>
                                        <p:attrNameLst>
                                          <p:attrName>style.visibility</p:attrName>
                                        </p:attrNameLst>
                                      </p:cBhvr>
                                      <p:to>
                                        <p:strVal val="visible"/>
                                      </p:to>
                                    </p:set>
                                    <p:animEffect transition="in" filter="wipe(left)">
                                      <p:cBhvr>
                                        <p:cTn id="38"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0" y="6553200"/>
            <a:ext cx="9129252" cy="304800"/>
          </a:xfrm>
        </p:spPr>
        <p:txBody>
          <a:bodyPr/>
          <a:lstStyle/>
          <a:p>
            <a:r>
              <a:rPr lang="en-US"/>
              <a:t>“A Mind To Work”</a:t>
            </a:r>
            <a:endParaRPr lang="en-US" dirty="0"/>
          </a:p>
        </p:txBody>
      </p:sp>
      <p:sp>
        <p:nvSpPr>
          <p:cNvPr id="181250" name="Rectangle 2"/>
          <p:cNvSpPr>
            <a:spLocks noGrp="1" noChangeArrowheads="1"/>
          </p:cNvSpPr>
          <p:nvPr>
            <p:ph type="title"/>
          </p:nvPr>
        </p:nvSpPr>
        <p:spPr>
          <a:xfrm>
            <a:off x="0" y="0"/>
            <a:ext cx="9144000" cy="609600"/>
          </a:xfrm>
        </p:spPr>
        <p:txBody>
          <a:bodyPr/>
          <a:lstStyle/>
          <a:p>
            <a:r>
              <a:rPr lang="en-US" sz="3200" b="1" u="sng" dirty="0">
                <a:cs typeface="Times New Roman" pitchFamily="18" charset="0"/>
              </a:rPr>
              <a:t>Saints Are to Have a Mind to Work</a:t>
            </a:r>
          </a:p>
        </p:txBody>
      </p:sp>
      <p:sp>
        <p:nvSpPr>
          <p:cNvPr id="11" name="Text Box 4"/>
          <p:cNvSpPr txBox="1">
            <a:spLocks noChangeArrowheads="1"/>
          </p:cNvSpPr>
          <p:nvPr/>
        </p:nvSpPr>
        <p:spPr bwMode="auto">
          <a:xfrm>
            <a:off x="0" y="838200"/>
            <a:ext cx="9144000"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 typeface="Wingdings" panose="05000000000000000000" pitchFamily="2" charset="2"/>
              <a:buChar char="v"/>
            </a:pPr>
            <a:r>
              <a:rPr lang="en-US" i="1" u="sng" dirty="0">
                <a:latin typeface="Tahoma" pitchFamily="34" charset="0"/>
              </a:rPr>
              <a:t>Need</a:t>
            </a:r>
            <a:r>
              <a:rPr lang="en-US" dirty="0">
                <a:latin typeface="Tahoma" pitchFamily="34" charset="0"/>
              </a:rPr>
              <a:t> – Physical (Js. 2:15-16) &amp; Spiritual (II Cor. 4:6)</a:t>
            </a:r>
          </a:p>
          <a:p>
            <a:pPr>
              <a:buClrTx/>
              <a:buSzTx/>
              <a:buFont typeface="Wingdings" panose="05000000000000000000" pitchFamily="2" charset="2"/>
              <a:buChar char="v"/>
            </a:pPr>
            <a:endParaRPr lang="en-US" dirty="0">
              <a:latin typeface="Tahoma" pitchFamily="34" charset="0"/>
            </a:endParaRPr>
          </a:p>
          <a:p>
            <a:pPr>
              <a:buClrTx/>
              <a:buSzTx/>
              <a:buFont typeface="Wingdings" panose="05000000000000000000" pitchFamily="2" charset="2"/>
              <a:buChar char="v"/>
            </a:pPr>
            <a:r>
              <a:rPr lang="en-US" u="sng" dirty="0">
                <a:latin typeface="Tahoma" pitchFamily="34" charset="0"/>
              </a:rPr>
              <a:t>Objective</a:t>
            </a:r>
            <a:r>
              <a:rPr lang="en-US" dirty="0">
                <a:latin typeface="Tahoma" pitchFamily="34" charset="0"/>
              </a:rPr>
              <a:t>:</a:t>
            </a:r>
            <a:endParaRPr lang="en-US" i="1" dirty="0">
              <a:latin typeface="Tahoma" pitchFamily="34" charset="0"/>
            </a:endParaRPr>
          </a:p>
          <a:p>
            <a:pPr lvl="1"/>
            <a:r>
              <a:rPr lang="en-US" sz="2000" dirty="0">
                <a:solidFill>
                  <a:schemeClr val="folHlink"/>
                </a:solidFill>
                <a:latin typeface="Tahoma" pitchFamily="34" charset="0"/>
              </a:rPr>
              <a:t>Jn. 9:4: </a:t>
            </a:r>
            <a:r>
              <a:rPr lang="en-US" sz="2000" b="0" dirty="0">
                <a:solidFill>
                  <a:schemeClr val="folHlink"/>
                </a:solidFill>
                <a:latin typeface="Tahoma" pitchFamily="34" charset="0"/>
              </a:rPr>
              <a:t>Work till man can work no longer</a:t>
            </a:r>
          </a:p>
          <a:p>
            <a:pPr lvl="1"/>
            <a:r>
              <a:rPr lang="en-US" sz="2000" dirty="0">
                <a:solidFill>
                  <a:schemeClr val="folHlink"/>
                </a:solidFill>
                <a:latin typeface="Tahoma" pitchFamily="34" charset="0"/>
              </a:rPr>
              <a:t>Mt. 20:8: </a:t>
            </a:r>
            <a:r>
              <a:rPr lang="en-US" sz="2000" b="0" dirty="0">
                <a:solidFill>
                  <a:schemeClr val="folHlink"/>
                </a:solidFill>
                <a:latin typeface="Tahoma" pitchFamily="34" charset="0"/>
              </a:rPr>
              <a:t>The laborers worked till the Master called them for their wages</a:t>
            </a:r>
          </a:p>
          <a:p>
            <a:pPr lvl="1"/>
            <a:r>
              <a:rPr lang="en-US" sz="2000" dirty="0">
                <a:solidFill>
                  <a:schemeClr val="folHlink"/>
                </a:solidFill>
                <a:latin typeface="Tahoma" pitchFamily="34" charset="0"/>
              </a:rPr>
              <a:t>II Cor. 5:9-11: </a:t>
            </a:r>
            <a:r>
              <a:rPr lang="en-US" sz="2000" b="0" dirty="0">
                <a:solidFill>
                  <a:schemeClr val="folHlink"/>
                </a:solidFill>
                <a:latin typeface="Tahoma" pitchFamily="34" charset="0"/>
              </a:rPr>
              <a:t>Knowing the “fear of the Lord, we persuade men!”</a:t>
            </a:r>
          </a:p>
          <a:p>
            <a:pPr lvl="1"/>
            <a:r>
              <a:rPr lang="en-US" sz="2000" dirty="0">
                <a:solidFill>
                  <a:schemeClr val="folHlink"/>
                </a:solidFill>
                <a:latin typeface="Tahoma" pitchFamily="34" charset="0"/>
              </a:rPr>
              <a:t>I Tim. 2:4; II Pet. 3:9: </a:t>
            </a:r>
            <a:r>
              <a:rPr lang="en-US" sz="2000" b="0" dirty="0">
                <a:solidFill>
                  <a:schemeClr val="folHlink"/>
                </a:solidFill>
                <a:latin typeface="Tahoma" pitchFamily="34" charset="0"/>
              </a:rPr>
              <a:t>All men to be saved and to repent!</a:t>
            </a:r>
          </a:p>
        </p:txBody>
      </p:sp>
      <p:sp>
        <p:nvSpPr>
          <p:cNvPr id="12" name="Text Box 5"/>
          <p:cNvSpPr txBox="1">
            <a:spLocks noChangeArrowheads="1"/>
          </p:cNvSpPr>
          <p:nvPr/>
        </p:nvSpPr>
        <p:spPr bwMode="auto">
          <a:xfrm>
            <a:off x="0" y="3644071"/>
            <a:ext cx="9144000" cy="2923877"/>
          </a:xfrm>
          <a:prstGeom prst="rect">
            <a:avLst/>
          </a:prstGeom>
          <a:ln/>
          <a:extLst/>
        </p:spPr>
        <p:style>
          <a:lnRef idx="0">
            <a:schemeClr val="accent4"/>
          </a:lnRef>
          <a:fillRef idx="3">
            <a:schemeClr val="accent4"/>
          </a:fillRef>
          <a:effectRef idx="3">
            <a:schemeClr val="accent4"/>
          </a:effectRef>
          <a:fontRef idx="minor">
            <a:schemeClr val="lt1"/>
          </a:fontRef>
        </p:style>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Tx/>
              <a:buNone/>
            </a:pPr>
            <a:r>
              <a:rPr lang="en-US" dirty="0">
                <a:solidFill>
                  <a:srgbClr val="002060"/>
                </a:solidFill>
                <a:latin typeface="Tahoma" pitchFamily="34" charset="0"/>
              </a:rPr>
              <a:t>II Cor. 5:9-11</a:t>
            </a:r>
            <a:endParaRPr lang="en-US" i="1" dirty="0">
              <a:solidFill>
                <a:srgbClr val="FF0000"/>
              </a:solidFill>
              <a:latin typeface="Tahoma" pitchFamily="34" charset="0"/>
            </a:endParaRPr>
          </a:p>
          <a:p>
            <a:pPr marL="401638" indent="-401638">
              <a:buNone/>
            </a:pPr>
            <a:r>
              <a:rPr lang="en-US" sz="2000" b="0" dirty="0">
                <a:solidFill>
                  <a:schemeClr val="bg2"/>
                </a:solidFill>
                <a:latin typeface="Tahoma" pitchFamily="34" charset="0"/>
              </a:rPr>
              <a:t>9.  Therefore we also have as our ambition, whether at home or absent, to be pleasing to Him.</a:t>
            </a:r>
          </a:p>
          <a:p>
            <a:pPr marL="401638" indent="-401638">
              <a:buNone/>
            </a:pPr>
            <a:r>
              <a:rPr lang="en-US" sz="2000" b="0" dirty="0">
                <a:solidFill>
                  <a:schemeClr val="bg2"/>
                </a:solidFill>
                <a:latin typeface="Tahoma" pitchFamily="34" charset="0"/>
              </a:rPr>
              <a:t>10.  For we must all appear before the judgment seat of Christ, so that each one may be recompensed for his deeds in the body, according to what he has done, whether good or bad.</a:t>
            </a:r>
          </a:p>
          <a:p>
            <a:pPr marL="401638" indent="-401638">
              <a:buNone/>
            </a:pPr>
            <a:r>
              <a:rPr lang="en-US" sz="2000" b="0" dirty="0">
                <a:solidFill>
                  <a:schemeClr val="bg2"/>
                </a:solidFill>
                <a:latin typeface="Tahoma" pitchFamily="34" charset="0"/>
              </a:rPr>
              <a:t>11.  Therefore, knowing the fear of the Lord, we persuade men, but we are made manifest to God; and I hope that we are made manifest also in your consciences.</a:t>
            </a:r>
          </a:p>
        </p:txBody>
      </p:sp>
    </p:spTree>
    <p:extLst>
      <p:ext uri="{BB962C8B-B14F-4D97-AF65-F5344CB8AC3E}">
        <p14:creationId xmlns:p14="http://schemas.microsoft.com/office/powerpoint/2010/main" val="3766549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500"/>
                                        <p:tgtEl>
                                          <p:spTgt spid="11">
                                            <p:txEl>
                                              <p:pRg st="2" end="2"/>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1">
                                            <p:txEl>
                                              <p:pRg st="3" end="3"/>
                                            </p:txEl>
                                          </p:spTgt>
                                        </p:tgtEl>
                                        <p:attrNameLst>
                                          <p:attrName>style.visibility</p:attrName>
                                        </p:attrNameLst>
                                      </p:cBhvr>
                                      <p:to>
                                        <p:strVal val="visible"/>
                                      </p:to>
                                    </p:set>
                                    <p:animEffect transition="in" filter="wipe(left)">
                                      <p:cBhvr>
                                        <p:cTn id="11" dur="500"/>
                                        <p:tgtEl>
                                          <p:spTgt spid="11">
                                            <p:txEl>
                                              <p:pRg st="3" end="3"/>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animEffect transition="in" filter="wipe(left)">
                                      <p:cBhvr>
                                        <p:cTn id="15" dur="500"/>
                                        <p:tgtEl>
                                          <p:spTgt spid="11">
                                            <p:txEl>
                                              <p:pRg st="4" end="4"/>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1">
                                            <p:txEl>
                                              <p:pRg st="5" end="5"/>
                                            </p:txEl>
                                          </p:spTgt>
                                        </p:tgtEl>
                                        <p:attrNameLst>
                                          <p:attrName>style.visibility</p:attrName>
                                        </p:attrNameLst>
                                      </p:cBhvr>
                                      <p:to>
                                        <p:strVal val="visible"/>
                                      </p:to>
                                    </p:set>
                                    <p:animEffect transition="in" filter="wipe(left)">
                                      <p:cBhvr>
                                        <p:cTn id="19" dur="500"/>
                                        <p:tgtEl>
                                          <p:spTgt spid="11">
                                            <p:txEl>
                                              <p:pRg st="5" end="5"/>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animEffect transition="in" filter="wipe(left)">
                                      <p:cBhvr>
                                        <p:cTn id="27"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0" y="6553200"/>
            <a:ext cx="9129252" cy="304800"/>
          </a:xfrm>
        </p:spPr>
        <p:txBody>
          <a:bodyPr/>
          <a:lstStyle/>
          <a:p>
            <a:r>
              <a:rPr lang="en-US"/>
              <a:t>“A Mind To Work”</a:t>
            </a:r>
            <a:endParaRPr lang="en-US" dirty="0"/>
          </a:p>
        </p:txBody>
      </p:sp>
      <p:sp>
        <p:nvSpPr>
          <p:cNvPr id="181250" name="Rectangle 2"/>
          <p:cNvSpPr>
            <a:spLocks noGrp="1" noChangeArrowheads="1"/>
          </p:cNvSpPr>
          <p:nvPr>
            <p:ph type="title"/>
          </p:nvPr>
        </p:nvSpPr>
        <p:spPr>
          <a:xfrm>
            <a:off x="0" y="0"/>
            <a:ext cx="9144000" cy="609600"/>
          </a:xfrm>
        </p:spPr>
        <p:txBody>
          <a:bodyPr/>
          <a:lstStyle/>
          <a:p>
            <a:r>
              <a:rPr lang="en-US" sz="3200" b="1" u="sng" dirty="0">
                <a:cs typeface="Times New Roman" pitchFamily="18" charset="0"/>
              </a:rPr>
              <a:t>Saints Are to Have a Mind to Work</a:t>
            </a:r>
          </a:p>
        </p:txBody>
      </p:sp>
      <p:sp>
        <p:nvSpPr>
          <p:cNvPr id="11" name="Text Box 4"/>
          <p:cNvSpPr txBox="1">
            <a:spLocks noChangeArrowheads="1"/>
          </p:cNvSpPr>
          <p:nvPr/>
        </p:nvSpPr>
        <p:spPr bwMode="auto">
          <a:xfrm>
            <a:off x="0" y="838200"/>
            <a:ext cx="91440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 typeface="Wingdings" panose="05000000000000000000" pitchFamily="2" charset="2"/>
              <a:buChar char="v"/>
            </a:pPr>
            <a:r>
              <a:rPr lang="en-US" i="1" u="sng" dirty="0">
                <a:latin typeface="Tahoma" pitchFamily="34" charset="0"/>
              </a:rPr>
              <a:t>Need</a:t>
            </a:r>
            <a:r>
              <a:rPr lang="en-US" dirty="0">
                <a:latin typeface="Tahoma" pitchFamily="34" charset="0"/>
              </a:rPr>
              <a:t> – Physical (Js. 2:15-16) &amp; Spiritual (II Cor. 4:6)</a:t>
            </a:r>
          </a:p>
          <a:p>
            <a:pPr>
              <a:buClrTx/>
              <a:buSzTx/>
              <a:buFont typeface="Wingdings" panose="05000000000000000000" pitchFamily="2" charset="2"/>
              <a:buChar char="v"/>
            </a:pPr>
            <a:endParaRPr lang="en-US" dirty="0">
              <a:latin typeface="Tahoma" pitchFamily="34" charset="0"/>
            </a:endParaRPr>
          </a:p>
          <a:p>
            <a:pPr>
              <a:buClrTx/>
              <a:buSzTx/>
              <a:buFont typeface="Wingdings" panose="05000000000000000000" pitchFamily="2" charset="2"/>
              <a:buChar char="v"/>
            </a:pPr>
            <a:r>
              <a:rPr lang="en-US" i="1" u="sng" dirty="0">
                <a:latin typeface="Tahoma" pitchFamily="34" charset="0"/>
              </a:rPr>
              <a:t>Objective</a:t>
            </a:r>
            <a:r>
              <a:rPr lang="en-US" dirty="0">
                <a:latin typeface="Tahoma" pitchFamily="34" charset="0"/>
              </a:rPr>
              <a:t> – “Persuade men” (II Cor. 5:9-11)</a:t>
            </a:r>
          </a:p>
          <a:p>
            <a:pPr>
              <a:buClrTx/>
              <a:buSzTx/>
              <a:buFont typeface="Wingdings" panose="05000000000000000000" pitchFamily="2" charset="2"/>
              <a:buChar char="v"/>
            </a:pPr>
            <a:endParaRPr lang="en-US" i="1" dirty="0">
              <a:latin typeface="Tahoma" pitchFamily="34" charset="0"/>
            </a:endParaRPr>
          </a:p>
          <a:p>
            <a:pPr>
              <a:buClrTx/>
              <a:buSzTx/>
              <a:buFont typeface="Wingdings" panose="05000000000000000000" pitchFamily="2" charset="2"/>
              <a:buChar char="v"/>
            </a:pPr>
            <a:r>
              <a:rPr lang="en-US" u="sng" dirty="0">
                <a:latin typeface="Tahoma" pitchFamily="34" charset="0"/>
              </a:rPr>
              <a:t>Purpose:</a:t>
            </a:r>
            <a:r>
              <a:rPr lang="en-US" i="1" dirty="0">
                <a:latin typeface="Tahoma" pitchFamily="34" charset="0"/>
              </a:rPr>
              <a:t> </a:t>
            </a:r>
          </a:p>
          <a:p>
            <a:pPr lvl="1"/>
            <a:r>
              <a:rPr lang="en-US" sz="2000" dirty="0">
                <a:solidFill>
                  <a:schemeClr val="folHlink"/>
                </a:solidFill>
                <a:latin typeface="Tahoma" pitchFamily="34" charset="0"/>
              </a:rPr>
              <a:t>Mt. 25:34: </a:t>
            </a:r>
            <a:r>
              <a:rPr lang="en-US" sz="2000" b="0" dirty="0">
                <a:solidFill>
                  <a:schemeClr val="folHlink"/>
                </a:solidFill>
                <a:latin typeface="Tahoma" pitchFamily="34" charset="0"/>
              </a:rPr>
              <a:t>The reward of heaven, our eternal home with God.</a:t>
            </a:r>
          </a:p>
          <a:p>
            <a:pPr lvl="1"/>
            <a:r>
              <a:rPr lang="en-US" sz="2000" dirty="0">
                <a:solidFill>
                  <a:schemeClr val="folHlink"/>
                </a:solidFill>
                <a:latin typeface="Tahoma" pitchFamily="34" charset="0"/>
              </a:rPr>
              <a:t>I Tim. 4:6-7, 10, 16: </a:t>
            </a:r>
            <a:r>
              <a:rPr lang="en-US" sz="2000" b="0" dirty="0">
                <a:solidFill>
                  <a:schemeClr val="folHlink"/>
                </a:solidFill>
                <a:latin typeface="Tahoma" pitchFamily="34" charset="0"/>
              </a:rPr>
              <a:t>Purpose = Godliness for the hope of Heaven!</a:t>
            </a:r>
          </a:p>
          <a:p>
            <a:pPr lvl="1"/>
            <a:r>
              <a:rPr lang="en-US" sz="2000" dirty="0">
                <a:solidFill>
                  <a:schemeClr val="folHlink"/>
                </a:solidFill>
                <a:latin typeface="Tahoma" pitchFamily="34" charset="0"/>
              </a:rPr>
              <a:t>Rev. 3:5: </a:t>
            </a:r>
            <a:r>
              <a:rPr lang="en-US" sz="2000" b="0" dirty="0">
                <a:solidFill>
                  <a:schemeClr val="folHlink"/>
                </a:solidFill>
                <a:latin typeface="Tahoma" pitchFamily="34" charset="0"/>
              </a:rPr>
              <a:t>To those who overcome will be confessed by Christ to the Father and will be arrayed in white garments</a:t>
            </a:r>
          </a:p>
        </p:txBody>
      </p:sp>
      <p:sp>
        <p:nvSpPr>
          <p:cNvPr id="6" name="Text Box 5"/>
          <p:cNvSpPr txBox="1">
            <a:spLocks noChangeArrowheads="1"/>
          </p:cNvSpPr>
          <p:nvPr/>
        </p:nvSpPr>
        <p:spPr bwMode="auto">
          <a:xfrm>
            <a:off x="0" y="4191000"/>
            <a:ext cx="4938252" cy="2000548"/>
          </a:xfrm>
          <a:prstGeom prst="rect">
            <a:avLst/>
          </a:prstGeom>
          <a:ln/>
          <a:extLst/>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Tx/>
              <a:buNone/>
            </a:pPr>
            <a:r>
              <a:rPr lang="en-US" dirty="0">
                <a:solidFill>
                  <a:srgbClr val="002060"/>
                </a:solidFill>
                <a:latin typeface="Tahoma" pitchFamily="34" charset="0"/>
              </a:rPr>
              <a:t>Mt. 25:34</a:t>
            </a:r>
            <a:endParaRPr lang="en-US" i="1" dirty="0">
              <a:solidFill>
                <a:srgbClr val="FF0000"/>
              </a:solidFill>
              <a:latin typeface="Tahoma" pitchFamily="34" charset="0"/>
            </a:endParaRPr>
          </a:p>
          <a:p>
            <a:pPr marL="401638" indent="-401638">
              <a:buNone/>
            </a:pPr>
            <a:r>
              <a:rPr lang="en-US" sz="2000" b="0" dirty="0">
                <a:solidFill>
                  <a:schemeClr val="bg2"/>
                </a:solidFill>
                <a:latin typeface="Tahoma" pitchFamily="34" charset="0"/>
              </a:rPr>
              <a:t>34.  "Then the King will say to those on His right, 'Come, you who are blessed of My Father, inherit the kingdom prepared for you from the foundation of the world.</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0" y="4060466"/>
            <a:ext cx="4038600" cy="2261616"/>
          </a:xfrm>
          <a:prstGeom prst="rect">
            <a:avLst/>
          </a:prstGeom>
        </p:spPr>
      </p:pic>
      <p:sp>
        <p:nvSpPr>
          <p:cNvPr id="10" name="Text Box 4"/>
          <p:cNvSpPr txBox="1">
            <a:spLocks noChangeArrowheads="1"/>
          </p:cNvSpPr>
          <p:nvPr/>
        </p:nvSpPr>
        <p:spPr bwMode="auto">
          <a:xfrm>
            <a:off x="5093110" y="5352871"/>
            <a:ext cx="4038600" cy="1200329"/>
          </a:xfrm>
          <a:prstGeom prst="rect">
            <a:avLst/>
          </a:prstGeom>
          <a:solidFill>
            <a:srgbClr val="FF99FF"/>
          </a:solidFill>
          <a:ln/>
          <a:extLst/>
        </p:spPr>
        <p:style>
          <a:lnRef idx="0">
            <a:schemeClr val="accent5"/>
          </a:lnRef>
          <a:fillRef idx="3">
            <a:schemeClr val="accent5"/>
          </a:fillRef>
          <a:effectRef idx="3">
            <a:schemeClr val="accent5"/>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a:buClrTx/>
              <a:buSzTx/>
              <a:buFontTx/>
              <a:buNone/>
            </a:pPr>
            <a:r>
              <a:rPr lang="en-US" dirty="0">
                <a:solidFill>
                  <a:srgbClr val="FF0000"/>
                </a:solidFill>
                <a:latin typeface="Tahoma" pitchFamily="34" charset="0"/>
              </a:rPr>
              <a:t>The reward is why we endure the labor of life!</a:t>
            </a:r>
            <a:endParaRPr lang="en-US" i="1" dirty="0">
              <a:solidFill>
                <a:srgbClr val="FF0000"/>
              </a:solidFill>
              <a:latin typeface="Tahoma" pitchFamily="34" charset="0"/>
            </a:endParaRPr>
          </a:p>
        </p:txBody>
      </p:sp>
    </p:spTree>
    <p:extLst>
      <p:ext uri="{BB962C8B-B14F-4D97-AF65-F5344CB8AC3E}">
        <p14:creationId xmlns:p14="http://schemas.microsoft.com/office/powerpoint/2010/main" val="10647964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animEffect transition="in" filter="fade">
                                      <p:cBhvr>
                                        <p:cTn id="7" dur="500"/>
                                        <p:tgtEl>
                                          <p:spTgt spid="11">
                                            <p:txEl>
                                              <p:pRg st="4" end="4"/>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wipe(left)">
                                      <p:cBhvr>
                                        <p:cTn id="11" dur="500"/>
                                        <p:tgtEl>
                                          <p:spTgt spid="11">
                                            <p:txEl>
                                              <p:pRg st="5" end="5"/>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00"/>
                            </p:stCondLst>
                            <p:childTnLst>
                              <p:par>
                                <p:cTn id="17" presetID="53" presetClass="entr" presetSubtype="16"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11">
                                            <p:txEl>
                                              <p:pRg st="6" end="6"/>
                                            </p:txEl>
                                          </p:spTgt>
                                        </p:tgtEl>
                                        <p:attrNameLst>
                                          <p:attrName>style.visibility</p:attrName>
                                        </p:attrNameLst>
                                      </p:cBhvr>
                                      <p:to>
                                        <p:strVal val="visible"/>
                                      </p:to>
                                    </p:set>
                                    <p:animEffect transition="in" filter="wipe(left)">
                                      <p:cBhvr>
                                        <p:cTn id="25" dur="500"/>
                                        <p:tgtEl>
                                          <p:spTgt spid="11">
                                            <p:txEl>
                                              <p:pRg st="6" end="6"/>
                                            </p:txEl>
                                          </p:spTgt>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11">
                                            <p:txEl>
                                              <p:pRg st="7" end="7"/>
                                            </p:txEl>
                                          </p:spTgt>
                                        </p:tgtEl>
                                        <p:attrNameLst>
                                          <p:attrName>style.visibility</p:attrName>
                                        </p:attrNameLst>
                                      </p:cBhvr>
                                      <p:to>
                                        <p:strVal val="visible"/>
                                      </p:to>
                                    </p:set>
                                    <p:animEffect transition="in" filter="wipe(left)">
                                      <p:cBhvr>
                                        <p:cTn id="29" dur="500"/>
                                        <p:tgtEl>
                                          <p:spTgt spid="11">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dissolve">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0" y="6553200"/>
            <a:ext cx="9129252" cy="304800"/>
          </a:xfrm>
        </p:spPr>
        <p:txBody>
          <a:bodyPr/>
          <a:lstStyle/>
          <a:p>
            <a:r>
              <a:rPr lang="en-US"/>
              <a:t>“A Mind To Work”</a:t>
            </a:r>
            <a:endParaRPr lang="en-US" dirty="0"/>
          </a:p>
        </p:txBody>
      </p:sp>
      <p:sp>
        <p:nvSpPr>
          <p:cNvPr id="181250" name="Rectangle 2"/>
          <p:cNvSpPr>
            <a:spLocks noGrp="1" noChangeArrowheads="1"/>
          </p:cNvSpPr>
          <p:nvPr>
            <p:ph type="title"/>
          </p:nvPr>
        </p:nvSpPr>
        <p:spPr>
          <a:xfrm>
            <a:off x="0" y="0"/>
            <a:ext cx="9144000" cy="609600"/>
          </a:xfrm>
        </p:spPr>
        <p:txBody>
          <a:bodyPr/>
          <a:lstStyle/>
          <a:p>
            <a:r>
              <a:rPr lang="en-US" sz="3200" b="1" u="sng" dirty="0">
                <a:cs typeface="Times New Roman" pitchFamily="18" charset="0"/>
              </a:rPr>
              <a:t>Saints Are to Have a Mind to Work</a:t>
            </a:r>
          </a:p>
        </p:txBody>
      </p:sp>
      <p:sp>
        <p:nvSpPr>
          <p:cNvPr id="11" name="Text Box 4"/>
          <p:cNvSpPr txBox="1">
            <a:spLocks noChangeArrowheads="1"/>
          </p:cNvSpPr>
          <p:nvPr/>
        </p:nvSpPr>
        <p:spPr bwMode="auto">
          <a:xfrm>
            <a:off x="0" y="838200"/>
            <a:ext cx="9144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 typeface="Wingdings" panose="05000000000000000000" pitchFamily="2" charset="2"/>
              <a:buChar char="v"/>
            </a:pPr>
            <a:r>
              <a:rPr lang="en-US" i="1" u="sng" dirty="0">
                <a:latin typeface="Tahoma" pitchFamily="34" charset="0"/>
              </a:rPr>
              <a:t>Need</a:t>
            </a:r>
            <a:r>
              <a:rPr lang="en-US" dirty="0">
                <a:latin typeface="Tahoma" pitchFamily="34" charset="0"/>
              </a:rPr>
              <a:t> – Physical (Js. 2:15-16) &amp; Spiritual (II Cor. 4:6)</a:t>
            </a:r>
          </a:p>
          <a:p>
            <a:pPr>
              <a:buClrTx/>
              <a:buSzTx/>
              <a:buFont typeface="Wingdings" panose="05000000000000000000" pitchFamily="2" charset="2"/>
              <a:buChar char="v"/>
            </a:pPr>
            <a:endParaRPr lang="en-US" dirty="0">
              <a:latin typeface="Tahoma" pitchFamily="34" charset="0"/>
            </a:endParaRPr>
          </a:p>
          <a:p>
            <a:pPr>
              <a:buClrTx/>
              <a:buSzTx/>
              <a:buFont typeface="Wingdings" panose="05000000000000000000" pitchFamily="2" charset="2"/>
              <a:buChar char="v"/>
            </a:pPr>
            <a:r>
              <a:rPr lang="en-US" i="1" u="sng" dirty="0">
                <a:latin typeface="Tahoma" pitchFamily="34" charset="0"/>
              </a:rPr>
              <a:t>Objective</a:t>
            </a:r>
            <a:r>
              <a:rPr lang="en-US" dirty="0">
                <a:latin typeface="Tahoma" pitchFamily="34" charset="0"/>
              </a:rPr>
              <a:t> – “Persuade men” (II Cor. 5:9-11)</a:t>
            </a:r>
          </a:p>
          <a:p>
            <a:pPr>
              <a:buClrTx/>
              <a:buSzTx/>
              <a:buFont typeface="Wingdings" panose="05000000000000000000" pitchFamily="2" charset="2"/>
              <a:buChar char="v"/>
            </a:pPr>
            <a:endParaRPr lang="en-US" i="1" dirty="0">
              <a:latin typeface="Tahoma" pitchFamily="34" charset="0"/>
            </a:endParaRPr>
          </a:p>
          <a:p>
            <a:pPr>
              <a:buClrTx/>
              <a:buSzTx/>
              <a:buFont typeface="Wingdings" panose="05000000000000000000" pitchFamily="2" charset="2"/>
              <a:buChar char="v"/>
            </a:pPr>
            <a:r>
              <a:rPr lang="en-US" i="1" u="sng" dirty="0">
                <a:latin typeface="Tahoma" pitchFamily="34" charset="0"/>
              </a:rPr>
              <a:t>Purpose</a:t>
            </a:r>
            <a:r>
              <a:rPr lang="en-US" dirty="0">
                <a:latin typeface="Tahoma" pitchFamily="34" charset="0"/>
              </a:rPr>
              <a:t> – Heaven (Mt. 25:34)</a:t>
            </a:r>
            <a:r>
              <a:rPr lang="en-US" i="1" dirty="0">
                <a:latin typeface="Tahoma" pitchFamily="34" charset="0"/>
              </a:rPr>
              <a:t> </a:t>
            </a:r>
          </a:p>
        </p:txBody>
      </p:sp>
      <p:sp>
        <p:nvSpPr>
          <p:cNvPr id="9" name="Text Box 7"/>
          <p:cNvSpPr txBox="1">
            <a:spLocks noChangeArrowheads="1"/>
          </p:cNvSpPr>
          <p:nvPr/>
        </p:nvSpPr>
        <p:spPr bwMode="auto">
          <a:xfrm>
            <a:off x="0" y="5562600"/>
            <a:ext cx="9144000" cy="830997"/>
          </a:xfrm>
          <a:prstGeom prst="rect">
            <a:avLst/>
          </a:prstGeom>
          <a:ln/>
          <a:extLst/>
        </p:spPr>
        <p:style>
          <a:lnRef idx="0">
            <a:schemeClr val="dk1"/>
          </a:lnRef>
          <a:fillRef idx="3">
            <a:schemeClr val="dk1"/>
          </a:fillRef>
          <a:effectRef idx="3">
            <a:schemeClr val="dk1"/>
          </a:effectRef>
          <a:fontRef idx="minor">
            <a:schemeClr val="lt1"/>
          </a:fontRef>
        </p:style>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a:buClrTx/>
              <a:buSzTx/>
              <a:buFontTx/>
              <a:buNone/>
            </a:pPr>
            <a:r>
              <a:rPr lang="en-US" dirty="0">
                <a:solidFill>
                  <a:srgbClr val="FFC000"/>
                </a:solidFill>
                <a:latin typeface="Tahoma" pitchFamily="34" charset="0"/>
              </a:rPr>
              <a:t>Our motivation is the reward of heaven, given to those</a:t>
            </a:r>
          </a:p>
          <a:p>
            <a:pPr algn="ctr">
              <a:buClrTx/>
              <a:buSzTx/>
              <a:buFontTx/>
              <a:buNone/>
            </a:pPr>
            <a:r>
              <a:rPr lang="en-US" dirty="0">
                <a:solidFill>
                  <a:srgbClr val="FFC000"/>
                </a:solidFill>
                <a:latin typeface="Tahoma" pitchFamily="34" charset="0"/>
              </a:rPr>
              <a:t>who are found faithful!</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6986" y="2808994"/>
            <a:ext cx="4040531" cy="2628245"/>
          </a:xfrm>
          <a:prstGeom prst="rect">
            <a:avLst/>
          </a:prstGeom>
        </p:spPr>
      </p:pic>
    </p:spTree>
    <p:extLst>
      <p:ext uri="{BB962C8B-B14F-4D97-AF65-F5344CB8AC3E}">
        <p14:creationId xmlns:p14="http://schemas.microsoft.com/office/powerpoint/2010/main" val="2265483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0" y="6483154"/>
            <a:ext cx="9139084" cy="374845"/>
          </a:xfrm>
        </p:spPr>
        <p:txBody>
          <a:bodyPr/>
          <a:lstStyle/>
          <a:p>
            <a:r>
              <a:rPr lang="en-US"/>
              <a:t>“A Mind To Work”</a:t>
            </a:r>
            <a:endParaRPr lang="en-US" dirty="0"/>
          </a:p>
        </p:txBody>
      </p:sp>
      <p:sp>
        <p:nvSpPr>
          <p:cNvPr id="181250" name="Rectangle 2"/>
          <p:cNvSpPr>
            <a:spLocks noGrp="1" noChangeArrowheads="1"/>
          </p:cNvSpPr>
          <p:nvPr>
            <p:ph type="title"/>
          </p:nvPr>
        </p:nvSpPr>
        <p:spPr>
          <a:xfrm>
            <a:off x="0" y="0"/>
            <a:ext cx="9144000" cy="609600"/>
          </a:xfrm>
        </p:spPr>
        <p:txBody>
          <a:bodyPr/>
          <a:lstStyle/>
          <a:p>
            <a:r>
              <a:rPr lang="en-US" sz="3200" b="1" u="sng" dirty="0">
                <a:cs typeface="Times New Roman" pitchFamily="18" charset="0"/>
              </a:rPr>
              <a:t>Specifics of the Work</a:t>
            </a:r>
          </a:p>
        </p:txBody>
      </p:sp>
      <p:sp>
        <p:nvSpPr>
          <p:cNvPr id="181252" name="Text Box 4"/>
          <p:cNvSpPr txBox="1">
            <a:spLocks noChangeArrowheads="1"/>
          </p:cNvSpPr>
          <p:nvPr/>
        </p:nvSpPr>
        <p:spPr bwMode="auto">
          <a:xfrm>
            <a:off x="0" y="8382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a:buClrTx/>
              <a:buSzTx/>
              <a:buFontTx/>
              <a:buNone/>
            </a:pPr>
            <a:r>
              <a:rPr lang="en-US" dirty="0">
                <a:latin typeface="Tahoma" pitchFamily="34" charset="0"/>
              </a:rPr>
              <a:t>The Scriptures instruct us on specific things we are to do</a:t>
            </a:r>
          </a:p>
        </p:txBody>
      </p:sp>
      <p:sp>
        <p:nvSpPr>
          <p:cNvPr id="10" name="Text Box 5"/>
          <p:cNvSpPr txBox="1">
            <a:spLocks noChangeArrowheads="1"/>
          </p:cNvSpPr>
          <p:nvPr/>
        </p:nvSpPr>
        <p:spPr bwMode="auto">
          <a:xfrm>
            <a:off x="-4916" y="1447800"/>
            <a:ext cx="9144000" cy="1692771"/>
          </a:xfrm>
          <a:prstGeom prst="rect">
            <a:avLst/>
          </a:prstGeom>
          <a:ln/>
          <a:extLst/>
        </p:spPr>
        <p:style>
          <a:lnRef idx="0">
            <a:schemeClr val="accent4"/>
          </a:lnRef>
          <a:fillRef idx="3">
            <a:schemeClr val="accent4"/>
          </a:fillRef>
          <a:effectRef idx="3">
            <a:schemeClr val="accent4"/>
          </a:effectRef>
          <a:fontRef idx="minor">
            <a:schemeClr val="lt1"/>
          </a:fontRef>
        </p:style>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Tx/>
              <a:buNone/>
            </a:pPr>
            <a:r>
              <a:rPr lang="en-US" dirty="0">
                <a:solidFill>
                  <a:srgbClr val="002060"/>
                </a:solidFill>
                <a:latin typeface="Tahoma" pitchFamily="34" charset="0"/>
              </a:rPr>
              <a:t>II Tim. 3:16-17 (NKJ)</a:t>
            </a:r>
            <a:endParaRPr lang="en-US" i="1" dirty="0">
              <a:solidFill>
                <a:srgbClr val="FF0000"/>
              </a:solidFill>
              <a:latin typeface="Tahoma" pitchFamily="34" charset="0"/>
            </a:endParaRPr>
          </a:p>
          <a:p>
            <a:pPr marL="401638" indent="-401638">
              <a:buNone/>
            </a:pPr>
            <a:r>
              <a:rPr lang="en-US" sz="2000" b="0" dirty="0">
                <a:solidFill>
                  <a:schemeClr val="bg2"/>
                </a:solidFill>
                <a:latin typeface="Tahoma" pitchFamily="34" charset="0"/>
              </a:rPr>
              <a:t>16.  All Scripture is given by inspiration of God, and is profitable for doctrine, for reproof, for correction, for instruction in righteousness,</a:t>
            </a:r>
          </a:p>
          <a:p>
            <a:pPr marL="401638" indent="-401638">
              <a:buNone/>
            </a:pPr>
            <a:r>
              <a:rPr lang="en-US" sz="2000" b="0" dirty="0">
                <a:solidFill>
                  <a:schemeClr val="bg2"/>
                </a:solidFill>
                <a:latin typeface="Tahoma" pitchFamily="34" charset="0"/>
              </a:rPr>
              <a:t>17.  that the man of God may be complete, thoroughly equipped for every good work.</a:t>
            </a:r>
          </a:p>
        </p:txBody>
      </p:sp>
      <p:sp>
        <p:nvSpPr>
          <p:cNvPr id="11" name="Text Box 4"/>
          <p:cNvSpPr txBox="1">
            <a:spLocks noChangeArrowheads="1"/>
          </p:cNvSpPr>
          <p:nvPr/>
        </p:nvSpPr>
        <p:spPr bwMode="auto">
          <a:xfrm>
            <a:off x="-4916" y="3352800"/>
            <a:ext cx="9144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Tx/>
              <a:buNone/>
            </a:pPr>
            <a:r>
              <a:rPr lang="en-US" dirty="0">
                <a:latin typeface="Tahoma" pitchFamily="34" charset="0"/>
              </a:rPr>
              <a:t>Further specifics:</a:t>
            </a:r>
            <a:endParaRPr lang="en-US" i="1" dirty="0">
              <a:latin typeface="Tahoma" pitchFamily="34" charset="0"/>
            </a:endParaRPr>
          </a:p>
          <a:p>
            <a:r>
              <a:rPr lang="en-US" sz="2000" dirty="0">
                <a:solidFill>
                  <a:schemeClr val="folHlink"/>
                </a:solidFill>
                <a:latin typeface="Tahoma" pitchFamily="34" charset="0"/>
              </a:rPr>
              <a:t>Mt. 28:18-20: </a:t>
            </a:r>
            <a:r>
              <a:rPr lang="en-US" sz="2000" b="0" dirty="0">
                <a:solidFill>
                  <a:schemeClr val="folHlink"/>
                </a:solidFill>
                <a:latin typeface="Tahoma" pitchFamily="34" charset="0"/>
              </a:rPr>
              <a:t>Sharing the gospel; teaching new converts &amp; faithful brethren (II Tim. 2:2)</a:t>
            </a:r>
          </a:p>
          <a:p>
            <a:r>
              <a:rPr lang="en-US" sz="2000" dirty="0">
                <a:solidFill>
                  <a:schemeClr val="folHlink"/>
                </a:solidFill>
                <a:latin typeface="Tahoma" pitchFamily="34" charset="0"/>
              </a:rPr>
              <a:t>Eph. 4:15-16: </a:t>
            </a:r>
            <a:r>
              <a:rPr lang="en-US" sz="2000" b="0" dirty="0">
                <a:solidFill>
                  <a:schemeClr val="folHlink"/>
                </a:solidFill>
                <a:latin typeface="Tahoma" pitchFamily="34" charset="0"/>
              </a:rPr>
              <a:t>Edifying (If we are all working our part!)</a:t>
            </a:r>
          </a:p>
          <a:p>
            <a:r>
              <a:rPr lang="en-US" sz="2000" dirty="0">
                <a:solidFill>
                  <a:schemeClr val="folHlink"/>
                </a:solidFill>
                <a:latin typeface="Tahoma" pitchFamily="34" charset="0"/>
              </a:rPr>
              <a:t>Gal. 6:1: </a:t>
            </a:r>
            <a:r>
              <a:rPr lang="en-US" sz="2000" b="0" dirty="0">
                <a:solidFill>
                  <a:schemeClr val="folHlink"/>
                </a:solidFill>
                <a:latin typeface="Tahoma" pitchFamily="34" charset="0"/>
              </a:rPr>
              <a:t>Restoring the fallen</a:t>
            </a:r>
          </a:p>
          <a:p>
            <a:r>
              <a:rPr lang="en-US" sz="2000" dirty="0">
                <a:solidFill>
                  <a:schemeClr val="folHlink"/>
                </a:solidFill>
                <a:latin typeface="Tahoma" pitchFamily="34" charset="0"/>
              </a:rPr>
              <a:t>I Thess. 5:14: </a:t>
            </a:r>
            <a:r>
              <a:rPr lang="en-US" sz="2000" b="0" dirty="0">
                <a:solidFill>
                  <a:schemeClr val="folHlink"/>
                </a:solidFill>
                <a:latin typeface="Tahoma" pitchFamily="34" charset="0"/>
              </a:rPr>
              <a:t>Encouraging the discouraged </a:t>
            </a:r>
          </a:p>
          <a:p>
            <a:r>
              <a:rPr lang="en-US" sz="2000" dirty="0">
                <a:solidFill>
                  <a:schemeClr val="folHlink"/>
                </a:solidFill>
                <a:latin typeface="Tahoma" pitchFamily="34" charset="0"/>
              </a:rPr>
              <a:t>Js. 1:27: </a:t>
            </a:r>
            <a:r>
              <a:rPr lang="en-US" sz="2000" b="0" dirty="0">
                <a:solidFill>
                  <a:schemeClr val="folHlink"/>
                </a:solidFill>
                <a:latin typeface="Tahoma" pitchFamily="34" charset="0"/>
              </a:rPr>
              <a:t>Helping those in need </a:t>
            </a:r>
            <a:r>
              <a:rPr lang="en-US" sz="2000" b="0" i="1" dirty="0">
                <a:solidFill>
                  <a:schemeClr val="folHlink"/>
                </a:solidFill>
                <a:latin typeface="Tahoma" pitchFamily="34" charset="0"/>
              </a:rPr>
              <a:t>(Js. 2:15-16; I Jn. 3:17-18)</a:t>
            </a:r>
          </a:p>
        </p:txBody>
      </p:sp>
      <p:sp>
        <p:nvSpPr>
          <p:cNvPr id="13" name="Text Box 7"/>
          <p:cNvSpPr txBox="1">
            <a:spLocks noChangeArrowheads="1"/>
          </p:cNvSpPr>
          <p:nvPr/>
        </p:nvSpPr>
        <p:spPr bwMode="auto">
          <a:xfrm>
            <a:off x="-4916" y="5867400"/>
            <a:ext cx="9144000" cy="461665"/>
          </a:xfrm>
          <a:prstGeom prst="rect">
            <a:avLst/>
          </a:prstGeom>
          <a:ln/>
          <a:extLst/>
        </p:spPr>
        <p:style>
          <a:lnRef idx="0">
            <a:schemeClr val="dk1"/>
          </a:lnRef>
          <a:fillRef idx="3">
            <a:schemeClr val="dk1"/>
          </a:fillRef>
          <a:effectRef idx="3">
            <a:schemeClr val="dk1"/>
          </a:effectRef>
          <a:fontRef idx="minor">
            <a:schemeClr val="lt1"/>
          </a:fontRef>
        </p:style>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a:buClrTx/>
              <a:buSzTx/>
              <a:buFontTx/>
              <a:buNone/>
            </a:pPr>
            <a:r>
              <a:rPr lang="en-US" dirty="0">
                <a:solidFill>
                  <a:srgbClr val="FFC000"/>
                </a:solidFill>
                <a:latin typeface="Tahoma" pitchFamily="34" charset="0"/>
              </a:rPr>
              <a:t>There is work that we all can do!</a:t>
            </a:r>
          </a:p>
        </p:txBody>
      </p:sp>
    </p:spTree>
    <p:extLst>
      <p:ext uri="{BB962C8B-B14F-4D97-AF65-F5344CB8AC3E}">
        <p14:creationId xmlns:p14="http://schemas.microsoft.com/office/powerpoint/2010/main" val="9741599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1252"/>
                                        </p:tgtEl>
                                        <p:attrNameLst>
                                          <p:attrName>style.visibility</p:attrName>
                                        </p:attrNameLst>
                                      </p:cBhvr>
                                      <p:to>
                                        <p:strVal val="visible"/>
                                      </p:to>
                                    </p:set>
                                    <p:animEffect transition="in" filter="fade">
                                      <p:cBhvr>
                                        <p:cTn id="7" dur="500"/>
                                        <p:tgtEl>
                                          <p:spTgt spid="18125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1">
                                            <p:txEl>
                                              <p:pRg st="0" end="0"/>
                                            </p:txEl>
                                          </p:spTgt>
                                        </p:tgtEl>
                                        <p:attrNameLst>
                                          <p:attrName>style.visibility</p:attrName>
                                        </p:attrNameLst>
                                      </p:cBhvr>
                                      <p:to>
                                        <p:strVal val="visible"/>
                                      </p:to>
                                    </p:set>
                                    <p:animEffect transition="in" filter="fade">
                                      <p:cBhvr>
                                        <p:cTn id="16" dur="500"/>
                                        <p:tgtEl>
                                          <p:spTgt spid="11">
                                            <p:txEl>
                                              <p:pRg st="0" end="0"/>
                                            </p:txEl>
                                          </p:spTgt>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11">
                                            <p:txEl>
                                              <p:pRg st="1" end="1"/>
                                            </p:txEl>
                                          </p:spTgt>
                                        </p:tgtEl>
                                        <p:attrNameLst>
                                          <p:attrName>style.visibility</p:attrName>
                                        </p:attrNameLst>
                                      </p:cBhvr>
                                      <p:to>
                                        <p:strVal val="visible"/>
                                      </p:to>
                                    </p:set>
                                    <p:animEffect transition="in" filter="wipe(left)">
                                      <p:cBhvr>
                                        <p:cTn id="20" dur="500"/>
                                        <p:tgtEl>
                                          <p:spTgt spid="1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1">
                                            <p:txEl>
                                              <p:pRg st="2" end="2"/>
                                            </p:txEl>
                                          </p:spTgt>
                                        </p:tgtEl>
                                        <p:attrNameLst>
                                          <p:attrName>style.visibility</p:attrName>
                                        </p:attrNameLst>
                                      </p:cBhvr>
                                      <p:to>
                                        <p:strVal val="visible"/>
                                      </p:to>
                                    </p:set>
                                    <p:animEffect transition="in" filter="wipe(left)">
                                      <p:cBhvr>
                                        <p:cTn id="25" dur="500"/>
                                        <p:tgtEl>
                                          <p:spTgt spid="11">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1">
                                            <p:txEl>
                                              <p:pRg st="3" end="3"/>
                                            </p:txEl>
                                          </p:spTgt>
                                        </p:tgtEl>
                                        <p:attrNameLst>
                                          <p:attrName>style.visibility</p:attrName>
                                        </p:attrNameLst>
                                      </p:cBhvr>
                                      <p:to>
                                        <p:strVal val="visible"/>
                                      </p:to>
                                    </p:set>
                                    <p:animEffect transition="in" filter="wipe(left)">
                                      <p:cBhvr>
                                        <p:cTn id="30" dur="500"/>
                                        <p:tgtEl>
                                          <p:spTgt spid="1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11">
                                            <p:txEl>
                                              <p:pRg st="4" end="4"/>
                                            </p:txEl>
                                          </p:spTgt>
                                        </p:tgtEl>
                                        <p:attrNameLst>
                                          <p:attrName>style.visibility</p:attrName>
                                        </p:attrNameLst>
                                      </p:cBhvr>
                                      <p:to>
                                        <p:strVal val="visible"/>
                                      </p:to>
                                    </p:set>
                                    <p:animEffect transition="in" filter="wipe(left)">
                                      <p:cBhvr>
                                        <p:cTn id="35" dur="500"/>
                                        <p:tgtEl>
                                          <p:spTgt spid="11">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1">
                                            <p:txEl>
                                              <p:pRg st="5" end="5"/>
                                            </p:txEl>
                                          </p:spTgt>
                                        </p:tgtEl>
                                        <p:attrNameLst>
                                          <p:attrName>style.visibility</p:attrName>
                                        </p:attrNameLst>
                                      </p:cBhvr>
                                      <p:to>
                                        <p:strVal val="visible"/>
                                      </p:to>
                                    </p:set>
                                    <p:animEffect transition="in" filter="wipe(left)">
                                      <p:cBhvr>
                                        <p:cTn id="40" dur="500"/>
                                        <p:tgtEl>
                                          <p:spTgt spid="11">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2" grpId="0"/>
      <p:bldP spid="10"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2" name="Text Box 4"/>
          <p:cNvSpPr txBox="1">
            <a:spLocks noChangeArrowheads="1"/>
          </p:cNvSpPr>
          <p:nvPr/>
        </p:nvSpPr>
        <p:spPr bwMode="auto">
          <a:xfrm>
            <a:off x="0" y="0"/>
            <a:ext cx="4332384" cy="40386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o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indent="-228600">
              <a:lnSpc>
                <a:spcPct val="90000"/>
              </a:lnSpc>
              <a:spcBef>
                <a:spcPts val="1000"/>
              </a:spcBef>
              <a:buClr>
                <a:schemeClr val="accent2"/>
              </a:buClr>
              <a:buSzTx/>
              <a:buFont typeface="Arial" panose="020B0604020202020204" pitchFamily="34" charset="0"/>
              <a:buChar char="•"/>
            </a:pPr>
            <a:r>
              <a:rPr lang="en-US"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God knows the works (deeds) of His people!</a:t>
            </a:r>
            <a:endParaRPr lang="en-US" i="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indent="-228600">
              <a:lnSpc>
                <a:spcPct val="90000"/>
              </a:lnSpc>
              <a:spcBef>
                <a:spcPts val="1000"/>
              </a:spcBef>
              <a:buClr>
                <a:schemeClr val="accent2"/>
              </a:buClr>
              <a:buFont typeface="Arial" panose="020B0604020202020204" pitchFamily="34" charset="0"/>
              <a:buChar char="•"/>
            </a:pPr>
            <a:r>
              <a:rPr lang="en-US" b="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Nehemiah 3 is a meticulous accounting of the people involved in the rebuilding of the walls – showed accountability, and may have slowed the work to take such a list.</a:t>
            </a:r>
          </a:p>
          <a:p>
            <a:pPr indent="-228600">
              <a:lnSpc>
                <a:spcPct val="90000"/>
              </a:lnSpc>
              <a:spcBef>
                <a:spcPts val="1000"/>
              </a:spcBef>
              <a:buClr>
                <a:schemeClr val="accent2"/>
              </a:buClr>
              <a:buFont typeface="Arial" panose="020B0604020202020204" pitchFamily="34" charset="0"/>
              <a:buChar char="•"/>
            </a:pPr>
            <a:r>
              <a:rPr lang="en-US" b="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Shows us God knows who is involved </a:t>
            </a:r>
            <a:r>
              <a:rPr lang="en-US" b="0" i="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(Rechabites: Jer. 35:18-19; Neh. 3:14)!</a:t>
            </a:r>
          </a:p>
          <a:p>
            <a:pPr indent="-228600">
              <a:lnSpc>
                <a:spcPct val="90000"/>
              </a:lnSpc>
              <a:spcBef>
                <a:spcPts val="1000"/>
              </a:spcBef>
              <a:buClr>
                <a:schemeClr val="accent2"/>
              </a:buClr>
              <a:buFont typeface="Arial" panose="020B0604020202020204" pitchFamily="34" charset="0"/>
              <a:buChar char="•"/>
            </a:pPr>
            <a:r>
              <a:rPr lang="en-US" b="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Jesus “knows” the deeds of His saints, both </a:t>
            </a:r>
            <a:r>
              <a:rPr lang="en-US"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good (Rev. 2:2: Ephesus, 19: Thyatira; 3:8: Philadelphia) </a:t>
            </a:r>
            <a:r>
              <a:rPr lang="en-US" b="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and </a:t>
            </a:r>
            <a:r>
              <a:rPr lang="en-US"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bad (Rev. 3:1: Sardis, 15: Laodicea)</a:t>
            </a:r>
            <a:endParaRPr lang="en-US" i="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71" name="Rectangle 70">
            <a:extLst>
              <a:ext uri="{FF2B5EF4-FFF2-40B4-BE49-F238E27FC236}">
                <a16:creationId xmlns:a16="http://schemas.microsoft.com/office/drawing/2014/main" id="{56533F40-045E-4E3D-9243-864CD4E58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7703" y="964692"/>
            <a:ext cx="408051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30402EC6-D845-41B3-BEBE-CB34D9BFEA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3024" y="1128683"/>
            <a:ext cx="3829870" cy="4608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4591" y="2043513"/>
            <a:ext cx="3586734" cy="2450934"/>
          </a:xfrm>
          <a:prstGeom prst="rect">
            <a:avLst/>
          </a:prstGeom>
        </p:spPr>
      </p:pic>
      <p:sp>
        <p:nvSpPr>
          <p:cNvPr id="9" name="Footer Placeholder 4"/>
          <p:cNvSpPr>
            <a:spLocks noGrp="1"/>
          </p:cNvSpPr>
          <p:nvPr>
            <p:ph type="ftr" sz="quarter" idx="11"/>
          </p:nvPr>
        </p:nvSpPr>
        <p:spPr>
          <a:xfrm>
            <a:off x="4457703" y="6537960"/>
            <a:ext cx="4694551" cy="320040"/>
          </a:xfrm>
        </p:spPr>
        <p:txBody>
          <a:bodyPr vert="horz" lIns="91440" tIns="45720" rIns="91440" bIns="45720" rtlCol="0" anchor="ctr">
            <a:normAutofit/>
          </a:bodyPr>
          <a:lstStyle/>
          <a:p>
            <a:pPr algn="ctr" defTabSz="457200">
              <a:spcAft>
                <a:spcPts val="600"/>
              </a:spcAft>
              <a:buNone/>
            </a:pPr>
            <a:r>
              <a:rPr lang="en-US" sz="1050" dirty="0">
                <a:latin typeface="+mn-lt"/>
                <a:cs typeface="+mn-cs"/>
              </a:rPr>
              <a:t>“A Mind To Work”</a:t>
            </a:r>
          </a:p>
        </p:txBody>
      </p:sp>
      <p:sp>
        <p:nvSpPr>
          <p:cNvPr id="179202" name="Rectangle 2"/>
          <p:cNvSpPr>
            <a:spLocks noGrp="1" noChangeArrowheads="1"/>
          </p:cNvSpPr>
          <p:nvPr>
            <p:ph type="title"/>
          </p:nvPr>
        </p:nvSpPr>
        <p:spPr>
          <a:xfrm>
            <a:off x="4457703" y="0"/>
            <a:ext cx="4080510" cy="800701"/>
          </a:xfrm>
        </p:spPr>
        <p:txBody>
          <a:bodyPr vert="horz" lIns="182880" tIns="182880" rIns="182880" bIns="182880" rtlCol="0" anchor="ctr">
            <a:noAutofit/>
          </a:bodyPr>
          <a:lstStyle/>
          <a:p>
            <a:r>
              <a:rPr lang="en-US" sz="4000" b="1" u="sng" dirty="0">
                <a:latin typeface="Arial" panose="020B0604020202020204" pitchFamily="34" charset="0"/>
                <a:cs typeface="Arial" panose="020B0604020202020204" pitchFamily="34" charset="0"/>
              </a:rPr>
              <a:t>Conclusion</a:t>
            </a:r>
          </a:p>
        </p:txBody>
      </p:sp>
      <p:sp>
        <p:nvSpPr>
          <p:cNvPr id="10" name="Text Box 4">
            <a:extLst>
              <a:ext uri="{FF2B5EF4-FFF2-40B4-BE49-F238E27FC236}">
                <a16:creationId xmlns:a16="http://schemas.microsoft.com/office/drawing/2014/main" id="{10D90962-5D12-464C-B0C6-8A0602A0C13C}"/>
              </a:ext>
            </a:extLst>
          </p:cNvPr>
          <p:cNvSpPr txBox="1">
            <a:spLocks noChangeArrowheads="1"/>
          </p:cNvSpPr>
          <p:nvPr/>
        </p:nvSpPr>
        <p:spPr bwMode="auto">
          <a:xfrm>
            <a:off x="4457703" y="4658438"/>
            <a:ext cx="4080510" cy="1569660"/>
          </a:xfrm>
          <a:prstGeom prst="rect">
            <a:avLst/>
          </a:prstGeom>
          <a:solidFill>
            <a:srgbClr val="FF99F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marL="457200" marR="0" lvl="0" indent="-457200" algn="ctr" defTabSz="91440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solidFill>
                  <a:srgbClr val="FF0000"/>
                </a:solidFill>
                <a:effectLst/>
                <a:uLnTx/>
                <a:uFillTx/>
                <a:latin typeface="Tahoma" pitchFamily="34" charset="0"/>
                <a:ea typeface="+mn-ea"/>
                <a:cs typeface="+mn-cs"/>
              </a:rPr>
              <a:t>Is your name recorded?</a:t>
            </a:r>
          </a:p>
          <a:p>
            <a:pPr marL="457200" marR="0" lvl="0" indent="-457200" algn="ctr" defTabSz="914400" eaLnBrk="1" fontAlgn="auto" latinLnBrk="0" hangingPunct="1">
              <a:lnSpc>
                <a:spcPct val="100000"/>
              </a:lnSpc>
              <a:spcBef>
                <a:spcPts val="0"/>
              </a:spcBef>
              <a:spcAft>
                <a:spcPts val="0"/>
              </a:spcAft>
              <a:buClrTx/>
              <a:buSzTx/>
              <a:buFontTx/>
              <a:buNone/>
              <a:tabLst/>
              <a:defRPr/>
            </a:pPr>
            <a:r>
              <a:rPr kumimoji="0" lang="en-US" sz="3200" i="1" u="none" strike="noStrike" kern="0" cap="none" spc="0" normalizeH="0" baseline="0" noProof="0" dirty="0">
                <a:ln>
                  <a:noFill/>
                </a:ln>
                <a:solidFill>
                  <a:srgbClr val="FF0000"/>
                </a:solidFill>
                <a:effectLst/>
                <a:uLnTx/>
                <a:uFillTx/>
                <a:latin typeface="Tahoma" pitchFamily="34" charset="0"/>
                <a:ea typeface="+mn-ea"/>
                <a:cs typeface="+mn-cs"/>
              </a:rPr>
              <a:t>(Rev. 20:11-12)</a:t>
            </a:r>
          </a:p>
        </p:txBody>
      </p:sp>
    </p:spTree>
    <p:extLst>
      <p:ext uri="{BB962C8B-B14F-4D97-AF65-F5344CB8AC3E}">
        <p14:creationId xmlns:p14="http://schemas.microsoft.com/office/powerpoint/2010/main" val="39894375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wipe(left)">
                                      <p:cBhvr>
                                        <p:cTn id="11" dur="500"/>
                                        <p:tgtEl>
                                          <p:spTgt spid="1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2">
                                            <p:txEl>
                                              <p:pRg st="2" end="2"/>
                                            </p:txEl>
                                          </p:spTgt>
                                        </p:tgtEl>
                                        <p:attrNameLst>
                                          <p:attrName>style.visibility</p:attrName>
                                        </p:attrNameLst>
                                      </p:cBhvr>
                                      <p:to>
                                        <p:strVal val="visible"/>
                                      </p:to>
                                    </p:set>
                                    <p:animEffect transition="in" filter="wipe(left)">
                                      <p:cBhvr>
                                        <p:cTn id="16" dur="500"/>
                                        <p:tgtEl>
                                          <p:spTgt spid="1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2">
                                            <p:txEl>
                                              <p:pRg st="3" end="3"/>
                                            </p:txEl>
                                          </p:spTgt>
                                        </p:tgtEl>
                                        <p:attrNameLst>
                                          <p:attrName>style.visibility</p:attrName>
                                        </p:attrNameLst>
                                      </p:cBhvr>
                                      <p:to>
                                        <p:strVal val="visible"/>
                                      </p:to>
                                    </p:set>
                                    <p:animEffect transition="in" filter="wipe(left)">
                                      <p:cBhvr>
                                        <p:cTn id="21" dur="500"/>
                                        <p:tgtEl>
                                          <p:spTgt spid="12">
                                            <p:txEl>
                                              <p:pRg st="3" end="3"/>
                                            </p:txEl>
                                          </p:spTgt>
                                        </p:tgtEl>
                                      </p:cBhvr>
                                    </p:animEffect>
                                  </p:childTnLst>
                                </p:cTn>
                              </p:par>
                            </p:childTnLst>
                          </p:cTn>
                        </p:par>
                        <p:par>
                          <p:cTn id="22" fill="hold">
                            <p:stCondLst>
                              <p:cond delay="500"/>
                            </p:stCondLst>
                            <p:childTnLst>
                              <p:par>
                                <p:cTn id="23" presetID="31"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dissolv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a:xfrm>
            <a:off x="-12290" y="12290"/>
            <a:ext cx="3200400" cy="228600"/>
          </a:xfrm>
        </p:spPr>
        <p:txBody>
          <a:bodyPr/>
          <a:lstStyle/>
          <a:p>
            <a:r>
              <a:rPr lang="en-US"/>
              <a:t>“A Mind To Work”</a:t>
            </a:r>
            <a:endParaRPr lang="en-US" dirty="0"/>
          </a:p>
        </p:txBody>
      </p:sp>
      <p:sp>
        <p:nvSpPr>
          <p:cNvPr id="179202" name="Rectangle 2"/>
          <p:cNvSpPr>
            <a:spLocks noGrp="1" noChangeArrowheads="1"/>
          </p:cNvSpPr>
          <p:nvPr>
            <p:ph type="title"/>
          </p:nvPr>
        </p:nvSpPr>
        <p:spPr>
          <a:xfrm>
            <a:off x="12290" y="0"/>
            <a:ext cx="9131710" cy="609600"/>
          </a:xfrm>
        </p:spPr>
        <p:txBody>
          <a:bodyPr/>
          <a:lstStyle/>
          <a:p>
            <a:r>
              <a:rPr lang="en-US" sz="4000" b="1" u="sng" dirty="0">
                <a:cs typeface="Times New Roman" pitchFamily="18" charset="0"/>
              </a:rPr>
              <a:t>Conclusion</a:t>
            </a:r>
          </a:p>
        </p:txBody>
      </p:sp>
      <p:sp>
        <p:nvSpPr>
          <p:cNvPr id="179203" name="Text Box 3"/>
          <p:cNvSpPr txBox="1">
            <a:spLocks noChangeArrowheads="1"/>
          </p:cNvSpPr>
          <p:nvPr/>
        </p:nvSpPr>
        <p:spPr bwMode="auto">
          <a:xfrm>
            <a:off x="-12290" y="609600"/>
            <a:ext cx="9144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a:buClrTx/>
              <a:buSzTx/>
              <a:buFontTx/>
              <a:buNone/>
            </a:pPr>
            <a:r>
              <a:rPr lang="en-US" dirty="0">
                <a:latin typeface="Tahoma" pitchFamily="34" charset="0"/>
              </a:rPr>
              <a:t>The wall of Jerusalem was built in 52 days </a:t>
            </a:r>
            <a:r>
              <a:rPr lang="en-US" i="1" dirty="0">
                <a:latin typeface="Tahoma" pitchFamily="34" charset="0"/>
              </a:rPr>
              <a:t>(Neh. 6:15)</a:t>
            </a:r>
          </a:p>
          <a:p>
            <a:pPr algn="ctr">
              <a:buClrTx/>
              <a:buSzTx/>
              <a:buFontTx/>
              <a:buNone/>
            </a:pPr>
            <a:r>
              <a:rPr lang="en-US" dirty="0">
                <a:latin typeface="Tahoma" pitchFamily="34" charset="0"/>
              </a:rPr>
              <a:t>despite great opposition and adversity because </a:t>
            </a:r>
          </a:p>
          <a:p>
            <a:pPr algn="ctr">
              <a:buClrTx/>
              <a:buSzTx/>
              <a:buFontTx/>
              <a:buNone/>
            </a:pPr>
            <a:r>
              <a:rPr lang="en-US" dirty="0">
                <a:latin typeface="Tahoma" pitchFamily="34" charset="0"/>
              </a:rPr>
              <a:t>“the people had a mind to work!”</a:t>
            </a:r>
          </a:p>
        </p:txBody>
      </p:sp>
      <p:sp>
        <p:nvSpPr>
          <p:cNvPr id="10" name="Text Box 5"/>
          <p:cNvSpPr txBox="1">
            <a:spLocks noChangeArrowheads="1"/>
          </p:cNvSpPr>
          <p:nvPr/>
        </p:nvSpPr>
        <p:spPr bwMode="auto">
          <a:xfrm>
            <a:off x="0" y="1905000"/>
            <a:ext cx="9144000" cy="1692771"/>
          </a:xfrm>
          <a:prstGeom prst="rect">
            <a:avLst/>
          </a:prstGeom>
          <a:ln/>
          <a:extLst/>
        </p:spPr>
        <p:style>
          <a:lnRef idx="0">
            <a:schemeClr val="accent4"/>
          </a:lnRef>
          <a:fillRef idx="3">
            <a:schemeClr val="accent4"/>
          </a:fillRef>
          <a:effectRef idx="3">
            <a:schemeClr val="accent4"/>
          </a:effectRef>
          <a:fontRef idx="minor">
            <a:schemeClr val="lt1"/>
          </a:fontRef>
        </p:style>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Tx/>
              <a:buNone/>
            </a:pPr>
            <a:r>
              <a:rPr lang="en-US" dirty="0">
                <a:solidFill>
                  <a:srgbClr val="002060"/>
                </a:solidFill>
                <a:latin typeface="Tahoma" pitchFamily="34" charset="0"/>
              </a:rPr>
              <a:t>Col. 3:23-24</a:t>
            </a:r>
            <a:endParaRPr lang="en-US" i="1" dirty="0">
              <a:solidFill>
                <a:srgbClr val="FF0000"/>
              </a:solidFill>
              <a:latin typeface="Tahoma" pitchFamily="34" charset="0"/>
            </a:endParaRPr>
          </a:p>
          <a:p>
            <a:pPr marL="401638" indent="-401638">
              <a:buNone/>
            </a:pPr>
            <a:r>
              <a:rPr lang="en-US" sz="2000" b="0" dirty="0">
                <a:solidFill>
                  <a:schemeClr val="bg2"/>
                </a:solidFill>
                <a:latin typeface="Tahoma" pitchFamily="34" charset="0"/>
              </a:rPr>
              <a:t>23.  Whatever you do, do your work heartily, as for the Lord rather than for men,</a:t>
            </a:r>
          </a:p>
          <a:p>
            <a:pPr marL="401638" indent="-401638">
              <a:buNone/>
            </a:pPr>
            <a:r>
              <a:rPr lang="en-US" sz="2000" b="0" dirty="0">
                <a:solidFill>
                  <a:schemeClr val="bg2"/>
                </a:solidFill>
                <a:latin typeface="Tahoma" pitchFamily="34" charset="0"/>
              </a:rPr>
              <a:t>24.  knowing that from the Lord you will receive the reward of the inheritance. It is the Lord Christ whom you serve.</a:t>
            </a:r>
          </a:p>
        </p:txBody>
      </p:sp>
      <p:sp>
        <p:nvSpPr>
          <p:cNvPr id="11" name="Text Box 7"/>
          <p:cNvSpPr txBox="1">
            <a:spLocks noChangeArrowheads="1"/>
          </p:cNvSpPr>
          <p:nvPr/>
        </p:nvSpPr>
        <p:spPr bwMode="auto">
          <a:xfrm>
            <a:off x="0" y="5750867"/>
            <a:ext cx="7391400" cy="461665"/>
          </a:xfrm>
          <a:prstGeom prst="rect">
            <a:avLst/>
          </a:prstGeom>
          <a:ln/>
          <a:extLst/>
        </p:spPr>
        <p:style>
          <a:lnRef idx="0">
            <a:schemeClr val="accent5"/>
          </a:lnRef>
          <a:fillRef idx="3">
            <a:schemeClr val="accent5"/>
          </a:fillRef>
          <a:effectRef idx="3">
            <a:schemeClr val="accent5"/>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a:buClrTx/>
              <a:buSzTx/>
              <a:buFontTx/>
              <a:buNone/>
            </a:pPr>
            <a:r>
              <a:rPr lang="en-US" dirty="0">
                <a:solidFill>
                  <a:schemeClr val="bg1">
                    <a:lumMod val="75000"/>
                  </a:schemeClr>
                </a:solidFill>
                <a:latin typeface="Tahoma" pitchFamily="34" charset="0"/>
              </a:rPr>
              <a:t>Saints need to have “a mind to work!”</a:t>
            </a:r>
          </a:p>
        </p:txBody>
      </p:sp>
      <p:sp>
        <p:nvSpPr>
          <p:cNvPr id="13" name="Text Box 4"/>
          <p:cNvSpPr txBox="1">
            <a:spLocks noChangeArrowheads="1"/>
          </p:cNvSpPr>
          <p:nvPr/>
        </p:nvSpPr>
        <p:spPr bwMode="auto">
          <a:xfrm>
            <a:off x="-30727" y="3810000"/>
            <a:ext cx="9144000" cy="1200329"/>
          </a:xfrm>
          <a:prstGeom prst="rect">
            <a:avLst/>
          </a:prstGeom>
          <a:solidFill>
            <a:srgbClr val="FF99FF"/>
          </a:solidFill>
          <a:ln/>
          <a:extLst/>
        </p:spPr>
        <p:style>
          <a:lnRef idx="0">
            <a:schemeClr val="accent5"/>
          </a:lnRef>
          <a:fillRef idx="3">
            <a:schemeClr val="accent5"/>
          </a:fillRef>
          <a:effectRef idx="3">
            <a:schemeClr val="accent5"/>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a:buClrTx/>
              <a:buSzTx/>
              <a:buFontTx/>
              <a:buNone/>
            </a:pPr>
            <a:r>
              <a:rPr lang="en-US" dirty="0">
                <a:solidFill>
                  <a:srgbClr val="FF0000"/>
                </a:solidFill>
                <a:latin typeface="Tahoma" pitchFamily="34" charset="0"/>
              </a:rPr>
              <a:t>Great things can be accomplished by God’s people when</a:t>
            </a:r>
          </a:p>
          <a:p>
            <a:pPr algn="ctr">
              <a:buClrTx/>
              <a:buSzTx/>
              <a:buFontTx/>
              <a:buNone/>
            </a:pPr>
            <a:r>
              <a:rPr lang="en-US" dirty="0">
                <a:solidFill>
                  <a:srgbClr val="FF0000"/>
                </a:solidFill>
                <a:latin typeface="Tahoma" pitchFamily="34" charset="0"/>
              </a:rPr>
              <a:t>saints do their “work heartily, as for the Lord rather than</a:t>
            </a:r>
          </a:p>
          <a:p>
            <a:pPr algn="ctr">
              <a:buClrTx/>
              <a:buSzTx/>
              <a:buFontTx/>
              <a:buNone/>
            </a:pPr>
            <a:r>
              <a:rPr lang="en-US" dirty="0">
                <a:solidFill>
                  <a:srgbClr val="FF0000"/>
                </a:solidFill>
                <a:latin typeface="Tahoma" pitchFamily="34" charset="0"/>
              </a:rPr>
              <a:t>for men!”</a:t>
            </a:r>
            <a:endParaRPr lang="en-US" i="1" dirty="0">
              <a:solidFill>
                <a:srgbClr val="FF0000"/>
              </a:solidFill>
              <a:latin typeface="Tahoma"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76955" y="5010329"/>
            <a:ext cx="1688471" cy="184767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9203"/>
                                        </p:tgtEl>
                                        <p:attrNameLst>
                                          <p:attrName>style.visibility</p:attrName>
                                        </p:attrNameLst>
                                      </p:cBhvr>
                                      <p:to>
                                        <p:strVal val="visible"/>
                                      </p:to>
                                    </p:set>
                                    <p:animEffect transition="in" filter="fade">
                                      <p:cBhvr>
                                        <p:cTn id="7" dur="500"/>
                                        <p:tgtEl>
                                          <p:spTgt spid="17920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1000" fill="hold"/>
                                        <p:tgtEl>
                                          <p:spTgt spid="11"/>
                                        </p:tgtEl>
                                        <p:attrNameLst>
                                          <p:attrName>ppt_w</p:attrName>
                                        </p:attrNameLst>
                                      </p:cBhvr>
                                      <p:tavLst>
                                        <p:tav tm="0">
                                          <p:val>
                                            <p:fltVal val="0"/>
                                          </p:val>
                                        </p:tav>
                                        <p:tav tm="100000">
                                          <p:val>
                                            <p:strVal val="#ppt_w"/>
                                          </p:val>
                                        </p:tav>
                                      </p:tavLst>
                                    </p:anim>
                                    <p:anim calcmode="lin" valueType="num">
                                      <p:cBhvr>
                                        <p:cTn id="23" dur="1000" fill="hold"/>
                                        <p:tgtEl>
                                          <p:spTgt spid="11"/>
                                        </p:tgtEl>
                                        <p:attrNameLst>
                                          <p:attrName>ppt_h</p:attrName>
                                        </p:attrNameLst>
                                      </p:cBhvr>
                                      <p:tavLst>
                                        <p:tav tm="0">
                                          <p:val>
                                            <p:fltVal val="0"/>
                                          </p:val>
                                        </p:tav>
                                        <p:tav tm="100000">
                                          <p:val>
                                            <p:strVal val="#ppt_h"/>
                                          </p:val>
                                        </p:tav>
                                      </p:tavLst>
                                    </p:anim>
                                    <p:anim calcmode="lin" valueType="num">
                                      <p:cBhvr>
                                        <p:cTn id="24" dur="1000" fill="hold"/>
                                        <p:tgtEl>
                                          <p:spTgt spid="11"/>
                                        </p:tgtEl>
                                        <p:attrNameLst>
                                          <p:attrName>style.rotation</p:attrName>
                                        </p:attrNameLst>
                                      </p:cBhvr>
                                      <p:tavLst>
                                        <p:tav tm="0">
                                          <p:val>
                                            <p:fltVal val="90"/>
                                          </p:val>
                                        </p:tav>
                                        <p:tav tm="100000">
                                          <p:val>
                                            <p:fltVal val="0"/>
                                          </p:val>
                                        </p:tav>
                                      </p:tavLst>
                                    </p:anim>
                                    <p:animEffect transition="in" filter="fade">
                                      <p:cBhvr>
                                        <p:cTn id="25" dur="1000"/>
                                        <p:tgtEl>
                                          <p:spTgt spid="11"/>
                                        </p:tgtEl>
                                      </p:cBhvr>
                                    </p:animEffect>
                                  </p:childTnLst>
                                </p:cTn>
                              </p:par>
                            </p:childTnLst>
                          </p:cTn>
                        </p:par>
                        <p:par>
                          <p:cTn id="26" fill="hold">
                            <p:stCondLst>
                              <p:cond delay="1000"/>
                            </p:stCondLst>
                            <p:childTnLst>
                              <p:par>
                                <p:cTn id="27" presetID="31" presetClass="entr" presetSubtype="0"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1000" fill="hold"/>
                                        <p:tgtEl>
                                          <p:spTgt spid="4"/>
                                        </p:tgtEl>
                                        <p:attrNameLst>
                                          <p:attrName>ppt_w</p:attrName>
                                        </p:attrNameLst>
                                      </p:cBhvr>
                                      <p:tavLst>
                                        <p:tav tm="0">
                                          <p:val>
                                            <p:fltVal val="0"/>
                                          </p:val>
                                        </p:tav>
                                        <p:tav tm="100000">
                                          <p:val>
                                            <p:strVal val="#ppt_w"/>
                                          </p:val>
                                        </p:tav>
                                      </p:tavLst>
                                    </p:anim>
                                    <p:anim calcmode="lin" valueType="num">
                                      <p:cBhvr>
                                        <p:cTn id="30" dur="1000" fill="hold"/>
                                        <p:tgtEl>
                                          <p:spTgt spid="4"/>
                                        </p:tgtEl>
                                        <p:attrNameLst>
                                          <p:attrName>ppt_h</p:attrName>
                                        </p:attrNameLst>
                                      </p:cBhvr>
                                      <p:tavLst>
                                        <p:tav tm="0">
                                          <p:val>
                                            <p:fltVal val="0"/>
                                          </p:val>
                                        </p:tav>
                                        <p:tav tm="100000">
                                          <p:val>
                                            <p:strVal val="#ppt_h"/>
                                          </p:val>
                                        </p:tav>
                                      </p:tavLst>
                                    </p:anim>
                                    <p:anim calcmode="lin" valueType="num">
                                      <p:cBhvr>
                                        <p:cTn id="31" dur="1000" fill="hold"/>
                                        <p:tgtEl>
                                          <p:spTgt spid="4"/>
                                        </p:tgtEl>
                                        <p:attrNameLst>
                                          <p:attrName>style.rotation</p:attrName>
                                        </p:attrNameLst>
                                      </p:cBhvr>
                                      <p:tavLst>
                                        <p:tav tm="0">
                                          <p:val>
                                            <p:fltVal val="90"/>
                                          </p:val>
                                        </p:tav>
                                        <p:tav tm="100000">
                                          <p:val>
                                            <p:fltVal val="0"/>
                                          </p:val>
                                        </p:tav>
                                      </p:tavLst>
                                    </p:anim>
                                    <p:animEffect transition="in" filter="fade">
                                      <p:cBhvr>
                                        <p:cTn id="3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p:bldP spid="10" grpId="0" animBg="1"/>
      <p:bldP spid="11" grpId="0"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7"/>
          <p:cNvSpPr>
            <a:spLocks noChangeArrowheads="1"/>
          </p:cNvSpPr>
          <p:nvPr/>
        </p:nvSpPr>
        <p:spPr bwMode="auto">
          <a:xfrm>
            <a:off x="0" y="5004619"/>
            <a:ext cx="9144000" cy="6096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1267" name="Rectangle 2"/>
          <p:cNvSpPr>
            <a:spLocks noGrp="1" noChangeArrowheads="1"/>
          </p:cNvSpPr>
          <p:nvPr>
            <p:ph type="title"/>
          </p:nvPr>
        </p:nvSpPr>
        <p:spPr>
          <a:xfrm>
            <a:off x="0" y="0"/>
            <a:ext cx="9144000" cy="990600"/>
          </a:xfrm>
          <a:solidFill>
            <a:srgbClr val="FFFF00"/>
          </a:solidFill>
        </p:spPr>
        <p:txBody>
          <a:bodyPr/>
          <a:lstStyle/>
          <a:p>
            <a:pPr marL="0" indent="0" eaLnBrk="1" hangingPunct="1">
              <a:buNone/>
            </a:pPr>
            <a:r>
              <a:rPr lang="en-US" sz="4600" b="1" u="sng" dirty="0">
                <a:solidFill>
                  <a:srgbClr val="0000FF"/>
                </a:solidFill>
                <a:latin typeface="Ameretto"/>
              </a:rPr>
              <a:t>“What Must I Do To Be Saved?”</a:t>
            </a:r>
          </a:p>
        </p:txBody>
      </p:sp>
      <p:sp>
        <p:nvSpPr>
          <p:cNvPr id="6147" name="Text Box 3"/>
          <p:cNvSpPr txBox="1">
            <a:spLocks noChangeArrowheads="1"/>
          </p:cNvSpPr>
          <p:nvPr/>
        </p:nvSpPr>
        <p:spPr bwMode="auto">
          <a:xfrm>
            <a:off x="0" y="1066800"/>
            <a:ext cx="9144000" cy="3539430"/>
          </a:xfrm>
          <a:prstGeom prst="rect">
            <a:avLst/>
          </a:prstGeom>
          <a:noFill/>
          <a:ln w="9525">
            <a:noFill/>
            <a:miter lim="800000"/>
            <a:headEnd/>
            <a:tailEnd/>
          </a:ln>
          <a:effectLst/>
        </p:spPr>
        <p:txBody>
          <a:bodyPr wrap="square">
            <a:spAutoFit/>
          </a:bodyPr>
          <a:lstStyle/>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Hear The Gospel (Jn. 5:24; Rom. 10:17)</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Believe In Christ (Jn. 3:16-18; Jn. 8:24)</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Repent Of Sins (Lk. 13:35; Acts 2:38)</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Confess Christ (Mt. 10:32; Rom. 10:10)</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Be Baptized (Mk. 16:16; Acts 22:16)</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Remain Faithful (Jn. 8:31; Rev. 2:10)</a:t>
            </a:r>
          </a:p>
        </p:txBody>
      </p:sp>
      <p:sp>
        <p:nvSpPr>
          <p:cNvPr id="6148" name="Text Box 4"/>
          <p:cNvSpPr txBox="1">
            <a:spLocks noChangeArrowheads="1"/>
          </p:cNvSpPr>
          <p:nvPr/>
        </p:nvSpPr>
        <p:spPr bwMode="auto">
          <a:xfrm>
            <a:off x="0" y="4953000"/>
            <a:ext cx="9144000" cy="1692771"/>
          </a:xfrm>
          <a:prstGeom prst="rect">
            <a:avLst/>
          </a:prstGeom>
          <a:noFill/>
          <a:ln w="9525">
            <a:noFill/>
            <a:miter lim="800000"/>
            <a:headEnd/>
            <a:tailEnd/>
          </a:ln>
          <a:effectLst/>
        </p:spPr>
        <p:txBody>
          <a:bodyPr wrap="square">
            <a:spAutoFit/>
          </a:bodyPr>
          <a:lstStyle/>
          <a:p>
            <a:pPr algn="ctr" fontAlgn="auto">
              <a:spcBef>
                <a:spcPts val="0"/>
              </a:spcBef>
              <a:spcAft>
                <a:spcPts val="0"/>
              </a:spcAft>
              <a:buNone/>
              <a:defRPr/>
            </a:pPr>
            <a:r>
              <a:rPr lang="en-US" sz="4000" b="1" u="sng" dirty="0">
                <a:solidFill>
                  <a:srgbClr val="0000FF"/>
                </a:solidFill>
                <a:effectLst>
                  <a:outerShdw blurRad="38100" dist="38100" dir="2700000" algn="tl">
                    <a:srgbClr val="FFFFFF"/>
                  </a:outerShdw>
                </a:effectLst>
                <a:latin typeface="Calisto MT" pitchFamily="18" charset="0"/>
              </a:rPr>
              <a:t>For The Erring Child:</a:t>
            </a:r>
            <a:r>
              <a:rPr lang="en-US" sz="4000" b="1" dirty="0">
                <a:solidFill>
                  <a:srgbClr val="0000FF"/>
                </a:solidFill>
                <a:effectLst>
                  <a:outerShdw blurRad="38100" dist="38100" dir="2700000" algn="tl">
                    <a:srgbClr val="FFFFFF"/>
                  </a:outerShdw>
                </a:effectLst>
                <a:latin typeface="Calisto MT" pitchFamily="18" charset="0"/>
              </a:rPr>
              <a:t> </a:t>
            </a:r>
          </a:p>
          <a:p>
            <a:pPr algn="ctr" fontAlgn="auto">
              <a:spcBef>
                <a:spcPts val="0"/>
              </a:spcBef>
              <a:spcAft>
                <a:spcPts val="0"/>
              </a:spcAft>
              <a:buNone/>
              <a:defRPr/>
            </a:pPr>
            <a:r>
              <a:rPr lang="en-US" sz="3200" b="1" dirty="0">
                <a:solidFill>
                  <a:srgbClr val="FFFFFF"/>
                </a:solidFill>
                <a:latin typeface="Arial" pitchFamily="34" charset="0"/>
                <a:cs typeface="Arial" pitchFamily="34" charset="0"/>
              </a:rPr>
              <a:t>Repent (Acts 8:22), Confess (I Jn. 1:9),</a:t>
            </a:r>
          </a:p>
          <a:p>
            <a:pPr algn="ctr" fontAlgn="auto">
              <a:spcBef>
                <a:spcPts val="0"/>
              </a:spcBef>
              <a:spcAft>
                <a:spcPts val="0"/>
              </a:spcAft>
              <a:buNone/>
              <a:defRPr/>
            </a:pPr>
            <a:r>
              <a:rPr lang="en-US" sz="3200" b="1" dirty="0">
                <a:solidFill>
                  <a:srgbClr val="FFFFFF"/>
                </a:solidFill>
                <a:latin typeface="Arial" pitchFamily="34" charset="0"/>
                <a:cs typeface="Arial" pitchFamily="34" charset="0"/>
              </a:rPr>
              <a:t>Pray (Acts 8:22)</a:t>
            </a:r>
          </a:p>
        </p:txBody>
      </p:sp>
      <p:sp>
        <p:nvSpPr>
          <p:cNvPr id="11270" name="Line 5"/>
          <p:cNvSpPr>
            <a:spLocks noChangeShapeType="1"/>
          </p:cNvSpPr>
          <p:nvPr/>
        </p:nvSpPr>
        <p:spPr bwMode="auto">
          <a:xfrm>
            <a:off x="533400" y="838200"/>
            <a:ext cx="8153400" cy="0"/>
          </a:xfrm>
          <a:prstGeom prst="line">
            <a:avLst/>
          </a:prstGeom>
          <a:noFill/>
          <a:ln w="28575">
            <a:solidFill>
              <a:schemeClr val="tx1"/>
            </a:solidFill>
            <a:round/>
            <a:headEnd/>
            <a:tailEnd/>
          </a:ln>
        </p:spPr>
        <p:txBody>
          <a:bodyPr/>
          <a:lstStyle/>
          <a:p>
            <a:endParaRPr lang="en-US"/>
          </a:p>
        </p:txBody>
      </p:sp>
    </p:spTree>
    <p:extLst>
      <p:ext uri="{BB962C8B-B14F-4D97-AF65-F5344CB8AC3E}">
        <p14:creationId xmlns:p14="http://schemas.microsoft.com/office/powerpoint/2010/main" val="2904795941"/>
      </p:ext>
    </p:extLst>
  </p:cSld>
  <p:clrMapOvr>
    <a:masterClrMapping/>
  </p:clrMapOvr>
  <mc:AlternateContent xmlns:mc="http://schemas.openxmlformats.org/markup-compatibility/2006" xmlns:p14="http://schemas.microsoft.com/office/powerpoint/2010/main">
    <mc:Choice Requires="p14">
      <p:transition spd="slow" p14:dur="3000" advTm="210000">
        <p14:shred/>
      </p:transition>
    </mc:Choice>
    <mc:Fallback xmlns="">
      <p:transition spd="slow" advTm="2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ircle(out)">
                                      <p:cBhvr>
                                        <p:cTn id="7" dur="1000"/>
                                        <p:tgtEl>
                                          <p:spTgt spid="6147">
                                            <p:txEl>
                                              <p:pRg st="0" end="0"/>
                                            </p:txEl>
                                          </p:spTgt>
                                        </p:tgtEl>
                                      </p:cBhvr>
                                    </p:animEffect>
                                  </p:childTnLst>
                                </p:cTn>
                              </p:par>
                            </p:childTnLst>
                          </p:cTn>
                        </p:par>
                        <p:par>
                          <p:cTn id="8" fill="hold">
                            <p:stCondLst>
                              <p:cond delay="1000"/>
                            </p:stCondLst>
                            <p:childTnLst>
                              <p:par>
                                <p:cTn id="9" presetID="6" presetClass="entr" presetSubtype="32"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circle(out)">
                                      <p:cBhvr>
                                        <p:cTn id="11" dur="1000"/>
                                        <p:tgtEl>
                                          <p:spTgt spid="6147">
                                            <p:txEl>
                                              <p:pRg st="1" end="1"/>
                                            </p:txEl>
                                          </p:spTgt>
                                        </p:tgtEl>
                                      </p:cBhvr>
                                    </p:animEffect>
                                  </p:childTnLst>
                                </p:cTn>
                              </p:par>
                            </p:childTnLst>
                          </p:cTn>
                        </p:par>
                        <p:par>
                          <p:cTn id="12" fill="hold">
                            <p:stCondLst>
                              <p:cond delay="2000"/>
                            </p:stCondLst>
                            <p:childTnLst>
                              <p:par>
                                <p:cTn id="13" presetID="6" presetClass="entr" presetSubtype="32"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circle(out)">
                                      <p:cBhvr>
                                        <p:cTn id="15" dur="1000"/>
                                        <p:tgtEl>
                                          <p:spTgt spid="6147">
                                            <p:txEl>
                                              <p:pRg st="2" end="2"/>
                                            </p:txEl>
                                          </p:spTgt>
                                        </p:tgtEl>
                                      </p:cBhvr>
                                    </p:animEffect>
                                  </p:childTnLst>
                                </p:cTn>
                              </p:par>
                            </p:childTnLst>
                          </p:cTn>
                        </p:par>
                        <p:par>
                          <p:cTn id="16" fill="hold">
                            <p:stCondLst>
                              <p:cond delay="3000"/>
                            </p:stCondLst>
                            <p:childTnLst>
                              <p:par>
                                <p:cTn id="17" presetID="6" presetClass="entr" presetSubtype="32"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circle(out)">
                                      <p:cBhvr>
                                        <p:cTn id="19" dur="1000"/>
                                        <p:tgtEl>
                                          <p:spTgt spid="6147">
                                            <p:txEl>
                                              <p:pRg st="3" end="3"/>
                                            </p:txEl>
                                          </p:spTgt>
                                        </p:tgtEl>
                                      </p:cBhvr>
                                    </p:animEffect>
                                  </p:childTnLst>
                                </p:cTn>
                              </p:par>
                            </p:childTnLst>
                          </p:cTn>
                        </p:par>
                        <p:par>
                          <p:cTn id="20" fill="hold">
                            <p:stCondLst>
                              <p:cond delay="4000"/>
                            </p:stCondLst>
                            <p:childTnLst>
                              <p:par>
                                <p:cTn id="21" presetID="6" presetClass="entr" presetSubtype="32"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circle(out)">
                                      <p:cBhvr>
                                        <p:cTn id="23" dur="1000"/>
                                        <p:tgtEl>
                                          <p:spTgt spid="6147">
                                            <p:txEl>
                                              <p:pRg st="4" end="4"/>
                                            </p:txEl>
                                          </p:spTgt>
                                        </p:tgtEl>
                                      </p:cBhvr>
                                    </p:animEffect>
                                  </p:childTnLst>
                                </p:cTn>
                              </p:par>
                            </p:childTnLst>
                          </p:cTn>
                        </p:par>
                        <p:par>
                          <p:cTn id="24" fill="hold">
                            <p:stCondLst>
                              <p:cond delay="5000"/>
                            </p:stCondLst>
                            <p:childTnLst>
                              <p:par>
                                <p:cTn id="25" presetID="6" presetClass="entr" presetSubtype="32"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circle(out)">
                                      <p:cBhvr>
                                        <p:cTn id="27" dur="1000"/>
                                        <p:tgtEl>
                                          <p:spTgt spid="6147">
                                            <p:txEl>
                                              <p:pRg st="5" end="5"/>
                                            </p:txEl>
                                          </p:spTgt>
                                        </p:tgtEl>
                                      </p:cBhvr>
                                    </p:animEffect>
                                  </p:childTnLst>
                                </p:cTn>
                              </p:par>
                            </p:childTnLst>
                          </p:cTn>
                        </p:par>
                        <p:par>
                          <p:cTn id="28" fill="hold">
                            <p:stCondLst>
                              <p:cond delay="6000"/>
                            </p:stCondLst>
                            <p:childTnLst>
                              <p:par>
                                <p:cTn id="29" presetID="6" presetClass="entr" presetSubtype="16" fill="hold" grpId="0" nodeType="afterEffect">
                                  <p:stCondLst>
                                    <p:cond delay="0"/>
                                  </p:stCondLst>
                                  <p:childTnLst>
                                    <p:set>
                                      <p:cBhvr>
                                        <p:cTn id="30" dur="1" fill="hold">
                                          <p:stCondLst>
                                            <p:cond delay="0"/>
                                          </p:stCondLst>
                                        </p:cTn>
                                        <p:tgtEl>
                                          <p:spTgt spid="11266"/>
                                        </p:tgtEl>
                                        <p:attrNameLst>
                                          <p:attrName>style.visibility</p:attrName>
                                        </p:attrNameLst>
                                      </p:cBhvr>
                                      <p:to>
                                        <p:strVal val="visible"/>
                                      </p:to>
                                    </p:set>
                                    <p:animEffect transition="in" filter="circle(in)">
                                      <p:cBhvr>
                                        <p:cTn id="31" dur="2000"/>
                                        <p:tgtEl>
                                          <p:spTgt spid="11266"/>
                                        </p:tgtEl>
                                      </p:cBhvr>
                                    </p:animEffect>
                                  </p:childTnLst>
                                </p:cTn>
                              </p:par>
                            </p:childTnLst>
                          </p:cTn>
                        </p:par>
                        <p:par>
                          <p:cTn id="32" fill="hold">
                            <p:stCondLst>
                              <p:cond delay="8000"/>
                            </p:stCondLst>
                            <p:childTnLst>
                              <p:par>
                                <p:cTn id="33" presetID="6" presetClass="entr" presetSubtype="32" fill="hold" grpId="0" nodeType="afterEffect">
                                  <p:stCondLst>
                                    <p:cond delay="0"/>
                                  </p:stCondLst>
                                  <p:childTnLst>
                                    <p:set>
                                      <p:cBhvr>
                                        <p:cTn id="34" dur="1" fill="hold">
                                          <p:stCondLst>
                                            <p:cond delay="0"/>
                                          </p:stCondLst>
                                        </p:cTn>
                                        <p:tgtEl>
                                          <p:spTgt spid="6148"/>
                                        </p:tgtEl>
                                        <p:attrNameLst>
                                          <p:attrName>style.visibility</p:attrName>
                                        </p:attrNameLst>
                                      </p:cBhvr>
                                      <p:to>
                                        <p:strVal val="visible"/>
                                      </p:to>
                                    </p:set>
                                    <p:animEffect transition="in" filter="circle(out)">
                                      <p:cBhvr>
                                        <p:cTn id="35" dur="1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61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3613355" y="6500959"/>
            <a:ext cx="1917290" cy="304800"/>
          </a:xfrm>
        </p:spPr>
        <p:txBody>
          <a:bodyPr/>
          <a:lstStyle/>
          <a:p>
            <a:r>
              <a:rPr lang="en-US" dirty="0"/>
              <a:t>“A Mind To Work”</a:t>
            </a:r>
          </a:p>
        </p:txBody>
      </p:sp>
      <p:sp>
        <p:nvSpPr>
          <p:cNvPr id="15362" name="Rectangle 2"/>
          <p:cNvSpPr>
            <a:spLocks noGrp="1" noChangeArrowheads="1"/>
          </p:cNvSpPr>
          <p:nvPr>
            <p:ph type="title"/>
          </p:nvPr>
        </p:nvSpPr>
        <p:spPr>
          <a:xfrm>
            <a:off x="0" y="0"/>
            <a:ext cx="9144000" cy="609600"/>
          </a:xfrm>
        </p:spPr>
        <p:txBody>
          <a:bodyPr/>
          <a:lstStyle/>
          <a:p>
            <a:r>
              <a:rPr lang="en-US" sz="3200" b="1" u="sng" dirty="0">
                <a:cs typeface="Times New Roman" pitchFamily="18" charset="0"/>
              </a:rPr>
              <a:t>Intro</a:t>
            </a:r>
          </a:p>
        </p:txBody>
      </p:sp>
      <p:sp>
        <p:nvSpPr>
          <p:cNvPr id="15400" name="Text Box 40"/>
          <p:cNvSpPr txBox="1">
            <a:spLocks noChangeArrowheads="1"/>
          </p:cNvSpPr>
          <p:nvPr/>
        </p:nvSpPr>
        <p:spPr bwMode="auto">
          <a:xfrm>
            <a:off x="2783" y="1066800"/>
            <a:ext cx="9144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Tx/>
              <a:buNone/>
            </a:pPr>
            <a:r>
              <a:rPr lang="en-US" i="1" dirty="0">
                <a:latin typeface="Tahoma" pitchFamily="34" charset="0"/>
              </a:rPr>
              <a:t>II Tim. 2:3-4; 4:6-8; I Tim. 6:12; Jude 3: </a:t>
            </a:r>
          </a:p>
          <a:p>
            <a:r>
              <a:rPr lang="en-US" sz="2000" b="0" dirty="0">
                <a:solidFill>
                  <a:schemeClr val="folHlink"/>
                </a:solidFill>
                <a:latin typeface="Tahoma" pitchFamily="34" charset="0"/>
              </a:rPr>
              <a:t>Soldiers of Christ are to fight, finish the course, and keep the faith, all while working as soldiers to please the Enlister by sharing the gospel </a:t>
            </a:r>
            <a:r>
              <a:rPr lang="en-US" sz="2000" b="0" i="1" dirty="0">
                <a:solidFill>
                  <a:schemeClr val="folHlink"/>
                </a:solidFill>
                <a:latin typeface="Tahoma" pitchFamily="34" charset="0"/>
              </a:rPr>
              <a:t>(Mk. 16:15)</a:t>
            </a:r>
          </a:p>
        </p:txBody>
      </p:sp>
      <p:pic>
        <p:nvPicPr>
          <p:cNvPr id="4" name="Picture 3" descr="A picture containing indoor&#10;&#10;Description automatically generated">
            <a:extLst>
              <a:ext uri="{FF2B5EF4-FFF2-40B4-BE49-F238E27FC236}">
                <a16:creationId xmlns:a16="http://schemas.microsoft.com/office/drawing/2014/main" id="{4E1D5419-4B6A-4D73-A6AA-3CFD1BE91A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43" y="2592665"/>
            <a:ext cx="2971800" cy="3646170"/>
          </a:xfrm>
          <a:prstGeom prst="rect">
            <a:avLst/>
          </a:prstGeom>
        </p:spPr>
      </p:pic>
      <p:pic>
        <p:nvPicPr>
          <p:cNvPr id="6" name="Picture 5">
            <a:extLst>
              <a:ext uri="{FF2B5EF4-FFF2-40B4-BE49-F238E27FC236}">
                <a16:creationId xmlns:a16="http://schemas.microsoft.com/office/drawing/2014/main" id="{F73AE519-2A71-40AD-8AD8-AC61D38C8E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43678" y="2638062"/>
            <a:ext cx="2864681" cy="3566236"/>
          </a:xfrm>
          <a:prstGeom prst="rect">
            <a:avLst/>
          </a:prstGeom>
        </p:spPr>
      </p:pic>
      <p:pic>
        <p:nvPicPr>
          <p:cNvPr id="11" name="Picture 10">
            <a:extLst>
              <a:ext uri="{FF2B5EF4-FFF2-40B4-BE49-F238E27FC236}">
                <a16:creationId xmlns:a16="http://schemas.microsoft.com/office/drawing/2014/main" id="{A67A8629-F4CC-4123-8BBB-0CE3A3DEC3E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55517" y="2539188"/>
            <a:ext cx="2731339" cy="3649341"/>
          </a:xfrm>
          <a:prstGeom prst="rect">
            <a:avLst/>
          </a:prstGeom>
        </p:spPr>
      </p:pic>
    </p:spTree>
    <p:extLst>
      <p:ext uri="{BB962C8B-B14F-4D97-AF65-F5344CB8AC3E}">
        <p14:creationId xmlns:p14="http://schemas.microsoft.com/office/powerpoint/2010/main" val="11413551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400"/>
                                        </p:tgtEl>
                                        <p:attrNameLst>
                                          <p:attrName>style.visibility</p:attrName>
                                        </p:attrNameLst>
                                      </p:cBhvr>
                                      <p:to>
                                        <p:strVal val="visible"/>
                                      </p:to>
                                    </p:set>
                                    <p:animEffect transition="in" filter="fade">
                                      <p:cBhvr>
                                        <p:cTn id="7" dur="500"/>
                                        <p:tgtEl>
                                          <p:spTgt spid="15400"/>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animEffect transition="in" filter="fade">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0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1010" y="0"/>
            <a:ext cx="4446478" cy="762000"/>
          </a:xfrm>
        </p:spPr>
        <p:txBody>
          <a:bodyPr vert="horz" lIns="182880" tIns="182880" rIns="182880" bIns="182880" rtlCol="0" anchor="ctr">
            <a:noAutofit/>
          </a:bodyPr>
          <a:lstStyle/>
          <a:p>
            <a:r>
              <a:rPr lang="en-US" sz="4000" b="1" u="sng" dirty="0">
                <a:latin typeface="Arial" panose="020B0604020202020204" pitchFamily="34" charset="0"/>
                <a:cs typeface="Arial" panose="020B0604020202020204" pitchFamily="34" charset="0"/>
              </a:rPr>
              <a:t>Intro</a:t>
            </a:r>
          </a:p>
        </p:txBody>
      </p:sp>
      <p:sp>
        <p:nvSpPr>
          <p:cNvPr id="9" name="Text Box 40"/>
          <p:cNvSpPr txBox="1">
            <a:spLocks noChangeArrowheads="1"/>
          </p:cNvSpPr>
          <p:nvPr/>
        </p:nvSpPr>
        <p:spPr bwMode="auto">
          <a:xfrm>
            <a:off x="76200" y="2802061"/>
            <a:ext cx="5450592" cy="3903539"/>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extLst/>
        </p:spPr>
        <p:style>
          <a:lnRef idx="0">
            <a:scrgbClr r="0" g="0" b="0"/>
          </a:lnRef>
          <a:fillRef idx="0">
            <a:scrgbClr r="0" g="0" b="0"/>
          </a:fillRef>
          <a:effectRef idx="0">
            <a:scrgbClr r="0" g="0" b="0"/>
          </a:effectRef>
          <a:fontRef idx="minor">
            <a:schemeClr val="lt1"/>
          </a:fontRef>
        </p:style>
        <p:txBody>
          <a:bodyPr vert="horz" lIns="91440" tIns="45720" rIns="91440" bIns="45720" rtlCol="0">
            <a:normAutofit lnSpcReduction="10000"/>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marL="0" indent="0" algn="ctr">
              <a:lnSpc>
                <a:spcPct val="90000"/>
              </a:lnSpc>
              <a:spcBef>
                <a:spcPts val="1000"/>
              </a:spcBef>
              <a:buClr>
                <a:schemeClr val="accent2"/>
              </a:buClr>
              <a:buSzTx/>
              <a:buNone/>
            </a:pPr>
            <a:r>
              <a:rPr lang="en-US" b="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“To which generous tribute I would</a:t>
            </a:r>
          </a:p>
          <a:p>
            <a:pPr marL="0" indent="0" algn="ctr">
              <a:lnSpc>
                <a:spcPct val="90000"/>
              </a:lnSpc>
              <a:spcBef>
                <a:spcPts val="1000"/>
              </a:spcBef>
              <a:buClr>
                <a:schemeClr val="accent2"/>
              </a:buClr>
              <a:buSzTx/>
              <a:buNone/>
            </a:pPr>
            <a:r>
              <a:rPr lang="en-US" b="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add that Nehemiah was the father of the first organized military force in recorded history whose function it was to build and fight. Therefore, he could be appropriately designated the patron saint of the Seabees, for he too, subscribed to the motto: </a:t>
            </a:r>
            <a:r>
              <a:rPr lang="en-US" b="0" dirty="0" err="1">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Construimus</a:t>
            </a:r>
            <a:r>
              <a:rPr lang="en-US" b="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 </a:t>
            </a:r>
            <a:r>
              <a:rPr lang="en-US" b="0" dirty="0" err="1">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Batuimus</a:t>
            </a:r>
            <a:r>
              <a:rPr lang="en-US" b="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 </a:t>
            </a:r>
          </a:p>
          <a:p>
            <a:pPr marL="0" indent="0" algn="ctr">
              <a:lnSpc>
                <a:spcPct val="90000"/>
              </a:lnSpc>
              <a:spcBef>
                <a:spcPts val="1000"/>
              </a:spcBef>
              <a:buClr>
                <a:schemeClr val="accent2"/>
              </a:buClr>
              <a:buSzTx/>
              <a:buNone/>
            </a:pPr>
            <a:r>
              <a:rPr lang="en-US" b="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We Build, We Fight!”</a:t>
            </a:r>
          </a:p>
          <a:p>
            <a:pPr marL="0" indent="0" algn="ctr">
              <a:lnSpc>
                <a:spcPct val="90000"/>
              </a:lnSpc>
              <a:spcBef>
                <a:spcPts val="1000"/>
              </a:spcBef>
              <a:buClr>
                <a:schemeClr val="accent2"/>
              </a:buClr>
              <a:buSzTx/>
              <a:buNone/>
            </a:pPr>
            <a:r>
              <a:rPr lang="en-US" b="0" i="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-Admiral Ben </a:t>
            </a:r>
            <a:r>
              <a:rPr lang="en-US" b="0" i="1" dirty="0" err="1">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Moreell</a:t>
            </a:r>
            <a:r>
              <a:rPr lang="en-US" b="0" i="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 (1892-1978)-</a:t>
            </a:r>
            <a:endParaRPr lang="en-US" sz="1900" b="0" i="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71" name="Rectangle 70">
            <a:extLst>
              <a:ext uri="{FF2B5EF4-FFF2-40B4-BE49-F238E27FC236}">
                <a16:creationId xmlns:a16="http://schemas.microsoft.com/office/drawing/2014/main" id="{81C0B619-B9EE-4BCF-BD21-2FDD9F3087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2" y="-2"/>
            <a:ext cx="3493008"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16D1D6F7-9DAC-4321-A8C7-439E932071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92165" y="315301"/>
            <a:ext cx="3010662" cy="5623561"/>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15EF445C-76AB-4142-9B48-D79C0DB45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5609" y="479893"/>
            <a:ext cx="2763774" cy="52943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4084" r="4832" b="-3"/>
          <a:stretch/>
        </p:blipFill>
        <p:spPr>
          <a:xfrm>
            <a:off x="5893841" y="1474352"/>
            <a:ext cx="3010662" cy="3305458"/>
          </a:xfrm>
          <a:prstGeom prst="rect">
            <a:avLst/>
          </a:prstGeom>
        </p:spPr>
      </p:pic>
      <p:sp>
        <p:nvSpPr>
          <p:cNvPr id="8" name="Text Box 40"/>
          <p:cNvSpPr txBox="1">
            <a:spLocks noChangeArrowheads="1"/>
          </p:cNvSpPr>
          <p:nvPr/>
        </p:nvSpPr>
        <p:spPr bwMode="auto">
          <a:xfrm>
            <a:off x="4916" y="914400"/>
            <a:ext cx="564607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a:spcAft>
                <a:spcPts val="600"/>
              </a:spcAft>
              <a:buClrTx/>
              <a:buSzTx/>
              <a:buFontTx/>
              <a:buNone/>
            </a:pPr>
            <a:r>
              <a:rPr lang="en-US" dirty="0">
                <a:latin typeface="Tahoma" pitchFamily="34" charset="0"/>
              </a:rPr>
              <a:t>A great modern physical illustration of working and fighting at same time is the U.S. Navy Seabees!</a:t>
            </a:r>
            <a:endParaRPr lang="en-US" i="1" dirty="0">
              <a:latin typeface="Tahoma" pitchFamily="34" charset="0"/>
            </a:endParaRPr>
          </a:p>
        </p:txBody>
      </p:sp>
      <p:sp>
        <p:nvSpPr>
          <p:cNvPr id="7" name="Footer Placeholder 4"/>
          <p:cNvSpPr>
            <a:spLocks noGrp="1"/>
          </p:cNvSpPr>
          <p:nvPr>
            <p:ph type="ftr" sz="quarter" idx="11"/>
          </p:nvPr>
        </p:nvSpPr>
        <p:spPr>
          <a:xfrm>
            <a:off x="6603774" y="6537960"/>
            <a:ext cx="1587441" cy="320040"/>
          </a:xfrm>
        </p:spPr>
        <p:txBody>
          <a:bodyPr vert="horz" lIns="91440" tIns="45720" rIns="91440" bIns="45720" rtlCol="0" anchor="ctr">
            <a:normAutofit/>
          </a:bodyPr>
          <a:lstStyle/>
          <a:p>
            <a:pPr defTabSz="457200">
              <a:spcAft>
                <a:spcPts val="600"/>
              </a:spcAft>
              <a:buNone/>
            </a:pPr>
            <a:r>
              <a:rPr lang="en-US" sz="1050" kern="1200" dirty="0">
                <a:solidFill>
                  <a:schemeClr val="tx1">
                    <a:alpha val="70000"/>
                  </a:schemeClr>
                </a:solidFill>
                <a:latin typeface="+mn-lt"/>
                <a:ea typeface="+mn-ea"/>
                <a:cs typeface="+mn-cs"/>
              </a:rPr>
              <a:t>“A Mind To Work”</a:t>
            </a:r>
          </a:p>
        </p:txBody>
      </p:sp>
    </p:spTree>
    <p:extLst>
      <p:ext uri="{BB962C8B-B14F-4D97-AF65-F5344CB8AC3E}">
        <p14:creationId xmlns:p14="http://schemas.microsoft.com/office/powerpoint/2010/main" val="27052189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546"/>
          <a:stretch/>
        </p:blipFill>
        <p:spPr>
          <a:xfrm>
            <a:off x="8906" y="-24742"/>
            <a:ext cx="5726764" cy="6882742"/>
          </a:xfrm>
          <a:prstGeom prst="rect">
            <a:avLst/>
          </a:prstGeom>
        </p:spPr>
      </p:pic>
      <p:sp>
        <p:nvSpPr>
          <p:cNvPr id="109" name="Rectangle 108">
            <a:extLst>
              <a:ext uri="{FF2B5EF4-FFF2-40B4-BE49-F238E27FC236}">
                <a16:creationId xmlns:a16="http://schemas.microsoft.com/office/drawing/2014/main" id="{E3BC0364-4B58-4841-A227-00A6A59E02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2" y="-2"/>
            <a:ext cx="3493008"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A029A1F4-D02D-48E4-9331-6870B23B4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5609" y="479893"/>
            <a:ext cx="2763774" cy="5458969"/>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D06A8CF3-711E-4C63-9DD5-53A2696C0D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9808" y="644485"/>
            <a:ext cx="2515376" cy="51297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94" name="Text Box 34"/>
          <p:cNvSpPr txBox="1">
            <a:spLocks noChangeArrowheads="1"/>
          </p:cNvSpPr>
          <p:nvPr/>
        </p:nvSpPr>
        <p:spPr bwMode="auto">
          <a:xfrm>
            <a:off x="6129912" y="875938"/>
            <a:ext cx="2515376" cy="312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marL="0" indent="0" algn="ctr">
              <a:spcAft>
                <a:spcPts val="600"/>
              </a:spcAft>
              <a:buClrTx/>
              <a:buSzTx/>
              <a:buFontTx/>
              <a:buNone/>
            </a:pPr>
            <a:r>
              <a:rPr lang="en-US" dirty="0">
                <a:latin typeface="Tahoma" pitchFamily="34" charset="0"/>
              </a:rPr>
              <a:t>A great example of working under adversity and getting the job done is Nehemiah! </a:t>
            </a:r>
            <a:r>
              <a:rPr lang="en-US" i="1" dirty="0">
                <a:latin typeface="Tahoma" pitchFamily="34" charset="0"/>
              </a:rPr>
              <a:t>(Rom. 15:4)</a:t>
            </a:r>
          </a:p>
        </p:txBody>
      </p:sp>
      <p:sp>
        <p:nvSpPr>
          <p:cNvPr id="7" name="Footer Placeholder 4"/>
          <p:cNvSpPr>
            <a:spLocks noGrp="1"/>
          </p:cNvSpPr>
          <p:nvPr>
            <p:ph type="ftr" sz="quarter" idx="11"/>
          </p:nvPr>
        </p:nvSpPr>
        <p:spPr>
          <a:xfrm>
            <a:off x="6629400" y="6508673"/>
            <a:ext cx="2524496" cy="320040"/>
          </a:xfrm>
        </p:spPr>
        <p:txBody>
          <a:bodyPr vert="horz" lIns="91440" tIns="45720" rIns="91440" bIns="45720" rtlCol="0" anchor="ctr">
            <a:normAutofit/>
          </a:bodyPr>
          <a:lstStyle/>
          <a:p>
            <a:pPr defTabSz="457200">
              <a:spcAft>
                <a:spcPts val="600"/>
              </a:spcAft>
              <a:buNone/>
            </a:pPr>
            <a:r>
              <a:rPr lang="en-US" sz="1050" kern="1200" dirty="0">
                <a:solidFill>
                  <a:schemeClr val="tx1">
                    <a:alpha val="70000"/>
                  </a:schemeClr>
                </a:solidFill>
                <a:latin typeface="+mn-lt"/>
                <a:ea typeface="+mn-ea"/>
                <a:cs typeface="+mn-cs"/>
              </a:rPr>
              <a:t>“A Mind To Work”</a:t>
            </a:r>
          </a:p>
        </p:txBody>
      </p:sp>
      <p:sp>
        <p:nvSpPr>
          <p:cNvPr id="15362" name="Rectangle 2"/>
          <p:cNvSpPr>
            <a:spLocks noGrp="1" noChangeArrowheads="1"/>
          </p:cNvSpPr>
          <p:nvPr>
            <p:ph type="title"/>
          </p:nvPr>
        </p:nvSpPr>
        <p:spPr>
          <a:xfrm>
            <a:off x="5641096" y="1"/>
            <a:ext cx="3502903" cy="919138"/>
          </a:xfrm>
        </p:spPr>
        <p:txBody>
          <a:bodyPr vert="horz" lIns="182880" tIns="182880" rIns="182880" bIns="182880" rtlCol="0" anchor="ctr">
            <a:normAutofit/>
          </a:bodyPr>
          <a:lstStyle/>
          <a:p>
            <a:r>
              <a:rPr lang="en-US" sz="4000" b="1" u="sng" dirty="0">
                <a:latin typeface="Arial" panose="020B0604020202020204" pitchFamily="34" charset="0"/>
                <a:cs typeface="Arial" panose="020B0604020202020204" pitchFamily="34" charset="0"/>
              </a:rPr>
              <a:t>Intro</a:t>
            </a:r>
          </a:p>
        </p:txBody>
      </p:sp>
      <p:sp>
        <p:nvSpPr>
          <p:cNvPr id="3" name="Rectangle 2">
            <a:extLst>
              <a:ext uri="{FF2B5EF4-FFF2-40B4-BE49-F238E27FC236}">
                <a16:creationId xmlns:a16="http://schemas.microsoft.com/office/drawing/2014/main" id="{3334C2E2-BDE2-42A2-A1D3-DBDD57642DB1}"/>
              </a:ext>
            </a:extLst>
          </p:cNvPr>
          <p:cNvSpPr/>
          <p:nvPr/>
        </p:nvSpPr>
        <p:spPr>
          <a:xfrm>
            <a:off x="6079448" y="3881557"/>
            <a:ext cx="2636095" cy="1938992"/>
          </a:xfrm>
          <a:prstGeom prst="rect">
            <a:avLst/>
          </a:prstGeom>
        </p:spPr>
        <p:txBody>
          <a:bodyPr wrap="square">
            <a:spAutoFit/>
          </a:bodyPr>
          <a:lstStyle/>
          <a:p>
            <a:pPr marL="342900" indent="-342900">
              <a:buClr>
                <a:srgbClr val="002060"/>
              </a:buClr>
            </a:pPr>
            <a:r>
              <a:rPr lang="en-US" dirty="0">
                <a:solidFill>
                  <a:schemeClr val="tx1"/>
                </a:solidFill>
                <a:latin typeface="Times New Roman" panose="02020603050405020304" pitchFamily="18" charset="0"/>
                <a:ea typeface="Times New Roman" panose="02020603050405020304" pitchFamily="18" charset="0"/>
              </a:rPr>
              <a:t>After being in captivity for 70 years </a:t>
            </a:r>
            <a:r>
              <a:rPr lang="en-US" i="1" dirty="0">
                <a:solidFill>
                  <a:schemeClr val="tx1"/>
                </a:solidFill>
                <a:latin typeface="Times New Roman" panose="02020603050405020304" pitchFamily="18" charset="0"/>
                <a:ea typeface="Times New Roman" panose="02020603050405020304" pitchFamily="18" charset="0"/>
              </a:rPr>
              <a:t>(Jer. 25:11-12; 29:10)</a:t>
            </a:r>
            <a:r>
              <a:rPr lang="en-US" dirty="0">
                <a:solidFill>
                  <a:schemeClr val="tx1"/>
                </a:solidFill>
                <a:latin typeface="Times New Roman" panose="02020603050405020304" pitchFamily="18" charset="0"/>
                <a:ea typeface="Times New Roman" panose="02020603050405020304" pitchFamily="18" charset="0"/>
              </a:rPr>
              <a:t> the Jews were freed by Cyrus in 538 B.C. </a:t>
            </a:r>
            <a:endParaRPr 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7374" y="4916"/>
            <a:ext cx="1897626" cy="304800"/>
          </a:xfrm>
        </p:spPr>
        <p:txBody>
          <a:bodyPr/>
          <a:lstStyle/>
          <a:p>
            <a:r>
              <a:rPr lang="en-US" dirty="0"/>
              <a:t>“A Mind To Work”</a:t>
            </a:r>
          </a:p>
        </p:txBody>
      </p:sp>
      <p:sp>
        <p:nvSpPr>
          <p:cNvPr id="193538" name="Rectangle 2"/>
          <p:cNvSpPr>
            <a:spLocks noGrp="1" noChangeArrowheads="1"/>
          </p:cNvSpPr>
          <p:nvPr>
            <p:ph type="title"/>
          </p:nvPr>
        </p:nvSpPr>
        <p:spPr>
          <a:xfrm>
            <a:off x="0" y="0"/>
            <a:ext cx="9144000" cy="609600"/>
          </a:xfrm>
        </p:spPr>
        <p:txBody>
          <a:bodyPr/>
          <a:lstStyle/>
          <a:p>
            <a:r>
              <a:rPr lang="en-US" sz="3200" b="1" u="sng" dirty="0">
                <a:cs typeface="Times New Roman" pitchFamily="18" charset="0"/>
              </a:rPr>
              <a:t>Intro</a:t>
            </a:r>
          </a:p>
        </p:txBody>
      </p:sp>
      <p:sp>
        <p:nvSpPr>
          <p:cNvPr id="193541" name="Text Box 5"/>
          <p:cNvSpPr txBox="1">
            <a:spLocks noChangeArrowheads="1"/>
          </p:cNvSpPr>
          <p:nvPr/>
        </p:nvSpPr>
        <p:spPr bwMode="auto">
          <a:xfrm>
            <a:off x="0" y="714185"/>
            <a:ext cx="91440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Tx/>
              <a:buNone/>
            </a:pPr>
            <a:r>
              <a:rPr lang="en-US" dirty="0">
                <a:latin typeface="Tahoma" pitchFamily="34" charset="0"/>
              </a:rPr>
              <a:t>Nehemiah came about 94 years later (444 B.C.) to rebuild</a:t>
            </a:r>
          </a:p>
          <a:p>
            <a:pPr>
              <a:buClrTx/>
              <a:buSzTx/>
              <a:buFontTx/>
              <a:buNone/>
            </a:pPr>
            <a:r>
              <a:rPr lang="en-US" dirty="0">
                <a:latin typeface="Tahoma" pitchFamily="34" charset="0"/>
              </a:rPr>
              <a:t>Jerusalem and its walls </a:t>
            </a:r>
            <a:r>
              <a:rPr lang="en-US" i="1" dirty="0">
                <a:latin typeface="Tahoma" pitchFamily="34" charset="0"/>
              </a:rPr>
              <a:t>(Neh. 2:1-5, 18) </a:t>
            </a:r>
          </a:p>
          <a:p>
            <a:r>
              <a:rPr lang="en-US" sz="2000" dirty="0">
                <a:solidFill>
                  <a:schemeClr val="folHlink"/>
                </a:solidFill>
                <a:latin typeface="Tahoma" pitchFamily="34" charset="0"/>
              </a:rPr>
              <a:t>Neh. 1:3; 2:13: </a:t>
            </a:r>
            <a:r>
              <a:rPr lang="en-US" sz="2000" b="0" dirty="0">
                <a:solidFill>
                  <a:schemeClr val="folHlink"/>
                </a:solidFill>
                <a:latin typeface="Tahoma" pitchFamily="34" charset="0"/>
              </a:rPr>
              <a:t>The rubble of the walls and the burned gates were still visible </a:t>
            </a:r>
            <a:r>
              <a:rPr lang="en-US" sz="2000" b="0" i="1" dirty="0">
                <a:solidFill>
                  <a:schemeClr val="folHlink"/>
                </a:solidFill>
                <a:latin typeface="Tahoma" pitchFamily="34" charset="0"/>
              </a:rPr>
              <a:t>(II Chr. 36:19)</a:t>
            </a:r>
          </a:p>
          <a:p>
            <a:r>
              <a:rPr lang="en-US" sz="2000" i="1" dirty="0">
                <a:solidFill>
                  <a:schemeClr val="folHlink"/>
                </a:solidFill>
                <a:latin typeface="Tahoma" pitchFamily="34" charset="0"/>
              </a:rPr>
              <a:t>Neh. 2:4-9: </a:t>
            </a:r>
            <a:r>
              <a:rPr lang="en-US" sz="2000" b="0" i="1" dirty="0">
                <a:solidFill>
                  <a:schemeClr val="folHlink"/>
                </a:solidFill>
                <a:latin typeface="Tahoma" pitchFamily="34" charset="0"/>
              </a:rPr>
              <a:t>The king of Persia paid for the wall and sent protection!</a:t>
            </a:r>
          </a:p>
        </p:txBody>
      </p:sp>
      <p:sp>
        <p:nvSpPr>
          <p:cNvPr id="8" name="Text Box 5"/>
          <p:cNvSpPr txBox="1">
            <a:spLocks noChangeArrowheads="1"/>
          </p:cNvSpPr>
          <p:nvPr/>
        </p:nvSpPr>
        <p:spPr bwMode="auto">
          <a:xfrm>
            <a:off x="0" y="2642418"/>
            <a:ext cx="9144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Tx/>
              <a:buNone/>
            </a:pPr>
            <a:r>
              <a:rPr lang="en-US" dirty="0">
                <a:latin typeface="Tahoma" pitchFamily="34" charset="0"/>
              </a:rPr>
              <a:t>Nehemiah and the Jews faced much opposition:</a:t>
            </a:r>
            <a:r>
              <a:rPr lang="en-US" i="1" dirty="0">
                <a:latin typeface="Tahoma" pitchFamily="34" charset="0"/>
              </a:rPr>
              <a:t> </a:t>
            </a:r>
          </a:p>
          <a:p>
            <a:r>
              <a:rPr lang="en-US" sz="2000" b="0" dirty="0">
                <a:solidFill>
                  <a:schemeClr val="folHlink"/>
                </a:solidFill>
                <a:latin typeface="Tahoma" pitchFamily="34" charset="0"/>
              </a:rPr>
              <a:t>They were laughed at and scorned </a:t>
            </a:r>
            <a:r>
              <a:rPr lang="en-US" sz="2000" b="0" i="1" dirty="0">
                <a:solidFill>
                  <a:schemeClr val="folHlink"/>
                </a:solidFill>
                <a:latin typeface="Tahoma" pitchFamily="34" charset="0"/>
              </a:rPr>
              <a:t>(Neh. 2:19)</a:t>
            </a:r>
          </a:p>
          <a:p>
            <a:r>
              <a:rPr lang="en-US" sz="2000" b="0" dirty="0">
                <a:solidFill>
                  <a:schemeClr val="folHlink"/>
                </a:solidFill>
                <a:latin typeface="Tahoma" pitchFamily="34" charset="0"/>
              </a:rPr>
              <a:t>They were ridiculed </a:t>
            </a:r>
            <a:r>
              <a:rPr lang="en-US" sz="2000" b="0" i="1" dirty="0">
                <a:solidFill>
                  <a:schemeClr val="folHlink"/>
                </a:solidFill>
                <a:latin typeface="Tahoma" pitchFamily="34" charset="0"/>
              </a:rPr>
              <a:t>(Neh. 4:1-3)</a:t>
            </a:r>
          </a:p>
          <a:p>
            <a:r>
              <a:rPr lang="en-US" sz="2000" b="0" dirty="0">
                <a:solidFill>
                  <a:schemeClr val="folHlink"/>
                </a:solidFill>
                <a:latin typeface="Tahoma" pitchFamily="34" charset="0"/>
              </a:rPr>
              <a:t>They were planned to be attacked </a:t>
            </a:r>
            <a:r>
              <a:rPr lang="en-US" sz="2000" b="0" i="1" dirty="0">
                <a:solidFill>
                  <a:schemeClr val="folHlink"/>
                </a:solidFill>
                <a:latin typeface="Tahoma" pitchFamily="34" charset="0"/>
              </a:rPr>
              <a:t>(Neh. 4:11)</a:t>
            </a:r>
          </a:p>
        </p:txBody>
      </p:sp>
      <p:sp>
        <p:nvSpPr>
          <p:cNvPr id="9" name="Text Box 5"/>
          <p:cNvSpPr txBox="1">
            <a:spLocks noChangeArrowheads="1"/>
          </p:cNvSpPr>
          <p:nvPr/>
        </p:nvSpPr>
        <p:spPr bwMode="auto">
          <a:xfrm>
            <a:off x="0" y="4149213"/>
            <a:ext cx="6019800" cy="1384995"/>
          </a:xfrm>
          <a:prstGeom prst="rect">
            <a:avLst/>
          </a:prstGeom>
          <a:ln/>
          <a:extLst/>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Tx/>
              <a:buNone/>
            </a:pPr>
            <a:r>
              <a:rPr lang="en-US" dirty="0">
                <a:solidFill>
                  <a:srgbClr val="002060"/>
                </a:solidFill>
                <a:latin typeface="Tahoma" pitchFamily="34" charset="0"/>
              </a:rPr>
              <a:t>Neh. 4:6 </a:t>
            </a:r>
            <a:r>
              <a:rPr lang="en-US" dirty="0">
                <a:solidFill>
                  <a:srgbClr val="FF0000"/>
                </a:solidFill>
                <a:latin typeface="Tahoma" pitchFamily="34" charset="0"/>
              </a:rPr>
              <a:t>(Not easy but successful) </a:t>
            </a:r>
            <a:endParaRPr lang="en-US" i="1" dirty="0">
              <a:solidFill>
                <a:srgbClr val="FF0000"/>
              </a:solidFill>
              <a:latin typeface="Tahoma" pitchFamily="34" charset="0"/>
            </a:endParaRPr>
          </a:p>
          <a:p>
            <a:pPr marL="288925" indent="-288925">
              <a:buNone/>
            </a:pPr>
            <a:r>
              <a:rPr lang="en-US" sz="2000" b="0" dirty="0">
                <a:solidFill>
                  <a:schemeClr val="bg2"/>
                </a:solidFill>
                <a:latin typeface="Tahoma" pitchFamily="34" charset="0"/>
              </a:rPr>
              <a:t>6.  So we built the wall and the whole wall was joined together to half its height, for the people had a mind to work.</a:t>
            </a:r>
          </a:p>
        </p:txBody>
      </p:sp>
      <p:sp>
        <p:nvSpPr>
          <p:cNvPr id="10" name="Text Box 7"/>
          <p:cNvSpPr txBox="1">
            <a:spLocks noChangeArrowheads="1"/>
          </p:cNvSpPr>
          <p:nvPr/>
        </p:nvSpPr>
        <p:spPr bwMode="auto">
          <a:xfrm>
            <a:off x="0" y="5867400"/>
            <a:ext cx="9151374" cy="830997"/>
          </a:xfrm>
          <a:prstGeom prst="rect">
            <a:avLst/>
          </a:prstGeom>
          <a:ln/>
          <a:extLst/>
        </p:spPr>
        <p:style>
          <a:lnRef idx="0">
            <a:schemeClr val="dk1"/>
          </a:lnRef>
          <a:fillRef idx="3">
            <a:schemeClr val="dk1"/>
          </a:fillRef>
          <a:effectRef idx="3">
            <a:schemeClr val="dk1"/>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a:buClrTx/>
              <a:buSzTx/>
              <a:buFontTx/>
              <a:buNone/>
            </a:pPr>
            <a:r>
              <a:rPr lang="en-US" dirty="0">
                <a:solidFill>
                  <a:srgbClr val="FFC000"/>
                </a:solidFill>
                <a:latin typeface="Tahoma" pitchFamily="34" charset="0"/>
              </a:rPr>
              <a:t>Great things were accomplished because </a:t>
            </a:r>
          </a:p>
          <a:p>
            <a:pPr algn="ctr">
              <a:buClrTx/>
              <a:buSzTx/>
              <a:buFontTx/>
              <a:buNone/>
            </a:pPr>
            <a:r>
              <a:rPr lang="en-US" dirty="0">
                <a:solidFill>
                  <a:srgbClr val="FFC000"/>
                </a:solidFill>
                <a:latin typeface="Tahoma" pitchFamily="34" charset="0"/>
              </a:rPr>
              <a:t>“the people had a mind to work!”</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5754" y="3634800"/>
            <a:ext cx="3055620" cy="20675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3541"/>
                                        </p:tgtEl>
                                        <p:attrNameLst>
                                          <p:attrName>style.visibility</p:attrName>
                                        </p:attrNameLst>
                                      </p:cBhvr>
                                      <p:to>
                                        <p:strVal val="visible"/>
                                      </p:to>
                                    </p:set>
                                    <p:animEffect transition="in" filter="fade">
                                      <p:cBhvr>
                                        <p:cTn id="7" dur="500"/>
                                        <p:tgtEl>
                                          <p:spTgt spid="1935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animEffect transition="in" filter="wipe(left)">
                                      <p:cBhvr>
                                        <p:cTn id="16" dur="500"/>
                                        <p:tgtEl>
                                          <p:spTgt spid="8">
                                            <p:txEl>
                                              <p:pRg st="1" end="1"/>
                                            </p:txEl>
                                          </p:spTgt>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wipe(left)">
                                      <p:cBhvr>
                                        <p:cTn id="20" dur="500"/>
                                        <p:tgtEl>
                                          <p:spTgt spid="8">
                                            <p:txEl>
                                              <p:pRg st="2" end="2"/>
                                            </p:txEl>
                                          </p:spTgt>
                                        </p:tgtEl>
                                      </p:cBhvr>
                                    </p:animEffect>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8">
                                            <p:txEl>
                                              <p:pRg st="3" end="3"/>
                                            </p:txEl>
                                          </p:spTgt>
                                        </p:tgtEl>
                                        <p:attrNameLst>
                                          <p:attrName>style.visibility</p:attrName>
                                        </p:attrNameLst>
                                      </p:cBhvr>
                                      <p:to>
                                        <p:strVal val="visible"/>
                                      </p:to>
                                    </p:set>
                                    <p:animEffect transition="in" filter="wipe(left)">
                                      <p:cBhvr>
                                        <p:cTn id="24" dur="500"/>
                                        <p:tgtEl>
                                          <p:spTgt spid="8">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childTnLst>
                          </p:cTn>
                        </p:par>
                        <p:par>
                          <p:cTn id="30" fill="hold">
                            <p:stCondLst>
                              <p:cond delay="500"/>
                            </p:stCondLst>
                            <p:childTnLst>
                              <p:par>
                                <p:cTn id="31" presetID="53" presetClass="entr" presetSubtype="16" fill="hold" nodeType="after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p:cTn id="33" dur="500" fill="hold"/>
                                        <p:tgtEl>
                                          <p:spTgt spid="2"/>
                                        </p:tgtEl>
                                        <p:attrNameLst>
                                          <p:attrName>ppt_w</p:attrName>
                                        </p:attrNameLst>
                                      </p:cBhvr>
                                      <p:tavLst>
                                        <p:tav tm="0">
                                          <p:val>
                                            <p:fltVal val="0"/>
                                          </p:val>
                                        </p:tav>
                                        <p:tav tm="100000">
                                          <p:val>
                                            <p:strVal val="#ppt_w"/>
                                          </p:val>
                                        </p:tav>
                                      </p:tavLst>
                                    </p:anim>
                                    <p:anim calcmode="lin" valueType="num">
                                      <p:cBhvr>
                                        <p:cTn id="34" dur="500" fill="hold"/>
                                        <p:tgtEl>
                                          <p:spTgt spid="2"/>
                                        </p:tgtEl>
                                        <p:attrNameLst>
                                          <p:attrName>ppt_h</p:attrName>
                                        </p:attrNameLst>
                                      </p:cBhvr>
                                      <p:tavLst>
                                        <p:tav tm="0">
                                          <p:val>
                                            <p:fltVal val="0"/>
                                          </p:val>
                                        </p:tav>
                                        <p:tav tm="100000">
                                          <p:val>
                                            <p:strVal val="#ppt_h"/>
                                          </p:val>
                                        </p:tav>
                                      </p:tavLst>
                                    </p:anim>
                                    <p:animEffect transition="in" filter="fade">
                                      <p:cBhvr>
                                        <p:cTn id="35" dur="500"/>
                                        <p:tgtEl>
                                          <p:spTgt spid="2"/>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500" fill="hold"/>
                                        <p:tgtEl>
                                          <p:spTgt spid="10"/>
                                        </p:tgtEl>
                                        <p:attrNameLst>
                                          <p:attrName>ppt_w</p:attrName>
                                        </p:attrNameLst>
                                      </p:cBhvr>
                                      <p:tavLst>
                                        <p:tav tm="0">
                                          <p:val>
                                            <p:fltVal val="0"/>
                                          </p:val>
                                        </p:tav>
                                        <p:tav tm="100000">
                                          <p:val>
                                            <p:strVal val="#ppt_w"/>
                                          </p:val>
                                        </p:tav>
                                      </p:tavLst>
                                    </p:anim>
                                    <p:anim calcmode="lin" valueType="num">
                                      <p:cBhvr>
                                        <p:cTn id="41" dur="500" fill="hold"/>
                                        <p:tgtEl>
                                          <p:spTgt spid="10"/>
                                        </p:tgtEl>
                                        <p:attrNameLst>
                                          <p:attrName>ppt_h</p:attrName>
                                        </p:attrNameLst>
                                      </p:cBhvr>
                                      <p:tavLst>
                                        <p:tav tm="0">
                                          <p:val>
                                            <p:fltVal val="0"/>
                                          </p:val>
                                        </p:tav>
                                        <p:tav tm="100000">
                                          <p:val>
                                            <p:strVal val="#ppt_h"/>
                                          </p:val>
                                        </p:tav>
                                      </p:tavLst>
                                    </p:anim>
                                    <p:animEffect transition="in" filter="fade">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41" grpId="0"/>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0" y="6477000"/>
            <a:ext cx="4319919" cy="381000"/>
          </a:xfrm>
        </p:spPr>
        <p:txBody>
          <a:bodyPr/>
          <a:lstStyle/>
          <a:p>
            <a:r>
              <a:rPr lang="en-US"/>
              <a:t>“A Mind To Work”</a:t>
            </a:r>
            <a:endParaRPr lang="en-US" dirty="0"/>
          </a:p>
        </p:txBody>
      </p:sp>
      <p:sp>
        <p:nvSpPr>
          <p:cNvPr id="181250" name="Rectangle 2"/>
          <p:cNvSpPr>
            <a:spLocks noGrp="1" noChangeArrowheads="1"/>
          </p:cNvSpPr>
          <p:nvPr>
            <p:ph type="title"/>
          </p:nvPr>
        </p:nvSpPr>
        <p:spPr>
          <a:xfrm>
            <a:off x="0" y="0"/>
            <a:ext cx="9144000" cy="609600"/>
          </a:xfrm>
        </p:spPr>
        <p:txBody>
          <a:bodyPr/>
          <a:lstStyle/>
          <a:p>
            <a:r>
              <a:rPr lang="en-US" sz="3200" b="1" u="sng" dirty="0">
                <a:cs typeface="Times New Roman" pitchFamily="18" charset="0"/>
              </a:rPr>
              <a:t>The People Had a Mind to Work</a:t>
            </a:r>
          </a:p>
        </p:txBody>
      </p:sp>
      <p:sp>
        <p:nvSpPr>
          <p:cNvPr id="181252" name="Text Box 4"/>
          <p:cNvSpPr txBox="1">
            <a:spLocks noChangeArrowheads="1"/>
          </p:cNvSpPr>
          <p:nvPr/>
        </p:nvSpPr>
        <p:spPr bwMode="auto">
          <a:xfrm>
            <a:off x="0" y="838200"/>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 typeface="Wingdings" panose="05000000000000000000" pitchFamily="2" charset="2"/>
              <a:buChar char="v"/>
            </a:pPr>
            <a:r>
              <a:rPr lang="en-US" u="sng" dirty="0">
                <a:latin typeface="Tahoma" pitchFamily="34" charset="0"/>
              </a:rPr>
              <a:t>Need</a:t>
            </a:r>
            <a:r>
              <a:rPr lang="en-US" dirty="0">
                <a:latin typeface="Tahoma" pitchFamily="34" charset="0"/>
              </a:rPr>
              <a:t>:</a:t>
            </a:r>
          </a:p>
          <a:p>
            <a:pPr lvl="1"/>
            <a:r>
              <a:rPr lang="en-US" sz="2000" dirty="0">
                <a:solidFill>
                  <a:schemeClr val="folHlink"/>
                </a:solidFill>
                <a:latin typeface="Tahoma" pitchFamily="34" charset="0"/>
              </a:rPr>
              <a:t>Perceived need: </a:t>
            </a:r>
            <a:r>
              <a:rPr lang="en-US" sz="2000" b="0" dirty="0">
                <a:solidFill>
                  <a:schemeClr val="folHlink"/>
                </a:solidFill>
                <a:latin typeface="Tahoma" pitchFamily="34" charset="0"/>
              </a:rPr>
              <a:t>Walls needed rebuilt</a:t>
            </a:r>
          </a:p>
        </p:txBody>
      </p:sp>
      <p:sp>
        <p:nvSpPr>
          <p:cNvPr id="181256" name="Text Box 8"/>
          <p:cNvSpPr txBox="1">
            <a:spLocks noChangeArrowheads="1"/>
          </p:cNvSpPr>
          <p:nvPr/>
        </p:nvSpPr>
        <p:spPr bwMode="auto">
          <a:xfrm>
            <a:off x="0" y="1607641"/>
            <a:ext cx="9144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lvl="1"/>
            <a:r>
              <a:rPr lang="en-US" sz="2000" dirty="0">
                <a:solidFill>
                  <a:schemeClr val="folHlink"/>
                </a:solidFill>
                <a:latin typeface="Tahoma" pitchFamily="34" charset="0"/>
              </a:rPr>
              <a:t>Planned work: </a:t>
            </a:r>
            <a:r>
              <a:rPr lang="en-US" sz="2000" b="0" dirty="0">
                <a:solidFill>
                  <a:schemeClr val="folHlink"/>
                </a:solidFill>
                <a:latin typeface="Tahoma" pitchFamily="34" charset="0"/>
              </a:rPr>
              <a:t>Laborers needed as well as guards for protection</a:t>
            </a:r>
          </a:p>
        </p:txBody>
      </p:sp>
      <p:sp>
        <p:nvSpPr>
          <p:cNvPr id="8" name="Text Box 8"/>
          <p:cNvSpPr txBox="1">
            <a:spLocks noChangeArrowheads="1"/>
          </p:cNvSpPr>
          <p:nvPr/>
        </p:nvSpPr>
        <p:spPr bwMode="auto">
          <a:xfrm>
            <a:off x="0" y="2007751"/>
            <a:ext cx="9144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lvl="1"/>
            <a:r>
              <a:rPr lang="en-US" sz="2000" dirty="0">
                <a:solidFill>
                  <a:schemeClr val="folHlink"/>
                </a:solidFill>
                <a:latin typeface="Tahoma" pitchFamily="34" charset="0"/>
              </a:rPr>
              <a:t>Pursued the plan: </a:t>
            </a:r>
            <a:r>
              <a:rPr lang="en-US" sz="2000" b="0" dirty="0">
                <a:solidFill>
                  <a:schemeClr val="folHlink"/>
                </a:solidFill>
                <a:latin typeface="Tahoma" pitchFamily="34" charset="0"/>
              </a:rPr>
              <a:t>Labored with tool in one hand and weapon in other, guarded by night, worked by day (Neh. 4:12-23)</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5331" y="3048000"/>
            <a:ext cx="4389176" cy="2819400"/>
          </a:xfrm>
          <a:prstGeom prst="rect">
            <a:avLst/>
          </a:prstGeom>
        </p:spPr>
      </p:pic>
    </p:spTree>
    <p:extLst>
      <p:ext uri="{BB962C8B-B14F-4D97-AF65-F5344CB8AC3E}">
        <p14:creationId xmlns:p14="http://schemas.microsoft.com/office/powerpoint/2010/main" val="12981013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1252">
                                            <p:txEl>
                                              <p:pRg st="0" end="0"/>
                                            </p:txEl>
                                          </p:spTgt>
                                        </p:tgtEl>
                                        <p:attrNameLst>
                                          <p:attrName>style.visibility</p:attrName>
                                        </p:attrNameLst>
                                      </p:cBhvr>
                                      <p:to>
                                        <p:strVal val="visible"/>
                                      </p:to>
                                    </p:set>
                                    <p:animEffect transition="in" filter="fade">
                                      <p:cBhvr>
                                        <p:cTn id="7" dur="500"/>
                                        <p:tgtEl>
                                          <p:spTgt spid="181252">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81252">
                                            <p:txEl>
                                              <p:pRg st="1" end="1"/>
                                            </p:txEl>
                                          </p:spTgt>
                                        </p:tgtEl>
                                        <p:attrNameLst>
                                          <p:attrName>style.visibility</p:attrName>
                                        </p:attrNameLst>
                                      </p:cBhvr>
                                      <p:to>
                                        <p:strVal val="visible"/>
                                      </p:to>
                                    </p:set>
                                    <p:animEffect transition="in" filter="wipe(left)">
                                      <p:cBhvr>
                                        <p:cTn id="11" dur="500"/>
                                        <p:tgtEl>
                                          <p:spTgt spid="18125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81256">
                                            <p:txEl>
                                              <p:pRg st="0" end="0"/>
                                            </p:txEl>
                                          </p:spTgt>
                                        </p:tgtEl>
                                        <p:attrNameLst>
                                          <p:attrName>style.visibility</p:attrName>
                                        </p:attrNameLst>
                                      </p:cBhvr>
                                      <p:to>
                                        <p:strVal val="visible"/>
                                      </p:to>
                                    </p:set>
                                    <p:animEffect transition="in" filter="wipe(left)">
                                      <p:cBhvr>
                                        <p:cTn id="16" dur="500"/>
                                        <p:tgtEl>
                                          <p:spTgt spid="18125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wipe(left)">
                                      <p:cBhvr>
                                        <p:cTn id="21" dur="500"/>
                                        <p:tgtEl>
                                          <p:spTgt spid="8">
                                            <p:txEl>
                                              <p:pRg st="0" end="0"/>
                                            </p:txEl>
                                          </p:spTgt>
                                        </p:tgtEl>
                                      </p:cBhvr>
                                    </p:animEffect>
                                  </p:childTnLst>
                                </p:cTn>
                              </p:par>
                            </p:childTnLst>
                          </p:cTn>
                        </p:par>
                        <p:par>
                          <p:cTn id="22" fill="hold">
                            <p:stCondLst>
                              <p:cond delay="500"/>
                            </p:stCondLst>
                            <p:childTnLst>
                              <p:par>
                                <p:cTn id="23" presetID="53" presetClass="entr" presetSubtype="16"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fltVal val="0"/>
                                          </p:val>
                                        </p:tav>
                                        <p:tav tm="100000">
                                          <p:val>
                                            <p:strVal val="#ppt_w"/>
                                          </p:val>
                                        </p:tav>
                                      </p:tavLst>
                                    </p:anim>
                                    <p:anim calcmode="lin" valueType="num">
                                      <p:cBhvr>
                                        <p:cTn id="26" dur="500" fill="hold"/>
                                        <p:tgtEl>
                                          <p:spTgt spid="2"/>
                                        </p:tgtEl>
                                        <p:attrNameLst>
                                          <p:attrName>ppt_h</p:attrName>
                                        </p:attrNameLst>
                                      </p:cBhvr>
                                      <p:tavLst>
                                        <p:tav tm="0">
                                          <p:val>
                                            <p:fltVal val="0"/>
                                          </p:val>
                                        </p:tav>
                                        <p:tav tm="100000">
                                          <p:val>
                                            <p:strVal val="#ppt_h"/>
                                          </p:val>
                                        </p:tav>
                                      </p:tavLst>
                                    </p:anim>
                                    <p:animEffect transition="in" filter="fade">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0" y="6477000"/>
            <a:ext cx="4724400" cy="381000"/>
          </a:xfrm>
        </p:spPr>
        <p:txBody>
          <a:bodyPr/>
          <a:lstStyle/>
          <a:p>
            <a:r>
              <a:rPr lang="en-US"/>
              <a:t>“A Mind To Work”</a:t>
            </a:r>
            <a:endParaRPr lang="en-US" dirty="0"/>
          </a:p>
        </p:txBody>
      </p:sp>
      <p:sp>
        <p:nvSpPr>
          <p:cNvPr id="181250" name="Rectangle 2"/>
          <p:cNvSpPr>
            <a:spLocks noGrp="1" noChangeArrowheads="1"/>
          </p:cNvSpPr>
          <p:nvPr>
            <p:ph type="title"/>
          </p:nvPr>
        </p:nvSpPr>
        <p:spPr>
          <a:xfrm>
            <a:off x="0" y="0"/>
            <a:ext cx="9144000" cy="609600"/>
          </a:xfrm>
        </p:spPr>
        <p:txBody>
          <a:bodyPr/>
          <a:lstStyle/>
          <a:p>
            <a:r>
              <a:rPr lang="en-US" sz="3200" b="1" u="sng" dirty="0">
                <a:cs typeface="Times New Roman" pitchFamily="18" charset="0"/>
              </a:rPr>
              <a:t>The People Had a Mind to Work</a:t>
            </a:r>
          </a:p>
        </p:txBody>
      </p:sp>
      <p:sp>
        <p:nvSpPr>
          <p:cNvPr id="181252" name="Text Box 4"/>
          <p:cNvSpPr txBox="1">
            <a:spLocks noChangeArrowheads="1"/>
          </p:cNvSpPr>
          <p:nvPr/>
        </p:nvSpPr>
        <p:spPr bwMode="auto">
          <a:xfrm>
            <a:off x="0" y="8382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 typeface="Wingdings" panose="05000000000000000000" pitchFamily="2" charset="2"/>
              <a:buChar char="v"/>
            </a:pPr>
            <a:r>
              <a:rPr lang="en-US" i="1" u="sng" dirty="0">
                <a:latin typeface="Tahoma" pitchFamily="34" charset="0"/>
              </a:rPr>
              <a:t>Need</a:t>
            </a:r>
            <a:r>
              <a:rPr lang="en-US" dirty="0">
                <a:latin typeface="Tahoma" pitchFamily="34" charset="0"/>
              </a:rPr>
              <a:t> – Neh. 4:12-23</a:t>
            </a:r>
          </a:p>
        </p:txBody>
      </p:sp>
      <p:sp>
        <p:nvSpPr>
          <p:cNvPr id="9" name="Text Box 4"/>
          <p:cNvSpPr txBox="1">
            <a:spLocks noChangeArrowheads="1"/>
          </p:cNvSpPr>
          <p:nvPr/>
        </p:nvSpPr>
        <p:spPr bwMode="auto">
          <a:xfrm>
            <a:off x="0" y="1600200"/>
            <a:ext cx="9144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 typeface="Wingdings" panose="05000000000000000000" pitchFamily="2" charset="2"/>
              <a:buChar char="v"/>
            </a:pPr>
            <a:r>
              <a:rPr lang="en-US" u="sng" dirty="0">
                <a:latin typeface="Tahoma" pitchFamily="34" charset="0"/>
              </a:rPr>
              <a:t>Objective</a:t>
            </a:r>
            <a:r>
              <a:rPr lang="en-US" dirty="0">
                <a:latin typeface="Tahoma" pitchFamily="34" charset="0"/>
              </a:rPr>
              <a:t>:</a:t>
            </a:r>
          </a:p>
          <a:p>
            <a:pPr lvl="1"/>
            <a:r>
              <a:rPr lang="en-US" sz="2000" dirty="0">
                <a:solidFill>
                  <a:schemeClr val="folHlink"/>
                </a:solidFill>
                <a:latin typeface="Tahoma" pitchFamily="34" charset="0"/>
              </a:rPr>
              <a:t>Neh. 4:6, 14-16: </a:t>
            </a:r>
            <a:r>
              <a:rPr lang="en-US" sz="2000" b="0" dirty="0">
                <a:solidFill>
                  <a:schemeClr val="folHlink"/>
                </a:solidFill>
                <a:latin typeface="Tahoma" pitchFamily="34" charset="0"/>
              </a:rPr>
              <a:t>Rebuild the walls of Jerusalem and to protect the people</a:t>
            </a:r>
          </a:p>
          <a:p>
            <a:pPr lvl="1"/>
            <a:r>
              <a:rPr lang="en-US" sz="2000" dirty="0">
                <a:solidFill>
                  <a:schemeClr val="folHlink"/>
                </a:solidFill>
                <a:latin typeface="Tahoma" pitchFamily="34" charset="0"/>
              </a:rPr>
              <a:t>Neh. 4:22-23: </a:t>
            </a:r>
            <a:r>
              <a:rPr lang="en-US" sz="2000" b="0" dirty="0">
                <a:solidFill>
                  <a:schemeClr val="folHlink"/>
                </a:solidFill>
                <a:latin typeface="Tahoma" pitchFamily="34" charset="0"/>
              </a:rPr>
              <a:t>People brought within the walls as it was being built</a:t>
            </a:r>
          </a:p>
        </p:txBody>
      </p:sp>
      <p:sp>
        <p:nvSpPr>
          <p:cNvPr id="10" name="Text Box 5"/>
          <p:cNvSpPr txBox="1">
            <a:spLocks noChangeArrowheads="1"/>
          </p:cNvSpPr>
          <p:nvPr/>
        </p:nvSpPr>
        <p:spPr bwMode="auto">
          <a:xfrm>
            <a:off x="-4916" y="3124200"/>
            <a:ext cx="5181600" cy="3231654"/>
          </a:xfrm>
          <a:prstGeom prst="rect">
            <a:avLst/>
          </a:prstGeom>
          <a:ln/>
          <a:extLst/>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Tx/>
              <a:buNone/>
            </a:pPr>
            <a:r>
              <a:rPr lang="en-US" dirty="0">
                <a:solidFill>
                  <a:srgbClr val="002060"/>
                </a:solidFill>
                <a:latin typeface="Tahoma" pitchFamily="34" charset="0"/>
              </a:rPr>
              <a:t>Neh. 4:22-23 </a:t>
            </a:r>
            <a:endParaRPr lang="en-US" i="1" dirty="0">
              <a:solidFill>
                <a:srgbClr val="FF0000"/>
              </a:solidFill>
              <a:latin typeface="Tahoma" pitchFamily="34" charset="0"/>
            </a:endParaRPr>
          </a:p>
          <a:p>
            <a:pPr marL="401638" indent="-401638">
              <a:buNone/>
            </a:pPr>
            <a:r>
              <a:rPr lang="en-US" sz="2000" b="0" dirty="0">
                <a:solidFill>
                  <a:schemeClr val="bg2"/>
                </a:solidFill>
                <a:latin typeface="Tahoma" pitchFamily="34" charset="0"/>
              </a:rPr>
              <a:t>22.  At that time I also said to the people, "Let each man with his servant spend the night within Jerusalem so that they may be a guard for us by night and a laborer by day."</a:t>
            </a:r>
          </a:p>
          <a:p>
            <a:pPr marL="401638" indent="-401638">
              <a:buNone/>
            </a:pPr>
            <a:r>
              <a:rPr lang="en-US" sz="2000" b="0" dirty="0">
                <a:solidFill>
                  <a:schemeClr val="bg2"/>
                </a:solidFill>
                <a:latin typeface="Tahoma" pitchFamily="34" charset="0"/>
              </a:rPr>
              <a:t>23.  So neither I, my brothers, my servants, nor the men of the guard who followed me, none of us removed our clothes, each took his weapon even to the water.</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8986" y="3492252"/>
            <a:ext cx="3885014" cy="24955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left)">
                                      <p:cBhvr>
                                        <p:cTn id="11" dur="500"/>
                                        <p:tgtEl>
                                          <p:spTgt spid="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ipe(left)">
                                      <p:cBhvr>
                                        <p:cTn id="16" dur="500"/>
                                        <p:tgtEl>
                                          <p:spTgt spid="9">
                                            <p:txEl>
                                              <p:pRg st="2" end="2"/>
                                            </p:tx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0" y="6477000"/>
            <a:ext cx="4724400" cy="381000"/>
          </a:xfrm>
        </p:spPr>
        <p:txBody>
          <a:bodyPr/>
          <a:lstStyle/>
          <a:p>
            <a:r>
              <a:rPr lang="en-US"/>
              <a:t>“A Mind To Work”</a:t>
            </a:r>
            <a:endParaRPr lang="en-US" dirty="0"/>
          </a:p>
        </p:txBody>
      </p:sp>
      <p:sp>
        <p:nvSpPr>
          <p:cNvPr id="181250" name="Rectangle 2"/>
          <p:cNvSpPr>
            <a:spLocks noGrp="1" noChangeArrowheads="1"/>
          </p:cNvSpPr>
          <p:nvPr>
            <p:ph type="title"/>
          </p:nvPr>
        </p:nvSpPr>
        <p:spPr>
          <a:xfrm>
            <a:off x="0" y="0"/>
            <a:ext cx="9144000" cy="609600"/>
          </a:xfrm>
        </p:spPr>
        <p:txBody>
          <a:bodyPr/>
          <a:lstStyle/>
          <a:p>
            <a:r>
              <a:rPr lang="en-US" sz="3200" b="1" u="sng" dirty="0">
                <a:cs typeface="Times New Roman" pitchFamily="18" charset="0"/>
              </a:rPr>
              <a:t>The People Had a Mind to Work</a:t>
            </a:r>
          </a:p>
        </p:txBody>
      </p:sp>
      <p:sp>
        <p:nvSpPr>
          <p:cNvPr id="181252" name="Text Box 4"/>
          <p:cNvSpPr txBox="1">
            <a:spLocks noChangeArrowheads="1"/>
          </p:cNvSpPr>
          <p:nvPr/>
        </p:nvSpPr>
        <p:spPr bwMode="auto">
          <a:xfrm>
            <a:off x="0" y="8382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 typeface="Wingdings" panose="05000000000000000000" pitchFamily="2" charset="2"/>
              <a:buChar char="v"/>
            </a:pPr>
            <a:r>
              <a:rPr lang="en-US" i="1" u="sng" dirty="0">
                <a:latin typeface="Tahoma" pitchFamily="34" charset="0"/>
              </a:rPr>
              <a:t>Need</a:t>
            </a:r>
            <a:r>
              <a:rPr lang="en-US" dirty="0">
                <a:latin typeface="Tahoma" pitchFamily="34" charset="0"/>
              </a:rPr>
              <a:t> – Neh. 4:12-23</a:t>
            </a:r>
          </a:p>
        </p:txBody>
      </p:sp>
      <p:sp>
        <p:nvSpPr>
          <p:cNvPr id="9" name="Text Box 4"/>
          <p:cNvSpPr txBox="1">
            <a:spLocks noChangeArrowheads="1"/>
          </p:cNvSpPr>
          <p:nvPr/>
        </p:nvSpPr>
        <p:spPr bwMode="auto">
          <a:xfrm>
            <a:off x="0" y="16002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 typeface="Wingdings" panose="05000000000000000000" pitchFamily="2" charset="2"/>
              <a:buChar char="v"/>
            </a:pPr>
            <a:r>
              <a:rPr lang="en-US" i="1" u="sng" dirty="0">
                <a:latin typeface="Tahoma" pitchFamily="34" charset="0"/>
              </a:rPr>
              <a:t>Objective</a:t>
            </a:r>
            <a:r>
              <a:rPr lang="en-US" i="1" dirty="0">
                <a:latin typeface="Tahoma" pitchFamily="34" charset="0"/>
              </a:rPr>
              <a:t> – </a:t>
            </a:r>
            <a:r>
              <a:rPr lang="en-US" dirty="0">
                <a:latin typeface="Tahoma" pitchFamily="34" charset="0"/>
              </a:rPr>
              <a:t>Neh. 4:6, 14-16, 22-23</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4432657"/>
            <a:ext cx="3124200" cy="2006839"/>
          </a:xfrm>
          <a:prstGeom prst="rect">
            <a:avLst/>
          </a:prstGeom>
        </p:spPr>
      </p:pic>
      <p:sp>
        <p:nvSpPr>
          <p:cNvPr id="8" name="Text Box 4"/>
          <p:cNvSpPr txBox="1">
            <a:spLocks noChangeArrowheads="1"/>
          </p:cNvSpPr>
          <p:nvPr/>
        </p:nvSpPr>
        <p:spPr bwMode="auto">
          <a:xfrm>
            <a:off x="-2458" y="2438400"/>
            <a:ext cx="91440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 typeface="Wingdings" panose="05000000000000000000" pitchFamily="2" charset="2"/>
              <a:buChar char="v"/>
            </a:pPr>
            <a:r>
              <a:rPr lang="en-US" u="sng" dirty="0">
                <a:latin typeface="Tahoma" pitchFamily="34" charset="0"/>
              </a:rPr>
              <a:t>Purpose</a:t>
            </a:r>
            <a:r>
              <a:rPr lang="en-US" dirty="0">
                <a:latin typeface="Tahoma" pitchFamily="34" charset="0"/>
              </a:rPr>
              <a:t>: </a:t>
            </a:r>
          </a:p>
          <a:p>
            <a:pPr lvl="1"/>
            <a:r>
              <a:rPr lang="en-US" sz="2000" b="0" dirty="0">
                <a:solidFill>
                  <a:schemeClr val="folHlink"/>
                </a:solidFill>
                <a:latin typeface="Tahoma" pitchFamily="34" charset="0"/>
              </a:rPr>
              <a:t>For protection from outside enemies!</a:t>
            </a:r>
          </a:p>
          <a:p>
            <a:pPr lvl="1"/>
            <a:r>
              <a:rPr lang="en-US" sz="2000" dirty="0">
                <a:solidFill>
                  <a:schemeClr val="folHlink"/>
                </a:solidFill>
                <a:latin typeface="Tahoma" pitchFamily="34" charset="0"/>
              </a:rPr>
              <a:t>Neh. 2:8, 18: </a:t>
            </a:r>
            <a:r>
              <a:rPr lang="en-US" sz="2000" b="0" dirty="0">
                <a:solidFill>
                  <a:schemeClr val="folHlink"/>
                </a:solidFill>
                <a:latin typeface="Tahoma" pitchFamily="34" charset="0"/>
              </a:rPr>
              <a:t>Nehemiah revealed that God was with him in the building up of the walls (Completed it in 52 days – Neh. 6:15!).</a:t>
            </a:r>
          </a:p>
          <a:p>
            <a:pPr lvl="1"/>
            <a:r>
              <a:rPr lang="en-US" sz="2000" b="0" dirty="0">
                <a:solidFill>
                  <a:schemeClr val="folHlink"/>
                </a:solidFill>
                <a:latin typeface="Tahoma" pitchFamily="34" charset="0"/>
              </a:rPr>
              <a:t>They put their “hands to the good work” and were pleasing to God.</a:t>
            </a:r>
            <a:endParaRPr lang="en-US" sz="2000" dirty="0">
              <a:latin typeface="Tahoma" pitchFamily="34" charset="0"/>
            </a:endParaRPr>
          </a:p>
        </p:txBody>
      </p:sp>
      <p:sp>
        <p:nvSpPr>
          <p:cNvPr id="11" name="Text Box 5"/>
          <p:cNvSpPr txBox="1">
            <a:spLocks noChangeArrowheads="1"/>
          </p:cNvSpPr>
          <p:nvPr/>
        </p:nvSpPr>
        <p:spPr bwMode="auto">
          <a:xfrm>
            <a:off x="-2458" y="4438948"/>
            <a:ext cx="5946058" cy="2000548"/>
          </a:xfrm>
          <a:prstGeom prst="rect">
            <a:avLst/>
          </a:prstGeom>
          <a:ln/>
          <a:extLst/>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Tx/>
              <a:buNone/>
            </a:pPr>
            <a:r>
              <a:rPr lang="en-US" dirty="0">
                <a:solidFill>
                  <a:srgbClr val="002060"/>
                </a:solidFill>
                <a:latin typeface="Tahoma" pitchFamily="34" charset="0"/>
              </a:rPr>
              <a:t>Neh. 2:18 </a:t>
            </a:r>
            <a:r>
              <a:rPr lang="en-US" dirty="0">
                <a:solidFill>
                  <a:srgbClr val="FF0000"/>
                </a:solidFill>
                <a:latin typeface="Tahoma" pitchFamily="34" charset="0"/>
              </a:rPr>
              <a:t>(God was with them…)</a:t>
            </a:r>
            <a:endParaRPr lang="en-US" i="1" dirty="0">
              <a:solidFill>
                <a:srgbClr val="FF0000"/>
              </a:solidFill>
              <a:latin typeface="Tahoma" pitchFamily="34" charset="0"/>
            </a:endParaRPr>
          </a:p>
          <a:p>
            <a:pPr marL="401638" indent="-401638">
              <a:buNone/>
            </a:pPr>
            <a:r>
              <a:rPr lang="en-US" sz="2000" b="0" dirty="0">
                <a:solidFill>
                  <a:schemeClr val="bg2"/>
                </a:solidFill>
                <a:latin typeface="Tahoma" pitchFamily="34" charset="0"/>
              </a:rPr>
              <a:t>18.  I told them how the hand of my God had been favorable to me and also about the king's words which he had spoken to me. Then they said, "Let us arise and build." So they put their hands to the good work.</a:t>
            </a:r>
          </a:p>
        </p:txBody>
      </p:sp>
    </p:spTree>
    <p:extLst>
      <p:ext uri="{BB962C8B-B14F-4D97-AF65-F5344CB8AC3E}">
        <p14:creationId xmlns:p14="http://schemas.microsoft.com/office/powerpoint/2010/main" val="29935802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left)">
                                      <p:cBhvr>
                                        <p:cTn id="11" dur="500"/>
                                        <p:tgtEl>
                                          <p:spTgt spid="8">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left)">
                                      <p:cBhvr>
                                        <p:cTn id="15" dur="500"/>
                                        <p:tgtEl>
                                          <p:spTgt spid="8">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animEffect transition="in" filter="wipe(left)">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0" y="6477000"/>
            <a:ext cx="4724400" cy="381000"/>
          </a:xfrm>
        </p:spPr>
        <p:txBody>
          <a:bodyPr/>
          <a:lstStyle/>
          <a:p>
            <a:r>
              <a:rPr lang="en-US"/>
              <a:t>“A Mind To Work”</a:t>
            </a:r>
            <a:endParaRPr lang="en-US" dirty="0"/>
          </a:p>
        </p:txBody>
      </p:sp>
      <p:sp>
        <p:nvSpPr>
          <p:cNvPr id="181250" name="Rectangle 2"/>
          <p:cNvSpPr>
            <a:spLocks noGrp="1" noChangeArrowheads="1"/>
          </p:cNvSpPr>
          <p:nvPr>
            <p:ph type="title"/>
          </p:nvPr>
        </p:nvSpPr>
        <p:spPr>
          <a:xfrm>
            <a:off x="0" y="0"/>
            <a:ext cx="9144000" cy="609600"/>
          </a:xfrm>
        </p:spPr>
        <p:txBody>
          <a:bodyPr/>
          <a:lstStyle/>
          <a:p>
            <a:r>
              <a:rPr lang="en-US" sz="3200" b="1" u="sng" dirty="0">
                <a:cs typeface="Times New Roman" pitchFamily="18" charset="0"/>
              </a:rPr>
              <a:t>The People Had a Mind to Work</a:t>
            </a:r>
          </a:p>
        </p:txBody>
      </p:sp>
      <p:sp>
        <p:nvSpPr>
          <p:cNvPr id="181252" name="Text Box 4"/>
          <p:cNvSpPr txBox="1">
            <a:spLocks noChangeArrowheads="1"/>
          </p:cNvSpPr>
          <p:nvPr/>
        </p:nvSpPr>
        <p:spPr bwMode="auto">
          <a:xfrm>
            <a:off x="0" y="8382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 typeface="Wingdings" panose="05000000000000000000" pitchFamily="2" charset="2"/>
              <a:buChar char="v"/>
            </a:pPr>
            <a:r>
              <a:rPr lang="en-US" i="1" u="sng" dirty="0">
                <a:latin typeface="Tahoma" pitchFamily="34" charset="0"/>
              </a:rPr>
              <a:t>Need</a:t>
            </a:r>
            <a:r>
              <a:rPr lang="en-US" dirty="0">
                <a:latin typeface="Tahoma" pitchFamily="34" charset="0"/>
              </a:rPr>
              <a:t> – Neh. 4:12-23</a:t>
            </a:r>
          </a:p>
        </p:txBody>
      </p:sp>
      <p:sp>
        <p:nvSpPr>
          <p:cNvPr id="9" name="Text Box 4"/>
          <p:cNvSpPr txBox="1">
            <a:spLocks noChangeArrowheads="1"/>
          </p:cNvSpPr>
          <p:nvPr/>
        </p:nvSpPr>
        <p:spPr bwMode="auto">
          <a:xfrm>
            <a:off x="0" y="16002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 typeface="Wingdings" panose="05000000000000000000" pitchFamily="2" charset="2"/>
              <a:buChar char="v"/>
            </a:pPr>
            <a:r>
              <a:rPr lang="en-US" i="1" u="sng" dirty="0">
                <a:latin typeface="Tahoma" pitchFamily="34" charset="0"/>
              </a:rPr>
              <a:t>Objective</a:t>
            </a:r>
            <a:r>
              <a:rPr lang="en-US" i="1" dirty="0">
                <a:latin typeface="Tahoma" pitchFamily="34" charset="0"/>
              </a:rPr>
              <a:t> – </a:t>
            </a:r>
            <a:r>
              <a:rPr lang="en-US" dirty="0">
                <a:latin typeface="Tahoma" pitchFamily="34" charset="0"/>
              </a:rPr>
              <a:t>Neh. 4:6, 14-16, 22-23</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827612"/>
            <a:ext cx="3124200" cy="2006839"/>
          </a:xfrm>
          <a:prstGeom prst="rect">
            <a:avLst/>
          </a:prstGeom>
        </p:spPr>
      </p:pic>
      <p:sp>
        <p:nvSpPr>
          <p:cNvPr id="8" name="Text Box 4"/>
          <p:cNvSpPr txBox="1">
            <a:spLocks noChangeArrowheads="1"/>
          </p:cNvSpPr>
          <p:nvPr/>
        </p:nvSpPr>
        <p:spPr bwMode="auto">
          <a:xfrm>
            <a:off x="-2458" y="24384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ClrTx/>
              <a:buSzTx/>
              <a:buFont typeface="Wingdings" panose="05000000000000000000" pitchFamily="2" charset="2"/>
              <a:buChar char="v"/>
            </a:pPr>
            <a:r>
              <a:rPr lang="en-US" i="1" u="sng" dirty="0">
                <a:latin typeface="Tahoma" pitchFamily="34" charset="0"/>
              </a:rPr>
              <a:t>Purpose</a:t>
            </a:r>
            <a:r>
              <a:rPr lang="en-US" dirty="0">
                <a:latin typeface="Tahoma" pitchFamily="34" charset="0"/>
              </a:rPr>
              <a:t> – Neh. 2:18; 6:15</a:t>
            </a:r>
          </a:p>
        </p:txBody>
      </p:sp>
      <p:sp>
        <p:nvSpPr>
          <p:cNvPr id="10" name="Text Box 7"/>
          <p:cNvSpPr txBox="1">
            <a:spLocks noChangeArrowheads="1"/>
          </p:cNvSpPr>
          <p:nvPr/>
        </p:nvSpPr>
        <p:spPr bwMode="auto">
          <a:xfrm>
            <a:off x="-2458" y="3962400"/>
            <a:ext cx="9144000" cy="830997"/>
          </a:xfrm>
          <a:prstGeom prst="rect">
            <a:avLst/>
          </a:prstGeom>
          <a:ln/>
          <a:extLst/>
        </p:spPr>
        <p:style>
          <a:lnRef idx="0">
            <a:schemeClr val="dk1"/>
          </a:lnRef>
          <a:fillRef idx="3">
            <a:schemeClr val="dk1"/>
          </a:fillRef>
          <a:effectRef idx="3">
            <a:schemeClr val="dk1"/>
          </a:effectRef>
          <a:fontRef idx="minor">
            <a:schemeClr val="lt1"/>
          </a:fontRef>
        </p:style>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a:buClrTx/>
              <a:buSzTx/>
              <a:buFontTx/>
              <a:buNone/>
            </a:pPr>
            <a:r>
              <a:rPr lang="en-US" dirty="0">
                <a:solidFill>
                  <a:srgbClr val="FFC000"/>
                </a:solidFill>
                <a:latin typeface="Tahoma" pitchFamily="34" charset="0"/>
              </a:rPr>
              <a:t>The work of the Lord will only get done when the</a:t>
            </a:r>
          </a:p>
          <a:p>
            <a:pPr algn="ctr">
              <a:buClrTx/>
              <a:buSzTx/>
              <a:buFontTx/>
              <a:buNone/>
            </a:pPr>
            <a:r>
              <a:rPr lang="en-US" dirty="0">
                <a:solidFill>
                  <a:srgbClr val="FFC000"/>
                </a:solidFill>
                <a:latin typeface="Tahoma" pitchFamily="34" charset="0"/>
              </a:rPr>
              <a:t>people have a mind to work!</a:t>
            </a:r>
          </a:p>
        </p:txBody>
      </p:sp>
    </p:spTree>
    <p:extLst>
      <p:ext uri="{BB962C8B-B14F-4D97-AF65-F5344CB8AC3E}">
        <p14:creationId xmlns:p14="http://schemas.microsoft.com/office/powerpoint/2010/main" val="5950711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457200" marR="0" indent="-457200" algn="l" defTabSz="914400" rtl="0" eaLnBrk="1" fontAlgn="base" latinLnBrk="0" hangingPunct="1">
          <a:lnSpc>
            <a:spcPct val="100000"/>
          </a:lnSpc>
          <a:spcBef>
            <a:spcPct val="0"/>
          </a:spcBef>
          <a:spcAft>
            <a:spcPct val="0"/>
          </a:spcAft>
          <a:buClr>
            <a:schemeClr val="accent1"/>
          </a:buClr>
          <a:buSzPct val="115000"/>
          <a:buFont typeface="Wingdings" pitchFamily="2" charset="2"/>
          <a:buChar char="Ø"/>
          <a:tabLst/>
          <a:defRPr kumimoji="0" lang="en-US" sz="2000" b="1" i="0" u="none" strike="noStrike" cap="none" normalizeH="0" baseline="0" smtClean="0">
            <a:ln>
              <a:noFill/>
            </a:ln>
            <a:solidFill>
              <a:schemeClr val="folHlink"/>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457200" marR="0" indent="-457200" algn="l" defTabSz="914400" rtl="0" eaLnBrk="1" fontAlgn="base" latinLnBrk="0" hangingPunct="1">
          <a:lnSpc>
            <a:spcPct val="100000"/>
          </a:lnSpc>
          <a:spcBef>
            <a:spcPct val="0"/>
          </a:spcBef>
          <a:spcAft>
            <a:spcPct val="0"/>
          </a:spcAft>
          <a:buClr>
            <a:schemeClr val="accent1"/>
          </a:buClr>
          <a:buSzPct val="115000"/>
          <a:buFont typeface="Wingdings" pitchFamily="2" charset="2"/>
          <a:buChar char="Ø"/>
          <a:tabLst/>
          <a:defRPr kumimoji="0" lang="en-US" sz="2000" b="1" i="0" u="none" strike="noStrike" cap="none" normalizeH="0" baseline="0" smtClean="0">
            <a:ln>
              <a:noFill/>
            </a:ln>
            <a:solidFill>
              <a:schemeClr val="folHlink"/>
            </a:solidFill>
            <a:effectLst/>
            <a:latin typeface="Tahoma" pitchFamily="34" charset="0"/>
            <a:cs typeface="Times New Roman"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1_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4.xml><?xml version="1.0" encoding="utf-8"?>
<a:theme xmlns:a="http://schemas.openxmlformats.org/drawingml/2006/main" name="2_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2073</Words>
  <Application>Microsoft Office PowerPoint</Application>
  <PresentationFormat>On-screen Show (4:3)</PresentationFormat>
  <Paragraphs>173</Paragraphs>
  <Slides>18</Slides>
  <Notes>5</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18</vt:i4>
      </vt:variant>
    </vt:vector>
  </HeadingPairs>
  <TitlesOfParts>
    <vt:vector size="29" baseType="lpstr">
      <vt:lpstr>Ameretto</vt:lpstr>
      <vt:lpstr>Arial</vt:lpstr>
      <vt:lpstr>Calisto MT</vt:lpstr>
      <vt:lpstr>Gill Sans MT</vt:lpstr>
      <vt:lpstr>Tahoma</vt:lpstr>
      <vt:lpstr>Times New Roman</vt:lpstr>
      <vt:lpstr>Wingdings</vt:lpstr>
      <vt:lpstr>Soaring</vt:lpstr>
      <vt:lpstr>Parcel</vt:lpstr>
      <vt:lpstr>1_Parcel</vt:lpstr>
      <vt:lpstr>2_Parcel</vt:lpstr>
      <vt:lpstr>“A Mind To Work”  Text: Nehemiah 4:6</vt:lpstr>
      <vt:lpstr>Intro</vt:lpstr>
      <vt:lpstr>Intro</vt:lpstr>
      <vt:lpstr>Intro</vt:lpstr>
      <vt:lpstr>Intro</vt:lpstr>
      <vt:lpstr>The People Had a Mind to Work</vt:lpstr>
      <vt:lpstr>The People Had a Mind to Work</vt:lpstr>
      <vt:lpstr>The People Had a Mind to Work</vt:lpstr>
      <vt:lpstr>The People Had a Mind to Work</vt:lpstr>
      <vt:lpstr>Saints Are to Have a Mind to Work</vt:lpstr>
      <vt:lpstr>Saints Are to Have a Mind to Work</vt:lpstr>
      <vt:lpstr>Saints Are to Have a Mind to Work</vt:lpstr>
      <vt:lpstr>Saints Are to Have a Mind to Work</vt:lpstr>
      <vt:lpstr>Saints Are to Have a Mind to Work</vt:lpstr>
      <vt:lpstr>Specifics of the Work</vt:lpstr>
      <vt:lpstr>Conclusion</vt:lpstr>
      <vt:lpstr>Conclusion</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Mind To Work”  Text: Nehemiah 4:6</dc:title>
  <dc:creator>Nathan Morrison</dc:creator>
  <cp:lastModifiedBy>Nathan Morrison</cp:lastModifiedBy>
  <cp:revision>7</cp:revision>
  <dcterms:created xsi:type="dcterms:W3CDTF">2019-02-28T19:59:45Z</dcterms:created>
  <dcterms:modified xsi:type="dcterms:W3CDTF">2019-03-02T23:05:41Z</dcterms:modified>
</cp:coreProperties>
</file>