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</p:sldMasterIdLst>
  <p:notesMasterIdLst>
    <p:notesMasterId r:id="rId21"/>
  </p:notesMasterIdLst>
  <p:handoutMasterIdLst>
    <p:handoutMasterId r:id="rId22"/>
  </p:handoutMasterIdLst>
  <p:sldIdLst>
    <p:sldId id="256" r:id="rId10"/>
    <p:sldId id="533" r:id="rId11"/>
    <p:sldId id="542" r:id="rId12"/>
    <p:sldId id="528" r:id="rId13"/>
    <p:sldId id="565" r:id="rId14"/>
    <p:sldId id="566" r:id="rId15"/>
    <p:sldId id="567" r:id="rId16"/>
    <p:sldId id="568" r:id="rId17"/>
    <p:sldId id="552" r:id="rId18"/>
    <p:sldId id="496" r:id="rId19"/>
    <p:sldId id="531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00000C"/>
    <a:srgbClr val="66FFFF"/>
    <a:srgbClr val="FFFF00"/>
    <a:srgbClr val="CCFF33"/>
    <a:srgbClr val="FF0066"/>
    <a:srgbClr val="FFFFFF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A Specific Request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BA1C665-5710-4130-9DD5-BF8B3269C2A7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r>
              <a:rPr lang="en-US" dirty="0"/>
              <a:t>For further study or if questions, Call: 804-277-1983, or Visit: www.courthousechurchofchrist.com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3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Emphasis in Scripture mine!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9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Emphasis in Scripture mine!</a:t>
            </a:r>
          </a:p>
          <a:p>
            <a:endParaRPr lang="en-US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9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Emphasis in Scripture mine!</a:t>
            </a:r>
          </a:p>
          <a:p>
            <a:endParaRPr lang="en-US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9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Emphasis in Scripture mine!</a:t>
            </a:r>
          </a:p>
          <a:p>
            <a:endParaRPr lang="en-US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9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Emphasis in Scripture mine!</a:t>
            </a:r>
          </a:p>
          <a:p>
            <a:endParaRPr lang="en-US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9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Emphasis in Scripture </a:t>
            </a:r>
            <a:r>
              <a:rPr lang="en-US" i="1" dirty="0"/>
              <a:t>mine!</a:t>
            </a:r>
          </a:p>
          <a:p>
            <a:endParaRPr lang="en-US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91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11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“Approved” For Eternal Life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75" y="152400"/>
            <a:ext cx="9136625" cy="1828800"/>
          </a:xfrm>
        </p:spPr>
        <p:txBody>
          <a:bodyPr/>
          <a:lstStyle/>
          <a:p>
            <a:pPr eaLnBrk="1" hangingPunct="1"/>
            <a:r>
              <a:rPr lang="en-US" sz="6600" b="1" u="sng" dirty="0">
                <a:solidFill>
                  <a:srgbClr val="FFC000"/>
                </a:solidFill>
                <a:cs typeface="Times New Roman" pitchFamily="18" charset="0"/>
              </a:rPr>
              <a:t>“Approved” </a:t>
            </a:r>
            <a:br>
              <a:rPr lang="en-US" sz="6600" b="1" u="sng" dirty="0">
                <a:solidFill>
                  <a:srgbClr val="FFC000"/>
                </a:solidFill>
                <a:cs typeface="Times New Roman" pitchFamily="18" charset="0"/>
              </a:rPr>
            </a:br>
            <a:r>
              <a:rPr lang="en-US" sz="6600" b="1" u="sng" dirty="0">
                <a:solidFill>
                  <a:srgbClr val="FFC000"/>
                </a:solidFill>
                <a:cs typeface="Times New Roman" pitchFamily="18" charset="0"/>
              </a:rPr>
              <a:t>For Eternal Life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75" y="2057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/>
              <a:t>Text: James 1:12; I Thess. 5:21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69643"/>
            <a:ext cx="3430122" cy="428589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584155E-1D01-4974-B4D5-757BE84C3785}"/>
              </a:ext>
            </a:extLst>
          </p:cNvPr>
          <p:cNvSpPr txBox="1">
            <a:spLocks noChangeArrowheads="1"/>
          </p:cNvSpPr>
          <p:nvPr/>
        </p:nvSpPr>
        <p:spPr bwMode="auto">
          <a:xfrm rot="20778693">
            <a:off x="-161248" y="4078697"/>
            <a:ext cx="43401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kern="0" dirty="0"/>
              <a:t>“Examine Everything Carefully”</a:t>
            </a:r>
          </a:p>
          <a:p>
            <a:pPr eaLnBrk="1" hangingPunct="1"/>
            <a:r>
              <a:rPr lang="en-US" sz="2000" kern="0" dirty="0"/>
              <a:t>(I Thessalonians 5:21)</a:t>
            </a:r>
            <a:endParaRPr lang="en-US" sz="2000" b="1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E57CC5-C265-4458-A10B-19E5B8A5F2A2}"/>
              </a:ext>
            </a:extLst>
          </p:cNvPr>
          <p:cNvSpPr txBox="1">
            <a:spLocks noChangeArrowheads="1"/>
          </p:cNvSpPr>
          <p:nvPr/>
        </p:nvSpPr>
        <p:spPr bwMode="auto">
          <a:xfrm rot="1116005">
            <a:off x="5191562" y="4141091"/>
            <a:ext cx="43401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kern="0" dirty="0"/>
              <a:t>“Examine yourselves!”</a:t>
            </a:r>
          </a:p>
          <a:p>
            <a:pPr eaLnBrk="1" hangingPunct="1"/>
            <a:r>
              <a:rPr lang="en-US" sz="2000" kern="0" dirty="0"/>
              <a:t>(II Corinthians 13:5)</a:t>
            </a:r>
            <a:endParaRPr lang="en-US" sz="2000" b="1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30850"/>
            <a:ext cx="4343400" cy="327149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“Approved” For Eternal Life</a:t>
            </a:r>
            <a:endParaRPr lang="en-US" sz="1400" b="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1981200"/>
            <a:ext cx="9129252" cy="1384995"/>
          </a:xfrm>
          <a:prstGeom prst="rect">
            <a:avLst/>
          </a:prstGeom>
          <a:solidFill>
            <a:srgbClr val="0000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We are to “examine everything carefully”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because one day we will be examined by God!</a:t>
            </a:r>
          </a:p>
          <a:p>
            <a:pPr eaLnBrk="1" hangingPunct="1"/>
            <a:r>
              <a:rPr lang="en-US" sz="2800" i="1" dirty="0">
                <a:solidFill>
                  <a:schemeClr val="tx1"/>
                </a:solidFill>
              </a:rPr>
              <a:t>(II Cor. 5:10)</a:t>
            </a:r>
            <a:endParaRPr lang="en-US" sz="2800" b="0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 Box 1038"/>
          <p:cNvSpPr txBox="1">
            <a:spLocks noChangeArrowheads="1"/>
          </p:cNvSpPr>
          <p:nvPr/>
        </p:nvSpPr>
        <p:spPr bwMode="auto">
          <a:xfrm>
            <a:off x="-9832" y="762000"/>
            <a:ext cx="9139084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We know our works; others see the way we live our lives;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and God sees our hearts!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4479577"/>
            <a:ext cx="6248400" cy="1384995"/>
          </a:xfrm>
          <a:prstGeom prst="rect">
            <a:avLst/>
          </a:prstGeom>
          <a:solidFill>
            <a:srgbClr val="00000C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chemeClr val="tx1"/>
                </a:solidFill>
              </a:rPr>
              <a:t>Will we be approved for eternal life by God at the final</a:t>
            </a:r>
          </a:p>
          <a:p>
            <a:pPr eaLnBrk="1" hangingPunct="1"/>
            <a:r>
              <a:rPr lang="en-US" sz="2800" i="1" dirty="0">
                <a:solidFill>
                  <a:schemeClr val="tx1"/>
                </a:solidFill>
              </a:rPr>
              <a:t>Examination?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78" y="3486150"/>
            <a:ext cx="279362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b="0"/>
              <a:t>“Approved” For Eternal Life</a:t>
            </a:r>
            <a:endParaRPr lang="en-US" b="0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Intro</a:t>
            </a:r>
            <a:r>
              <a:rPr lang="en-US" sz="3600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9832" y="2284651"/>
            <a:ext cx="9153832" cy="769441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7030A0"/>
                </a:solidFill>
              </a:rPr>
              <a:t>I Thess. 5:21</a:t>
            </a:r>
            <a:endParaRPr lang="en-US" i="1" dirty="0">
              <a:solidFill>
                <a:srgbClr val="7030A0"/>
              </a:solidFill>
            </a:endParaRPr>
          </a:p>
          <a:p>
            <a:pPr algn="l" eaLnBrk="1" hangingPunct="1"/>
            <a:r>
              <a:rPr lang="en-US" sz="2000" b="0" dirty="0">
                <a:solidFill>
                  <a:srgbClr val="002060"/>
                </a:solidFill>
              </a:rPr>
              <a:t>21.  But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examine</a:t>
            </a:r>
            <a:r>
              <a:rPr lang="en-US" sz="2000" b="0" dirty="0">
                <a:solidFill>
                  <a:srgbClr val="002060"/>
                </a:solidFill>
              </a:rPr>
              <a:t> everything carefully; hold fast to that which is good;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9832" y="320040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Approved (Js. 1:12): </a:t>
            </a:r>
            <a:r>
              <a:rPr lang="es-ES" altLang="en-US" sz="2000" b="0" i="1" dirty="0" err="1">
                <a:solidFill>
                  <a:srgbClr val="FFFF00"/>
                </a:solidFill>
              </a:rPr>
              <a:t>dokimos</a:t>
            </a:r>
            <a:r>
              <a:rPr lang="es-ES" altLang="en-US" sz="2000" b="0" i="1" dirty="0">
                <a:solidFill>
                  <a:srgbClr val="FFFF00"/>
                </a:solidFill>
              </a:rPr>
              <a:t> [</a:t>
            </a:r>
            <a:r>
              <a:rPr lang="es-ES" altLang="en-US" sz="2000" b="0" i="1" dirty="0" err="1">
                <a:solidFill>
                  <a:srgbClr val="FFFF00"/>
                </a:solidFill>
              </a:rPr>
              <a:t>dok</a:t>
            </a:r>
            <a:r>
              <a:rPr lang="es-ES" altLang="en-US" sz="2000" b="0" i="1" dirty="0">
                <a:solidFill>
                  <a:srgbClr val="FFFF00"/>
                </a:solidFill>
              </a:rPr>
              <a:t>'-</a:t>
            </a:r>
            <a:r>
              <a:rPr lang="es-ES" altLang="en-US" sz="2000" b="0" i="1" dirty="0" err="1">
                <a:solidFill>
                  <a:srgbClr val="FFFF00"/>
                </a:solidFill>
              </a:rPr>
              <a:t>ee-mos</a:t>
            </a:r>
            <a:r>
              <a:rPr lang="es-ES" altLang="en-US" sz="2000" b="0" i="1" dirty="0">
                <a:solidFill>
                  <a:srgbClr val="FFFF00"/>
                </a:solidFill>
              </a:rPr>
              <a:t>] (G1384): </a:t>
            </a:r>
            <a:r>
              <a:rPr lang="es-ES" altLang="en-US" sz="2000" b="0" i="1" dirty="0" err="1">
                <a:solidFill>
                  <a:srgbClr val="FFFF00"/>
                </a:solidFill>
              </a:rPr>
              <a:t>tried</a:t>
            </a:r>
            <a:r>
              <a:rPr lang="es-ES" altLang="en-US" sz="2000" b="0" i="1" dirty="0">
                <a:solidFill>
                  <a:srgbClr val="FFFF00"/>
                </a:solidFill>
              </a:rPr>
              <a:t>, </a:t>
            </a:r>
            <a:r>
              <a:rPr lang="es-ES" altLang="en-US" sz="2000" b="0" i="1" dirty="0" err="1">
                <a:solidFill>
                  <a:srgbClr val="FFFF00"/>
                </a:solidFill>
              </a:rPr>
              <a:t>approved</a:t>
            </a:r>
            <a:endParaRPr lang="en-US" altLang="en-US" sz="2000" b="0" i="1" dirty="0">
              <a:solidFill>
                <a:srgbClr val="FFFF00"/>
              </a:solidFill>
            </a:endParaRP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Examine (I Thess. 5:21): </a:t>
            </a:r>
            <a:r>
              <a:rPr lang="en-US" altLang="en-US" sz="2000" b="0" i="1" dirty="0" err="1">
                <a:solidFill>
                  <a:srgbClr val="FFFF00"/>
                </a:solidFill>
              </a:rPr>
              <a:t>dokimazo</a:t>
            </a:r>
            <a:r>
              <a:rPr lang="en-US" altLang="en-US" sz="2000" b="0" i="1" dirty="0">
                <a:solidFill>
                  <a:srgbClr val="FFFF00"/>
                </a:solidFill>
              </a:rPr>
              <a:t> [</a:t>
            </a:r>
            <a:r>
              <a:rPr lang="en-US" altLang="en-US" sz="2000" b="0" i="1" dirty="0" err="1">
                <a:solidFill>
                  <a:srgbClr val="FFFF00"/>
                </a:solidFill>
              </a:rPr>
              <a:t>dok</a:t>
            </a:r>
            <a:r>
              <a:rPr lang="en-US" altLang="en-US" sz="2000" b="0" i="1" dirty="0">
                <a:solidFill>
                  <a:srgbClr val="FFFF00"/>
                </a:solidFill>
              </a:rPr>
              <a:t>-</a:t>
            </a:r>
            <a:r>
              <a:rPr lang="en-US" altLang="en-US" sz="2000" b="0" i="1" dirty="0" err="1">
                <a:solidFill>
                  <a:srgbClr val="FFFF00"/>
                </a:solidFill>
              </a:rPr>
              <a:t>im</a:t>
            </a:r>
            <a:r>
              <a:rPr lang="en-US" altLang="en-US" sz="2000" b="0" i="1" dirty="0">
                <a:solidFill>
                  <a:srgbClr val="FFFF00"/>
                </a:solidFill>
              </a:rPr>
              <a:t>-ad’-zo] (G1381)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i="1" dirty="0">
                <a:solidFill>
                  <a:srgbClr val="FFFF00"/>
                </a:solidFill>
              </a:rPr>
              <a:t>From G1384; </a:t>
            </a:r>
            <a:r>
              <a:rPr lang="en-US" altLang="en-US" sz="2000" b="0" dirty="0">
                <a:solidFill>
                  <a:srgbClr val="FFFF00"/>
                </a:solidFill>
              </a:rPr>
              <a:t>to test (literally or figuratively); to try, to examine, to prove, approve; having tested and tried, to show to be acceptable: - allow, discern, examine, (ap-) prove, try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9832" y="4896536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Other uses of the word </a:t>
            </a:r>
            <a:r>
              <a:rPr lang="en-US" altLang="en-US" i="1" dirty="0" err="1">
                <a:solidFill>
                  <a:schemeClr val="tx1"/>
                </a:solidFill>
              </a:rPr>
              <a:t>dokimazo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I Jn. 4:1: </a:t>
            </a:r>
            <a:r>
              <a:rPr lang="en-US" altLang="en-US" sz="2000" b="0" dirty="0">
                <a:solidFill>
                  <a:srgbClr val="FFFF00"/>
                </a:solidFill>
              </a:rPr>
              <a:t>“</a:t>
            </a:r>
            <a:r>
              <a:rPr lang="en-US" altLang="en-US" sz="2000" i="1" u="sng" dirty="0">
                <a:solidFill>
                  <a:srgbClr val="FFFF00"/>
                </a:solidFill>
              </a:rPr>
              <a:t>Test</a:t>
            </a:r>
            <a:r>
              <a:rPr lang="en-US" altLang="en-US" sz="2000" b="0" dirty="0">
                <a:solidFill>
                  <a:srgbClr val="FFFF00"/>
                </a:solidFill>
              </a:rPr>
              <a:t> the spirits.”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I Thess. 2:4: </a:t>
            </a:r>
            <a:r>
              <a:rPr lang="en-US" altLang="en-US" sz="2000" b="0" dirty="0">
                <a:solidFill>
                  <a:srgbClr val="FFFF00"/>
                </a:solidFill>
              </a:rPr>
              <a:t>“…We have been </a:t>
            </a:r>
            <a:r>
              <a:rPr lang="en-US" altLang="en-US" sz="2000" i="1" u="sng" dirty="0">
                <a:solidFill>
                  <a:srgbClr val="FFFF00"/>
                </a:solidFill>
              </a:rPr>
              <a:t>approved (KJV: “allowed”)</a:t>
            </a:r>
            <a:r>
              <a:rPr lang="en-US" altLang="en-US" sz="2000" b="0" dirty="0">
                <a:solidFill>
                  <a:srgbClr val="FFFF00"/>
                </a:solidFill>
              </a:rPr>
              <a:t>…we speak, not as pleasing men, but God who </a:t>
            </a:r>
            <a:r>
              <a:rPr lang="en-US" altLang="en-US" sz="2000" i="1" u="sng" dirty="0">
                <a:solidFill>
                  <a:srgbClr val="FFFF00"/>
                </a:solidFill>
              </a:rPr>
              <a:t>examines (KJV: “</a:t>
            </a:r>
            <a:r>
              <a:rPr lang="en-US" altLang="en-US" sz="2000" i="1" u="sng" dirty="0" err="1">
                <a:solidFill>
                  <a:srgbClr val="FFFF00"/>
                </a:solidFill>
              </a:rPr>
              <a:t>trieth</a:t>
            </a:r>
            <a:r>
              <a:rPr lang="en-US" altLang="en-US" sz="2000" i="1" u="sng" dirty="0">
                <a:solidFill>
                  <a:srgbClr val="FFFF00"/>
                </a:solidFill>
              </a:rPr>
              <a:t>”)</a:t>
            </a:r>
            <a:r>
              <a:rPr lang="en-US" altLang="en-US" sz="2000" b="0" dirty="0">
                <a:solidFill>
                  <a:srgbClr val="FFFF00"/>
                </a:solidFill>
              </a:rPr>
              <a:t> our hearts.”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Phil. 1:9-10: </a:t>
            </a:r>
            <a:r>
              <a:rPr lang="en-US" altLang="en-US" sz="2000" b="0" dirty="0">
                <a:solidFill>
                  <a:srgbClr val="FFFF00"/>
                </a:solidFill>
              </a:rPr>
              <a:t>“…That you may </a:t>
            </a:r>
            <a:r>
              <a:rPr lang="en-US" altLang="en-US" sz="2000" i="1" u="sng" dirty="0">
                <a:solidFill>
                  <a:srgbClr val="FFFF00"/>
                </a:solidFill>
              </a:rPr>
              <a:t>approve</a:t>
            </a:r>
            <a:r>
              <a:rPr lang="en-US" altLang="en-US" sz="2000" b="0" dirty="0">
                <a:solidFill>
                  <a:srgbClr val="FFFF00"/>
                </a:solidFill>
              </a:rPr>
              <a:t> the things that are excellent.”</a:t>
            </a:r>
          </a:p>
        </p:txBody>
      </p:sp>
      <p:sp>
        <p:nvSpPr>
          <p:cNvPr id="10" name="Text Box 1030">
            <a:extLst>
              <a:ext uri="{FF2B5EF4-FFF2-40B4-BE49-F238E27FC236}">
                <a16:creationId xmlns:a16="http://schemas.microsoft.com/office/drawing/2014/main" id="{62CE1BE2-AEAE-44DD-BF43-D104EE894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74" y="754628"/>
            <a:ext cx="9151374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>
              <a:defRPr/>
            </a:pP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1:12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 Blessed is a man who perseveres under trial; for once he has been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</a:t>
            </a: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will receive the crown of life which the Lord has promised to those who love Him.</a:t>
            </a:r>
          </a:p>
        </p:txBody>
      </p:sp>
    </p:spTree>
    <p:extLst>
      <p:ext uri="{BB962C8B-B14F-4D97-AF65-F5344CB8AC3E}">
        <p14:creationId xmlns:p14="http://schemas.microsoft.com/office/powerpoint/2010/main" val="8243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38600" cy="304800"/>
          </a:xfrm>
        </p:spPr>
        <p:txBody>
          <a:bodyPr/>
          <a:lstStyle/>
          <a:p>
            <a:pPr>
              <a:defRPr/>
            </a:pPr>
            <a:r>
              <a:rPr lang="en-US" b="0"/>
              <a:t>“Approved” For Eternal Life</a:t>
            </a:r>
            <a:endParaRPr lang="en-US" b="0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Intro</a:t>
            </a:r>
            <a:r>
              <a:rPr lang="en-US" sz="3600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ext Box 1038"/>
          <p:cNvSpPr txBox="1">
            <a:spLocks noChangeArrowheads="1"/>
          </p:cNvSpPr>
          <p:nvPr/>
        </p:nvSpPr>
        <p:spPr bwMode="auto">
          <a:xfrm>
            <a:off x="-2459" y="990600"/>
            <a:ext cx="9139084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We are to “examine everything carefully” so that we may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hold on to “that which is good!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-2459" y="5181600"/>
            <a:ext cx="9134167" cy="954107"/>
          </a:xfrm>
          <a:prstGeom prst="rect">
            <a:avLst/>
          </a:prstGeom>
          <a:solidFill>
            <a:srgbClr val="00000C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We must “examine everything carefully” to be approved by God, and approved for eternal life! </a:t>
            </a:r>
            <a:endParaRPr lang="en-US" sz="2800" b="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66" y="2209800"/>
            <a:ext cx="3562350" cy="26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" y="6553200"/>
            <a:ext cx="3043084" cy="304800"/>
          </a:xfrm>
        </p:spPr>
        <p:txBody>
          <a:bodyPr/>
          <a:lstStyle/>
          <a:p>
            <a:pPr>
              <a:defRPr/>
            </a:pPr>
            <a:r>
              <a:rPr lang="en-US" b="0"/>
              <a:t>“Approved” For Eternal Life</a:t>
            </a:r>
            <a:endParaRPr lang="en-US" b="0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Test Yourselves – To See If You Are In the Faith</a:t>
            </a: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4916" y="1371600"/>
            <a:ext cx="9144000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l">
              <a:defRPr/>
            </a:pP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Cor. 13:5 (I Cor. 14:37-38)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Test yourselves to see if you are in the faith;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examine</a:t>
            </a: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yourselves! Or do you not recognize this about yourselves, that Jesus Christ is in you--unless indeed you fail the test?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304800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Self-approval should only come when we are approved 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according to God’s standards!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II Cor. 10:18: </a:t>
            </a:r>
            <a:r>
              <a:rPr lang="en-US" altLang="en-US" sz="2000" b="0" dirty="0">
                <a:solidFill>
                  <a:srgbClr val="FFFF00"/>
                </a:solidFill>
              </a:rPr>
              <a:t>It is God who “commends” (approves).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96" y="4419601"/>
            <a:ext cx="3668020" cy="2438400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14748" y="4946303"/>
            <a:ext cx="5272548" cy="1384995"/>
          </a:xfrm>
          <a:prstGeom prst="rect">
            <a:avLst/>
          </a:prstGeom>
          <a:solidFill>
            <a:srgbClr val="00000C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We must examine 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ourselves that we might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be approved by God!</a:t>
            </a:r>
            <a:endParaRPr lang="en-US" sz="2800" b="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4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" y="6553200"/>
            <a:ext cx="3043084" cy="304800"/>
          </a:xfrm>
        </p:spPr>
        <p:txBody>
          <a:bodyPr/>
          <a:lstStyle/>
          <a:p>
            <a:pPr>
              <a:defRPr/>
            </a:pPr>
            <a:r>
              <a:rPr lang="en-US" b="0"/>
              <a:t>“Approved” For Eternal Life</a:t>
            </a:r>
            <a:endParaRPr lang="en-US" b="0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Prove the Sincerity of Your Love</a:t>
            </a: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0" y="798871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l">
              <a:defRPr/>
            </a:pP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Cor. 8:8 (II Cor. 8:24)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 I am not speaking this as a command, but as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proving</a:t>
            </a: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the earnestness of others the sincerity of your love also.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2032514"/>
            <a:ext cx="9144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Our love can and will be tested by others – 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				</a:t>
            </a:r>
            <a:r>
              <a:rPr lang="en-US" altLang="en-US" i="1" dirty="0">
                <a:ln>
                  <a:solidFill>
                    <a:srgbClr val="FFCCFF"/>
                  </a:solidFill>
                </a:ln>
                <a:solidFill>
                  <a:srgbClr val="FF0000"/>
                </a:solidFill>
              </a:rPr>
              <a:t>Do we mean what we say?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Our true (sincere) love will be shown in action</a:t>
            </a:r>
          </a:p>
          <a:p>
            <a:pPr marL="800100" lvl="1" indent="-342900" algn="l"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</a:rPr>
              <a:t>I Jn. 3:17-18: </a:t>
            </a:r>
            <a:r>
              <a:rPr lang="en-US" altLang="en-US" sz="2000" b="0" dirty="0">
                <a:solidFill>
                  <a:srgbClr val="FFFF00"/>
                </a:solidFill>
              </a:rPr>
              <a:t>Love is seen in action toward others!</a:t>
            </a:r>
          </a:p>
          <a:p>
            <a:pPr marL="800100" lvl="1" indent="-342900" algn="l"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</a:rPr>
              <a:t>Jn. 14:15, 23: </a:t>
            </a:r>
            <a:r>
              <a:rPr lang="en-US" altLang="en-US" sz="2000" b="0" dirty="0">
                <a:solidFill>
                  <a:srgbClr val="FFFF00"/>
                </a:solidFill>
              </a:rPr>
              <a:t>Love for Christ is seen in our obedience to His word!</a:t>
            </a:r>
          </a:p>
          <a:p>
            <a:pPr marL="800100" lvl="1" indent="-342900" algn="l"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</a:rPr>
              <a:t>II Tim. 2:15: </a:t>
            </a:r>
            <a:r>
              <a:rPr lang="en-US" altLang="en-US" sz="2000" b="0" dirty="0">
                <a:solidFill>
                  <a:srgbClr val="FFFF00"/>
                </a:solidFill>
              </a:rPr>
              <a:t>Love of truth (word of God) is seen in how we study it! </a:t>
            </a:r>
          </a:p>
          <a:p>
            <a:pPr marL="800100" lvl="1" indent="-342900" algn="l"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FFFF00"/>
                </a:solidFill>
              </a:rPr>
              <a:t>Js. 1:12: </a:t>
            </a:r>
            <a:r>
              <a:rPr lang="en-US" altLang="en-US" sz="2000" b="0" dirty="0">
                <a:solidFill>
                  <a:srgbClr val="FFFF00"/>
                </a:solidFill>
              </a:rPr>
              <a:t>Love for God is seen in how we endure for Him.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14748" y="5144539"/>
            <a:ext cx="7177548" cy="954107"/>
          </a:xfrm>
          <a:prstGeom prst="rect">
            <a:avLst/>
          </a:prstGeom>
          <a:solidFill>
            <a:srgbClr val="00000C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We must prove our love so that we will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be approved by God!</a:t>
            </a:r>
            <a:endParaRPr lang="en-US" sz="2800" b="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02394"/>
            <a:ext cx="18288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" y="6553200"/>
            <a:ext cx="3043084" cy="304800"/>
          </a:xfrm>
        </p:spPr>
        <p:txBody>
          <a:bodyPr/>
          <a:lstStyle/>
          <a:p>
            <a:pPr>
              <a:defRPr/>
            </a:pPr>
            <a:r>
              <a:rPr lang="en-US" b="0"/>
              <a:t>“Approved” For Eternal Life</a:t>
            </a:r>
            <a:endParaRPr lang="en-US" b="0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Prove What the Will of God Is</a:t>
            </a: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4916" y="838200"/>
            <a:ext cx="9144000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l">
              <a:defRPr/>
            </a:pP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Rom. 12:2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And do not be conformed to this world, but be transformed by the renewing of your mind, so that you may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</a:t>
            </a: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the will of God is, that which is good and acceptable and perfect.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4748" y="24384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We prove it by living it! (Action!)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Eph. 5:7-11: </a:t>
            </a:r>
            <a:r>
              <a:rPr lang="en-US" altLang="en-US" sz="2000" b="0" dirty="0">
                <a:solidFill>
                  <a:srgbClr val="FFFF00"/>
                </a:solidFill>
              </a:rPr>
              <a:t>No longer of darkness, walk as lights! (Expose darkness)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Eph. 6:5-8: </a:t>
            </a:r>
            <a:r>
              <a:rPr lang="en-US" altLang="en-US" sz="2000" b="0" dirty="0">
                <a:solidFill>
                  <a:srgbClr val="FFFF00"/>
                </a:solidFill>
              </a:rPr>
              <a:t>Whether slave or free, we must do the will of God from the heart!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II Cor. 6:14-18: </a:t>
            </a:r>
            <a:r>
              <a:rPr lang="en-US" altLang="en-US" sz="2000" b="0" dirty="0">
                <a:solidFill>
                  <a:srgbClr val="FFFF00"/>
                </a:solidFill>
              </a:rPr>
              <a:t>“Come out from their midst and be separate.”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I Thess. 4:1-6: </a:t>
            </a:r>
            <a:r>
              <a:rPr lang="en-US" altLang="en-US" sz="2000" b="0" dirty="0">
                <a:solidFill>
                  <a:srgbClr val="FFFF00"/>
                </a:solidFill>
              </a:rPr>
              <a:t>We need to live according to the will of God, which is sanctification – to be pure and unstained by the world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2458" y="5115370"/>
            <a:ext cx="5272548" cy="1384995"/>
          </a:xfrm>
          <a:prstGeom prst="rect">
            <a:avLst/>
          </a:prstGeom>
          <a:solidFill>
            <a:srgbClr val="00000C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The way we live our lives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proves the will of God to the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world around us!</a:t>
            </a:r>
            <a:endParaRPr lang="en-US" sz="2800" b="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52" y="4757737"/>
            <a:ext cx="3753464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" y="6553200"/>
            <a:ext cx="3043084" cy="304800"/>
          </a:xfrm>
        </p:spPr>
        <p:txBody>
          <a:bodyPr/>
          <a:lstStyle/>
          <a:p>
            <a:pPr>
              <a:defRPr/>
            </a:pPr>
            <a:r>
              <a:rPr lang="en-US" b="0"/>
              <a:t>“Approved” For Eternal Life</a:t>
            </a:r>
            <a:endParaRPr lang="en-US" b="0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Examine Your Own Work</a:t>
            </a: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4916" y="838200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l">
              <a:defRPr/>
            </a:pP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Gal. 6:4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But each one must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examine</a:t>
            </a: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own work, and then he will have reason for boasting in regard to himself alone, and not in regard to another.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16" y="2209800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This “examining” is done by measuring our selves (works)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by Christ’s words and examples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II Cor. 10:12: </a:t>
            </a:r>
            <a:r>
              <a:rPr lang="en-US" altLang="en-US" sz="2000" b="0" dirty="0">
                <a:solidFill>
                  <a:srgbClr val="FFFF00"/>
                </a:solidFill>
              </a:rPr>
              <a:t>To be approved by God we must examine how we live by God’s word, not by others, else we will proved to be “unwise” (foolish).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Rom. 10:1-3: </a:t>
            </a:r>
            <a:r>
              <a:rPr lang="en-US" altLang="en-US" sz="2000" b="0" dirty="0">
                <a:solidFill>
                  <a:srgbClr val="FFFF00"/>
                </a:solidFill>
              </a:rPr>
              <a:t>The Jews did not submit to God’s standard, but made their own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12290" y="4572000"/>
            <a:ext cx="5272548" cy="1815882"/>
          </a:xfrm>
          <a:prstGeom prst="rect">
            <a:avLst/>
          </a:prstGeom>
          <a:solidFill>
            <a:srgbClr val="00000C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Examining our works will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tells us if our zeal is 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according to God or from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ourselves!</a:t>
            </a:r>
            <a:endParaRPr lang="en-US" sz="2800" b="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52" y="4280835"/>
            <a:ext cx="3601064" cy="23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" y="6553200"/>
            <a:ext cx="3043084" cy="304800"/>
          </a:xfrm>
        </p:spPr>
        <p:txBody>
          <a:bodyPr/>
          <a:lstStyle/>
          <a:p>
            <a:pPr>
              <a:defRPr/>
            </a:pPr>
            <a:r>
              <a:rPr lang="en-US" b="0"/>
              <a:t>“Approved” For Eternal Life</a:t>
            </a:r>
            <a:endParaRPr lang="en-US" b="0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Proved In Order To Be Acceptable</a:t>
            </a: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4916" y="710381"/>
            <a:ext cx="9144000" cy="20005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l">
              <a:defRPr/>
            </a:pP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Rom. 14:16-18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  Therefore do not let what is for you a good thing be spoken of as evil;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 for the kingdom of God is not eating and drinking, but righteousness and peace and joy in the Holy Spirit.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 For he who in this way serves Christ is acceptable to God and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</a:t>
            </a: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men.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4748" y="2819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Paul wrote to test (prove) the Corinthians!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II Cor. 2:9: </a:t>
            </a:r>
            <a:r>
              <a:rPr lang="en-US" altLang="en-US" sz="2000" b="0" dirty="0">
                <a:solidFill>
                  <a:srgbClr val="FFFF00"/>
                </a:solidFill>
              </a:rPr>
              <a:t>Paul wanted to “test” their obedience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16" y="3668954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Paul tried to have “a blameless conscience both before 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God and men” (Acts 24:16)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FFFF00"/>
                </a:solidFill>
              </a:rPr>
              <a:t>Our lives will be the proof of our faith: love and obedience to God and love for others!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04" y="4876800"/>
            <a:ext cx="1810496" cy="1981200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BDC92B78-CC97-4C44-A35E-45FB058F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58" y="5390346"/>
            <a:ext cx="7165258" cy="954107"/>
          </a:xfrm>
          <a:prstGeom prst="rect">
            <a:avLst/>
          </a:prstGeom>
          <a:solidFill>
            <a:srgbClr val="00000C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Our lives and faith must be proved in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order to be acceptable to God!</a:t>
            </a:r>
            <a:endParaRPr lang="en-US" sz="2800" b="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8116"/>
            <a:ext cx="3276600" cy="299884"/>
          </a:xfrm>
        </p:spPr>
        <p:txBody>
          <a:bodyPr/>
          <a:lstStyle/>
          <a:p>
            <a:pPr>
              <a:defRPr/>
            </a:pPr>
            <a:r>
              <a:rPr lang="en-US" b="0"/>
              <a:t>“Approved” For Eternal Life</a:t>
            </a:r>
            <a:endParaRPr lang="en-US" b="0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" y="0"/>
            <a:ext cx="9139084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4748" y="3810000"/>
            <a:ext cx="61107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After one has been </a:t>
            </a:r>
            <a:r>
              <a:rPr lang="en-US" altLang="en-US" i="1" dirty="0">
                <a:solidFill>
                  <a:schemeClr val="tx1"/>
                </a:solidFill>
              </a:rPr>
              <a:t>“approved,”</a:t>
            </a:r>
            <a:r>
              <a:rPr lang="en-US" altLang="en-US" dirty="0">
                <a:solidFill>
                  <a:schemeClr val="tx1"/>
                </a:solidFill>
              </a:rPr>
              <a:t> the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crown of life will be given!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i="1" u="sng" dirty="0">
                <a:solidFill>
                  <a:srgbClr val="FFFF00"/>
                </a:solidFill>
              </a:rPr>
              <a:t>“Approved” </a:t>
            </a:r>
            <a:r>
              <a:rPr lang="en-US" altLang="en-US" sz="2000" b="0" dirty="0">
                <a:solidFill>
                  <a:srgbClr val="FFFF00"/>
                </a:solidFill>
              </a:rPr>
              <a:t>= </a:t>
            </a:r>
            <a:r>
              <a:rPr lang="en-US" altLang="en-US" sz="2000" b="0" i="1" dirty="0" err="1">
                <a:solidFill>
                  <a:srgbClr val="FFFF00"/>
                </a:solidFill>
              </a:rPr>
              <a:t>dokimos</a:t>
            </a:r>
            <a:r>
              <a:rPr lang="en-US" altLang="en-US" sz="2000" b="0" i="1" dirty="0">
                <a:solidFill>
                  <a:srgbClr val="FFFF00"/>
                </a:solidFill>
              </a:rPr>
              <a:t> [</a:t>
            </a:r>
            <a:r>
              <a:rPr lang="en-US" altLang="en-US" sz="2000" b="0" i="1" dirty="0" err="1">
                <a:solidFill>
                  <a:srgbClr val="FFFF00"/>
                </a:solidFill>
              </a:rPr>
              <a:t>dok</a:t>
            </a:r>
            <a:r>
              <a:rPr lang="en-US" altLang="en-US" sz="2000" b="0" i="1" dirty="0">
                <a:solidFill>
                  <a:srgbClr val="FFFF00"/>
                </a:solidFill>
              </a:rPr>
              <a:t>'-</a:t>
            </a:r>
            <a:r>
              <a:rPr lang="en-US" altLang="en-US" sz="2000" b="0" i="1" dirty="0" err="1">
                <a:solidFill>
                  <a:srgbClr val="FFFF00"/>
                </a:solidFill>
              </a:rPr>
              <a:t>ee-mos</a:t>
            </a:r>
            <a:r>
              <a:rPr lang="en-US" altLang="en-US" sz="2000" b="0" i="1" dirty="0">
                <a:solidFill>
                  <a:srgbClr val="FFFF00"/>
                </a:solidFill>
              </a:rPr>
              <a:t>] (G1384): From G1380; </a:t>
            </a:r>
            <a:r>
              <a:rPr lang="en-US" altLang="en-US" sz="2000" b="0" dirty="0">
                <a:solidFill>
                  <a:srgbClr val="FFFF00"/>
                </a:solidFill>
              </a:rPr>
              <a:t>properly acceptable (current after </a:t>
            </a:r>
            <a:r>
              <a:rPr lang="en-US" altLang="en-US" sz="2000" b="0" dirty="0" err="1">
                <a:solidFill>
                  <a:srgbClr val="FFFF00"/>
                </a:solidFill>
              </a:rPr>
              <a:t>assayal</a:t>
            </a:r>
            <a:r>
              <a:rPr lang="en-US" altLang="en-US" sz="2000" b="0" dirty="0">
                <a:solidFill>
                  <a:srgbClr val="FFFF00"/>
                </a:solidFill>
              </a:rPr>
              <a:t>), that is, approved: - approved, tried.</a:t>
            </a: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-7374" y="1752600"/>
            <a:ext cx="9144000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l">
              <a:defRPr/>
            </a:pP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1:12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  <a:defRPr/>
            </a:pP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 Blessed is a man who perseveres under trial; for once he has been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</a:t>
            </a:r>
            <a:r>
              <a:rPr lang="en-US" sz="20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will receive the crown of life which the Lord has promised to those who love Him.</a:t>
            </a:r>
          </a:p>
        </p:txBody>
      </p:sp>
      <p:sp>
        <p:nvSpPr>
          <p:cNvPr id="8" name="Text Box 1038"/>
          <p:cNvSpPr txBox="1">
            <a:spLocks noChangeArrowheads="1"/>
          </p:cNvSpPr>
          <p:nvPr/>
        </p:nvSpPr>
        <p:spPr bwMode="auto">
          <a:xfrm>
            <a:off x="-9832" y="914400"/>
            <a:ext cx="9139084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How will you stand the test when you are tried?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71" y="3428999"/>
            <a:ext cx="3140739" cy="26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5195</TotalTime>
  <Words>1341</Words>
  <Application>Microsoft Office PowerPoint</Application>
  <PresentationFormat>On-screen Show (4:3)</PresentationFormat>
  <Paragraphs>147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Ameretto</vt:lpstr>
      <vt:lpstr>Arial</vt:lpstr>
      <vt:lpstr>Calisto MT</vt:lpstr>
      <vt:lpstr>Tahoma</vt:lpstr>
      <vt:lpstr>Times New Roman</vt:lpstr>
      <vt:lpstr>Wingdings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“Approved”  For Eternal Life</vt:lpstr>
      <vt:lpstr>Intro </vt:lpstr>
      <vt:lpstr>Intro </vt:lpstr>
      <vt:lpstr>Test Yourselves – To See If You Are In the Faith</vt:lpstr>
      <vt:lpstr>Prove the Sincerity of Your Love</vt:lpstr>
      <vt:lpstr>Prove What the Will of God Is</vt:lpstr>
      <vt:lpstr>Examine Your Own Work</vt:lpstr>
      <vt:lpstr>Proved In Order To Be Acceptable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"Approved" For Eternal Life</dc:title>
  <dc:subject>03/24/2019</dc:subject>
  <dc:creator>DarkWolf</dc:creator>
  <cp:lastModifiedBy>Nathan Morrison</cp:lastModifiedBy>
  <cp:revision>32</cp:revision>
  <dcterms:created xsi:type="dcterms:W3CDTF">2005-06-04T23:49:02Z</dcterms:created>
  <dcterms:modified xsi:type="dcterms:W3CDTF">2019-03-24T04:58:45Z</dcterms:modified>
</cp:coreProperties>
</file>