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11" r:id="rId1"/>
  </p:sldMasterIdLst>
  <p:notesMasterIdLst>
    <p:notesMasterId r:id="rId14"/>
  </p:notesMasterIdLst>
  <p:handoutMasterIdLst>
    <p:handoutMasterId r:id="rId15"/>
  </p:handoutMasterIdLst>
  <p:sldIdLst>
    <p:sldId id="256" r:id="rId2"/>
    <p:sldId id="580" r:id="rId3"/>
    <p:sldId id="607" r:id="rId4"/>
    <p:sldId id="335" r:id="rId5"/>
    <p:sldId id="582" r:id="rId6"/>
    <p:sldId id="600" r:id="rId7"/>
    <p:sldId id="601" r:id="rId8"/>
    <p:sldId id="602" r:id="rId9"/>
    <p:sldId id="605" r:id="rId10"/>
    <p:sldId id="593" r:id="rId11"/>
    <p:sldId id="545" r:id="rId12"/>
    <p:sldId id="439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0000FF"/>
    <a:srgbClr val="FFCCCC"/>
    <a:srgbClr val="FF0066"/>
    <a:srgbClr val="FFFFFF"/>
    <a:srgbClr val="FFCC00"/>
    <a:srgbClr val="66FFFF"/>
    <a:srgbClr val="CCFF33"/>
    <a:srgbClr val="FFFF00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93" autoAdjust="0"/>
    <p:restoredTop sz="86410" autoAdjust="0"/>
  </p:normalViewPr>
  <p:slideViewPr>
    <p:cSldViewPr snapToObjects="1">
      <p:cViewPr varScale="1">
        <p:scale>
          <a:sx n="95" d="100"/>
          <a:sy n="95" d="100"/>
        </p:scale>
        <p:origin x="1584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Objects="1">
      <p:cViewPr varScale="1">
        <p:scale>
          <a:sx n="54" d="100"/>
          <a:sy n="54" d="100"/>
        </p:scale>
        <p:origin x="-1902" y="-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r>
              <a:rPr lang="en-US"/>
              <a:t>A Specific Request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r>
              <a:rPr lang="en-US"/>
              <a:t>Prepared by Nathan L Morrison / 05-14-06</a:t>
            </a:r>
          </a:p>
        </p:txBody>
      </p:sp>
      <p:sp>
        <p:nvSpPr>
          <p:cNvPr id="225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83D35438-DCBD-452B-9E39-EEDED13322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94711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r>
              <a:rPr lang="en-US"/>
              <a:t>A Specific Request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r>
              <a:rPr lang="en-US"/>
              <a:t>Prepared by Nathan L Morrison / 05-14-06</a:t>
            </a:r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ABB457A0-0CEB-4730-895F-EC77421788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6216835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>
                <a:latin typeface="Times New Roman" pitchFamily="18" charset="0"/>
              </a:rPr>
              <a:t>A Specific Request</a:t>
            </a:r>
          </a:p>
        </p:txBody>
      </p:sp>
      <p:sp>
        <p:nvSpPr>
          <p:cNvPr id="22531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>
                <a:latin typeface="Times New Roman" pitchFamily="18" charset="0"/>
              </a:rPr>
              <a:t>Prepared by Nathan L Morrison / 05-14-06</a:t>
            </a:r>
          </a:p>
        </p:txBody>
      </p:sp>
      <p:sp>
        <p:nvSpPr>
          <p:cNvPr id="2253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6CFFC8A-ADCB-4871-90E4-4569F7C04C85}" type="slidenum">
              <a:rPr lang="en-US" smtClean="0">
                <a:latin typeface="Times New Roman" pitchFamily="18" charset="0"/>
              </a:rPr>
              <a:pPr eaLnBrk="1" hangingPunct="1"/>
              <a:t>1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2253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dirty="0"/>
              <a:t>By Nathan L Morrison</a:t>
            </a:r>
          </a:p>
          <a:p>
            <a:pPr eaLnBrk="1" hangingPunct="1"/>
            <a:r>
              <a:rPr lang="en-US" dirty="0"/>
              <a:t>All Scripture given is from NASB unless otherwise stated</a:t>
            </a:r>
          </a:p>
          <a:p>
            <a:pPr eaLnBrk="1" hangingPunct="1"/>
            <a:endParaRPr lang="en-US" dirty="0"/>
          </a:p>
          <a:p>
            <a:pPr eaLnBrk="1" hangingPunct="1"/>
            <a:r>
              <a:rPr lang="en-US" dirty="0"/>
              <a:t>For further study, or if questions, please Call: 804-277-1983 or Visit www.courthousechurchofchrist.com</a:t>
            </a:r>
          </a:p>
          <a:p>
            <a:pPr eaLnBrk="1" hangingPunct="1"/>
            <a:endParaRPr lang="en-US" dirty="0"/>
          </a:p>
          <a:p>
            <a:pPr eaLnBrk="1" hangingPunct="1"/>
            <a:r>
              <a:rPr lang="en-US" dirty="0"/>
              <a:t>Hymn:</a:t>
            </a:r>
          </a:p>
          <a:p>
            <a:pPr eaLnBrk="1" hangingPunct="1"/>
            <a:r>
              <a:rPr lang="en-US" dirty="0"/>
              <a:t>“One Day” by J. Wilbur Chapman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>
                <a:latin typeface="Times New Roman" pitchFamily="18" charset="0"/>
              </a:rPr>
              <a:t>A Specific Request</a:t>
            </a:r>
          </a:p>
        </p:txBody>
      </p:sp>
      <p:sp>
        <p:nvSpPr>
          <p:cNvPr id="26627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>
                <a:latin typeface="Times New Roman" pitchFamily="18" charset="0"/>
              </a:rPr>
              <a:t>Prepared by Nathan L Morrison / 05-14-06</a:t>
            </a:r>
          </a:p>
        </p:txBody>
      </p:sp>
      <p:sp>
        <p:nvSpPr>
          <p:cNvPr id="2662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CE8B925-3E03-408D-8A61-03DEFBA01A3E}" type="slidenum">
              <a:rPr lang="en-US" smtClean="0">
                <a:latin typeface="Times New Roman" pitchFamily="18" charset="0"/>
              </a:rPr>
              <a:pPr eaLnBrk="1" hangingPunct="1"/>
              <a:t>10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2662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>
                <a:latin typeface="Times New Roman" pitchFamily="18" charset="0"/>
              </a:rPr>
              <a:t>A Specific Request</a:t>
            </a:r>
          </a:p>
        </p:txBody>
      </p:sp>
      <p:sp>
        <p:nvSpPr>
          <p:cNvPr id="26627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>
                <a:latin typeface="Times New Roman" pitchFamily="18" charset="0"/>
              </a:rPr>
              <a:t>Prepared by Nathan L Morrison / 05-14-06</a:t>
            </a:r>
          </a:p>
        </p:txBody>
      </p:sp>
      <p:sp>
        <p:nvSpPr>
          <p:cNvPr id="2662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CE8B925-3E03-408D-8A61-03DEFBA01A3E}" type="slidenum">
              <a:rPr lang="en-US" smtClean="0">
                <a:latin typeface="Times New Roman" pitchFamily="18" charset="0"/>
              </a:rPr>
              <a:pPr eaLnBrk="1" hangingPunct="1"/>
              <a:t>11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2662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CA56929-04EA-4D56-B721-08B52E09F4C2}" type="slidenum">
              <a:rPr lang="en-US" smtClean="0">
                <a:cs typeface="Arial" pitchFamily="34" charset="0"/>
              </a:rPr>
              <a:pPr/>
              <a:t>12</a:t>
            </a:fld>
            <a:endParaRPr lang="en-US"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>
                <a:latin typeface="Times New Roman" pitchFamily="18" charset="0"/>
              </a:rPr>
              <a:t>A Specific Request</a:t>
            </a:r>
          </a:p>
        </p:txBody>
      </p:sp>
      <p:sp>
        <p:nvSpPr>
          <p:cNvPr id="26627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>
                <a:latin typeface="Times New Roman" pitchFamily="18" charset="0"/>
              </a:rPr>
              <a:t>Prepared by Nathan L Morrison / 05-14-06</a:t>
            </a:r>
          </a:p>
        </p:txBody>
      </p:sp>
      <p:sp>
        <p:nvSpPr>
          <p:cNvPr id="2662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CE8B925-3E03-408D-8A61-03DEFBA01A3E}" type="slidenum">
              <a:rPr lang="en-US" smtClean="0">
                <a:latin typeface="Times New Roman" pitchFamily="18" charset="0"/>
              </a:rPr>
              <a:pPr eaLnBrk="1" hangingPunct="1"/>
              <a:t>2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2662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>
                <a:latin typeface="Times New Roman" pitchFamily="18" charset="0"/>
              </a:rPr>
              <a:t>A Specific Request</a:t>
            </a:r>
          </a:p>
        </p:txBody>
      </p:sp>
      <p:sp>
        <p:nvSpPr>
          <p:cNvPr id="26627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>
                <a:latin typeface="Times New Roman" pitchFamily="18" charset="0"/>
              </a:rPr>
              <a:t>Prepared by Nathan L Morrison / 05-14-06</a:t>
            </a:r>
          </a:p>
        </p:txBody>
      </p:sp>
      <p:sp>
        <p:nvSpPr>
          <p:cNvPr id="2662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CE8B925-3E03-408D-8A61-03DEFBA01A3E}" type="slidenum">
              <a:rPr lang="en-US" smtClean="0">
                <a:latin typeface="Times New Roman" pitchFamily="18" charset="0"/>
              </a:rPr>
              <a:pPr eaLnBrk="1" hangingPunct="1"/>
              <a:t>3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2662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61756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>
                <a:latin typeface="Times New Roman" pitchFamily="18" charset="0"/>
              </a:rPr>
              <a:t>A Specific Request</a:t>
            </a:r>
          </a:p>
        </p:txBody>
      </p:sp>
      <p:sp>
        <p:nvSpPr>
          <p:cNvPr id="26627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>
                <a:latin typeface="Times New Roman" pitchFamily="18" charset="0"/>
              </a:rPr>
              <a:t>Prepared by Nathan L Morrison / 05-14-06</a:t>
            </a:r>
          </a:p>
        </p:txBody>
      </p:sp>
      <p:sp>
        <p:nvSpPr>
          <p:cNvPr id="2662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CE8B925-3E03-408D-8A61-03DEFBA01A3E}" type="slidenum">
              <a:rPr lang="en-US" smtClean="0">
                <a:latin typeface="Times New Roman" pitchFamily="18" charset="0"/>
              </a:rPr>
              <a:pPr eaLnBrk="1" hangingPunct="1"/>
              <a:t>4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2662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>
                <a:latin typeface="Times New Roman" pitchFamily="18" charset="0"/>
              </a:rPr>
              <a:t>A Specific Request</a:t>
            </a:r>
          </a:p>
        </p:txBody>
      </p:sp>
      <p:sp>
        <p:nvSpPr>
          <p:cNvPr id="26627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>
                <a:latin typeface="Times New Roman" pitchFamily="18" charset="0"/>
              </a:rPr>
              <a:t>Prepared by Nathan L Morrison / 05-14-06</a:t>
            </a:r>
          </a:p>
        </p:txBody>
      </p:sp>
      <p:sp>
        <p:nvSpPr>
          <p:cNvPr id="2662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CE8B925-3E03-408D-8A61-03DEFBA01A3E}" type="slidenum">
              <a:rPr lang="en-US" smtClean="0">
                <a:latin typeface="Times New Roman" pitchFamily="18" charset="0"/>
              </a:rPr>
              <a:pPr eaLnBrk="1" hangingPunct="1"/>
              <a:t>5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2662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>
                <a:latin typeface="Times New Roman" pitchFamily="18" charset="0"/>
              </a:rPr>
              <a:t>A Specific Request</a:t>
            </a:r>
          </a:p>
        </p:txBody>
      </p:sp>
      <p:sp>
        <p:nvSpPr>
          <p:cNvPr id="26627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>
                <a:latin typeface="Times New Roman" pitchFamily="18" charset="0"/>
              </a:rPr>
              <a:t>Prepared by Nathan L Morrison / 05-14-06</a:t>
            </a:r>
          </a:p>
        </p:txBody>
      </p:sp>
      <p:sp>
        <p:nvSpPr>
          <p:cNvPr id="2662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CE8B925-3E03-408D-8A61-03DEFBA01A3E}" type="slidenum">
              <a:rPr lang="en-US" smtClean="0">
                <a:latin typeface="Times New Roman" pitchFamily="18" charset="0"/>
              </a:rPr>
              <a:pPr eaLnBrk="1" hangingPunct="1"/>
              <a:t>6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2662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>
                <a:latin typeface="Times New Roman" pitchFamily="18" charset="0"/>
              </a:rPr>
              <a:t>A Specific Request</a:t>
            </a:r>
          </a:p>
        </p:txBody>
      </p:sp>
      <p:sp>
        <p:nvSpPr>
          <p:cNvPr id="26627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>
                <a:latin typeface="Times New Roman" pitchFamily="18" charset="0"/>
              </a:rPr>
              <a:t>Prepared by Nathan L Morrison / 05-14-06</a:t>
            </a:r>
          </a:p>
        </p:txBody>
      </p:sp>
      <p:sp>
        <p:nvSpPr>
          <p:cNvPr id="2662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CE8B925-3E03-408D-8A61-03DEFBA01A3E}" type="slidenum">
              <a:rPr lang="en-US" smtClean="0">
                <a:latin typeface="Times New Roman" pitchFamily="18" charset="0"/>
              </a:rPr>
              <a:pPr eaLnBrk="1" hangingPunct="1"/>
              <a:t>7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2662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>
                <a:latin typeface="Times New Roman" pitchFamily="18" charset="0"/>
              </a:rPr>
              <a:t>A Specific Request</a:t>
            </a:r>
          </a:p>
        </p:txBody>
      </p:sp>
      <p:sp>
        <p:nvSpPr>
          <p:cNvPr id="26627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>
                <a:latin typeface="Times New Roman" pitchFamily="18" charset="0"/>
              </a:rPr>
              <a:t>Prepared by Nathan L Morrison / 05-14-06</a:t>
            </a:r>
          </a:p>
        </p:txBody>
      </p:sp>
      <p:sp>
        <p:nvSpPr>
          <p:cNvPr id="2662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CE8B925-3E03-408D-8A61-03DEFBA01A3E}" type="slidenum">
              <a:rPr lang="en-US" smtClean="0">
                <a:latin typeface="Times New Roman" pitchFamily="18" charset="0"/>
              </a:rPr>
              <a:pPr eaLnBrk="1" hangingPunct="1"/>
              <a:t>8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2662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>
                <a:latin typeface="Times New Roman" pitchFamily="18" charset="0"/>
              </a:rPr>
              <a:t>A Specific Request</a:t>
            </a:r>
          </a:p>
        </p:txBody>
      </p:sp>
      <p:sp>
        <p:nvSpPr>
          <p:cNvPr id="26627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>
                <a:latin typeface="Times New Roman" pitchFamily="18" charset="0"/>
              </a:rPr>
              <a:t>Prepared by Nathan L Morrison / 05-14-06</a:t>
            </a:r>
          </a:p>
        </p:txBody>
      </p:sp>
      <p:sp>
        <p:nvSpPr>
          <p:cNvPr id="2662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CE8B925-3E03-408D-8A61-03DEFBA01A3E}" type="slidenum">
              <a:rPr lang="en-US" smtClean="0">
                <a:latin typeface="Times New Roman" pitchFamily="18" charset="0"/>
              </a:rPr>
              <a:pPr eaLnBrk="1" hangingPunct="1"/>
              <a:t>9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2662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/>
          <a:lstStyle>
            <a:lvl1pPr marL="640080" indent="-457200" algn="l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“One Day”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671442-D263-4E57-8794-6D8B84C3E1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85213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“One Day”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38610F-BE18-4CA2-AB88-48EB84BB55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092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“One Day”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0A3452-29A0-44AD-BE32-40D6AEBC74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8825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“One Day”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F1D40F-CDE9-4878-9B49-DEF543D309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4523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“One Day”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6EB038-009F-4C6B-B703-04AD144E7B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64210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“One Day”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659E4D-00B4-481C-AB13-19EB45667E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91118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“One Day”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C5EFCD-9C6C-4147-B06A-DCF40698C3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3011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“One Day”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09DE35-FD20-4B5F-B8A9-510BB00B70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65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“One Day”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ABDCCD-7977-4C8B-AA80-4E1BC3994A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93997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/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“One Day”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DFA57C-8961-4C81-B634-71EE8D25A6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659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 rtlCol="0"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/>
          <a:lstStyle>
            <a:lvl1pPr algn="l">
              <a:defRPr sz="46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“One Day”</a:t>
            </a:r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B7F478-5094-4801-A65A-CD2212D39F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8924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725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875" y="4371975"/>
            <a:ext cx="6511925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3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143000" y="731838"/>
            <a:ext cx="6400800" cy="3475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0" hangingPunct="0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172200"/>
            <a:ext cx="335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0" hangingPunct="0">
              <a:defRPr sz="1100" b="1" smtClean="0">
                <a:solidFill>
                  <a:schemeClr val="tx1">
                    <a:lumMod val="50000"/>
                    <a:lumOff val="50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r>
              <a:rPr lang="en-US"/>
              <a:t>“One Day”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0" hangingPunct="0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fld id="{F9E30777-CF0B-4E0A-871B-B8F88C650B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8" r:id="rId1"/>
    <p:sldLayoutId id="2147483740" r:id="rId2"/>
    <p:sldLayoutId id="2147483749" r:id="rId3"/>
    <p:sldLayoutId id="2147483741" r:id="rId4"/>
    <p:sldLayoutId id="2147483742" r:id="rId5"/>
    <p:sldLayoutId id="2147483743" r:id="rId6"/>
    <p:sldLayoutId id="2147483744" r:id="rId7"/>
    <p:sldLayoutId id="2147483745" r:id="rId8"/>
    <p:sldLayoutId id="2147483750" r:id="rId9"/>
    <p:sldLayoutId id="2147483746" r:id="rId10"/>
    <p:sldLayoutId id="2147483747" r:id="rId11"/>
  </p:sldLayoutIdLst>
  <p:hf sldNum="0" hdr="0" dt="0"/>
  <p:txStyles>
    <p:titleStyle>
      <a:lvl1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2pPr>
      <a:lvl3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3pPr>
      <a:lvl4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4pPr>
      <a:lvl5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200" kern="1200">
          <a:solidFill>
            <a:srgbClr val="404040"/>
          </a:solidFill>
          <a:latin typeface="+mn-lt"/>
          <a:ea typeface="+mn-ea"/>
          <a:cs typeface="+mn-cs"/>
        </a:defRPr>
      </a:lvl1pPr>
      <a:lvl2pPr marL="547688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000" kern="1200">
          <a:solidFill>
            <a:srgbClr val="404040"/>
          </a:solidFill>
          <a:latin typeface="+mn-lt"/>
          <a:ea typeface="+mn-ea"/>
          <a:cs typeface="+mn-cs"/>
        </a:defRPr>
      </a:lvl2pPr>
      <a:lvl3pPr marL="822325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kern="1200">
          <a:solidFill>
            <a:srgbClr val="404040"/>
          </a:solidFill>
          <a:latin typeface="+mn-lt"/>
          <a:ea typeface="+mn-ea"/>
          <a:cs typeface="+mn-cs"/>
        </a:defRPr>
      </a:lvl3pPr>
      <a:lvl4pPr marL="1096963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1600" kern="1200">
          <a:solidFill>
            <a:srgbClr val="404040"/>
          </a:solidFill>
          <a:latin typeface="+mn-lt"/>
          <a:ea typeface="+mn-ea"/>
          <a:cs typeface="+mn-cs"/>
        </a:defRPr>
      </a:lvl4pPr>
      <a:lvl5pPr marL="1389063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1400" kern="1200">
          <a:solidFill>
            <a:srgbClr val="404040"/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46" y="1997742"/>
            <a:ext cx="9148762" cy="1066800"/>
          </a:xfrm>
        </p:spPr>
        <p:txBody>
          <a:bodyPr rtlCol="0">
            <a:normAutofit/>
          </a:bodyPr>
          <a:lstStyle/>
          <a:p>
            <a:pPr algn="ctr" eaLnBrk="1" fontAlgn="auto" hangingPunct="1">
              <a:buClr>
                <a:schemeClr val="accent6">
                  <a:lumMod val="75000"/>
                </a:schemeClr>
              </a:buClr>
              <a:defRPr/>
            </a:pPr>
            <a:r>
              <a:rPr lang="en-US" sz="4000" b="1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Text: </a:t>
            </a:r>
            <a:r>
              <a:rPr lang="nl-NL" sz="4000" b="1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I Cor. 15:1-4</a:t>
            </a:r>
            <a:endParaRPr lang="nl-NL" sz="4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-10270" y="-10886"/>
            <a:ext cx="9154270" cy="1295400"/>
          </a:xfrm>
        </p:spPr>
        <p:txBody>
          <a:bodyPr/>
          <a:lstStyle/>
          <a:p>
            <a:pPr marL="182880" indent="0" algn="ctr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None/>
              <a:defRPr/>
            </a:pPr>
            <a:r>
              <a:rPr lang="en-US" sz="11500" u="sng" dirty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“One Day”</a:t>
            </a:r>
          </a:p>
        </p:txBody>
      </p:sp>
      <p:pic>
        <p:nvPicPr>
          <p:cNvPr id="3" name="Picture 2" descr="A blurry image of a person&#10;&#10;Description automatically generated">
            <a:extLst>
              <a:ext uri="{FF2B5EF4-FFF2-40B4-BE49-F238E27FC236}">
                <a16:creationId xmlns:a16="http://schemas.microsoft.com/office/drawing/2014/main" id="{4ACE847D-BAA1-4611-B85C-18D8386ACFA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0400" y="2895600"/>
            <a:ext cx="5283200" cy="39624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2251" y="4759029"/>
            <a:ext cx="3602344" cy="2113719"/>
          </a:xfrm>
          <a:prstGeom prst="rect">
            <a:avLst/>
          </a:prstGeom>
        </p:spPr>
      </p:pic>
      <p:sp>
        <p:nvSpPr>
          <p:cNvPr id="7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-20944" y="6548438"/>
            <a:ext cx="3352800" cy="309562"/>
          </a:xfrm>
        </p:spPr>
        <p:txBody>
          <a:bodyPr/>
          <a:lstStyle/>
          <a:p>
            <a:pPr>
              <a:defRPr/>
            </a:pPr>
            <a:r>
              <a:rPr lang="en-US"/>
              <a:t>“One Day”</a:t>
            </a:r>
            <a:endParaRPr lang="en-US" dirty="0"/>
          </a:p>
        </p:txBody>
      </p:sp>
      <p:sp>
        <p:nvSpPr>
          <p:cNvPr id="157698" name="Rectangle 1026"/>
          <p:cNvSpPr>
            <a:spLocks noGrp="1" noChangeArrowheads="1"/>
          </p:cNvSpPr>
          <p:nvPr>
            <p:ph type="title"/>
          </p:nvPr>
        </p:nvSpPr>
        <p:spPr>
          <a:xfrm>
            <a:off x="-2458" y="-7118"/>
            <a:ext cx="9161206" cy="616718"/>
          </a:xfrm>
        </p:spPr>
        <p:txBody>
          <a:bodyPr/>
          <a:lstStyle/>
          <a:p>
            <a:pPr marL="0" indent="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None/>
              <a:defRPr/>
            </a:pPr>
            <a:r>
              <a:rPr lang="en-US" sz="3200" u="sng" dirty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Conclusion</a:t>
            </a: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69465" y="613500"/>
            <a:ext cx="8991600" cy="584775"/>
          </a:xfrm>
          <a:prstGeom prst="rect">
            <a:avLst/>
          </a:prstGeom>
          <a:solidFill>
            <a:schemeClr val="bg2">
              <a:lumMod val="90000"/>
            </a:schemeClr>
          </a:solidFill>
          <a:ln w="28575">
            <a:solidFill>
              <a:schemeClr val="bg2">
                <a:lumMod val="50000"/>
              </a:schemeClr>
            </a:solidFill>
          </a:ln>
          <a:effectLst/>
          <a:extLst/>
        </p:spPr>
        <p:txBody>
          <a:bodyPr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defRPr/>
            </a:pPr>
            <a:r>
              <a:rPr lang="en-US" sz="1600" dirty="0">
                <a:solidFill>
                  <a:srgbClr val="002060"/>
                </a:solidFill>
                <a:latin typeface="Tahoma" pitchFamily="34" charset="0"/>
                <a:cs typeface="Times New Roman" pitchFamily="18" charset="0"/>
              </a:rPr>
              <a:t>“Living, He loved me; dying, He saved me; Buried, He carried my sins far away; Rising, </a:t>
            </a:r>
          </a:p>
          <a:p>
            <a:pPr algn="ctr">
              <a:defRPr/>
            </a:pPr>
            <a:r>
              <a:rPr lang="en-US" sz="1600" dirty="0">
                <a:solidFill>
                  <a:srgbClr val="002060"/>
                </a:solidFill>
                <a:latin typeface="Tahoma" pitchFamily="34" charset="0"/>
                <a:cs typeface="Times New Roman" pitchFamily="18" charset="0"/>
              </a:rPr>
              <a:t>He justified, freely forever: One day He's coming--O glorious day!”</a:t>
            </a: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-9933" y="2570858"/>
            <a:ext cx="9166712" cy="323165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rgbClr val="002060"/>
            </a:solidFill>
          </a:ln>
          <a:effectLst/>
        </p:spPr>
        <p:txBody>
          <a:bodyPr wrap="square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b="1" dirty="0">
                <a:solidFill>
                  <a:srgbClr val="002060"/>
                </a:solidFill>
                <a:latin typeface="Tahoma" pitchFamily="34" charset="0"/>
                <a:cs typeface="Times New Roman" pitchFamily="18" charset="0"/>
              </a:rPr>
              <a:t>Rom. 6:8-13</a:t>
            </a:r>
            <a:endParaRPr lang="en-US" b="1" i="1" dirty="0">
              <a:solidFill>
                <a:srgbClr val="002060"/>
              </a:solidFill>
              <a:latin typeface="Tahoma" pitchFamily="34" charset="0"/>
              <a:cs typeface="Times New Roman" pitchFamily="18" charset="0"/>
            </a:endParaRPr>
          </a:p>
          <a:p>
            <a:pPr>
              <a:defRPr/>
            </a:pPr>
            <a:r>
              <a:rPr lang="en-US" sz="1800" dirty="0">
                <a:solidFill>
                  <a:srgbClr val="006600"/>
                </a:solidFill>
                <a:latin typeface="Tahoma" pitchFamily="34" charset="0"/>
                <a:cs typeface="Times New Roman" pitchFamily="18" charset="0"/>
              </a:rPr>
              <a:t>8.  Now if we have died with Christ, we believe that we shall also live with Him,</a:t>
            </a:r>
          </a:p>
          <a:p>
            <a:pPr>
              <a:defRPr/>
            </a:pPr>
            <a:r>
              <a:rPr lang="en-US" sz="1800" dirty="0">
                <a:solidFill>
                  <a:srgbClr val="006600"/>
                </a:solidFill>
                <a:latin typeface="Tahoma" pitchFamily="34" charset="0"/>
                <a:cs typeface="Times New Roman" pitchFamily="18" charset="0"/>
              </a:rPr>
              <a:t>9.  knowing that Christ, having been raised from the dead, is never to die again; death no longer is master over Him.</a:t>
            </a:r>
          </a:p>
          <a:p>
            <a:pPr>
              <a:defRPr/>
            </a:pPr>
            <a:r>
              <a:rPr lang="en-US" sz="1800" dirty="0">
                <a:solidFill>
                  <a:srgbClr val="006600"/>
                </a:solidFill>
                <a:latin typeface="Tahoma" pitchFamily="34" charset="0"/>
                <a:cs typeface="Times New Roman" pitchFamily="18" charset="0"/>
              </a:rPr>
              <a:t>10.  For the death that He died, He died to sin once for all; but the life that He lives, He lives to God.</a:t>
            </a:r>
          </a:p>
          <a:p>
            <a:pPr>
              <a:defRPr/>
            </a:pPr>
            <a:r>
              <a:rPr lang="en-US" sz="1800" dirty="0">
                <a:solidFill>
                  <a:srgbClr val="006600"/>
                </a:solidFill>
                <a:latin typeface="Tahoma" pitchFamily="34" charset="0"/>
                <a:cs typeface="Times New Roman" pitchFamily="18" charset="0"/>
              </a:rPr>
              <a:t>11.  Even so consider yourselves to be dead to sin, but alive to God in Christ Jesus.</a:t>
            </a:r>
          </a:p>
          <a:p>
            <a:pPr>
              <a:defRPr/>
            </a:pPr>
            <a:r>
              <a:rPr lang="en-US" sz="1800" dirty="0">
                <a:solidFill>
                  <a:srgbClr val="006600"/>
                </a:solidFill>
                <a:latin typeface="Tahoma" pitchFamily="34" charset="0"/>
                <a:cs typeface="Times New Roman" pitchFamily="18" charset="0"/>
              </a:rPr>
              <a:t>12.  Therefore do not let sin reign in your mortal body so that you obey its lusts,</a:t>
            </a:r>
          </a:p>
          <a:p>
            <a:pPr>
              <a:defRPr/>
            </a:pPr>
            <a:r>
              <a:rPr lang="en-US" sz="1800" dirty="0">
                <a:solidFill>
                  <a:srgbClr val="006600"/>
                </a:solidFill>
                <a:latin typeface="Tahoma" pitchFamily="34" charset="0"/>
                <a:cs typeface="Times New Roman" pitchFamily="18" charset="0"/>
              </a:rPr>
              <a:t>13.  and do not go on presenting the members of your body to sin as instruments of unrighteousness; but present yourselves to God as those alive from the dead, and your members as instruments of righteousness to God.</a:t>
            </a:r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-8654" y="1295400"/>
            <a:ext cx="91440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457200" indent="-4572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2400" b="1" dirty="0">
                <a:solidFill>
                  <a:schemeClr val="accent1"/>
                </a:solidFill>
                <a:latin typeface="Tahoma" pitchFamily="34" charset="0"/>
                <a:cs typeface="Times New Roman" pitchFamily="18" charset="0"/>
              </a:rPr>
              <a:t>He came to earth because He loved us, He died &amp; was </a:t>
            </a:r>
          </a:p>
          <a:p>
            <a:pPr algn="ctr" eaLnBrk="1" hangingPunct="1"/>
            <a:r>
              <a:rPr lang="en-US" sz="2400" b="1" dirty="0">
                <a:solidFill>
                  <a:schemeClr val="accent1"/>
                </a:solidFill>
                <a:latin typeface="Tahoma" pitchFamily="34" charset="0"/>
                <a:cs typeface="Times New Roman" pitchFamily="18" charset="0"/>
              </a:rPr>
              <a:t>buried to save us &amp; to take our sins away, He arose that </a:t>
            </a:r>
          </a:p>
          <a:p>
            <a:pPr algn="ctr" eaLnBrk="1" hangingPunct="1"/>
            <a:r>
              <a:rPr lang="en-US" sz="2400" b="1" dirty="0">
                <a:solidFill>
                  <a:schemeClr val="accent1"/>
                </a:solidFill>
                <a:latin typeface="Tahoma" pitchFamily="34" charset="0"/>
                <a:cs typeface="Times New Roman" pitchFamily="18" charset="0"/>
              </a:rPr>
              <a:t>we might be justified, &amp; He will return to take us home!</a:t>
            </a:r>
          </a:p>
        </p:txBody>
      </p:sp>
    </p:spTree>
    <p:extLst>
      <p:ext uri="{BB962C8B-B14F-4D97-AF65-F5344CB8AC3E}">
        <p14:creationId xmlns:p14="http://schemas.microsoft.com/office/powerpoint/2010/main" val="29204041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-20944" y="6548438"/>
            <a:ext cx="3352800" cy="309562"/>
          </a:xfrm>
        </p:spPr>
        <p:txBody>
          <a:bodyPr/>
          <a:lstStyle/>
          <a:p>
            <a:pPr>
              <a:defRPr/>
            </a:pPr>
            <a:r>
              <a:rPr lang="en-US"/>
              <a:t>“One Day”</a:t>
            </a:r>
            <a:endParaRPr lang="en-US" dirty="0"/>
          </a:p>
        </p:txBody>
      </p:sp>
      <p:sp>
        <p:nvSpPr>
          <p:cNvPr id="157698" name="Rectangle 1026"/>
          <p:cNvSpPr>
            <a:spLocks noGrp="1" noChangeArrowheads="1"/>
          </p:cNvSpPr>
          <p:nvPr>
            <p:ph type="title"/>
          </p:nvPr>
        </p:nvSpPr>
        <p:spPr>
          <a:xfrm>
            <a:off x="-2458" y="-7118"/>
            <a:ext cx="9161206" cy="616718"/>
          </a:xfrm>
        </p:spPr>
        <p:txBody>
          <a:bodyPr/>
          <a:lstStyle/>
          <a:p>
            <a:pPr marL="0" indent="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None/>
              <a:defRPr/>
            </a:pPr>
            <a:r>
              <a:rPr lang="en-US" sz="3600" u="sng" dirty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Conclusion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0" y="727501"/>
            <a:ext cx="9158748" cy="830997"/>
          </a:xfrm>
          <a:prstGeom prst="rect">
            <a:avLst/>
          </a:prstGeom>
          <a:ln/>
          <a:scene3d>
            <a:camera prst="orthographicFront"/>
            <a:lightRig rig="threePt" dir="t"/>
          </a:scene3d>
          <a:sp3d>
            <a:bevelT w="165100" prst="coolSlant"/>
          </a:sp3d>
          <a:ex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marL="457200" indent="-4572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2400" b="1" dirty="0">
                <a:solidFill>
                  <a:srgbClr val="006600"/>
                </a:solidFill>
                <a:latin typeface="Tahoma" pitchFamily="34" charset="0"/>
                <a:cs typeface="Times New Roman" pitchFamily="18" charset="0"/>
              </a:rPr>
              <a:t>We can, and should, proclaim to the lost what Jesus has</a:t>
            </a:r>
          </a:p>
          <a:p>
            <a:pPr algn="ctr" eaLnBrk="1" hangingPunct="1"/>
            <a:r>
              <a:rPr lang="en-US" sz="2400" b="1" dirty="0">
                <a:solidFill>
                  <a:srgbClr val="006600"/>
                </a:solidFill>
                <a:latin typeface="Tahoma" pitchFamily="34" charset="0"/>
                <a:cs typeface="Times New Roman" pitchFamily="18" charset="0"/>
              </a:rPr>
              <a:t>done and will do for us “One Day!”</a:t>
            </a:r>
            <a:endParaRPr lang="en-US" sz="2400" b="1" i="1" dirty="0">
              <a:solidFill>
                <a:srgbClr val="006600"/>
              </a:solidFill>
              <a:latin typeface="Tahoma" pitchFamily="34" charset="0"/>
              <a:cs typeface="Times New Roman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011191">
            <a:off x="309867" y="2414407"/>
            <a:ext cx="2336228" cy="294246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6414" y="1813510"/>
            <a:ext cx="1703211" cy="271789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626936">
            <a:off x="5871107" y="2539128"/>
            <a:ext cx="3040164" cy="2278934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4519" y="4740874"/>
            <a:ext cx="2667000" cy="21160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82532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500"/>
                            </p:stCondLst>
                            <p:childTnLst>
                              <p:par>
                                <p:cTn id="22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500"/>
                            </p:stCondLst>
                            <p:childTnLst>
                              <p:par>
                                <p:cTn id="26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ChangeArrowheads="1"/>
          </p:cNvSpPr>
          <p:nvPr/>
        </p:nvSpPr>
        <p:spPr bwMode="auto">
          <a:xfrm>
            <a:off x="0" y="5004619"/>
            <a:ext cx="9144000" cy="6096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990600"/>
          </a:xfrm>
          <a:solidFill>
            <a:srgbClr val="FFFF00"/>
          </a:solidFill>
        </p:spPr>
        <p:txBody>
          <a:bodyPr/>
          <a:lstStyle/>
          <a:p>
            <a:pPr marL="0" indent="0" algn="ctr" eaLnBrk="1" hangingPunct="1">
              <a:buNone/>
            </a:pPr>
            <a:r>
              <a:rPr lang="en-US" sz="4600" b="1" u="sng" dirty="0">
                <a:solidFill>
                  <a:srgbClr val="0000FF"/>
                </a:solidFill>
                <a:effectLst/>
                <a:latin typeface="Ameretto"/>
              </a:rPr>
              <a:t>“What Must I Do To Be Saved?”</a:t>
            </a:r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0" y="1066800"/>
            <a:ext cx="9144000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796925" indent="-571500" algn="ctr">
              <a:spcBef>
                <a:spcPct val="20000"/>
              </a:spcBef>
              <a:defRPr/>
            </a:pPr>
            <a:r>
              <a:rPr lang="en-US" sz="3200" b="1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Hear The Gospel (Jn. 5:24; Rom. 10:17)</a:t>
            </a:r>
          </a:p>
          <a:p>
            <a:pPr marL="796925" indent="-571500" algn="ctr">
              <a:spcBef>
                <a:spcPct val="20000"/>
              </a:spcBef>
              <a:defRPr/>
            </a:pPr>
            <a:r>
              <a:rPr lang="en-US" sz="3200" b="1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Believe In Christ (Jn. 3:16-18; Jn. 8:24)</a:t>
            </a:r>
          </a:p>
          <a:p>
            <a:pPr marL="796925" indent="-571500" algn="ctr">
              <a:spcBef>
                <a:spcPct val="20000"/>
              </a:spcBef>
              <a:defRPr/>
            </a:pPr>
            <a:r>
              <a:rPr lang="en-US" sz="3200" b="1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Repent Of Sins (Lk. 13:35; Acts 2:38)</a:t>
            </a:r>
          </a:p>
          <a:p>
            <a:pPr marL="796925" indent="-571500" algn="ctr">
              <a:spcBef>
                <a:spcPct val="20000"/>
              </a:spcBef>
              <a:defRPr/>
            </a:pPr>
            <a:r>
              <a:rPr lang="en-US" sz="3200" b="1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Confess Christ (Mt. 10:32; Rom. 10:10)</a:t>
            </a:r>
          </a:p>
          <a:p>
            <a:pPr marL="796925" indent="-571500" algn="ctr">
              <a:spcBef>
                <a:spcPct val="20000"/>
              </a:spcBef>
              <a:defRPr/>
            </a:pPr>
            <a:r>
              <a:rPr lang="en-US" sz="3200" b="1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Be Baptized (Mk. 16:16; Acts 22:16)</a:t>
            </a:r>
          </a:p>
          <a:p>
            <a:pPr marL="796925" indent="-571500" algn="ctr">
              <a:spcBef>
                <a:spcPct val="20000"/>
              </a:spcBef>
              <a:defRPr/>
            </a:pPr>
            <a:r>
              <a:rPr lang="en-US" sz="3200" b="1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Remain Faithful (Jn. 8:31; Rev. 2:10)</a:t>
            </a:r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0" y="4972456"/>
            <a:ext cx="9144000" cy="16927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4000" b="1" u="sng" dirty="0">
                <a:solidFill>
                  <a:srgbClr val="0000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listo MT" pitchFamily="18" charset="0"/>
              </a:rPr>
              <a:t>For The Erring Child:</a:t>
            </a:r>
            <a:r>
              <a:rPr lang="en-US" sz="4000" b="1" dirty="0">
                <a:solidFill>
                  <a:srgbClr val="0000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listo MT" pitchFamily="18" charset="0"/>
              </a:rPr>
              <a:t>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3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Repent (Acts 8:22), Confess (I Jn. 1:9),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3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Pray (Acts 8:22)</a:t>
            </a:r>
          </a:p>
        </p:txBody>
      </p:sp>
      <p:sp>
        <p:nvSpPr>
          <p:cNvPr id="11270" name="Line 5"/>
          <p:cNvSpPr>
            <a:spLocks noChangeShapeType="1"/>
          </p:cNvSpPr>
          <p:nvPr/>
        </p:nvSpPr>
        <p:spPr bwMode="auto">
          <a:xfrm>
            <a:off x="533400" y="838200"/>
            <a:ext cx="8153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25775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Tm="210000">
        <p14:shred/>
      </p:transition>
    </mc:Choice>
    <mc:Fallback xmlns="">
      <p:transition spd="slow" advTm="210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10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1" dur="10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5" dur="10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9" dur="1000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3" dur="1000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7" dur="1000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8000"/>
                            </p:stCondLst>
                            <p:childTnLst>
                              <p:par>
                                <p:cTn id="33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35" dur="20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 animBg="1"/>
      <p:bldP spid="614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-20944" y="6548438"/>
            <a:ext cx="3352800" cy="309562"/>
          </a:xfrm>
        </p:spPr>
        <p:txBody>
          <a:bodyPr/>
          <a:lstStyle/>
          <a:p>
            <a:pPr>
              <a:defRPr/>
            </a:pPr>
            <a:r>
              <a:rPr lang="en-US" dirty="0"/>
              <a:t>“One Day”</a:t>
            </a:r>
          </a:p>
        </p:txBody>
      </p:sp>
      <p:sp>
        <p:nvSpPr>
          <p:cNvPr id="157698" name="Rectangle 1026"/>
          <p:cNvSpPr>
            <a:spLocks noGrp="1" noChangeArrowheads="1"/>
          </p:cNvSpPr>
          <p:nvPr>
            <p:ph type="title"/>
          </p:nvPr>
        </p:nvSpPr>
        <p:spPr>
          <a:xfrm>
            <a:off x="-2458" y="-7118"/>
            <a:ext cx="9161206" cy="616718"/>
          </a:xfrm>
        </p:spPr>
        <p:txBody>
          <a:bodyPr/>
          <a:lstStyle/>
          <a:p>
            <a:pPr marL="0" indent="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None/>
              <a:defRPr/>
            </a:pPr>
            <a:r>
              <a:rPr lang="en-US" sz="4000" u="sng" dirty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Intro</a:t>
            </a: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-20943" y="685800"/>
            <a:ext cx="9179692" cy="292387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rgbClr val="002060"/>
            </a:solidFill>
          </a:ln>
          <a:effectLst/>
        </p:spPr>
        <p:txBody>
          <a:bodyPr wrap="square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b="1" dirty="0">
                <a:solidFill>
                  <a:srgbClr val="002060"/>
                </a:solidFill>
                <a:latin typeface="Tahoma" pitchFamily="34" charset="0"/>
                <a:cs typeface="Times New Roman" pitchFamily="18" charset="0"/>
              </a:rPr>
              <a:t>I Cor. 15:1-4</a:t>
            </a:r>
            <a:endParaRPr lang="en-US" b="1" i="1" dirty="0">
              <a:solidFill>
                <a:srgbClr val="002060"/>
              </a:solidFill>
              <a:latin typeface="Tahoma" pitchFamily="34" charset="0"/>
              <a:cs typeface="Times New Roman" pitchFamily="18" charset="0"/>
            </a:endParaRPr>
          </a:p>
          <a:p>
            <a:pPr>
              <a:defRPr/>
            </a:pPr>
            <a:r>
              <a:rPr lang="en-US" sz="2000" dirty="0">
                <a:solidFill>
                  <a:srgbClr val="006600"/>
                </a:solidFill>
                <a:latin typeface="Tahoma" pitchFamily="34" charset="0"/>
                <a:cs typeface="Times New Roman" pitchFamily="18" charset="0"/>
              </a:rPr>
              <a:t>1.  Now I make known to you, brethren, the gospel which I preached to you, which also you received, in which also you stand,</a:t>
            </a:r>
          </a:p>
          <a:p>
            <a:pPr>
              <a:defRPr/>
            </a:pPr>
            <a:r>
              <a:rPr lang="en-US" sz="2000" dirty="0">
                <a:solidFill>
                  <a:srgbClr val="006600"/>
                </a:solidFill>
                <a:latin typeface="Tahoma" pitchFamily="34" charset="0"/>
                <a:cs typeface="Times New Roman" pitchFamily="18" charset="0"/>
              </a:rPr>
              <a:t>2.  by which also you are saved, if you hold fast the word which I preached to you, unless you believed in vain.</a:t>
            </a:r>
          </a:p>
          <a:p>
            <a:pPr>
              <a:defRPr/>
            </a:pPr>
            <a:r>
              <a:rPr lang="en-US" sz="2000" dirty="0">
                <a:solidFill>
                  <a:srgbClr val="006600"/>
                </a:solidFill>
                <a:latin typeface="Tahoma" pitchFamily="34" charset="0"/>
                <a:cs typeface="Times New Roman" pitchFamily="18" charset="0"/>
              </a:rPr>
              <a:t>3.  For I delivered to you as of first importance what I also received, that Christ died for our sins according to the Scriptures,</a:t>
            </a:r>
          </a:p>
          <a:p>
            <a:pPr>
              <a:defRPr/>
            </a:pPr>
            <a:r>
              <a:rPr lang="en-US" sz="2000" dirty="0">
                <a:solidFill>
                  <a:srgbClr val="006600"/>
                </a:solidFill>
                <a:latin typeface="Tahoma" pitchFamily="34" charset="0"/>
                <a:cs typeface="Times New Roman" pitchFamily="18" charset="0"/>
              </a:rPr>
              <a:t>4.  and that He was buried, and that He was raised on the third day according to the Scriptures,</a:t>
            </a:r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-20944" y="4038600"/>
            <a:ext cx="9172318" cy="230832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rgbClr val="002060"/>
            </a:solidFill>
          </a:ln>
          <a:effectLst/>
        </p:spPr>
        <p:txBody>
          <a:bodyPr wrap="square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b="1" dirty="0">
                <a:solidFill>
                  <a:srgbClr val="002060"/>
                </a:solidFill>
                <a:latin typeface="Tahoma" pitchFamily="34" charset="0"/>
                <a:cs typeface="Times New Roman" pitchFamily="18" charset="0"/>
              </a:rPr>
              <a:t>I Cor. 15:16-19</a:t>
            </a:r>
            <a:endParaRPr lang="en-US" b="1" i="1" dirty="0">
              <a:solidFill>
                <a:srgbClr val="002060"/>
              </a:solidFill>
              <a:latin typeface="Tahoma" pitchFamily="34" charset="0"/>
              <a:cs typeface="Times New Roman" pitchFamily="18" charset="0"/>
            </a:endParaRPr>
          </a:p>
          <a:p>
            <a:pPr>
              <a:defRPr/>
            </a:pPr>
            <a:r>
              <a:rPr lang="en-US" sz="2000" dirty="0">
                <a:solidFill>
                  <a:srgbClr val="006600"/>
                </a:solidFill>
                <a:latin typeface="Tahoma" pitchFamily="34" charset="0"/>
                <a:cs typeface="Times New Roman" pitchFamily="18" charset="0"/>
              </a:rPr>
              <a:t>16.  For if the dead are not raised, not even Christ has been raised;</a:t>
            </a:r>
          </a:p>
          <a:p>
            <a:pPr>
              <a:defRPr/>
            </a:pPr>
            <a:r>
              <a:rPr lang="en-US" sz="2000" dirty="0">
                <a:solidFill>
                  <a:srgbClr val="006600"/>
                </a:solidFill>
                <a:latin typeface="Tahoma" pitchFamily="34" charset="0"/>
                <a:cs typeface="Times New Roman" pitchFamily="18" charset="0"/>
              </a:rPr>
              <a:t>17.  and if Christ has not been raised, your faith is worthless; you are still in your sins.</a:t>
            </a:r>
          </a:p>
          <a:p>
            <a:pPr>
              <a:defRPr/>
            </a:pPr>
            <a:r>
              <a:rPr lang="en-US" sz="2000" dirty="0">
                <a:solidFill>
                  <a:srgbClr val="006600"/>
                </a:solidFill>
                <a:latin typeface="Tahoma" pitchFamily="34" charset="0"/>
                <a:cs typeface="Times New Roman" pitchFamily="18" charset="0"/>
              </a:rPr>
              <a:t>18.  Then those also who have fallen asleep in Christ have perished.</a:t>
            </a:r>
          </a:p>
          <a:p>
            <a:pPr>
              <a:defRPr/>
            </a:pPr>
            <a:r>
              <a:rPr lang="en-US" sz="2000" dirty="0">
                <a:solidFill>
                  <a:srgbClr val="006600"/>
                </a:solidFill>
                <a:latin typeface="Tahoma" pitchFamily="34" charset="0"/>
                <a:cs typeface="Times New Roman" pitchFamily="18" charset="0"/>
              </a:rPr>
              <a:t>19.  If we have hoped in Christ in this life only, we are of all men most to be pitied.</a:t>
            </a:r>
          </a:p>
        </p:txBody>
      </p:sp>
    </p:spTree>
    <p:extLst>
      <p:ext uri="{BB962C8B-B14F-4D97-AF65-F5344CB8AC3E}">
        <p14:creationId xmlns:p14="http://schemas.microsoft.com/office/powerpoint/2010/main" val="3419844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-20944" y="6548438"/>
            <a:ext cx="3352800" cy="309562"/>
          </a:xfrm>
        </p:spPr>
        <p:txBody>
          <a:bodyPr/>
          <a:lstStyle/>
          <a:p>
            <a:pPr>
              <a:defRPr/>
            </a:pPr>
            <a:r>
              <a:rPr lang="en-US"/>
              <a:t>“One Day”</a:t>
            </a:r>
            <a:endParaRPr lang="en-US" dirty="0"/>
          </a:p>
        </p:txBody>
      </p:sp>
      <p:sp>
        <p:nvSpPr>
          <p:cNvPr id="157698" name="Rectangle 1026"/>
          <p:cNvSpPr>
            <a:spLocks noGrp="1" noChangeArrowheads="1"/>
          </p:cNvSpPr>
          <p:nvPr>
            <p:ph type="title"/>
          </p:nvPr>
        </p:nvSpPr>
        <p:spPr>
          <a:xfrm>
            <a:off x="-2458" y="-7118"/>
            <a:ext cx="9161206" cy="616718"/>
          </a:xfrm>
        </p:spPr>
        <p:txBody>
          <a:bodyPr/>
          <a:lstStyle/>
          <a:p>
            <a:pPr marL="0" indent="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None/>
              <a:defRPr/>
            </a:pPr>
            <a:r>
              <a:rPr lang="en-US" sz="4000" u="sng" dirty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Intro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0" y="727501"/>
            <a:ext cx="9158748" cy="830997"/>
          </a:xfrm>
          <a:prstGeom prst="rect">
            <a:avLst/>
          </a:prstGeom>
          <a:ln/>
          <a:scene3d>
            <a:camera prst="orthographicFront"/>
            <a:lightRig rig="threePt" dir="t"/>
          </a:scene3d>
          <a:sp3d>
            <a:bevelT w="165100" prst="coolSlant"/>
          </a:sp3d>
          <a:ex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marL="457200" indent="-4572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2400" b="1" dirty="0">
                <a:solidFill>
                  <a:srgbClr val="006600"/>
                </a:solidFill>
                <a:latin typeface="Tahoma" pitchFamily="34" charset="0"/>
                <a:cs typeface="Times New Roman" pitchFamily="18" charset="0"/>
              </a:rPr>
              <a:t>Jesus lived, died, was buried and arose, and promised to return to take His disciples home to Heaven!</a:t>
            </a:r>
            <a:endParaRPr lang="en-US" sz="2400" b="1" i="1" dirty="0">
              <a:solidFill>
                <a:srgbClr val="006600"/>
              </a:solidFill>
              <a:latin typeface="Tahoma" pitchFamily="34" charset="0"/>
              <a:cs typeface="Times New Roman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011191">
            <a:off x="279898" y="2689674"/>
            <a:ext cx="2769918" cy="200819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6414" y="1813510"/>
            <a:ext cx="1703211" cy="271789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750528">
            <a:off x="5871107" y="2539128"/>
            <a:ext cx="3040164" cy="2278934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4519" y="4740874"/>
            <a:ext cx="2667000" cy="21160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48542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500"/>
                            </p:stCondLst>
                            <p:childTnLst>
                              <p:par>
                                <p:cTn id="22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500"/>
                            </p:stCondLst>
                            <p:childTnLst>
                              <p:par>
                                <p:cTn id="26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-20944" y="6548438"/>
            <a:ext cx="3352800" cy="309562"/>
          </a:xfrm>
        </p:spPr>
        <p:txBody>
          <a:bodyPr/>
          <a:lstStyle/>
          <a:p>
            <a:pPr>
              <a:defRPr/>
            </a:pPr>
            <a:r>
              <a:rPr lang="en-US"/>
              <a:t>“One Day”</a:t>
            </a:r>
            <a:endParaRPr lang="en-US" dirty="0"/>
          </a:p>
        </p:txBody>
      </p:sp>
      <p:sp>
        <p:nvSpPr>
          <p:cNvPr id="157698" name="Rectangle 1026"/>
          <p:cNvSpPr>
            <a:spLocks noGrp="1" noChangeArrowheads="1"/>
          </p:cNvSpPr>
          <p:nvPr>
            <p:ph type="title"/>
          </p:nvPr>
        </p:nvSpPr>
        <p:spPr>
          <a:xfrm>
            <a:off x="-2458" y="-7118"/>
            <a:ext cx="9161206" cy="616718"/>
          </a:xfrm>
        </p:spPr>
        <p:txBody>
          <a:bodyPr/>
          <a:lstStyle/>
          <a:p>
            <a:pPr marL="0" indent="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None/>
              <a:defRPr/>
            </a:pPr>
            <a:r>
              <a:rPr lang="en-US" sz="3600" u="sng" dirty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One Day Jesus Lived As Our Example!</a:t>
            </a: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94586" y="656987"/>
            <a:ext cx="8991600" cy="584775"/>
          </a:xfrm>
          <a:prstGeom prst="rect">
            <a:avLst/>
          </a:prstGeom>
          <a:solidFill>
            <a:schemeClr val="bg2">
              <a:lumMod val="90000"/>
            </a:schemeClr>
          </a:solidFill>
          <a:ln w="28575">
            <a:solidFill>
              <a:schemeClr val="bg2">
                <a:lumMod val="50000"/>
              </a:schemeClr>
            </a:solidFill>
          </a:ln>
          <a:effectLst/>
          <a:extLst/>
        </p:spPr>
        <p:txBody>
          <a:bodyPr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defRPr/>
            </a:pPr>
            <a:r>
              <a:rPr lang="en-US" sz="1600" dirty="0">
                <a:solidFill>
                  <a:srgbClr val="002060"/>
                </a:solidFill>
                <a:latin typeface="Tahoma" pitchFamily="34" charset="0"/>
                <a:cs typeface="Times New Roman" pitchFamily="18" charset="0"/>
              </a:rPr>
              <a:t>“One day when heaven was filled with His praises, One day when sin was as black as could be,</a:t>
            </a:r>
          </a:p>
          <a:p>
            <a:pPr algn="ctr">
              <a:defRPr/>
            </a:pPr>
            <a:r>
              <a:rPr lang="en-US" sz="1600" dirty="0">
                <a:solidFill>
                  <a:srgbClr val="002060"/>
                </a:solidFill>
                <a:latin typeface="Tahoma" pitchFamily="34" charset="0"/>
                <a:cs typeface="Times New Roman" pitchFamily="18" charset="0"/>
              </a:rPr>
              <a:t>Jesus came forth to be born of a virgin: Dwelt among men, my example is He!”</a:t>
            </a:r>
          </a:p>
        </p:txBody>
      </p: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-14748" y="1494680"/>
            <a:ext cx="9158748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457200" indent="-4572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2400" b="1" dirty="0">
                <a:solidFill>
                  <a:schemeClr val="accent1"/>
                </a:solidFill>
                <a:latin typeface="Tahoma" pitchFamily="34" charset="0"/>
                <a:cs typeface="Times New Roman" pitchFamily="18" charset="0"/>
              </a:rPr>
              <a:t>The Scriptures say that Jesus would be born of a virgin: Mt. 1:22-23 (Is. 7:14); Gal. 4:4</a:t>
            </a:r>
            <a:endParaRPr lang="en-US" sz="2400" b="1" i="1" dirty="0">
              <a:solidFill>
                <a:schemeClr val="accent1"/>
              </a:solidFill>
              <a:latin typeface="Tahoma" pitchFamily="34" charset="0"/>
              <a:cs typeface="Times New Roman" pitchFamily="18" charset="0"/>
            </a:endParaRPr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1" y="4515892"/>
            <a:ext cx="4953000" cy="169277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rgbClr val="002060"/>
            </a:solidFill>
          </a:ln>
          <a:effectLst/>
        </p:spPr>
        <p:txBody>
          <a:bodyPr wrap="square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b="1" dirty="0">
                <a:solidFill>
                  <a:srgbClr val="002060"/>
                </a:solidFill>
                <a:latin typeface="Tahoma" pitchFamily="34" charset="0"/>
                <a:cs typeface="Times New Roman" pitchFamily="18" charset="0"/>
              </a:rPr>
              <a:t>I Pet. 2:21</a:t>
            </a:r>
            <a:endParaRPr lang="en-US" b="1" i="1" dirty="0">
              <a:solidFill>
                <a:srgbClr val="002060"/>
              </a:solidFill>
              <a:latin typeface="Tahoma" pitchFamily="34" charset="0"/>
              <a:cs typeface="Times New Roman" pitchFamily="18" charset="0"/>
            </a:endParaRPr>
          </a:p>
          <a:p>
            <a:pPr>
              <a:defRPr/>
            </a:pPr>
            <a:r>
              <a:rPr lang="en-US" sz="2000" dirty="0">
                <a:solidFill>
                  <a:srgbClr val="006600"/>
                </a:solidFill>
                <a:latin typeface="Tahoma" pitchFamily="34" charset="0"/>
                <a:cs typeface="Times New Roman" pitchFamily="18" charset="0"/>
              </a:rPr>
              <a:t>21.  For you have been called for this purpose, since Christ also suffered for you, leaving you an example for you to follow in His steps,</a:t>
            </a:r>
          </a:p>
        </p:txBody>
      </p:sp>
      <p:sp>
        <p:nvSpPr>
          <p:cNvPr id="15" name="Text Box 5"/>
          <p:cNvSpPr txBox="1">
            <a:spLocks noChangeArrowheads="1"/>
          </p:cNvSpPr>
          <p:nvPr/>
        </p:nvSpPr>
        <p:spPr bwMode="auto">
          <a:xfrm>
            <a:off x="0" y="2536076"/>
            <a:ext cx="915874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457200" indent="-4572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2400" b="1" dirty="0">
                <a:solidFill>
                  <a:schemeClr val="accent1"/>
                </a:solidFill>
                <a:latin typeface="Tahoma" pitchFamily="34" charset="0"/>
                <a:cs typeface="Times New Roman" pitchFamily="18" charset="0"/>
              </a:rPr>
              <a:t>As a human being, He dwelt among men: Phil. 2:5-9</a:t>
            </a:r>
            <a:endParaRPr lang="en-US" sz="2400" b="1" i="1" dirty="0">
              <a:solidFill>
                <a:schemeClr val="accent1"/>
              </a:solidFill>
              <a:latin typeface="Tahoma" pitchFamily="34" charset="0"/>
              <a:cs typeface="Times New Roman" pitchFamily="18" charset="0"/>
            </a:endParaRPr>
          </a:p>
        </p:txBody>
      </p:sp>
      <p:sp>
        <p:nvSpPr>
          <p:cNvPr id="16" name="Text Box 5"/>
          <p:cNvSpPr txBox="1">
            <a:spLocks noChangeArrowheads="1"/>
          </p:cNvSpPr>
          <p:nvPr/>
        </p:nvSpPr>
        <p:spPr bwMode="auto">
          <a:xfrm>
            <a:off x="-14748" y="3124200"/>
            <a:ext cx="9158748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457200" indent="-4572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2400" b="1" dirty="0">
                <a:solidFill>
                  <a:schemeClr val="accent1"/>
                </a:solidFill>
                <a:latin typeface="Tahoma" pitchFamily="34" charset="0"/>
                <a:cs typeface="Times New Roman" pitchFamily="18" charset="0"/>
              </a:rPr>
              <a:t>The fact that Jesus was born of a woman and lived on earth made it possible for Him to be our perfect example: I Pet. 2:21 (Heb. 4:14-16)</a:t>
            </a:r>
            <a:endParaRPr lang="en-US" sz="2400" b="1" i="1" dirty="0">
              <a:solidFill>
                <a:schemeClr val="accent1"/>
              </a:solidFill>
              <a:latin typeface="Tahoma" pitchFamily="34" charset="0"/>
              <a:cs typeface="Times New Roman" pitchFamily="18" charset="0"/>
            </a:endParaRPr>
          </a:p>
        </p:txBody>
      </p:sp>
      <p:sp>
        <p:nvSpPr>
          <p:cNvPr id="17" name="Text Box 7"/>
          <p:cNvSpPr txBox="1">
            <a:spLocks noChangeArrowheads="1"/>
          </p:cNvSpPr>
          <p:nvPr/>
        </p:nvSpPr>
        <p:spPr bwMode="auto">
          <a:xfrm>
            <a:off x="4981318" y="4577447"/>
            <a:ext cx="4179888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457200" indent="-4572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2400" b="1" dirty="0">
                <a:latin typeface="Tahoma" pitchFamily="34" charset="0"/>
                <a:cs typeface="Times New Roman" pitchFamily="18" charset="0"/>
              </a:rPr>
              <a:t>One day Jesus came as</a:t>
            </a:r>
          </a:p>
          <a:p>
            <a:pPr algn="ctr" eaLnBrk="1" hangingPunct="1"/>
            <a:r>
              <a:rPr lang="en-US" sz="2400" b="1" dirty="0">
                <a:latin typeface="Tahoma" pitchFamily="34" charset="0"/>
                <a:cs typeface="Times New Roman" pitchFamily="18" charset="0"/>
              </a:rPr>
              <a:t>the Creator among the</a:t>
            </a:r>
          </a:p>
          <a:p>
            <a:pPr algn="ctr" eaLnBrk="1" hangingPunct="1"/>
            <a:r>
              <a:rPr lang="en-US" sz="2400" b="1" dirty="0">
                <a:latin typeface="Tahoma" pitchFamily="34" charset="0"/>
                <a:cs typeface="Times New Roman" pitchFamily="18" charset="0"/>
              </a:rPr>
              <a:t>created and set the</a:t>
            </a:r>
          </a:p>
          <a:p>
            <a:pPr algn="ctr" eaLnBrk="1" hangingPunct="1"/>
            <a:r>
              <a:rPr lang="en-US" sz="2400" b="1" dirty="0">
                <a:latin typeface="Tahoma" pitchFamily="34" charset="0"/>
                <a:cs typeface="Times New Roman" pitchFamily="18" charset="0"/>
              </a:rPr>
              <a:t>example for godly living!</a:t>
            </a:r>
            <a:endParaRPr lang="en-US" sz="2400" b="1" i="1" dirty="0">
              <a:latin typeface="Tahoma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0" grpId="0" animBg="1"/>
      <p:bldP spid="15" grpId="0"/>
      <p:bldP spid="16" grpId="0"/>
      <p:bldP spid="1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-20944" y="6548438"/>
            <a:ext cx="3352800" cy="309562"/>
          </a:xfrm>
        </p:spPr>
        <p:txBody>
          <a:bodyPr/>
          <a:lstStyle/>
          <a:p>
            <a:pPr>
              <a:defRPr/>
            </a:pPr>
            <a:r>
              <a:rPr lang="en-US"/>
              <a:t>“One Day”</a:t>
            </a:r>
            <a:endParaRPr lang="en-US" dirty="0"/>
          </a:p>
        </p:txBody>
      </p:sp>
      <p:sp>
        <p:nvSpPr>
          <p:cNvPr id="157698" name="Rectangle 1026"/>
          <p:cNvSpPr>
            <a:spLocks noGrp="1" noChangeArrowheads="1"/>
          </p:cNvSpPr>
          <p:nvPr>
            <p:ph type="title"/>
          </p:nvPr>
        </p:nvSpPr>
        <p:spPr>
          <a:xfrm>
            <a:off x="-2458" y="-7118"/>
            <a:ext cx="9161206" cy="616718"/>
          </a:xfrm>
        </p:spPr>
        <p:txBody>
          <a:bodyPr/>
          <a:lstStyle/>
          <a:p>
            <a:pPr marL="0" indent="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None/>
              <a:defRPr/>
            </a:pPr>
            <a:r>
              <a:rPr lang="en-US" sz="2800" u="sng" dirty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One Day Jesus Died On the Cross for Our Sins!</a:t>
            </a: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73101" y="887239"/>
            <a:ext cx="8991600" cy="584775"/>
          </a:xfrm>
          <a:prstGeom prst="rect">
            <a:avLst/>
          </a:prstGeom>
          <a:solidFill>
            <a:schemeClr val="bg2">
              <a:lumMod val="90000"/>
            </a:schemeClr>
          </a:solidFill>
          <a:ln w="28575">
            <a:solidFill>
              <a:schemeClr val="bg2">
                <a:lumMod val="50000"/>
              </a:schemeClr>
            </a:solidFill>
          </a:ln>
          <a:effectLst/>
          <a:extLst/>
        </p:spPr>
        <p:txBody>
          <a:bodyPr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defRPr/>
            </a:pPr>
            <a:r>
              <a:rPr lang="en-US" sz="1600" dirty="0">
                <a:solidFill>
                  <a:srgbClr val="002060"/>
                </a:solidFill>
                <a:latin typeface="Tahoma" pitchFamily="34" charset="0"/>
                <a:cs typeface="Times New Roman" pitchFamily="18" charset="0"/>
              </a:rPr>
              <a:t>“One day they led Him up Calvary’s mountain; One day they nailed Him to die on the tree,</a:t>
            </a:r>
          </a:p>
          <a:p>
            <a:pPr algn="ctr">
              <a:defRPr/>
            </a:pPr>
            <a:r>
              <a:rPr lang="en-US" sz="1600" dirty="0">
                <a:solidFill>
                  <a:srgbClr val="002060"/>
                </a:solidFill>
                <a:latin typeface="Tahoma" pitchFamily="34" charset="0"/>
                <a:cs typeface="Times New Roman" pitchFamily="18" charset="0"/>
              </a:rPr>
              <a:t>Suffering anguish, despised and rejected, Bearing my sins, my Redeemer is He!”</a:t>
            </a:r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11777" y="3171081"/>
            <a:ext cx="9172318" cy="29238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457200" indent="-4572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400" b="1" dirty="0">
                <a:solidFill>
                  <a:schemeClr val="accent1"/>
                </a:solidFill>
                <a:latin typeface="Tahoma" pitchFamily="34" charset="0"/>
                <a:cs typeface="Times New Roman" pitchFamily="18" charset="0"/>
              </a:rPr>
              <a:t>I Cor. 15:3:</a:t>
            </a:r>
          </a:p>
          <a:p>
            <a:pPr>
              <a:buClr>
                <a:schemeClr val="hlink"/>
              </a:buClr>
              <a:buSzPct val="115000"/>
              <a:buFont typeface="Wingdings" pitchFamily="2" charset="2"/>
              <a:buChar char="Ø"/>
            </a:pPr>
            <a:r>
              <a:rPr lang="en-US" sz="2000" dirty="0">
                <a:solidFill>
                  <a:schemeClr val="tx2"/>
                </a:solidFill>
                <a:latin typeface="Tahoma" pitchFamily="34" charset="0"/>
                <a:cs typeface="Times New Roman" pitchFamily="18" charset="0"/>
              </a:rPr>
              <a:t>Christ died for our sins ACCORDING to the Scriptures (Not by “accident”).</a:t>
            </a:r>
          </a:p>
          <a:p>
            <a:pPr>
              <a:buClr>
                <a:schemeClr val="hlink"/>
              </a:buClr>
              <a:buSzPct val="115000"/>
              <a:buFont typeface="Wingdings" pitchFamily="2" charset="2"/>
              <a:buChar char="Ø"/>
            </a:pPr>
            <a:r>
              <a:rPr lang="en-US" sz="2000" dirty="0">
                <a:solidFill>
                  <a:schemeClr val="tx2"/>
                </a:solidFill>
                <a:latin typeface="Tahoma" pitchFamily="34" charset="0"/>
                <a:cs typeface="Times New Roman" pitchFamily="18" charset="0"/>
              </a:rPr>
              <a:t>Paul explains the difference of the gospel from the Jewish expectation:</a:t>
            </a:r>
          </a:p>
          <a:p>
            <a:pPr marL="800100" lvl="1" indent="-342900">
              <a:buClr>
                <a:schemeClr val="hlink"/>
              </a:buClr>
              <a:buSzPct val="115000"/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chemeClr val="tx2"/>
                </a:solidFill>
                <a:latin typeface="Tahoma" pitchFamily="34" charset="0"/>
                <a:cs typeface="Times New Roman" pitchFamily="18" charset="0"/>
              </a:rPr>
              <a:t>The Jews expected (wanted) the Messiah to establish an earthly, physical kingdom (Acts 1:6; Jn. 18:36)</a:t>
            </a:r>
          </a:p>
          <a:p>
            <a:pPr marL="800100" lvl="1" indent="-342900">
              <a:buClr>
                <a:schemeClr val="hlink"/>
              </a:buClr>
              <a:buSzPct val="115000"/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chemeClr val="tx2"/>
                </a:solidFill>
                <a:latin typeface="Tahoma" pitchFamily="34" charset="0"/>
                <a:cs typeface="Times New Roman" pitchFamily="18" charset="0"/>
              </a:rPr>
              <a:t>The Scriptures never taught that, instead they taught a “suffering Savior” (Is. 53:11-12; Acts 3:18)</a:t>
            </a:r>
          </a:p>
          <a:p>
            <a:pPr>
              <a:buClr>
                <a:schemeClr val="hlink"/>
              </a:buClr>
              <a:buSzPct val="115000"/>
              <a:buFont typeface="Wingdings" pitchFamily="2" charset="2"/>
              <a:buChar char="Ø"/>
            </a:pPr>
            <a:r>
              <a:rPr lang="en-US" sz="2000" dirty="0">
                <a:solidFill>
                  <a:schemeClr val="tx2"/>
                </a:solidFill>
                <a:latin typeface="Tahoma" pitchFamily="34" charset="0"/>
                <a:cs typeface="Times New Roman" pitchFamily="18" charset="0"/>
              </a:rPr>
              <a:t>Jesus and the apostles taught that the Scriptures pointed to His death </a:t>
            </a:r>
          </a:p>
          <a:p>
            <a:pPr marL="457200" lvl="1" indent="0">
              <a:buClr>
                <a:schemeClr val="hlink"/>
              </a:buClr>
              <a:buSzPct val="115000"/>
            </a:pPr>
            <a:r>
              <a:rPr lang="en-US" sz="2000" dirty="0">
                <a:solidFill>
                  <a:schemeClr val="tx2"/>
                </a:solidFill>
                <a:latin typeface="Tahoma" pitchFamily="34" charset="0"/>
                <a:cs typeface="Times New Roman" pitchFamily="18" charset="0"/>
              </a:rPr>
              <a:t>(Lk. 24:44-46; I Pet. 1:10-12).</a:t>
            </a: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-20944" y="1867123"/>
            <a:ext cx="9179691" cy="107721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rgbClr val="002060"/>
            </a:solidFill>
          </a:ln>
          <a:effectLst/>
        </p:spPr>
        <p:txBody>
          <a:bodyPr wrap="square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b="1" dirty="0">
                <a:solidFill>
                  <a:srgbClr val="002060"/>
                </a:solidFill>
                <a:latin typeface="Tahoma" pitchFamily="34" charset="0"/>
                <a:cs typeface="Times New Roman" pitchFamily="18" charset="0"/>
              </a:rPr>
              <a:t>I Cor. 15:3</a:t>
            </a:r>
            <a:endParaRPr lang="en-US" b="1" i="1" dirty="0">
              <a:solidFill>
                <a:srgbClr val="002060"/>
              </a:solidFill>
              <a:latin typeface="Tahoma" pitchFamily="34" charset="0"/>
              <a:cs typeface="Times New Roman" pitchFamily="18" charset="0"/>
            </a:endParaRPr>
          </a:p>
          <a:p>
            <a:pPr>
              <a:defRPr/>
            </a:pPr>
            <a:r>
              <a:rPr lang="en-US" sz="2000" dirty="0">
                <a:solidFill>
                  <a:srgbClr val="006600"/>
                </a:solidFill>
                <a:latin typeface="Tahoma" pitchFamily="34" charset="0"/>
                <a:cs typeface="Times New Roman" pitchFamily="18" charset="0"/>
              </a:rPr>
              <a:t>3.  For I delivered to you as of first importance what I also received, that Christ died for our sins according to the Scriptures,</a:t>
            </a:r>
          </a:p>
        </p:txBody>
      </p:sp>
    </p:spTree>
    <p:extLst>
      <p:ext uri="{BB962C8B-B14F-4D97-AF65-F5344CB8AC3E}">
        <p14:creationId xmlns:p14="http://schemas.microsoft.com/office/powerpoint/2010/main" val="3004827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-20944" y="6548438"/>
            <a:ext cx="3352800" cy="309562"/>
          </a:xfrm>
        </p:spPr>
        <p:txBody>
          <a:bodyPr/>
          <a:lstStyle/>
          <a:p>
            <a:pPr>
              <a:defRPr/>
            </a:pPr>
            <a:r>
              <a:rPr lang="en-US"/>
              <a:t>“One Day”</a:t>
            </a:r>
            <a:endParaRPr lang="en-US" dirty="0"/>
          </a:p>
        </p:txBody>
      </p:sp>
      <p:sp>
        <p:nvSpPr>
          <p:cNvPr id="157698" name="Rectangle 1026"/>
          <p:cNvSpPr>
            <a:spLocks noGrp="1" noChangeArrowheads="1"/>
          </p:cNvSpPr>
          <p:nvPr>
            <p:ph type="title"/>
          </p:nvPr>
        </p:nvSpPr>
        <p:spPr>
          <a:xfrm>
            <a:off x="-2458" y="-7118"/>
            <a:ext cx="9161206" cy="616718"/>
          </a:xfrm>
        </p:spPr>
        <p:txBody>
          <a:bodyPr/>
          <a:lstStyle/>
          <a:p>
            <a:pPr marL="0" indent="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None/>
              <a:defRPr/>
            </a:pPr>
            <a:r>
              <a:rPr lang="en-US" sz="2800" u="sng" dirty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One Day Jesus Died On the Cross for Our Sins!</a:t>
            </a: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83574" y="594852"/>
            <a:ext cx="8991600" cy="584775"/>
          </a:xfrm>
          <a:prstGeom prst="rect">
            <a:avLst/>
          </a:prstGeom>
          <a:solidFill>
            <a:schemeClr val="bg2">
              <a:lumMod val="90000"/>
            </a:schemeClr>
          </a:solidFill>
          <a:ln w="28575">
            <a:solidFill>
              <a:schemeClr val="bg2">
                <a:lumMod val="50000"/>
              </a:schemeClr>
            </a:solidFill>
          </a:ln>
          <a:effectLst/>
          <a:extLst/>
        </p:spPr>
        <p:txBody>
          <a:bodyPr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defRPr/>
            </a:pPr>
            <a:r>
              <a:rPr lang="en-US" sz="1600" dirty="0">
                <a:solidFill>
                  <a:srgbClr val="002060"/>
                </a:solidFill>
                <a:latin typeface="Tahoma" pitchFamily="34" charset="0"/>
                <a:cs typeface="Times New Roman" pitchFamily="18" charset="0"/>
              </a:rPr>
              <a:t>“One day they led Him up Calvary’s mountain; One day they nailed Him to die on the tree,</a:t>
            </a:r>
          </a:p>
          <a:p>
            <a:pPr algn="ctr">
              <a:defRPr/>
            </a:pPr>
            <a:r>
              <a:rPr lang="en-US" sz="1600" dirty="0">
                <a:solidFill>
                  <a:srgbClr val="002060"/>
                </a:solidFill>
                <a:latin typeface="Tahoma" pitchFamily="34" charset="0"/>
                <a:cs typeface="Times New Roman" pitchFamily="18" charset="0"/>
              </a:rPr>
              <a:t>Suffering anguish, despised and rejected, Bearing my sins, my Redeemer is He!”</a:t>
            </a:r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-6785" y="3124200"/>
            <a:ext cx="9172318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457200" indent="-4572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400" b="1" dirty="0">
                <a:solidFill>
                  <a:schemeClr val="accent1"/>
                </a:solidFill>
                <a:latin typeface="Tahoma" pitchFamily="34" charset="0"/>
                <a:cs typeface="Times New Roman" pitchFamily="18" charset="0"/>
              </a:rPr>
              <a:t>Golgotha (Hebrew) &amp; Calvary (Latin) = “The Skull”:</a:t>
            </a:r>
          </a:p>
          <a:p>
            <a:pPr>
              <a:buClr>
                <a:schemeClr val="hlink"/>
              </a:buClr>
              <a:buSzPct val="115000"/>
              <a:buFont typeface="Wingdings" pitchFamily="2" charset="2"/>
              <a:buChar char="Ø"/>
            </a:pPr>
            <a:r>
              <a:rPr lang="en-US" sz="2000" b="1" dirty="0">
                <a:solidFill>
                  <a:schemeClr val="tx2"/>
                </a:solidFill>
                <a:latin typeface="Tahoma" pitchFamily="34" charset="0"/>
                <a:cs typeface="Times New Roman" pitchFamily="18" charset="0"/>
              </a:rPr>
              <a:t>Lk. 23:33; Jn. 19:17-18: </a:t>
            </a:r>
            <a:r>
              <a:rPr lang="en-US" sz="2000" dirty="0">
                <a:solidFill>
                  <a:schemeClr val="tx2"/>
                </a:solidFill>
                <a:latin typeface="Tahoma" pitchFamily="34" charset="0"/>
                <a:cs typeface="Times New Roman" pitchFamily="18" charset="0"/>
              </a:rPr>
              <a:t>“There they crucified Him.”</a:t>
            </a: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-20945" y="1295400"/>
            <a:ext cx="9179693" cy="169277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rgbClr val="002060"/>
            </a:solidFill>
          </a:ln>
          <a:effectLst/>
        </p:spPr>
        <p:txBody>
          <a:bodyPr wrap="square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b="1" dirty="0">
                <a:solidFill>
                  <a:srgbClr val="002060"/>
                </a:solidFill>
                <a:latin typeface="Tahoma" pitchFamily="34" charset="0"/>
                <a:cs typeface="Times New Roman" pitchFamily="18" charset="0"/>
              </a:rPr>
              <a:t>Jn. 19:17-18</a:t>
            </a:r>
            <a:endParaRPr lang="en-US" b="1" i="1" dirty="0">
              <a:solidFill>
                <a:srgbClr val="002060"/>
              </a:solidFill>
              <a:latin typeface="Tahoma" pitchFamily="34" charset="0"/>
              <a:cs typeface="Times New Roman" pitchFamily="18" charset="0"/>
            </a:endParaRPr>
          </a:p>
          <a:p>
            <a:pPr>
              <a:defRPr/>
            </a:pPr>
            <a:r>
              <a:rPr lang="en-US" sz="2000" dirty="0">
                <a:solidFill>
                  <a:srgbClr val="006600"/>
                </a:solidFill>
                <a:latin typeface="Tahoma" pitchFamily="34" charset="0"/>
                <a:cs typeface="Times New Roman" pitchFamily="18" charset="0"/>
              </a:rPr>
              <a:t>17.  They took Jesus, therefore, and He went out, bearing His own cross, to the place called the Place of a Skull, which is called in Hebrew, Golgotha.</a:t>
            </a:r>
          </a:p>
          <a:p>
            <a:pPr>
              <a:defRPr/>
            </a:pPr>
            <a:r>
              <a:rPr lang="en-US" sz="2000" dirty="0">
                <a:solidFill>
                  <a:srgbClr val="006600"/>
                </a:solidFill>
                <a:latin typeface="Tahoma" pitchFamily="34" charset="0"/>
                <a:cs typeface="Times New Roman" pitchFamily="18" charset="0"/>
              </a:rPr>
              <a:t>18.  There they crucified Him, and with Him two other men, one on either side, and Jesus in between.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3655" y="4363065"/>
            <a:ext cx="2890345" cy="2514600"/>
          </a:xfrm>
          <a:prstGeom prst="rect">
            <a:avLst/>
          </a:prstGeom>
        </p:spPr>
      </p:pic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-2458" y="5689345"/>
            <a:ext cx="6298592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457200" indent="-4572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2400" b="1" dirty="0">
                <a:latin typeface="Tahoma" pitchFamily="34" charset="0"/>
                <a:cs typeface="Times New Roman" pitchFamily="18" charset="0"/>
              </a:rPr>
              <a:t>One day Jesus died to redeem mankind</a:t>
            </a:r>
          </a:p>
          <a:p>
            <a:pPr algn="ctr" eaLnBrk="1" hangingPunct="1"/>
            <a:r>
              <a:rPr lang="en-US" sz="2400" b="1" dirty="0">
                <a:latin typeface="Tahoma" pitchFamily="34" charset="0"/>
                <a:cs typeface="Times New Roman" pitchFamily="18" charset="0"/>
              </a:rPr>
              <a:t>from their sins &amp; to reconcile us to God!</a:t>
            </a:r>
            <a:endParaRPr lang="en-US" sz="2400" b="1" i="1" dirty="0">
              <a:latin typeface="Tahoma" pitchFamily="34" charset="0"/>
              <a:cs typeface="Times New Roman" pitchFamily="18" charset="0"/>
            </a:endParaRPr>
          </a:p>
        </p:txBody>
      </p:sp>
      <p:sp>
        <p:nvSpPr>
          <p:cNvPr id="13" name="Text Box 5"/>
          <p:cNvSpPr txBox="1">
            <a:spLocks noChangeArrowheads="1"/>
          </p:cNvSpPr>
          <p:nvPr/>
        </p:nvSpPr>
        <p:spPr bwMode="auto">
          <a:xfrm>
            <a:off x="-20945" y="3978344"/>
            <a:ext cx="6274599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457200" indent="-4572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400" b="1" dirty="0">
                <a:solidFill>
                  <a:schemeClr val="accent1"/>
                </a:solidFill>
                <a:latin typeface="Tahoma" pitchFamily="34" charset="0"/>
                <a:cs typeface="Times New Roman" pitchFamily="18" charset="0"/>
              </a:rPr>
              <a:t>Nailed to the cross</a:t>
            </a:r>
          </a:p>
          <a:p>
            <a:pPr>
              <a:buClr>
                <a:schemeClr val="hlink"/>
              </a:buClr>
              <a:buSzPct val="115000"/>
              <a:buFont typeface="Wingdings" pitchFamily="2" charset="2"/>
              <a:buChar char="Ø"/>
            </a:pPr>
            <a:r>
              <a:rPr lang="en-US" sz="2000" b="1" dirty="0">
                <a:solidFill>
                  <a:schemeClr val="tx2"/>
                </a:solidFill>
                <a:latin typeface="Tahoma" pitchFamily="34" charset="0"/>
                <a:cs typeface="Times New Roman" pitchFamily="18" charset="0"/>
              </a:rPr>
              <a:t>Jn. 20:25; Acts 2:23; Col. 2:14</a:t>
            </a:r>
          </a:p>
        </p:txBody>
      </p:sp>
      <p:sp>
        <p:nvSpPr>
          <p:cNvPr id="14" name="Text Box 5"/>
          <p:cNvSpPr txBox="1">
            <a:spLocks noChangeArrowheads="1"/>
          </p:cNvSpPr>
          <p:nvPr/>
        </p:nvSpPr>
        <p:spPr bwMode="auto">
          <a:xfrm>
            <a:off x="12291" y="4850924"/>
            <a:ext cx="6274599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457200" indent="-4572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400" b="1" dirty="0">
                <a:solidFill>
                  <a:schemeClr val="accent1"/>
                </a:solidFill>
                <a:latin typeface="Tahoma" pitchFamily="34" charset="0"/>
                <a:cs typeface="Times New Roman" pitchFamily="18" charset="0"/>
              </a:rPr>
              <a:t>He is our Redeemer</a:t>
            </a:r>
          </a:p>
          <a:p>
            <a:pPr>
              <a:buClr>
                <a:schemeClr val="hlink"/>
              </a:buClr>
              <a:buSzPct val="115000"/>
              <a:buFont typeface="Wingdings" pitchFamily="2" charset="2"/>
              <a:buChar char="Ø"/>
            </a:pPr>
            <a:r>
              <a:rPr lang="nn-NO" sz="2000" b="1" dirty="0">
                <a:solidFill>
                  <a:schemeClr val="tx2"/>
                </a:solidFill>
                <a:latin typeface="Tahoma" pitchFamily="34" charset="0"/>
                <a:cs typeface="Times New Roman" pitchFamily="18" charset="0"/>
              </a:rPr>
              <a:t>Rom. 3:24; Gal. 3:13; Eph. 1:7; 2:13-16</a:t>
            </a:r>
            <a:endParaRPr lang="en-US" sz="2000" b="1" dirty="0">
              <a:solidFill>
                <a:schemeClr val="tx2"/>
              </a:solidFill>
              <a:latin typeface="Tahoma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63471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8" grpId="0" animBg="1"/>
      <p:bldP spid="12" grpId="0"/>
      <p:bldP spid="13" grpId="0"/>
      <p:bldP spid="1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-20944" y="6548438"/>
            <a:ext cx="3352800" cy="309562"/>
          </a:xfrm>
        </p:spPr>
        <p:txBody>
          <a:bodyPr/>
          <a:lstStyle/>
          <a:p>
            <a:pPr>
              <a:defRPr/>
            </a:pPr>
            <a:r>
              <a:rPr lang="en-US"/>
              <a:t>“One Day”</a:t>
            </a:r>
            <a:endParaRPr lang="en-US" dirty="0"/>
          </a:p>
        </p:txBody>
      </p:sp>
      <p:sp>
        <p:nvSpPr>
          <p:cNvPr id="157698" name="Rectangle 1026"/>
          <p:cNvSpPr>
            <a:spLocks noGrp="1" noChangeArrowheads="1"/>
          </p:cNvSpPr>
          <p:nvPr>
            <p:ph type="title"/>
          </p:nvPr>
        </p:nvSpPr>
        <p:spPr>
          <a:xfrm>
            <a:off x="-2458" y="-7118"/>
            <a:ext cx="9161206" cy="616718"/>
          </a:xfrm>
        </p:spPr>
        <p:txBody>
          <a:bodyPr/>
          <a:lstStyle/>
          <a:p>
            <a:pPr marL="0" indent="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None/>
              <a:defRPr/>
            </a:pPr>
            <a:r>
              <a:rPr lang="en-US" sz="2800" u="sng" dirty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One Day Jesus Was Buried &amp; Rose from the Dead!</a:t>
            </a: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83574" y="594852"/>
            <a:ext cx="8991600" cy="584775"/>
          </a:xfrm>
          <a:prstGeom prst="rect">
            <a:avLst/>
          </a:prstGeom>
          <a:solidFill>
            <a:schemeClr val="bg2">
              <a:lumMod val="90000"/>
            </a:schemeClr>
          </a:solidFill>
          <a:ln w="28575">
            <a:solidFill>
              <a:schemeClr val="bg2">
                <a:lumMod val="50000"/>
              </a:schemeClr>
            </a:solidFill>
          </a:ln>
          <a:effectLst/>
          <a:extLst/>
        </p:spPr>
        <p:txBody>
          <a:bodyPr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defRPr/>
            </a:pPr>
            <a:r>
              <a:rPr lang="en-US" sz="1600" dirty="0">
                <a:solidFill>
                  <a:srgbClr val="002060"/>
                </a:solidFill>
                <a:latin typeface="Tahoma" pitchFamily="34" charset="0"/>
                <a:cs typeface="Times New Roman" pitchFamily="18" charset="0"/>
              </a:rPr>
              <a:t>“One day the grave could conceal Him no longer; One day the stone rolled away from the door.</a:t>
            </a:r>
          </a:p>
          <a:p>
            <a:pPr algn="ctr">
              <a:defRPr/>
            </a:pPr>
            <a:r>
              <a:rPr lang="en-US" sz="1600" dirty="0">
                <a:solidFill>
                  <a:srgbClr val="002060"/>
                </a:solidFill>
                <a:latin typeface="Tahoma" pitchFamily="34" charset="0"/>
                <a:cs typeface="Times New Roman" pitchFamily="18" charset="0"/>
              </a:rPr>
              <a:t>Then He arose; over death He had conquered, Now is ascended, my Lord evermore!”</a:t>
            </a:r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-20944" y="2743200"/>
            <a:ext cx="9172318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457200" indent="-4572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400" b="1" dirty="0">
                <a:solidFill>
                  <a:schemeClr val="accent1"/>
                </a:solidFill>
                <a:latin typeface="Tahoma" pitchFamily="34" charset="0"/>
                <a:cs typeface="Times New Roman" pitchFamily="18" charset="0"/>
              </a:rPr>
              <a:t>I Cor. 15:4:</a:t>
            </a:r>
          </a:p>
          <a:p>
            <a:pPr>
              <a:buClr>
                <a:schemeClr val="hlink"/>
              </a:buClr>
              <a:buSzPct val="115000"/>
              <a:buFont typeface="Wingdings" pitchFamily="2" charset="2"/>
              <a:buChar char="Ø"/>
            </a:pPr>
            <a:r>
              <a:rPr lang="en-US" sz="2000" dirty="0">
                <a:solidFill>
                  <a:schemeClr val="tx2"/>
                </a:solidFill>
                <a:latin typeface="Tahoma" pitchFamily="34" charset="0"/>
                <a:cs typeface="Times New Roman" pitchFamily="18" charset="0"/>
              </a:rPr>
              <a:t>He was buried and rose on the third day ACCORDING to the Scriptures (Ps. 16:10; Mt. 12:40; Lk. 24:4-7, 44-46; </a:t>
            </a:r>
            <a:r>
              <a:rPr lang="en-US" sz="2000" b="1" dirty="0">
                <a:solidFill>
                  <a:schemeClr val="tx2"/>
                </a:solidFill>
                <a:latin typeface="Tahoma" pitchFamily="34" charset="0"/>
                <a:cs typeface="Times New Roman" pitchFamily="18" charset="0"/>
              </a:rPr>
              <a:t>Jn. 2:19-22</a:t>
            </a:r>
            <a:r>
              <a:rPr lang="en-US" sz="2000" dirty="0">
                <a:solidFill>
                  <a:schemeClr val="tx2"/>
                </a:solidFill>
                <a:latin typeface="Tahoma" pitchFamily="34" charset="0"/>
                <a:cs typeface="Times New Roman" pitchFamily="18" charset="0"/>
              </a:rPr>
              <a:t>).</a:t>
            </a:r>
          </a:p>
          <a:p>
            <a:pPr>
              <a:buClr>
                <a:schemeClr val="hlink"/>
              </a:buClr>
              <a:buSzPct val="115000"/>
              <a:buFont typeface="Wingdings" pitchFamily="2" charset="2"/>
              <a:buChar char="Ø"/>
            </a:pPr>
            <a:r>
              <a:rPr lang="en-US" sz="2000" dirty="0">
                <a:solidFill>
                  <a:schemeClr val="tx2"/>
                </a:solidFill>
                <a:latin typeface="Tahoma" pitchFamily="34" charset="0"/>
                <a:cs typeface="Times New Roman" pitchFamily="18" charset="0"/>
              </a:rPr>
              <a:t>Peter quoted from Ps. 16:10 in his sermon on Day of Pentecost (Acts 2:27).</a:t>
            </a:r>
          </a:p>
          <a:p>
            <a:pPr>
              <a:buClr>
                <a:schemeClr val="hlink"/>
              </a:buClr>
              <a:buSzPct val="115000"/>
              <a:buFont typeface="Wingdings" pitchFamily="2" charset="2"/>
              <a:buChar char="Ø"/>
            </a:pPr>
            <a:r>
              <a:rPr lang="en-US" sz="2000" dirty="0">
                <a:solidFill>
                  <a:schemeClr val="tx2"/>
                </a:solidFill>
                <a:latin typeface="Tahoma" pitchFamily="34" charset="0"/>
                <a:cs typeface="Times New Roman" pitchFamily="18" charset="0"/>
              </a:rPr>
              <a:t>Paul is strengthening their faith by stating these events were foretold in the Scriptures, and were revealed to him by Christ </a:t>
            </a:r>
            <a:r>
              <a:rPr lang="en-US" sz="2000" i="1" dirty="0">
                <a:solidFill>
                  <a:schemeClr val="tx2"/>
                </a:solidFill>
                <a:latin typeface="Tahoma" pitchFamily="34" charset="0"/>
                <a:cs typeface="Times New Roman" pitchFamily="18" charset="0"/>
              </a:rPr>
              <a:t>(I Cor. 15:3; Gal. 1:12). </a:t>
            </a:r>
          </a:p>
          <a:p>
            <a:pPr>
              <a:buClr>
                <a:schemeClr val="hlink"/>
              </a:buClr>
              <a:buSzPct val="115000"/>
              <a:buFont typeface="Wingdings" pitchFamily="2" charset="2"/>
              <a:buChar char="Ø"/>
            </a:pPr>
            <a:r>
              <a:rPr lang="en-US" sz="2000" b="1" i="1" dirty="0">
                <a:solidFill>
                  <a:schemeClr val="tx2"/>
                </a:solidFill>
                <a:latin typeface="Tahoma" pitchFamily="34" charset="0"/>
                <a:cs typeface="Times New Roman" pitchFamily="18" charset="0"/>
              </a:rPr>
              <a:t>Heb. 2:14-15: </a:t>
            </a:r>
            <a:r>
              <a:rPr lang="en-US" sz="2000" i="1" dirty="0">
                <a:solidFill>
                  <a:schemeClr val="tx2"/>
                </a:solidFill>
                <a:latin typeface="Tahoma" pitchFamily="34" charset="0"/>
                <a:cs typeface="Times New Roman" pitchFamily="18" charset="0"/>
              </a:rPr>
              <a:t>Jesus broke the power of death for everyone!</a:t>
            </a: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-20944" y="1447800"/>
            <a:ext cx="9179691" cy="107721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rgbClr val="002060"/>
            </a:solidFill>
          </a:ln>
          <a:effectLst/>
        </p:spPr>
        <p:txBody>
          <a:bodyPr wrap="square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b="1" dirty="0">
                <a:solidFill>
                  <a:srgbClr val="002060"/>
                </a:solidFill>
                <a:latin typeface="Tahoma" pitchFamily="34" charset="0"/>
                <a:cs typeface="Times New Roman" pitchFamily="18" charset="0"/>
              </a:rPr>
              <a:t>I Cor. 15:4</a:t>
            </a:r>
            <a:endParaRPr lang="en-US" b="1" i="1" dirty="0">
              <a:solidFill>
                <a:srgbClr val="002060"/>
              </a:solidFill>
              <a:latin typeface="Tahoma" pitchFamily="34" charset="0"/>
              <a:cs typeface="Times New Roman" pitchFamily="18" charset="0"/>
            </a:endParaRPr>
          </a:p>
          <a:p>
            <a:pPr>
              <a:defRPr/>
            </a:pPr>
            <a:r>
              <a:rPr lang="en-US" sz="2000" dirty="0">
                <a:solidFill>
                  <a:srgbClr val="006600"/>
                </a:solidFill>
                <a:latin typeface="Tahoma" pitchFamily="34" charset="0"/>
                <a:cs typeface="Times New Roman" pitchFamily="18" charset="0"/>
              </a:rPr>
              <a:t>4.  and that He was buried, and that He was raised on the third day according to the Scriptures,</a:t>
            </a:r>
          </a:p>
        </p:txBody>
      </p:sp>
      <p:sp>
        <p:nvSpPr>
          <p:cNvPr id="10" name="Text Box 3"/>
          <p:cNvSpPr txBox="1">
            <a:spLocks noChangeArrowheads="1"/>
          </p:cNvSpPr>
          <p:nvPr/>
        </p:nvSpPr>
        <p:spPr bwMode="auto">
          <a:xfrm>
            <a:off x="82345" y="5791200"/>
            <a:ext cx="8991600" cy="584775"/>
          </a:xfrm>
          <a:prstGeom prst="rect">
            <a:avLst/>
          </a:prstGeom>
          <a:solidFill>
            <a:schemeClr val="bg2">
              <a:lumMod val="90000"/>
            </a:schemeClr>
          </a:solidFill>
          <a:ln w="28575">
            <a:solidFill>
              <a:schemeClr val="bg2">
                <a:lumMod val="50000"/>
              </a:schemeClr>
            </a:solidFill>
          </a:ln>
          <a:effectLst/>
          <a:extLst/>
        </p:spPr>
        <p:txBody>
          <a:bodyPr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defRPr/>
            </a:pPr>
            <a:r>
              <a:rPr lang="en-US" sz="1600" dirty="0">
                <a:solidFill>
                  <a:srgbClr val="002060"/>
                </a:solidFill>
                <a:latin typeface="Tahoma" pitchFamily="34" charset="0"/>
                <a:cs typeface="Times New Roman" pitchFamily="18" charset="0"/>
              </a:rPr>
              <a:t>“One day they left Him alone in the garden; One day He rested from suffering free. Angels came</a:t>
            </a:r>
          </a:p>
          <a:p>
            <a:pPr algn="ctr">
              <a:defRPr/>
            </a:pPr>
            <a:r>
              <a:rPr lang="en-US" sz="1600" dirty="0">
                <a:solidFill>
                  <a:srgbClr val="002060"/>
                </a:solidFill>
                <a:latin typeface="Tahoma" pitchFamily="34" charset="0"/>
                <a:cs typeface="Times New Roman" pitchFamily="18" charset="0"/>
              </a:rPr>
              <a:t>down o'er His tomb to keep vigil; Hope of the hopeless, My Savior is He!”</a:t>
            </a:r>
          </a:p>
        </p:txBody>
      </p: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-13570" y="5181600"/>
            <a:ext cx="917231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457200" indent="-4572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400" b="1" dirty="0">
                <a:solidFill>
                  <a:schemeClr val="accent1"/>
                </a:solidFill>
                <a:latin typeface="Tahoma" pitchFamily="34" charset="0"/>
                <a:cs typeface="Times New Roman" pitchFamily="18" charset="0"/>
              </a:rPr>
              <a:t>Original stanza 3:  His burial in the tomb</a:t>
            </a:r>
          </a:p>
        </p:txBody>
      </p:sp>
    </p:spTree>
    <p:extLst>
      <p:ext uri="{BB962C8B-B14F-4D97-AF65-F5344CB8AC3E}">
        <p14:creationId xmlns:p14="http://schemas.microsoft.com/office/powerpoint/2010/main" val="2279621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-20944" y="6548438"/>
            <a:ext cx="3352800" cy="309562"/>
          </a:xfrm>
        </p:spPr>
        <p:txBody>
          <a:bodyPr/>
          <a:lstStyle/>
          <a:p>
            <a:pPr>
              <a:defRPr/>
            </a:pPr>
            <a:r>
              <a:rPr lang="en-US" dirty="0"/>
              <a:t>“One Day”</a:t>
            </a:r>
          </a:p>
        </p:txBody>
      </p:sp>
      <p:sp>
        <p:nvSpPr>
          <p:cNvPr id="157698" name="Rectangle 1026"/>
          <p:cNvSpPr>
            <a:spLocks noGrp="1" noChangeArrowheads="1"/>
          </p:cNvSpPr>
          <p:nvPr>
            <p:ph type="title"/>
          </p:nvPr>
        </p:nvSpPr>
        <p:spPr>
          <a:xfrm>
            <a:off x="-2458" y="-7118"/>
            <a:ext cx="9161206" cy="616718"/>
          </a:xfrm>
        </p:spPr>
        <p:txBody>
          <a:bodyPr/>
          <a:lstStyle/>
          <a:p>
            <a:pPr marL="0" indent="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None/>
              <a:defRPr/>
            </a:pPr>
            <a:r>
              <a:rPr lang="en-US" sz="2800" u="sng" dirty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One Day Jesus Was Buried &amp; Rose from the Dead!</a:t>
            </a: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83574" y="594852"/>
            <a:ext cx="8991600" cy="584775"/>
          </a:xfrm>
          <a:prstGeom prst="rect">
            <a:avLst/>
          </a:prstGeom>
          <a:solidFill>
            <a:schemeClr val="bg2">
              <a:lumMod val="90000"/>
            </a:schemeClr>
          </a:solidFill>
          <a:ln w="28575">
            <a:solidFill>
              <a:schemeClr val="bg2">
                <a:lumMod val="50000"/>
              </a:schemeClr>
            </a:solidFill>
          </a:ln>
          <a:effectLst/>
          <a:extLst/>
        </p:spPr>
        <p:txBody>
          <a:bodyPr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defRPr/>
            </a:pPr>
            <a:r>
              <a:rPr lang="en-US" sz="1600" dirty="0">
                <a:solidFill>
                  <a:srgbClr val="002060"/>
                </a:solidFill>
                <a:latin typeface="Tahoma" pitchFamily="34" charset="0"/>
                <a:cs typeface="Times New Roman" pitchFamily="18" charset="0"/>
              </a:rPr>
              <a:t>“One day the grave could conceal Him no longer; One day the stone rolled away from the door.</a:t>
            </a:r>
          </a:p>
          <a:p>
            <a:pPr algn="ctr">
              <a:defRPr/>
            </a:pPr>
            <a:r>
              <a:rPr lang="en-US" sz="1600" dirty="0">
                <a:solidFill>
                  <a:srgbClr val="002060"/>
                </a:solidFill>
                <a:latin typeface="Tahoma" pitchFamily="34" charset="0"/>
                <a:cs typeface="Times New Roman" pitchFamily="18" charset="0"/>
              </a:rPr>
              <a:t>Then He arose; over death He had conquered, Now is ascended, my Lord evermore!”</a:t>
            </a:r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0" y="1371600"/>
            <a:ext cx="9144000" cy="15081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457200" indent="-4572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400" b="1" dirty="0">
                <a:solidFill>
                  <a:schemeClr val="accent1"/>
                </a:solidFill>
                <a:latin typeface="Tahoma" pitchFamily="34" charset="0"/>
                <a:cs typeface="Times New Roman" pitchFamily="18" charset="0"/>
              </a:rPr>
              <a:t>The women were wondering who would roll away the </a:t>
            </a:r>
          </a:p>
          <a:p>
            <a:pPr eaLnBrk="1" hangingPunct="1"/>
            <a:r>
              <a:rPr lang="en-US" sz="2400" b="1" dirty="0">
                <a:solidFill>
                  <a:schemeClr val="accent1"/>
                </a:solidFill>
                <a:latin typeface="Tahoma" pitchFamily="34" charset="0"/>
                <a:cs typeface="Times New Roman" pitchFamily="18" charset="0"/>
              </a:rPr>
              <a:t>“extremely large” stone but found an angel had already</a:t>
            </a:r>
          </a:p>
          <a:p>
            <a:pPr eaLnBrk="1" hangingPunct="1"/>
            <a:r>
              <a:rPr lang="en-US" sz="2400" b="1" dirty="0">
                <a:solidFill>
                  <a:schemeClr val="accent1"/>
                </a:solidFill>
                <a:latin typeface="Tahoma" pitchFamily="34" charset="0"/>
                <a:cs typeface="Times New Roman" pitchFamily="18" charset="0"/>
              </a:rPr>
              <a:t>moved it </a:t>
            </a:r>
          </a:p>
          <a:p>
            <a:pPr>
              <a:buClr>
                <a:schemeClr val="hlink"/>
              </a:buClr>
              <a:buSzPct val="115000"/>
              <a:buFont typeface="Wingdings" pitchFamily="2" charset="2"/>
              <a:buChar char="Ø"/>
            </a:pPr>
            <a:r>
              <a:rPr lang="nl-NL" sz="2000" b="1" i="1" dirty="0">
                <a:solidFill>
                  <a:schemeClr val="tx2"/>
                </a:solidFill>
                <a:latin typeface="Tahoma" pitchFamily="34" charset="0"/>
                <a:cs typeface="Times New Roman" pitchFamily="18" charset="0"/>
              </a:rPr>
              <a:t>Mt. 28:1-4; Mk. 16:1-4; Lk. 24:1-3; Jn. 20:1</a:t>
            </a:r>
            <a:endParaRPr lang="en-US" sz="2000" b="1" i="1" dirty="0">
              <a:solidFill>
                <a:schemeClr val="tx2"/>
              </a:solidFill>
              <a:latin typeface="Tahoma" pitchFamily="34" charset="0"/>
              <a:cs typeface="Times New Roman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8505" y="4150350"/>
            <a:ext cx="3630243" cy="2721262"/>
          </a:xfrm>
          <a:prstGeom prst="rect">
            <a:avLst/>
          </a:prstGeom>
        </p:spPr>
      </p:pic>
      <p:sp>
        <p:nvSpPr>
          <p:cNvPr id="12" name="Text Box 5"/>
          <p:cNvSpPr txBox="1">
            <a:spLocks noChangeArrowheads="1"/>
          </p:cNvSpPr>
          <p:nvPr/>
        </p:nvSpPr>
        <p:spPr bwMode="auto">
          <a:xfrm>
            <a:off x="7374" y="3276600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457200" indent="-4572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400" b="1" dirty="0">
                <a:solidFill>
                  <a:schemeClr val="accent1"/>
                </a:solidFill>
                <a:latin typeface="Tahoma" pitchFamily="34" charset="0"/>
                <a:cs typeface="Times New Roman" pitchFamily="18" charset="0"/>
              </a:rPr>
              <a:t>Following His resurrection, He ascended into heaven! </a:t>
            </a:r>
          </a:p>
          <a:p>
            <a:pPr>
              <a:buClr>
                <a:schemeClr val="hlink"/>
              </a:buClr>
              <a:buSzPct val="115000"/>
              <a:buFont typeface="Wingdings" pitchFamily="2" charset="2"/>
              <a:buChar char="Ø"/>
            </a:pPr>
            <a:r>
              <a:rPr lang="nl-NL" sz="2000" b="1" i="1" dirty="0">
                <a:solidFill>
                  <a:schemeClr val="tx2"/>
                </a:solidFill>
                <a:latin typeface="Tahoma" pitchFamily="34" charset="0"/>
                <a:cs typeface="Times New Roman" pitchFamily="18" charset="0"/>
              </a:rPr>
              <a:t>Acts 1:9-11</a:t>
            </a:r>
            <a:endParaRPr lang="en-US" sz="2000" b="1" i="1" dirty="0">
              <a:solidFill>
                <a:schemeClr val="tx2"/>
              </a:solidFill>
              <a:latin typeface="Tahoma" pitchFamily="34" charset="0"/>
              <a:cs typeface="Times New Roman" pitchFamily="18" charset="0"/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-20944" y="4356819"/>
            <a:ext cx="5549449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457200" indent="-4572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2400" b="1" dirty="0">
                <a:latin typeface="Tahoma" pitchFamily="34" charset="0"/>
                <a:cs typeface="Times New Roman" pitchFamily="18" charset="0"/>
              </a:rPr>
              <a:t>One day His resurrection from the</a:t>
            </a:r>
          </a:p>
          <a:p>
            <a:pPr algn="ctr" eaLnBrk="1" hangingPunct="1"/>
            <a:r>
              <a:rPr lang="en-US" sz="2400" b="1" dirty="0">
                <a:latin typeface="Tahoma" pitchFamily="34" charset="0"/>
                <a:cs typeface="Times New Roman" pitchFamily="18" charset="0"/>
              </a:rPr>
              <a:t>dead proved that He is both Lord</a:t>
            </a:r>
          </a:p>
          <a:p>
            <a:pPr algn="ctr" eaLnBrk="1" hangingPunct="1"/>
            <a:r>
              <a:rPr lang="en-US" sz="2400" b="1" dirty="0">
                <a:latin typeface="Tahoma" pitchFamily="34" charset="0"/>
                <a:cs typeface="Times New Roman" pitchFamily="18" charset="0"/>
              </a:rPr>
              <a:t>and Christ, the divine Son of God</a:t>
            </a:r>
          </a:p>
          <a:p>
            <a:pPr algn="ctr" eaLnBrk="1" hangingPunct="1"/>
            <a:r>
              <a:rPr lang="en-US" sz="2400" b="1" dirty="0">
                <a:latin typeface="Tahoma" pitchFamily="34" charset="0"/>
                <a:cs typeface="Times New Roman" pitchFamily="18" charset="0"/>
              </a:rPr>
              <a:t>and the Eternal Judge! </a:t>
            </a:r>
          </a:p>
          <a:p>
            <a:pPr algn="ctr" eaLnBrk="1" hangingPunct="1"/>
            <a:r>
              <a:rPr lang="en-US" sz="2400" b="1" i="1" dirty="0">
                <a:latin typeface="Tahoma" pitchFamily="34" charset="0"/>
                <a:cs typeface="Times New Roman" pitchFamily="18" charset="0"/>
              </a:rPr>
              <a:t>(Acts 2:36; Rom. 1:3-4; Acts 17:30-31)</a:t>
            </a:r>
          </a:p>
        </p:txBody>
      </p:sp>
    </p:spTree>
    <p:extLst>
      <p:ext uri="{BB962C8B-B14F-4D97-AF65-F5344CB8AC3E}">
        <p14:creationId xmlns:p14="http://schemas.microsoft.com/office/powerpoint/2010/main" val="1195733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2" grpId="0"/>
      <p:bldP spid="1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-20944" y="6548438"/>
            <a:ext cx="3352800" cy="309562"/>
          </a:xfrm>
        </p:spPr>
        <p:txBody>
          <a:bodyPr/>
          <a:lstStyle/>
          <a:p>
            <a:pPr>
              <a:defRPr/>
            </a:pPr>
            <a:r>
              <a:rPr lang="en-US" dirty="0"/>
              <a:t>“One Day”</a:t>
            </a:r>
          </a:p>
        </p:txBody>
      </p:sp>
      <p:sp>
        <p:nvSpPr>
          <p:cNvPr id="157698" name="Rectangle 1026"/>
          <p:cNvSpPr>
            <a:spLocks noGrp="1" noChangeArrowheads="1"/>
          </p:cNvSpPr>
          <p:nvPr>
            <p:ph type="title"/>
          </p:nvPr>
        </p:nvSpPr>
        <p:spPr>
          <a:xfrm>
            <a:off x="-2458" y="-7118"/>
            <a:ext cx="9161206" cy="616718"/>
          </a:xfrm>
        </p:spPr>
        <p:txBody>
          <a:bodyPr/>
          <a:lstStyle/>
          <a:p>
            <a:pPr marL="0" indent="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None/>
              <a:defRPr/>
            </a:pPr>
            <a:r>
              <a:rPr lang="en-US" sz="2800" u="sng" dirty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One Day Jesus Will Return to Take His Saints Home!</a:t>
            </a: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83574" y="594852"/>
            <a:ext cx="8991600" cy="584775"/>
          </a:xfrm>
          <a:prstGeom prst="rect">
            <a:avLst/>
          </a:prstGeom>
          <a:solidFill>
            <a:schemeClr val="bg2">
              <a:lumMod val="90000"/>
            </a:schemeClr>
          </a:solidFill>
          <a:ln w="28575">
            <a:solidFill>
              <a:schemeClr val="bg2">
                <a:lumMod val="50000"/>
              </a:schemeClr>
            </a:solidFill>
          </a:ln>
          <a:effectLst/>
          <a:extLst/>
        </p:spPr>
        <p:txBody>
          <a:bodyPr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defRPr/>
            </a:pPr>
            <a:r>
              <a:rPr lang="en-US" sz="1600" dirty="0">
                <a:solidFill>
                  <a:srgbClr val="002060"/>
                </a:solidFill>
                <a:latin typeface="Tahoma" pitchFamily="34" charset="0"/>
                <a:cs typeface="Times New Roman" pitchFamily="18" charset="0"/>
              </a:rPr>
              <a:t>“One day the trumpet will sound for His coming; One day the skies with His glory will shine.</a:t>
            </a:r>
          </a:p>
          <a:p>
            <a:pPr algn="ctr">
              <a:defRPr/>
            </a:pPr>
            <a:r>
              <a:rPr lang="en-US" sz="1600" dirty="0">
                <a:solidFill>
                  <a:srgbClr val="002060"/>
                </a:solidFill>
                <a:latin typeface="Tahoma" pitchFamily="34" charset="0"/>
                <a:cs typeface="Times New Roman" pitchFamily="18" charset="0"/>
              </a:rPr>
              <a:t>Wonderful day, my beloved ones bringing; Glorious Savior, this Jesus is mine!”</a:t>
            </a:r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-3738" y="1295400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457200" indent="-4572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400" b="1" dirty="0">
                <a:solidFill>
                  <a:schemeClr val="accent1"/>
                </a:solidFill>
                <a:latin typeface="Tahoma" pitchFamily="34" charset="0"/>
                <a:cs typeface="Times New Roman" pitchFamily="18" charset="0"/>
              </a:rPr>
              <a:t>One day the trumpet will sound for His coming!</a:t>
            </a:r>
          </a:p>
          <a:p>
            <a:pPr>
              <a:buClr>
                <a:schemeClr val="hlink"/>
              </a:buClr>
              <a:buSzPct val="115000"/>
              <a:buFont typeface="Wingdings" pitchFamily="2" charset="2"/>
              <a:buChar char="Ø"/>
            </a:pPr>
            <a:r>
              <a:rPr lang="nl-NL" sz="2000" b="1" i="1" dirty="0">
                <a:solidFill>
                  <a:schemeClr val="tx2"/>
                </a:solidFill>
                <a:latin typeface="Tahoma" pitchFamily="34" charset="0"/>
                <a:cs typeface="Times New Roman" pitchFamily="18" charset="0"/>
              </a:rPr>
              <a:t>I Thess. 4:16-17</a:t>
            </a:r>
          </a:p>
        </p:txBody>
      </p:sp>
      <p:sp>
        <p:nvSpPr>
          <p:cNvPr id="12" name="Text Box 5"/>
          <p:cNvSpPr txBox="1">
            <a:spLocks noChangeArrowheads="1"/>
          </p:cNvSpPr>
          <p:nvPr/>
        </p:nvSpPr>
        <p:spPr bwMode="auto">
          <a:xfrm>
            <a:off x="-2458" y="2209800"/>
            <a:ext cx="9144000" cy="11387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457200" indent="-4572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400" b="1" dirty="0">
                <a:solidFill>
                  <a:schemeClr val="accent1"/>
                </a:solidFill>
                <a:latin typeface="Tahoma" pitchFamily="34" charset="0"/>
                <a:cs typeface="Times New Roman" pitchFamily="18" charset="0"/>
              </a:rPr>
              <a:t>On that day, He will be glorified in His saints and be </a:t>
            </a:r>
          </a:p>
          <a:p>
            <a:pPr eaLnBrk="1" hangingPunct="1"/>
            <a:r>
              <a:rPr lang="en-US" sz="2400" b="1" dirty="0">
                <a:solidFill>
                  <a:schemeClr val="accent1"/>
                </a:solidFill>
                <a:latin typeface="Tahoma" pitchFamily="34" charset="0"/>
                <a:cs typeface="Times New Roman" pitchFamily="18" charset="0"/>
              </a:rPr>
              <a:t>marveled at by those who believe, and will raise the dead! </a:t>
            </a:r>
          </a:p>
          <a:p>
            <a:pPr>
              <a:buClr>
                <a:schemeClr val="hlink"/>
              </a:buClr>
              <a:buSzPct val="115000"/>
              <a:buFont typeface="Wingdings" pitchFamily="2" charset="2"/>
              <a:buChar char="Ø"/>
            </a:pPr>
            <a:r>
              <a:rPr lang="en-US" sz="2000" b="1" dirty="0">
                <a:solidFill>
                  <a:schemeClr val="tx2"/>
                </a:solidFill>
                <a:latin typeface="Tahoma" pitchFamily="34" charset="0"/>
                <a:cs typeface="Times New Roman" pitchFamily="18" charset="0"/>
              </a:rPr>
              <a:t>II Thess. 1:10; I Cor. 15:51-52</a:t>
            </a: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-20944" y="4965444"/>
            <a:ext cx="6574144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457200" indent="-4572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2400" b="1" dirty="0">
                <a:latin typeface="Tahoma" pitchFamily="34" charset="0"/>
                <a:cs typeface="Times New Roman" pitchFamily="18" charset="0"/>
              </a:rPr>
              <a:t>One day the Lord will be revealed in His</a:t>
            </a:r>
          </a:p>
          <a:p>
            <a:pPr algn="ctr" eaLnBrk="1" hangingPunct="1"/>
            <a:r>
              <a:rPr lang="en-US" sz="2400" b="1" dirty="0">
                <a:latin typeface="Tahoma" pitchFamily="34" charset="0"/>
                <a:cs typeface="Times New Roman" pitchFamily="18" charset="0"/>
              </a:rPr>
              <a:t>fullness as our Savior </a:t>
            </a:r>
            <a:r>
              <a:rPr lang="en-US" sz="2400" b="1" i="1" dirty="0">
                <a:latin typeface="Tahoma" pitchFamily="34" charset="0"/>
                <a:cs typeface="Times New Roman" pitchFamily="18" charset="0"/>
              </a:rPr>
              <a:t>(Rev. 1:7) </a:t>
            </a:r>
            <a:r>
              <a:rPr lang="en-US" sz="2400" b="1" dirty="0">
                <a:latin typeface="Tahoma" pitchFamily="34" charset="0"/>
                <a:cs typeface="Times New Roman" pitchFamily="18" charset="0"/>
              </a:rPr>
              <a:t>because</a:t>
            </a:r>
          </a:p>
          <a:p>
            <a:pPr algn="ctr" eaLnBrk="1" hangingPunct="1"/>
            <a:r>
              <a:rPr lang="en-US" sz="2400" b="1" dirty="0">
                <a:latin typeface="Tahoma" pitchFamily="34" charset="0"/>
                <a:cs typeface="Times New Roman" pitchFamily="18" charset="0"/>
              </a:rPr>
              <a:t>He will be coming not in reference to sin </a:t>
            </a:r>
          </a:p>
          <a:p>
            <a:pPr algn="ctr" eaLnBrk="1" hangingPunct="1"/>
            <a:r>
              <a:rPr lang="en-US" sz="2400" b="1" dirty="0">
                <a:latin typeface="Tahoma" pitchFamily="34" charset="0"/>
                <a:cs typeface="Times New Roman" pitchFamily="18" charset="0"/>
              </a:rPr>
              <a:t>but for salvation! </a:t>
            </a:r>
            <a:r>
              <a:rPr lang="en-US" sz="2400" b="1" i="1" dirty="0">
                <a:latin typeface="Tahoma" pitchFamily="34" charset="0"/>
                <a:cs typeface="Times New Roman" pitchFamily="18" charset="0"/>
              </a:rPr>
              <a:t>(Heb. 9:27-28)</a:t>
            </a:r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-3738" y="3505200"/>
            <a:ext cx="6495486" cy="138499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rgbClr val="002060"/>
            </a:solidFill>
          </a:ln>
          <a:effectLst/>
        </p:spPr>
        <p:txBody>
          <a:bodyPr wrap="square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b="1" dirty="0">
                <a:solidFill>
                  <a:srgbClr val="002060"/>
                </a:solidFill>
                <a:latin typeface="Tahoma" pitchFamily="34" charset="0"/>
                <a:cs typeface="Times New Roman" pitchFamily="18" charset="0"/>
              </a:rPr>
              <a:t>II Thess. 1:10</a:t>
            </a:r>
            <a:endParaRPr lang="en-US" b="1" i="1" dirty="0">
              <a:solidFill>
                <a:srgbClr val="002060"/>
              </a:solidFill>
              <a:latin typeface="Tahoma" pitchFamily="34" charset="0"/>
              <a:cs typeface="Times New Roman" pitchFamily="18" charset="0"/>
            </a:endParaRPr>
          </a:p>
          <a:p>
            <a:pPr>
              <a:defRPr/>
            </a:pPr>
            <a:r>
              <a:rPr lang="en-US" sz="2000" dirty="0">
                <a:solidFill>
                  <a:srgbClr val="006600"/>
                </a:solidFill>
                <a:latin typeface="Tahoma" pitchFamily="34" charset="0"/>
                <a:cs typeface="Times New Roman" pitchFamily="18" charset="0"/>
              </a:rPr>
              <a:t>10.  when He comes to be glorified in His saints on that day, and to be marveled at among all who have believed--for our testimony to you was believed.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200" y="3333504"/>
            <a:ext cx="2605548" cy="35435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85050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2" grpId="0"/>
      <p:bldP spid="13" grpId="0"/>
      <p:bldP spid="10" grpId="0" animBg="1"/>
    </p:bldLst>
  </p:timing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TC101859861[[fn=Tradeshow]]</Template>
  <TotalTime>7678</TotalTime>
  <Words>1857</Words>
  <Application>Microsoft Office PowerPoint</Application>
  <PresentationFormat>On-screen Show (4:3)</PresentationFormat>
  <Paragraphs>171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1" baseType="lpstr">
      <vt:lpstr>Ameretto</vt:lpstr>
      <vt:lpstr>Arial</vt:lpstr>
      <vt:lpstr>Calisto MT</vt:lpstr>
      <vt:lpstr>Georgia</vt:lpstr>
      <vt:lpstr>Tahoma</vt:lpstr>
      <vt:lpstr>Times New Roman</vt:lpstr>
      <vt:lpstr>Trebuchet MS</vt:lpstr>
      <vt:lpstr>Wingdings</vt:lpstr>
      <vt:lpstr>Slipstream</vt:lpstr>
      <vt:lpstr>“One Day”</vt:lpstr>
      <vt:lpstr>Intro</vt:lpstr>
      <vt:lpstr>Intro</vt:lpstr>
      <vt:lpstr>One Day Jesus Lived As Our Example!</vt:lpstr>
      <vt:lpstr>One Day Jesus Died On the Cross for Our Sins!</vt:lpstr>
      <vt:lpstr>One Day Jesus Died On the Cross for Our Sins!</vt:lpstr>
      <vt:lpstr>One Day Jesus Was Buried &amp; Rose from the Dead!</vt:lpstr>
      <vt:lpstr>One Day Jesus Was Buried &amp; Rose from the Dead!</vt:lpstr>
      <vt:lpstr>One Day Jesus Will Return to Take His Saints Home!</vt:lpstr>
      <vt:lpstr>Conclusion</vt:lpstr>
      <vt:lpstr>Conclusion</vt:lpstr>
      <vt:lpstr>“What Must I Do To Be Saved?”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“One Day”</dc:title>
  <dc:subject>01/13/2019</dc:subject>
  <dc:creator>DarkWolf</dc:creator>
  <dc:description>“One Day” Hymn by J. Wilbur Chapman</dc:description>
  <cp:lastModifiedBy>Nathan Morrison</cp:lastModifiedBy>
  <cp:revision>1</cp:revision>
  <dcterms:created xsi:type="dcterms:W3CDTF">2005-06-04T23:49:02Z</dcterms:created>
  <dcterms:modified xsi:type="dcterms:W3CDTF">2019-01-13T08:00:53Z</dcterms:modified>
</cp:coreProperties>
</file>