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8"/>
  </p:notesMasterIdLst>
  <p:handoutMasterIdLst>
    <p:handoutMasterId r:id="rId19"/>
  </p:handoutMasterIdLst>
  <p:sldIdLst>
    <p:sldId id="256" r:id="rId2"/>
    <p:sldId id="263" r:id="rId3"/>
    <p:sldId id="439" r:id="rId4"/>
    <p:sldId id="388" r:id="rId5"/>
    <p:sldId id="445" r:id="rId6"/>
    <p:sldId id="420" r:id="rId7"/>
    <p:sldId id="293" r:id="rId8"/>
    <p:sldId id="429" r:id="rId9"/>
    <p:sldId id="441" r:id="rId10"/>
    <p:sldId id="447" r:id="rId11"/>
    <p:sldId id="432" r:id="rId12"/>
    <p:sldId id="443" r:id="rId13"/>
    <p:sldId id="433" r:id="rId14"/>
    <p:sldId id="449" r:id="rId15"/>
    <p:sldId id="328" r:id="rId16"/>
    <p:sldId id="418" r:id="rId17"/>
  </p:sldIdLst>
  <p:sldSz cx="9144000" cy="6858000" type="screen4x3"/>
  <p:notesSz cx="6858000" cy="9144000"/>
  <p:defaultTextStyle>
    <a:defPPr>
      <a:defRPr lang="en-US"/>
    </a:defPPr>
    <a:lvl1pPr algn="ctr" rtl="0" fontAlgn="base">
      <a:spcBef>
        <a:spcPct val="0"/>
      </a:spcBef>
      <a:spcAft>
        <a:spcPct val="0"/>
      </a:spcAft>
      <a:defRPr sz="2400" b="1" kern="1200">
        <a:solidFill>
          <a:srgbClr val="66FFFF"/>
        </a:solidFill>
        <a:latin typeface="Tahoma" pitchFamily="34" charset="0"/>
        <a:ea typeface="+mn-ea"/>
        <a:cs typeface="Times New Roman" pitchFamily="18" charset="0"/>
      </a:defRPr>
    </a:lvl1pPr>
    <a:lvl2pPr marL="4572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2pPr>
    <a:lvl3pPr marL="9144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3pPr>
    <a:lvl4pPr marL="13716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4pPr>
    <a:lvl5pPr marL="18288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5pPr>
    <a:lvl6pPr marL="2286000" algn="l" defTabSz="914400" rtl="0" eaLnBrk="1" latinLnBrk="0" hangingPunct="1">
      <a:defRPr sz="2400" b="1" kern="1200">
        <a:solidFill>
          <a:srgbClr val="66FFFF"/>
        </a:solidFill>
        <a:latin typeface="Tahoma" pitchFamily="34" charset="0"/>
        <a:ea typeface="+mn-ea"/>
        <a:cs typeface="Times New Roman" pitchFamily="18" charset="0"/>
      </a:defRPr>
    </a:lvl6pPr>
    <a:lvl7pPr marL="2743200" algn="l" defTabSz="914400" rtl="0" eaLnBrk="1" latinLnBrk="0" hangingPunct="1">
      <a:defRPr sz="2400" b="1" kern="1200">
        <a:solidFill>
          <a:srgbClr val="66FFFF"/>
        </a:solidFill>
        <a:latin typeface="Tahoma" pitchFamily="34" charset="0"/>
        <a:ea typeface="+mn-ea"/>
        <a:cs typeface="Times New Roman" pitchFamily="18" charset="0"/>
      </a:defRPr>
    </a:lvl7pPr>
    <a:lvl8pPr marL="3200400" algn="l" defTabSz="914400" rtl="0" eaLnBrk="1" latinLnBrk="0" hangingPunct="1">
      <a:defRPr sz="2400" b="1" kern="1200">
        <a:solidFill>
          <a:srgbClr val="66FFFF"/>
        </a:solidFill>
        <a:latin typeface="Tahoma" pitchFamily="34" charset="0"/>
        <a:ea typeface="+mn-ea"/>
        <a:cs typeface="Times New Roman" pitchFamily="18" charset="0"/>
      </a:defRPr>
    </a:lvl8pPr>
    <a:lvl9pPr marL="3657600" algn="l" defTabSz="914400" rtl="0" eaLnBrk="1" latinLnBrk="0" hangingPunct="1">
      <a:defRPr sz="2400" b="1" kern="1200">
        <a:solidFill>
          <a:srgbClr val="66FFFF"/>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FFFF"/>
    <a:srgbClr val="FFFF00"/>
    <a:srgbClr val="CCFF33"/>
    <a:srgbClr val="FF0066"/>
    <a:srgbClr val="FFCC00"/>
    <a:srgbClr val="66FFFF"/>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09" autoAdjust="0"/>
  </p:normalViewPr>
  <p:slideViewPr>
    <p:cSldViewPr snapToObjects="1">
      <p:cViewPr varScale="1">
        <p:scale>
          <a:sx n="95" d="100"/>
          <a:sy n="95"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65F596EA-C4BB-4A81-B1BA-ADD4088E0FFD}" type="slidenum">
              <a:rPr lang="en-US"/>
              <a:pPr>
                <a:defRPr/>
              </a:pPr>
              <a:t>‹#›</a:t>
            </a:fld>
            <a:endParaRPr lang="en-US"/>
          </a:p>
        </p:txBody>
      </p:sp>
    </p:spTree>
    <p:extLst>
      <p:ext uri="{BB962C8B-B14F-4D97-AF65-F5344CB8AC3E}">
        <p14:creationId xmlns:p14="http://schemas.microsoft.com/office/powerpoint/2010/main" val="263871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9B66C8A7-F15F-47A1-A55B-76F57FCE4C63}" type="slidenum">
              <a:rPr lang="en-US"/>
              <a:pPr>
                <a:defRPr/>
              </a:pPr>
              <a:t>‹#›</a:t>
            </a:fld>
            <a:endParaRPr lang="en-US"/>
          </a:p>
        </p:txBody>
      </p:sp>
    </p:spTree>
    <p:extLst>
      <p:ext uri="{BB962C8B-B14F-4D97-AF65-F5344CB8AC3E}">
        <p14:creationId xmlns:p14="http://schemas.microsoft.com/office/powerpoint/2010/main" val="2539193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please Call: 804-277-1983 or Visit www.courthousechurchofchrist.com</a:t>
            </a:r>
          </a:p>
          <a:p>
            <a:pPr eaLnBrk="1" hangingPunct="1"/>
            <a:endParaRPr lang="en-US" dirty="0"/>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4</a:t>
            </a:fld>
            <a:endParaRPr lang="en-US"/>
          </a:p>
        </p:txBody>
      </p:sp>
    </p:spTree>
    <p:extLst>
      <p:ext uri="{BB962C8B-B14F-4D97-AF65-F5344CB8AC3E}">
        <p14:creationId xmlns:p14="http://schemas.microsoft.com/office/powerpoint/2010/main" val="1594414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5</a:t>
            </a:fld>
            <a:endParaRPr lang="en-US"/>
          </a:p>
        </p:txBody>
      </p:sp>
    </p:spTree>
    <p:extLst>
      <p:ext uri="{BB962C8B-B14F-4D97-AF65-F5344CB8AC3E}">
        <p14:creationId xmlns:p14="http://schemas.microsoft.com/office/powerpoint/2010/main" val="3471779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6</a:t>
            </a:fld>
            <a:endParaRPr lang="en-US"/>
          </a:p>
        </p:txBody>
      </p:sp>
    </p:spTree>
    <p:extLst>
      <p:ext uri="{BB962C8B-B14F-4D97-AF65-F5344CB8AC3E}">
        <p14:creationId xmlns:p14="http://schemas.microsoft.com/office/powerpoint/2010/main" val="1594414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16</a:t>
            </a:fld>
            <a:endParaRPr 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165912"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16591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p:cNvSpPr>
            <a:spLocks noGrp="1" noChangeArrowheads="1"/>
          </p:cNvSpPr>
          <p:nvPr>
            <p:ph type="ftr" sz="quarter" idx="11"/>
          </p:nvPr>
        </p:nvSpPr>
        <p:spPr/>
        <p:txBody>
          <a:bodyPr/>
          <a:lstStyle>
            <a:lvl1pPr>
              <a:defRPr smtClean="0"/>
            </a:lvl1pPr>
          </a:lstStyle>
          <a:p>
            <a:pPr>
              <a:defRPr/>
            </a:pPr>
            <a:r>
              <a:rPr lang="en-US"/>
              <a:t>Eve: Mother Of All Living</a:t>
            </a:r>
          </a:p>
        </p:txBody>
      </p:sp>
      <p:sp>
        <p:nvSpPr>
          <p:cNvPr id="28" name="Rectangle 28"/>
          <p:cNvSpPr>
            <a:spLocks noGrp="1" noChangeArrowheads="1"/>
          </p:cNvSpPr>
          <p:nvPr>
            <p:ph type="sldNum" sz="quarter" idx="12"/>
          </p:nvPr>
        </p:nvSpPr>
        <p:spPr/>
        <p:txBody>
          <a:bodyPr/>
          <a:lstStyle>
            <a:lvl1pPr>
              <a:defRPr/>
            </a:lvl1pPr>
          </a:lstStyle>
          <a:p>
            <a:pPr>
              <a:defRPr/>
            </a:pPr>
            <a:fld id="{A74721B7-E441-4946-8958-CAFD8DDCBE78}" type="slidenum">
              <a:rPr lang="en-US"/>
              <a:pPr>
                <a:defRPr/>
              </a:pPr>
              <a:t>‹#›</a:t>
            </a:fld>
            <a:endParaRPr lang="en-US"/>
          </a:p>
        </p:txBody>
      </p:sp>
    </p:spTree>
    <p:extLst>
      <p:ext uri="{BB962C8B-B14F-4D97-AF65-F5344CB8AC3E}">
        <p14:creationId xmlns:p14="http://schemas.microsoft.com/office/powerpoint/2010/main" val="3577942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5" name="Rectangle 27"/>
          <p:cNvSpPr>
            <a:spLocks noGrp="1" noChangeArrowheads="1"/>
          </p:cNvSpPr>
          <p:nvPr>
            <p:ph type="sldNum" sz="quarter" idx="11"/>
          </p:nvPr>
        </p:nvSpPr>
        <p:spPr>
          <a:ln/>
        </p:spPr>
        <p:txBody>
          <a:bodyPr/>
          <a:lstStyle>
            <a:lvl1pPr>
              <a:defRPr/>
            </a:lvl1pPr>
          </a:lstStyle>
          <a:p>
            <a:pPr>
              <a:defRPr/>
            </a:pPr>
            <a:fld id="{701C9024-5F9F-4105-AB01-90216EA4B4C6}"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1847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5" name="Rectangle 27"/>
          <p:cNvSpPr>
            <a:spLocks noGrp="1" noChangeArrowheads="1"/>
          </p:cNvSpPr>
          <p:nvPr>
            <p:ph type="sldNum" sz="quarter" idx="11"/>
          </p:nvPr>
        </p:nvSpPr>
        <p:spPr>
          <a:ln/>
        </p:spPr>
        <p:txBody>
          <a:bodyPr/>
          <a:lstStyle>
            <a:lvl1pPr>
              <a:defRPr/>
            </a:lvl1pPr>
          </a:lstStyle>
          <a:p>
            <a:pPr>
              <a:defRPr/>
            </a:pPr>
            <a:fld id="{43EB7003-83B1-4907-8C3D-B8E0073E25C4}"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18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5" name="Rectangle 27"/>
          <p:cNvSpPr>
            <a:spLocks noGrp="1" noChangeArrowheads="1"/>
          </p:cNvSpPr>
          <p:nvPr>
            <p:ph type="sldNum" sz="quarter" idx="11"/>
          </p:nvPr>
        </p:nvSpPr>
        <p:spPr>
          <a:ln/>
        </p:spPr>
        <p:txBody>
          <a:bodyPr/>
          <a:lstStyle>
            <a:lvl1pPr>
              <a:defRPr/>
            </a:lvl1pPr>
          </a:lstStyle>
          <a:p>
            <a:pPr>
              <a:defRPr/>
            </a:pPr>
            <a:fld id="{57944196-5DDB-4458-8924-2C18A7AB131D}"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4161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5" name="Rectangle 27"/>
          <p:cNvSpPr>
            <a:spLocks noGrp="1" noChangeArrowheads="1"/>
          </p:cNvSpPr>
          <p:nvPr>
            <p:ph type="sldNum" sz="quarter" idx="11"/>
          </p:nvPr>
        </p:nvSpPr>
        <p:spPr>
          <a:ln/>
        </p:spPr>
        <p:txBody>
          <a:bodyPr/>
          <a:lstStyle>
            <a:lvl1pPr>
              <a:defRPr/>
            </a:lvl1pPr>
          </a:lstStyle>
          <a:p>
            <a:pPr>
              <a:defRPr/>
            </a:pPr>
            <a:fld id="{3AE261E5-64DA-47AC-907C-B65C4F62CAAF}"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1117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6" name="Rectangle 27"/>
          <p:cNvSpPr>
            <a:spLocks noGrp="1" noChangeArrowheads="1"/>
          </p:cNvSpPr>
          <p:nvPr>
            <p:ph type="sldNum" sz="quarter" idx="11"/>
          </p:nvPr>
        </p:nvSpPr>
        <p:spPr>
          <a:ln/>
        </p:spPr>
        <p:txBody>
          <a:bodyPr/>
          <a:lstStyle>
            <a:lvl1pPr>
              <a:defRPr/>
            </a:lvl1pPr>
          </a:lstStyle>
          <a:p>
            <a:pPr>
              <a:defRPr/>
            </a:pPr>
            <a:fld id="{825774E0-69CD-404B-A5F8-0D15670D1A2B}"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6281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8" name="Rectangle 27"/>
          <p:cNvSpPr>
            <a:spLocks noGrp="1" noChangeArrowheads="1"/>
          </p:cNvSpPr>
          <p:nvPr>
            <p:ph type="sldNum" sz="quarter" idx="11"/>
          </p:nvPr>
        </p:nvSpPr>
        <p:spPr>
          <a:ln/>
        </p:spPr>
        <p:txBody>
          <a:bodyPr/>
          <a:lstStyle>
            <a:lvl1pPr>
              <a:defRPr/>
            </a:lvl1pPr>
          </a:lstStyle>
          <a:p>
            <a:pPr>
              <a:defRPr/>
            </a:pPr>
            <a:fld id="{293CF321-C7F8-4A37-9A19-8087C737B64B}"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7678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4" name="Rectangle 27"/>
          <p:cNvSpPr>
            <a:spLocks noGrp="1" noChangeArrowheads="1"/>
          </p:cNvSpPr>
          <p:nvPr>
            <p:ph type="sldNum" sz="quarter" idx="11"/>
          </p:nvPr>
        </p:nvSpPr>
        <p:spPr>
          <a:ln/>
        </p:spPr>
        <p:txBody>
          <a:bodyPr/>
          <a:lstStyle>
            <a:lvl1pPr>
              <a:defRPr/>
            </a:lvl1pPr>
          </a:lstStyle>
          <a:p>
            <a:pPr>
              <a:defRPr/>
            </a:pPr>
            <a:fld id="{70703801-D45B-4A6D-9724-998D58A3F32F}"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9564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3" name="Rectangle 27"/>
          <p:cNvSpPr>
            <a:spLocks noGrp="1" noChangeArrowheads="1"/>
          </p:cNvSpPr>
          <p:nvPr>
            <p:ph type="sldNum" sz="quarter" idx="11"/>
          </p:nvPr>
        </p:nvSpPr>
        <p:spPr>
          <a:ln/>
        </p:spPr>
        <p:txBody>
          <a:bodyPr/>
          <a:lstStyle>
            <a:lvl1pPr>
              <a:defRPr/>
            </a:lvl1pPr>
          </a:lstStyle>
          <a:p>
            <a:pPr>
              <a:defRPr/>
            </a:pPr>
            <a:fld id="{1A53DB06-EC93-40DE-85EA-BEE3EF7319A4}"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643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6" name="Rectangle 27"/>
          <p:cNvSpPr>
            <a:spLocks noGrp="1" noChangeArrowheads="1"/>
          </p:cNvSpPr>
          <p:nvPr>
            <p:ph type="sldNum" sz="quarter" idx="11"/>
          </p:nvPr>
        </p:nvSpPr>
        <p:spPr>
          <a:ln/>
        </p:spPr>
        <p:txBody>
          <a:bodyPr/>
          <a:lstStyle>
            <a:lvl1pPr>
              <a:defRPr/>
            </a:lvl1pPr>
          </a:lstStyle>
          <a:p>
            <a:pPr>
              <a:defRPr/>
            </a:pPr>
            <a:fld id="{752D167A-6CD6-488C-A5D9-384FBA77BEDA}"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9693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r>
              <a:rPr lang="en-US"/>
              <a:t>Eve: Mother Of All Living</a:t>
            </a:r>
          </a:p>
        </p:txBody>
      </p:sp>
      <p:sp>
        <p:nvSpPr>
          <p:cNvPr id="6" name="Rectangle 27"/>
          <p:cNvSpPr>
            <a:spLocks noGrp="1" noChangeArrowheads="1"/>
          </p:cNvSpPr>
          <p:nvPr>
            <p:ph type="sldNum" sz="quarter" idx="11"/>
          </p:nvPr>
        </p:nvSpPr>
        <p:spPr>
          <a:ln/>
        </p:spPr>
        <p:txBody>
          <a:bodyPr/>
          <a:lstStyle>
            <a:lvl1pPr>
              <a:defRPr/>
            </a:lvl1pPr>
          </a:lstStyle>
          <a:p>
            <a:pPr>
              <a:defRPr/>
            </a:pPr>
            <a:fld id="{11B1F845-825B-4980-B0BE-D96B4BC5021E}"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6773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16486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16486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6486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6487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6487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6487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6487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6487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6487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6487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6487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487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487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6488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6488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6488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6488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6488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6488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6488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16488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164888"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4889"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4890"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solidFill>
                  <a:schemeClr val="tx1"/>
                </a:solidFill>
                <a:effectLst>
                  <a:outerShdw blurRad="38100" dist="38100" dir="2700000" algn="tl">
                    <a:srgbClr val="000000"/>
                  </a:outerShdw>
                </a:effectLst>
              </a:defRPr>
            </a:lvl1pPr>
          </a:lstStyle>
          <a:p>
            <a:pPr>
              <a:defRPr/>
            </a:pPr>
            <a:r>
              <a:rPr lang="en-US"/>
              <a:t>Eve: Mother Of All Living</a:t>
            </a:r>
          </a:p>
        </p:txBody>
      </p:sp>
      <p:sp>
        <p:nvSpPr>
          <p:cNvPr id="164891"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chemeClr val="tx1"/>
                </a:solidFill>
                <a:effectLst>
                  <a:outerShdw blurRad="38100" dist="38100" dir="2700000" algn="tl">
                    <a:srgbClr val="000000"/>
                  </a:outerShdw>
                </a:effectLst>
              </a:defRPr>
            </a:lvl1pPr>
          </a:lstStyle>
          <a:p>
            <a:pPr>
              <a:defRPr/>
            </a:pPr>
            <a:fld id="{167C8C57-8405-4012-A442-FD5D451A00B6}" type="slidenum">
              <a:rPr lang="en-US"/>
              <a:pPr>
                <a:defRPr/>
              </a:pPr>
              <a:t>‹#›</a:t>
            </a:fld>
            <a:endParaRPr lang="en-US"/>
          </a:p>
        </p:txBody>
      </p:sp>
      <p:sp>
        <p:nvSpPr>
          <p:cNvPr id="164892"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0">
                <a:solidFill>
                  <a:schemeClr val="tx1"/>
                </a:solidFill>
                <a:effectLst>
                  <a:outerShdw blurRad="38100" dist="38100" dir="2700000" algn="tl">
                    <a:srgbClr val="000000"/>
                  </a:outerShdw>
                </a:effectLs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0" y="304800"/>
            <a:ext cx="9144000" cy="3352800"/>
          </a:xfrm>
        </p:spPr>
        <p:txBody>
          <a:bodyPr/>
          <a:lstStyle/>
          <a:p>
            <a:pPr eaLnBrk="1" hangingPunct="1">
              <a:defRPr/>
            </a:pPr>
            <a:r>
              <a:rPr lang="en-US" sz="5400" b="1" u="sng" dirty="0">
                <a:solidFill>
                  <a:schemeClr val="tx1"/>
                </a:solidFill>
                <a:latin typeface="Arial" pitchFamily="34" charset="0"/>
                <a:cs typeface="Arial" pitchFamily="34" charset="0"/>
              </a:rPr>
              <a:t>Eve: Mother Of All Living</a:t>
            </a:r>
            <a:br>
              <a:rPr lang="en-US" sz="4000" b="1" u="sng" dirty="0">
                <a:solidFill>
                  <a:schemeClr val="tx1"/>
                </a:solidFill>
                <a:latin typeface="Arial" pitchFamily="34" charset="0"/>
                <a:cs typeface="Arial" pitchFamily="34" charset="0"/>
              </a:rPr>
            </a:br>
            <a:br>
              <a:rPr lang="en-US" sz="2800" dirty="0">
                <a:latin typeface="Arial" pitchFamily="34" charset="0"/>
                <a:cs typeface="Arial" pitchFamily="34" charset="0"/>
              </a:rPr>
            </a:br>
            <a:r>
              <a:rPr lang="en-US" sz="4000" b="1" dirty="0">
                <a:solidFill>
                  <a:schemeClr val="hlink"/>
                </a:solidFill>
                <a:latin typeface="Arial" pitchFamily="34" charset="0"/>
                <a:cs typeface="Arial" pitchFamily="34" charset="0"/>
              </a:rPr>
              <a:t>Text: Gen. 3:20</a:t>
            </a:r>
            <a:br>
              <a:rPr lang="en-US" sz="2800" b="1" dirty="0">
                <a:solidFill>
                  <a:schemeClr val="hlink"/>
                </a:solidFill>
                <a:latin typeface="Arial" pitchFamily="34" charset="0"/>
                <a:cs typeface="Arial" pitchFamily="34" charset="0"/>
              </a:rPr>
            </a:br>
            <a:endParaRPr lang="en-US" sz="2800" b="1" dirty="0">
              <a:solidFill>
                <a:schemeClr val="tx1"/>
              </a:solidFill>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7387" y="2819400"/>
            <a:ext cx="3123973" cy="3484966"/>
          </a:xfrm>
          <a:prstGeom prst="rect">
            <a:avLst/>
          </a:prstGeom>
        </p:spPr>
      </p:pic>
      <p:sp>
        <p:nvSpPr>
          <p:cNvPr id="4" name="Text Box 3">
            <a:extLst>
              <a:ext uri="{FF2B5EF4-FFF2-40B4-BE49-F238E27FC236}">
                <a16:creationId xmlns:a16="http://schemas.microsoft.com/office/drawing/2014/main" id="{2E57DC93-7E02-4558-86F7-FE3D969F47D0}"/>
              </a:ext>
            </a:extLst>
          </p:cNvPr>
          <p:cNvSpPr txBox="1">
            <a:spLocks noChangeArrowheads="1"/>
          </p:cNvSpPr>
          <p:nvPr/>
        </p:nvSpPr>
        <p:spPr bwMode="auto">
          <a:xfrm>
            <a:off x="1" y="13398"/>
            <a:ext cx="45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i="1" dirty="0">
                <a:solidFill>
                  <a:srgbClr val="FFCCFF"/>
                </a:solidFill>
              </a:rPr>
              <a:t>Godly Women Series Part 1</a:t>
            </a:r>
            <a:endParaRPr lang="en-US" sz="2000" b="0" i="1" dirty="0">
              <a:solidFill>
                <a:srgbClr val="FFCC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0"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Eve’s Sin</a:t>
            </a:r>
          </a:p>
        </p:txBody>
      </p:sp>
      <p:sp>
        <p:nvSpPr>
          <p:cNvPr id="12" name="Text Box 3"/>
          <p:cNvSpPr txBox="1">
            <a:spLocks noChangeArrowheads="1"/>
          </p:cNvSpPr>
          <p:nvPr/>
        </p:nvSpPr>
        <p:spPr bwMode="auto">
          <a:xfrm>
            <a:off x="0" y="609600"/>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Adam and Eve both sinned – Gen. 3:6 </a:t>
            </a:r>
            <a:r>
              <a:rPr lang="en-US" i="1" dirty="0">
                <a:solidFill>
                  <a:srgbClr val="FFFF00"/>
                </a:solidFill>
              </a:rPr>
              <a:t>(Rom. 5:14-21: Paul</a:t>
            </a:r>
          </a:p>
          <a:p>
            <a:pPr algn="l" eaLnBrk="1" hangingPunct="1"/>
            <a:r>
              <a:rPr lang="en-US" i="1" dirty="0">
                <a:solidFill>
                  <a:srgbClr val="FFFF00"/>
                </a:solidFill>
              </a:rPr>
              <a:t>mentions Adam for sin)</a:t>
            </a:r>
            <a:endParaRPr lang="en-US" sz="2800" i="1"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They both shifted blame – Gen. 3:11-13 (Adam was with her – didn’t stop her)</a:t>
            </a:r>
          </a:p>
          <a:p>
            <a:pPr algn="l">
              <a:buClr>
                <a:schemeClr val="accent1"/>
              </a:buClr>
              <a:buSzPct val="115000"/>
              <a:buFont typeface="Wingdings" pitchFamily="2" charset="2"/>
              <a:buChar char="Ø"/>
            </a:pPr>
            <a:r>
              <a:rPr lang="en-US" sz="2000" b="0" dirty="0">
                <a:solidFill>
                  <a:srgbClr val="FFFFFF"/>
                </a:solidFill>
              </a:rPr>
              <a:t>They both suffered the consequences – Gen. 3:16-17</a:t>
            </a:r>
          </a:p>
          <a:p>
            <a:pPr marL="800100" lvl="1" indent="-342900" algn="l">
              <a:buClr>
                <a:schemeClr val="accent1"/>
              </a:buClr>
              <a:buSzPct val="115000"/>
              <a:buFont typeface="Wingdings" panose="05000000000000000000" pitchFamily="2" charset="2"/>
              <a:buChar char="§"/>
            </a:pPr>
            <a:r>
              <a:rPr lang="en-US" sz="2000" b="0" dirty="0">
                <a:solidFill>
                  <a:srgbClr val="FFFFFF"/>
                </a:solidFill>
              </a:rPr>
              <a:t>Women would suffer pain in childbirth and are to be in subjection to their husbands – I Tim. 2:11-15</a:t>
            </a:r>
          </a:p>
          <a:p>
            <a:pPr marL="800100" lvl="1" indent="-342900" algn="l">
              <a:buClr>
                <a:schemeClr val="accent1"/>
              </a:buClr>
              <a:buSzPct val="115000"/>
              <a:buFont typeface="Wingdings" panose="05000000000000000000" pitchFamily="2" charset="2"/>
              <a:buChar char="§"/>
            </a:pPr>
            <a:r>
              <a:rPr lang="en-US" sz="2000" b="0" dirty="0">
                <a:solidFill>
                  <a:srgbClr val="FFFFFF"/>
                </a:solidFill>
              </a:rPr>
              <a:t>Men would have to work hard to eat – II Thess. 3:10</a:t>
            </a:r>
          </a:p>
        </p:txBody>
      </p:sp>
      <p:pic>
        <p:nvPicPr>
          <p:cNvPr id="9" name="Picture 8">
            <a:extLst>
              <a:ext uri="{FF2B5EF4-FFF2-40B4-BE49-F238E27FC236}">
                <a16:creationId xmlns:a16="http://schemas.microsoft.com/office/drawing/2014/main" id="{B9650C7D-DA32-44AB-A3C1-AED3E55AA9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0932" y="4190999"/>
            <a:ext cx="3393068" cy="2630129"/>
          </a:xfrm>
          <a:prstGeom prst="rect">
            <a:avLst/>
          </a:prstGeom>
        </p:spPr>
      </p:pic>
      <p:sp>
        <p:nvSpPr>
          <p:cNvPr id="13" name="Text Box 10">
            <a:extLst>
              <a:ext uri="{FF2B5EF4-FFF2-40B4-BE49-F238E27FC236}">
                <a16:creationId xmlns:a16="http://schemas.microsoft.com/office/drawing/2014/main" id="{EDB364FA-0DB9-4CDC-B0C4-4403457DDFD0}"/>
              </a:ext>
            </a:extLst>
          </p:cNvPr>
          <p:cNvSpPr txBox="1">
            <a:spLocks noChangeArrowheads="1"/>
          </p:cNvSpPr>
          <p:nvPr/>
        </p:nvSpPr>
        <p:spPr bwMode="auto">
          <a:xfrm>
            <a:off x="15073" y="4931033"/>
            <a:ext cx="5867401" cy="830997"/>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t>The consequences for Adam and</a:t>
            </a:r>
          </a:p>
          <a:p>
            <a:pPr eaLnBrk="1" hangingPunct="1"/>
            <a:r>
              <a:rPr lang="en-US" dirty="0"/>
              <a:t>Eve’s sin are still felt today!</a:t>
            </a:r>
          </a:p>
        </p:txBody>
      </p:sp>
    </p:spTree>
    <p:extLst>
      <p:ext uri="{BB962C8B-B14F-4D97-AF65-F5344CB8AC3E}">
        <p14:creationId xmlns:p14="http://schemas.microsoft.com/office/powerpoint/2010/main" val="13518704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animEffect transition="in" filter="wipe(left)">
                                      <p:cBhvr>
                                        <p:cTn id="7" dur="500"/>
                                        <p:tgtEl>
                                          <p:spTgt spid="12">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2">
                                            <p:txEl>
                                              <p:pRg st="4" end="4"/>
                                            </p:txEl>
                                          </p:spTgt>
                                        </p:tgtEl>
                                        <p:attrNameLst>
                                          <p:attrName>style.visibility</p:attrName>
                                        </p:attrNameLst>
                                      </p:cBhvr>
                                      <p:to>
                                        <p:strVal val="visible"/>
                                      </p:to>
                                    </p:set>
                                    <p:animEffect transition="in" filter="wipe(left)">
                                      <p:cBhvr>
                                        <p:cTn id="10" dur="500"/>
                                        <p:tgtEl>
                                          <p:spTgt spid="12">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2">
                                            <p:txEl>
                                              <p:pRg st="5" end="5"/>
                                            </p:txEl>
                                          </p:spTgt>
                                        </p:tgtEl>
                                        <p:attrNameLst>
                                          <p:attrName>style.visibility</p:attrName>
                                        </p:attrNameLst>
                                      </p:cBhvr>
                                      <p:to>
                                        <p:strVal val="visible"/>
                                      </p:to>
                                    </p:set>
                                    <p:animEffect transition="in" filter="wipe(left)">
                                      <p:cBhvr>
                                        <p:cTn id="13" dur="500"/>
                                        <p:tgtEl>
                                          <p:spTgt spid="12">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 fill="hold"/>
                                        <p:tgtEl>
                                          <p:spTgt spid="13"/>
                                        </p:tgtEl>
                                        <p:attrNameLst>
                                          <p:attrName>ppt_w</p:attrName>
                                        </p:attrNameLst>
                                      </p:cBhvr>
                                      <p:tavLst>
                                        <p:tav tm="0">
                                          <p:val>
                                            <p:fltVal val="0"/>
                                          </p:val>
                                        </p:tav>
                                        <p:tav tm="100000">
                                          <p:val>
                                            <p:strVal val="#ppt_w"/>
                                          </p:val>
                                        </p:tav>
                                      </p:tavLst>
                                    </p:anim>
                                    <p:anim calcmode="lin" valueType="num">
                                      <p:cBhvr>
                                        <p:cTn id="19" dur="500" fill="hold"/>
                                        <p:tgtEl>
                                          <p:spTgt spid="13"/>
                                        </p:tgtEl>
                                        <p:attrNameLst>
                                          <p:attrName>ppt_h</p:attrName>
                                        </p:attrNameLst>
                                      </p:cBhvr>
                                      <p:tavLst>
                                        <p:tav tm="0">
                                          <p:val>
                                            <p:fltVal val="0"/>
                                          </p:val>
                                        </p:tav>
                                        <p:tav tm="100000">
                                          <p:val>
                                            <p:strVal val="#ppt_h"/>
                                          </p:val>
                                        </p:tav>
                                      </p:tavLst>
                                    </p:anim>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141406"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Eve’s Faith</a:t>
            </a:r>
          </a:p>
        </p:txBody>
      </p:sp>
      <p:sp>
        <p:nvSpPr>
          <p:cNvPr id="12" name="Text Box 3"/>
          <p:cNvSpPr txBox="1">
            <a:spLocks noChangeArrowheads="1"/>
          </p:cNvSpPr>
          <p:nvPr/>
        </p:nvSpPr>
        <p:spPr bwMode="auto">
          <a:xfrm>
            <a:off x="-4917" y="71081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FF00"/>
                </a:solidFill>
              </a:rPr>
              <a:t>There are many good things about Eve! </a:t>
            </a:r>
            <a:endParaRPr lang="en-US" sz="2800" dirty="0">
              <a:solidFill>
                <a:srgbClr val="FFFF00"/>
              </a:solidFill>
            </a:endParaRPr>
          </a:p>
        </p:txBody>
      </p:sp>
      <p:sp>
        <p:nvSpPr>
          <p:cNvPr id="9" name="Text Box 3"/>
          <p:cNvSpPr txBox="1">
            <a:spLocks noChangeArrowheads="1"/>
          </p:cNvSpPr>
          <p:nvPr/>
        </p:nvSpPr>
        <p:spPr bwMode="auto">
          <a:xfrm>
            <a:off x="-4916" y="1315228"/>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Gen. 3:20: She is the mother of all the living </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From woman came the honor of giving life to the Light of the world! </a:t>
            </a:r>
            <a:r>
              <a:rPr lang="en-US" sz="2000" b="0" i="1" dirty="0">
                <a:solidFill>
                  <a:srgbClr val="FFFFFF"/>
                </a:solidFill>
              </a:rPr>
              <a:t>(Lk. 1:26-38; Jn. 8:12; Gal. 4:4) </a:t>
            </a:r>
          </a:p>
        </p:txBody>
      </p:sp>
      <p:sp>
        <p:nvSpPr>
          <p:cNvPr id="11" name="Text Box 6"/>
          <p:cNvSpPr txBox="1">
            <a:spLocks noChangeArrowheads="1"/>
          </p:cNvSpPr>
          <p:nvPr/>
        </p:nvSpPr>
        <p:spPr bwMode="auto">
          <a:xfrm>
            <a:off x="-19666" y="5152302"/>
            <a:ext cx="9173499" cy="1384995"/>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Gen. 4:1</a:t>
            </a:r>
          </a:p>
          <a:p>
            <a:pPr algn="l">
              <a:buClr>
                <a:schemeClr val="accent1"/>
              </a:buClr>
              <a:buSzPct val="115000"/>
            </a:pPr>
            <a:r>
              <a:rPr lang="en-US" sz="2000" b="0" dirty="0">
                <a:solidFill>
                  <a:srgbClr val="002060"/>
                </a:solidFill>
              </a:rPr>
              <a:t>1.  Now the man had relations with his wife Eve, and she conceived and gave birth to Cain, and she said, "I have gotten a </a:t>
            </a:r>
            <a:r>
              <a:rPr lang="en-US" sz="2000" b="0" dirty="0" err="1">
                <a:solidFill>
                  <a:srgbClr val="002060"/>
                </a:solidFill>
              </a:rPr>
              <a:t>manchild</a:t>
            </a:r>
            <a:r>
              <a:rPr lang="en-US" sz="2000" b="0" dirty="0">
                <a:solidFill>
                  <a:srgbClr val="002060"/>
                </a:solidFill>
              </a:rPr>
              <a:t> with the help of the LORD."</a:t>
            </a:r>
          </a:p>
        </p:txBody>
      </p:sp>
      <p:sp>
        <p:nvSpPr>
          <p:cNvPr id="8" name="Text Box 6"/>
          <p:cNvSpPr txBox="1">
            <a:spLocks noChangeArrowheads="1"/>
          </p:cNvSpPr>
          <p:nvPr/>
        </p:nvSpPr>
        <p:spPr bwMode="auto">
          <a:xfrm>
            <a:off x="-4916" y="2442796"/>
            <a:ext cx="9158749" cy="1077218"/>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Gen. 3:20</a:t>
            </a:r>
          </a:p>
          <a:p>
            <a:pPr algn="l">
              <a:buClr>
                <a:schemeClr val="accent1"/>
              </a:buClr>
              <a:buSzPct val="115000"/>
            </a:pPr>
            <a:r>
              <a:rPr lang="en-US" sz="2000" b="0" dirty="0">
                <a:solidFill>
                  <a:srgbClr val="002060"/>
                </a:solidFill>
              </a:rPr>
              <a:t>20.  Now the man called his wife's name Eve, because she was the mother of all the living.</a:t>
            </a:r>
          </a:p>
        </p:txBody>
      </p:sp>
      <p:sp>
        <p:nvSpPr>
          <p:cNvPr id="10" name="Text Box 3"/>
          <p:cNvSpPr txBox="1">
            <a:spLocks noChangeArrowheads="1"/>
          </p:cNvSpPr>
          <p:nvPr/>
        </p:nvSpPr>
        <p:spPr bwMode="auto">
          <a:xfrm>
            <a:off x="0" y="3676658"/>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Gen. 4:1: Eve’s response to the birth of Cain </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“I have gotten a </a:t>
            </a:r>
            <a:r>
              <a:rPr lang="en-US" sz="2000" b="0" dirty="0" err="1">
                <a:solidFill>
                  <a:srgbClr val="FFFFFF"/>
                </a:solidFill>
              </a:rPr>
              <a:t>manchild</a:t>
            </a:r>
            <a:r>
              <a:rPr lang="en-US" sz="2000" b="0" dirty="0">
                <a:solidFill>
                  <a:srgbClr val="FFFFFF"/>
                </a:solidFill>
              </a:rPr>
              <a:t> with the help of the Lord.” (Ps. 127:3)</a:t>
            </a:r>
          </a:p>
          <a:p>
            <a:pPr algn="l">
              <a:buClr>
                <a:schemeClr val="accent1"/>
              </a:buClr>
              <a:buSzPct val="115000"/>
              <a:buFont typeface="Wingdings" pitchFamily="2" charset="2"/>
              <a:buChar char="Ø"/>
            </a:pPr>
            <a:r>
              <a:rPr lang="en-US" sz="2000" b="0" dirty="0">
                <a:solidFill>
                  <a:srgbClr val="FFFFFF"/>
                </a:solidFill>
              </a:rPr>
              <a:t>She understood that the birth of a human child is the result of an act of God! </a:t>
            </a:r>
            <a:r>
              <a:rPr lang="en-US" sz="2000" b="0" i="1" dirty="0">
                <a:solidFill>
                  <a:srgbClr val="FFFFFF"/>
                </a:solidFill>
              </a:rPr>
              <a:t>(Not bitter towards God – gave glory and thanks to God!)</a:t>
            </a:r>
          </a:p>
        </p:txBody>
      </p:sp>
    </p:spTree>
    <p:extLst>
      <p:ext uri="{BB962C8B-B14F-4D97-AF65-F5344CB8AC3E}">
        <p14:creationId xmlns:p14="http://schemas.microsoft.com/office/powerpoint/2010/main" val="23433770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1" grpId="0" animBg="1"/>
      <p:bldP spid="8"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141406"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Eve’s Faith</a:t>
            </a:r>
          </a:p>
        </p:txBody>
      </p:sp>
      <p:sp>
        <p:nvSpPr>
          <p:cNvPr id="9" name="Text Box 3"/>
          <p:cNvSpPr txBox="1">
            <a:spLocks noChangeArrowheads="1"/>
          </p:cNvSpPr>
          <p:nvPr/>
        </p:nvSpPr>
        <p:spPr bwMode="auto">
          <a:xfrm>
            <a:off x="0" y="616974"/>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Gen. 4:25: Eve’s response to the birth of Seth </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“God has appointed me another child in place of Abel, for Cain killed him.”</a:t>
            </a:r>
          </a:p>
          <a:p>
            <a:pPr algn="l">
              <a:buClr>
                <a:schemeClr val="accent1"/>
              </a:buClr>
              <a:buSzPct val="115000"/>
              <a:buFont typeface="Wingdings" pitchFamily="2" charset="2"/>
              <a:buChar char="Ø"/>
            </a:pPr>
            <a:r>
              <a:rPr lang="en-US" sz="2000" b="0" dirty="0">
                <a:solidFill>
                  <a:srgbClr val="FFFFFF"/>
                </a:solidFill>
              </a:rPr>
              <a:t>Rather than be bitter or angry at God for Abel’s death, she gave God glory!</a:t>
            </a:r>
          </a:p>
          <a:p>
            <a:pPr algn="l">
              <a:buClr>
                <a:schemeClr val="accent1"/>
              </a:buClr>
              <a:buSzPct val="115000"/>
              <a:buFont typeface="Wingdings" pitchFamily="2" charset="2"/>
              <a:buChar char="Ø"/>
            </a:pPr>
            <a:r>
              <a:rPr lang="en-US" sz="2000" b="0" dirty="0">
                <a:solidFill>
                  <a:srgbClr val="FFFFFF"/>
                </a:solidFill>
              </a:rPr>
              <a:t>Seth = </a:t>
            </a:r>
            <a:r>
              <a:rPr lang="en-US" sz="2000" b="0" i="1" dirty="0" err="1">
                <a:solidFill>
                  <a:srgbClr val="FFFFFF"/>
                </a:solidFill>
              </a:rPr>
              <a:t>Sheth</a:t>
            </a:r>
            <a:r>
              <a:rPr lang="en-US" sz="2000" b="0" i="1" dirty="0">
                <a:solidFill>
                  <a:srgbClr val="FFFFFF"/>
                </a:solidFill>
              </a:rPr>
              <a:t> (H8352): </a:t>
            </a:r>
            <a:r>
              <a:rPr lang="en-US" sz="2000" b="0" dirty="0">
                <a:solidFill>
                  <a:srgbClr val="FFFFFF"/>
                </a:solidFill>
              </a:rPr>
              <a:t>“appointed; substitute.” (Ps. 127:3)</a:t>
            </a:r>
          </a:p>
        </p:txBody>
      </p:sp>
      <p:sp>
        <p:nvSpPr>
          <p:cNvPr id="8" name="Text Box 6"/>
          <p:cNvSpPr txBox="1">
            <a:spLocks noChangeArrowheads="1"/>
          </p:cNvSpPr>
          <p:nvPr/>
        </p:nvSpPr>
        <p:spPr bwMode="auto">
          <a:xfrm>
            <a:off x="-4916" y="2030309"/>
            <a:ext cx="9144000" cy="1384995"/>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Gen. 4:25</a:t>
            </a:r>
          </a:p>
          <a:p>
            <a:pPr algn="l">
              <a:buClr>
                <a:schemeClr val="accent1"/>
              </a:buClr>
              <a:buSzPct val="115000"/>
            </a:pPr>
            <a:r>
              <a:rPr lang="en-US" sz="2000" b="0" dirty="0">
                <a:solidFill>
                  <a:srgbClr val="002060"/>
                </a:solidFill>
              </a:rPr>
              <a:t>25.  Adam had relations with his wife again; and she gave birth to a son, and named him Seth, for, she said, "God has appointed me another offspring in place of Abel, for Cain killed him."</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4238958"/>
            <a:ext cx="2133600" cy="2133600"/>
          </a:xfrm>
          <a:prstGeom prst="rect">
            <a:avLst/>
          </a:prstGeom>
        </p:spPr>
      </p:pic>
      <p:sp>
        <p:nvSpPr>
          <p:cNvPr id="13" name="Text Box 3"/>
          <p:cNvSpPr txBox="1">
            <a:spLocks noChangeArrowheads="1"/>
          </p:cNvSpPr>
          <p:nvPr/>
        </p:nvSpPr>
        <p:spPr bwMode="auto">
          <a:xfrm>
            <a:off x="8077" y="4767083"/>
            <a:ext cx="7010400" cy="830997"/>
          </a:xfrm>
          <a:prstGeom prst="rect">
            <a:avLst/>
          </a:prstGeom>
          <a:solidFill>
            <a:srgbClr val="FFCCFF"/>
          </a:solidFill>
          <a:ln/>
          <a:extLst/>
        </p:spPr>
        <p:style>
          <a:lnRef idx="0">
            <a:schemeClr val="accent5"/>
          </a:lnRef>
          <a:fillRef idx="3">
            <a:schemeClr val="accent5"/>
          </a:fillRef>
          <a:effectRef idx="3">
            <a:schemeClr val="accent5"/>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If only more mothers today were like Eve in that respect!</a:t>
            </a:r>
            <a:endParaRPr lang="en-US" sz="2800" dirty="0">
              <a:solidFill>
                <a:srgbClr val="FF0000"/>
              </a:solidFill>
            </a:endParaRPr>
          </a:p>
        </p:txBody>
      </p:sp>
      <p:sp>
        <p:nvSpPr>
          <p:cNvPr id="14" name="Text Box 3"/>
          <p:cNvSpPr txBox="1">
            <a:spLocks noChangeArrowheads="1"/>
          </p:cNvSpPr>
          <p:nvPr/>
        </p:nvSpPr>
        <p:spPr bwMode="auto">
          <a:xfrm>
            <a:off x="2458" y="3382088"/>
            <a:ext cx="701531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FF00"/>
                </a:solidFill>
              </a:rPr>
              <a:t>Eve recognized the sanctity of life </a:t>
            </a:r>
          </a:p>
          <a:p>
            <a:pPr eaLnBrk="1" hangingPunct="1"/>
            <a:r>
              <a:rPr lang="en-US" dirty="0">
                <a:solidFill>
                  <a:srgbClr val="FFFF00"/>
                </a:solidFill>
              </a:rPr>
              <a:t>(Her name: “Life-giver”) and that children</a:t>
            </a:r>
          </a:p>
          <a:p>
            <a:pPr eaLnBrk="1" hangingPunct="1"/>
            <a:r>
              <a:rPr lang="en-US" dirty="0">
                <a:solidFill>
                  <a:srgbClr val="FFFF00"/>
                </a:solidFill>
              </a:rPr>
              <a:t>were gifts from God! </a:t>
            </a:r>
            <a:r>
              <a:rPr lang="en-US" i="1" dirty="0">
                <a:solidFill>
                  <a:srgbClr val="FFFF00"/>
                </a:solidFill>
              </a:rPr>
              <a:t>(Gen. 5:4; Ps. 127:3-5)</a:t>
            </a:r>
            <a:endParaRPr lang="en-US" sz="2800" i="1" dirty="0">
              <a:solidFill>
                <a:srgbClr val="FFFF00"/>
              </a:solidFill>
            </a:endParaRPr>
          </a:p>
        </p:txBody>
      </p:sp>
      <p:sp>
        <p:nvSpPr>
          <p:cNvPr id="15" name="Text Box 10"/>
          <p:cNvSpPr txBox="1">
            <a:spLocks noChangeArrowheads="1"/>
          </p:cNvSpPr>
          <p:nvPr/>
        </p:nvSpPr>
        <p:spPr bwMode="auto">
          <a:xfrm>
            <a:off x="-4916" y="5787184"/>
            <a:ext cx="6990736" cy="830997"/>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t>Eve’s example is that one can move on</a:t>
            </a:r>
          </a:p>
          <a:p>
            <a:pPr eaLnBrk="1" hangingPunct="1"/>
            <a:r>
              <a:rPr lang="en-US" dirty="0"/>
              <a:t>past sin and give glory &amp; thanks to God!</a:t>
            </a:r>
          </a:p>
        </p:txBody>
      </p:sp>
    </p:spTree>
    <p:extLst>
      <p:ext uri="{BB962C8B-B14F-4D97-AF65-F5344CB8AC3E}">
        <p14:creationId xmlns:p14="http://schemas.microsoft.com/office/powerpoint/2010/main" val="3414326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par>
                                <p:cTn id="14" presetID="5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animBg="1"/>
      <p:bldP spid="13" grpId="0" animBg="1"/>
      <p:bldP spid="14" grpId="0"/>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141406"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Conclusion</a:t>
            </a:r>
          </a:p>
        </p:txBody>
      </p:sp>
      <p:sp>
        <p:nvSpPr>
          <p:cNvPr id="12" name="Text Box 3"/>
          <p:cNvSpPr txBox="1">
            <a:spLocks noChangeArrowheads="1"/>
          </p:cNvSpPr>
          <p:nvPr/>
        </p:nvSpPr>
        <p:spPr bwMode="auto">
          <a:xfrm>
            <a:off x="-9832" y="990600"/>
            <a:ext cx="91440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Eve is an example still today: </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To not be deceived one must hold fast to the word of God </a:t>
            </a:r>
            <a:r>
              <a:rPr lang="en-US" sz="2000" b="0" i="1" dirty="0">
                <a:solidFill>
                  <a:srgbClr val="FFFFFF"/>
                </a:solidFill>
              </a:rPr>
              <a:t>(Phil. 2:16; Gen. 3:2-3).</a:t>
            </a:r>
          </a:p>
          <a:p>
            <a:pPr algn="l">
              <a:buClr>
                <a:schemeClr val="accent1"/>
              </a:buClr>
              <a:buSzPct val="115000"/>
              <a:buFont typeface="Wingdings" pitchFamily="2" charset="2"/>
              <a:buChar char="Ø"/>
            </a:pPr>
            <a:r>
              <a:rPr lang="en-US" sz="2000" b="0" dirty="0">
                <a:solidFill>
                  <a:srgbClr val="FFFFFF"/>
                </a:solidFill>
              </a:rPr>
              <a:t>Once one has sinned, one must move past it and remain faithful to God    </a:t>
            </a:r>
            <a:r>
              <a:rPr lang="en-US" sz="2000" b="0" i="1" dirty="0">
                <a:solidFill>
                  <a:srgbClr val="FFFFFF"/>
                </a:solidFill>
              </a:rPr>
              <a:t>(I Jn. 1:9).</a:t>
            </a:r>
          </a:p>
        </p:txBody>
      </p:sp>
      <p:pic>
        <p:nvPicPr>
          <p:cNvPr id="6" name="Picture 5" descr="A picture containing blue, water, indoor&#10;&#10;Description automatically generated">
            <a:extLst>
              <a:ext uri="{FF2B5EF4-FFF2-40B4-BE49-F238E27FC236}">
                <a16:creationId xmlns:a16="http://schemas.microsoft.com/office/drawing/2014/main" id="{8E74CCBB-B1F3-4857-BC4A-6A1B2B5EAA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27" y="2743200"/>
            <a:ext cx="3355773" cy="3355773"/>
          </a:xfrm>
          <a:prstGeom prst="rect">
            <a:avLst/>
          </a:prstGeom>
        </p:spPr>
      </p:pic>
      <p:pic>
        <p:nvPicPr>
          <p:cNvPr id="13" name="Picture 12" descr="A picture containing indoor&#10;&#10;Description automatically generated">
            <a:extLst>
              <a:ext uri="{FF2B5EF4-FFF2-40B4-BE49-F238E27FC236}">
                <a16:creationId xmlns:a16="http://schemas.microsoft.com/office/drawing/2014/main" id="{10D26380-F71C-449A-A53D-2D8EB30CE3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7198" y="3429000"/>
            <a:ext cx="4808202" cy="1981200"/>
          </a:xfrm>
          <a:prstGeom prst="rect">
            <a:avLst/>
          </a:prstGeom>
        </p:spPr>
      </p:pic>
    </p:spTree>
    <p:extLst>
      <p:ext uri="{BB962C8B-B14F-4D97-AF65-F5344CB8AC3E}">
        <p14:creationId xmlns:p14="http://schemas.microsoft.com/office/powerpoint/2010/main" val="15878037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500"/>
                                        <p:tgtEl>
                                          <p:spTgt spid="12">
                                            <p:txEl>
                                              <p:pRg st="1" end="1"/>
                                            </p:txEl>
                                          </p:spTgt>
                                        </p:tgtEl>
                                      </p:cBhvr>
                                    </p:animEffect>
                                  </p:childTnLst>
                                </p:cTn>
                              </p:par>
                            </p:childTnLst>
                          </p:cTn>
                        </p:par>
                        <p:par>
                          <p:cTn id="12" fill="hold">
                            <p:stCondLst>
                              <p:cond delay="1000"/>
                            </p:stCondLst>
                            <p:childTnLst>
                              <p:par>
                                <p:cTn id="13" presetID="31"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wipe(left)">
                                      <p:cBhvr>
                                        <p:cTn id="22" dur="500"/>
                                        <p:tgtEl>
                                          <p:spTgt spid="12">
                                            <p:txEl>
                                              <p:pRg st="2" end="2"/>
                                            </p:txEl>
                                          </p:spTgt>
                                        </p:tgtEl>
                                      </p:cBhvr>
                                    </p:animEffect>
                                  </p:childTnLst>
                                </p:cTn>
                              </p:par>
                            </p:childTnLst>
                          </p:cTn>
                        </p:par>
                        <p:par>
                          <p:cTn id="23" fill="hold">
                            <p:stCondLst>
                              <p:cond delay="2500"/>
                            </p:stCondLst>
                            <p:childTnLst>
                              <p:par>
                                <p:cTn id="24" presetID="31" presetClass="entr" presetSubtype="0"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141406"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Conclusion</a:t>
            </a:r>
          </a:p>
        </p:txBody>
      </p:sp>
      <p:sp>
        <p:nvSpPr>
          <p:cNvPr id="8" name="Text Box 6"/>
          <p:cNvSpPr txBox="1">
            <a:spLocks noChangeArrowheads="1"/>
          </p:cNvSpPr>
          <p:nvPr/>
        </p:nvSpPr>
        <p:spPr bwMode="auto">
          <a:xfrm>
            <a:off x="0" y="5029200"/>
            <a:ext cx="9153832" cy="769441"/>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Ps. 127:3</a:t>
            </a:r>
          </a:p>
          <a:p>
            <a:pPr algn="l">
              <a:buClr>
                <a:schemeClr val="accent1"/>
              </a:buClr>
              <a:buSzPct val="115000"/>
            </a:pPr>
            <a:r>
              <a:rPr lang="en-US" sz="2000" b="0" dirty="0">
                <a:solidFill>
                  <a:srgbClr val="002060"/>
                </a:solidFill>
              </a:rPr>
              <a:t>3.  Behold, children are a gift of the LORD, The fruit of the womb is a reward.</a:t>
            </a:r>
          </a:p>
        </p:txBody>
      </p:sp>
      <p:sp>
        <p:nvSpPr>
          <p:cNvPr id="10" name="Text Box 3">
            <a:extLst>
              <a:ext uri="{FF2B5EF4-FFF2-40B4-BE49-F238E27FC236}">
                <a16:creationId xmlns:a16="http://schemas.microsoft.com/office/drawing/2014/main" id="{A8F83613-5A82-460A-906F-AEDF3E1E88ED}"/>
              </a:ext>
            </a:extLst>
          </p:cNvPr>
          <p:cNvSpPr txBox="1">
            <a:spLocks noChangeArrowheads="1"/>
          </p:cNvSpPr>
          <p:nvPr/>
        </p:nvSpPr>
        <p:spPr bwMode="auto">
          <a:xfrm>
            <a:off x="-4916" y="737559"/>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We all feel the effects of the decisions made by Adam and</a:t>
            </a:r>
          </a:p>
          <a:p>
            <a:pPr algn="l" eaLnBrk="1" hangingPunct="1"/>
            <a:r>
              <a:rPr lang="en-US" dirty="0">
                <a:solidFill>
                  <a:srgbClr val="FFFF00"/>
                </a:solidFill>
              </a:rPr>
              <a:t>Eve, both good and bad </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Making the best of the curse of Adam – </a:t>
            </a:r>
            <a:r>
              <a:rPr lang="en-US" sz="2000" dirty="0">
                <a:solidFill>
                  <a:srgbClr val="FFFFFF"/>
                </a:solidFill>
              </a:rPr>
              <a:t>Eccl. 3:12-13; 5:18-19: </a:t>
            </a:r>
            <a:r>
              <a:rPr lang="en-US" sz="2000" b="0" dirty="0">
                <a:solidFill>
                  <a:srgbClr val="FFFFFF"/>
                </a:solidFill>
              </a:rPr>
              <a:t>The fruits of our labor (our hard work) are our reward and is the “gift of God!”</a:t>
            </a:r>
          </a:p>
          <a:p>
            <a:pPr algn="l">
              <a:buClr>
                <a:schemeClr val="accent1"/>
              </a:buClr>
              <a:buSzPct val="115000"/>
              <a:buFont typeface="Wingdings" pitchFamily="2" charset="2"/>
              <a:buChar char="Ø"/>
            </a:pPr>
            <a:r>
              <a:rPr lang="en-US" sz="2000" b="0" dirty="0">
                <a:solidFill>
                  <a:srgbClr val="FFFFFF"/>
                </a:solidFill>
              </a:rPr>
              <a:t>Despite the pain of childbirth, children are gifts from God! – </a:t>
            </a:r>
            <a:r>
              <a:rPr lang="en-US" sz="2000" dirty="0">
                <a:solidFill>
                  <a:srgbClr val="FFFFFF"/>
                </a:solidFill>
              </a:rPr>
              <a:t>Ps. 127:3</a:t>
            </a:r>
          </a:p>
        </p:txBody>
      </p:sp>
      <p:sp>
        <p:nvSpPr>
          <p:cNvPr id="9" name="Text Box 6">
            <a:extLst>
              <a:ext uri="{FF2B5EF4-FFF2-40B4-BE49-F238E27FC236}">
                <a16:creationId xmlns:a16="http://schemas.microsoft.com/office/drawing/2014/main" id="{5233662C-A087-4F9D-917C-D6558D8F6039}"/>
              </a:ext>
            </a:extLst>
          </p:cNvPr>
          <p:cNvSpPr txBox="1">
            <a:spLocks noChangeArrowheads="1"/>
          </p:cNvSpPr>
          <p:nvPr/>
        </p:nvSpPr>
        <p:spPr bwMode="auto">
          <a:xfrm>
            <a:off x="0" y="2914157"/>
            <a:ext cx="9153832" cy="1692771"/>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Eccl. 3:12-13</a:t>
            </a:r>
          </a:p>
          <a:p>
            <a:pPr algn="l">
              <a:buClr>
                <a:schemeClr val="accent1"/>
              </a:buClr>
              <a:buSzPct val="115000"/>
            </a:pPr>
            <a:r>
              <a:rPr lang="en-US" sz="2000" b="0" dirty="0">
                <a:solidFill>
                  <a:srgbClr val="002060"/>
                </a:solidFill>
              </a:rPr>
              <a:t>12.  I know that there is nothing better for them than to rejoice and to do good in one's lifetime;</a:t>
            </a:r>
          </a:p>
          <a:p>
            <a:pPr algn="l">
              <a:buClr>
                <a:schemeClr val="accent1"/>
              </a:buClr>
              <a:buSzPct val="115000"/>
            </a:pPr>
            <a:r>
              <a:rPr lang="en-US" sz="2000" b="0" dirty="0">
                <a:solidFill>
                  <a:srgbClr val="002060"/>
                </a:solidFill>
              </a:rPr>
              <a:t>13.  moreover, that every man who eats and drinks sees good in all his labor--it is the gift of God.</a:t>
            </a:r>
          </a:p>
        </p:txBody>
      </p:sp>
    </p:spTree>
    <p:extLst>
      <p:ext uri="{BB962C8B-B14F-4D97-AF65-F5344CB8AC3E}">
        <p14:creationId xmlns:p14="http://schemas.microsoft.com/office/powerpoint/2010/main" val="38566665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ipe(left)">
                                      <p:cBhvr>
                                        <p:cTn id="14" dur="500"/>
                                        <p:tgtEl>
                                          <p:spTgt spid="10">
                                            <p:txEl>
                                              <p:pRg st="2" end="2"/>
                                            </p:txEl>
                                          </p:spTgt>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wipe(left)">
                                      <p:cBhvr>
                                        <p:cTn id="24" dur="500"/>
                                        <p:tgtEl>
                                          <p:spTgt spid="10">
                                            <p:txEl>
                                              <p:pRg st="3" end="3"/>
                                            </p:txEl>
                                          </p:spTgt>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a:xfrm>
            <a:off x="3138948" y="6629400"/>
            <a:ext cx="2895600" cy="228600"/>
          </a:xfrm>
        </p:spPr>
        <p:txBody>
          <a:bodyPr/>
          <a:lstStyle/>
          <a:p>
            <a:pPr>
              <a:defRPr/>
            </a:pPr>
            <a:r>
              <a:rPr lang="en-US"/>
              <a:t>Eve: Mother Of All Living</a:t>
            </a:r>
            <a:endParaRPr lang="en-US" dirty="0"/>
          </a:p>
        </p:txBody>
      </p:sp>
      <p:sp>
        <p:nvSpPr>
          <p:cNvPr id="176130" name="Rectangle 2"/>
          <p:cNvSpPr>
            <a:spLocks noGrp="1" noChangeArrowheads="1"/>
          </p:cNvSpPr>
          <p:nvPr>
            <p:ph type="title"/>
          </p:nvPr>
        </p:nvSpPr>
        <p:spPr>
          <a:xfrm>
            <a:off x="0" y="0"/>
            <a:ext cx="9144000" cy="609600"/>
          </a:xfrm>
        </p:spPr>
        <p:txBody>
          <a:bodyPr/>
          <a:lstStyle/>
          <a:p>
            <a:pPr eaLnBrk="1" hangingPunct="1">
              <a:defRPr/>
            </a:pPr>
            <a:r>
              <a:rPr lang="en-US" sz="3600" b="1" u="sng" dirty="0">
                <a:solidFill>
                  <a:schemeClr val="tx1"/>
                </a:solidFill>
                <a:latin typeface="Arial" pitchFamily="34" charset="0"/>
                <a:cs typeface="Arial" pitchFamily="34" charset="0"/>
              </a:rPr>
              <a:t>Conclusion</a:t>
            </a:r>
          </a:p>
        </p:txBody>
      </p:sp>
      <p:sp>
        <p:nvSpPr>
          <p:cNvPr id="9" name="Text Box 6"/>
          <p:cNvSpPr txBox="1">
            <a:spLocks noChangeArrowheads="1"/>
          </p:cNvSpPr>
          <p:nvPr/>
        </p:nvSpPr>
        <p:spPr bwMode="auto">
          <a:xfrm>
            <a:off x="0" y="1514168"/>
            <a:ext cx="2590800" cy="461665"/>
          </a:xfrm>
          <a:prstGeom prst="rect">
            <a:avLst/>
          </a:prstGeom>
          <a:solidFill>
            <a:srgbClr val="FFCCFF"/>
          </a:solidFill>
          <a:ln>
            <a:noFill/>
          </a:ln>
        </p:spPr>
        <p:style>
          <a:lnRef idx="0">
            <a:scrgbClr r="0" g="0" b="0"/>
          </a:lnRef>
          <a:fillRef idx="1002">
            <a:schemeClr val="lt1"/>
          </a:fillRef>
          <a:effectRef idx="0">
            <a:scrgbClr r="0" g="0" b="0"/>
          </a:effectRef>
          <a:fontRef idx="major"/>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Godly children? </a:t>
            </a:r>
            <a:endParaRPr lang="en-US" i="1" dirty="0">
              <a:solidFill>
                <a:srgbClr val="FF0000"/>
              </a:solidFill>
            </a:endParaRPr>
          </a:p>
        </p:txBody>
      </p:sp>
      <p:sp>
        <p:nvSpPr>
          <p:cNvPr id="13" name="Text Box 3"/>
          <p:cNvSpPr txBox="1">
            <a:spLocks noChangeArrowheads="1"/>
          </p:cNvSpPr>
          <p:nvPr/>
        </p:nvSpPr>
        <p:spPr bwMode="auto">
          <a:xfrm>
            <a:off x="-5147" y="7620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FF00"/>
                </a:solidFill>
              </a:rPr>
              <a:t>What will be a lasting consequence of our actions? </a:t>
            </a:r>
            <a:endParaRPr lang="en-US" sz="2800" dirty="0">
              <a:solidFill>
                <a:srgbClr val="FFFF00"/>
              </a:solidFill>
            </a:endParaRPr>
          </a:p>
        </p:txBody>
      </p:sp>
      <p:sp>
        <p:nvSpPr>
          <p:cNvPr id="10" name="Text Box 6"/>
          <p:cNvSpPr txBox="1">
            <a:spLocks noChangeArrowheads="1"/>
          </p:cNvSpPr>
          <p:nvPr/>
        </p:nvSpPr>
        <p:spPr bwMode="auto">
          <a:xfrm>
            <a:off x="5432091" y="2133600"/>
            <a:ext cx="3706762" cy="461665"/>
          </a:xfrm>
          <a:prstGeom prst="rect">
            <a:avLst/>
          </a:prstGeom>
          <a:solidFill>
            <a:srgbClr val="FFCCFF"/>
          </a:solidFill>
          <a:ln>
            <a:noFill/>
          </a:ln>
        </p:spPr>
        <p:style>
          <a:lnRef idx="0">
            <a:scrgbClr r="0" g="0" b="0"/>
          </a:lnRef>
          <a:fillRef idx="1002">
            <a:schemeClr val="lt1"/>
          </a:fillRef>
          <a:effectRef idx="0">
            <a:scrgbClr r="0" g="0" b="0"/>
          </a:effectRef>
          <a:fontRef idx="major"/>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Tarnished reputation? </a:t>
            </a:r>
            <a:endParaRPr lang="en-US" i="1" dirty="0">
              <a:solidFill>
                <a:srgbClr val="FF0000"/>
              </a:solidFill>
            </a:endParaRPr>
          </a:p>
        </p:txBody>
      </p:sp>
      <p:sp>
        <p:nvSpPr>
          <p:cNvPr id="11" name="Text Box 6"/>
          <p:cNvSpPr txBox="1">
            <a:spLocks noChangeArrowheads="1"/>
          </p:cNvSpPr>
          <p:nvPr/>
        </p:nvSpPr>
        <p:spPr bwMode="auto">
          <a:xfrm>
            <a:off x="1219200" y="2871471"/>
            <a:ext cx="3249562" cy="461665"/>
          </a:xfrm>
          <a:prstGeom prst="rect">
            <a:avLst/>
          </a:prstGeom>
          <a:solidFill>
            <a:srgbClr val="FFCCFF"/>
          </a:solidFill>
          <a:ln>
            <a:noFill/>
          </a:ln>
        </p:spPr>
        <p:style>
          <a:lnRef idx="0">
            <a:scrgbClr r="0" g="0" b="0"/>
          </a:lnRef>
          <a:fillRef idx="1002">
            <a:schemeClr val="lt1"/>
          </a:fillRef>
          <a:effectRef idx="0">
            <a:scrgbClr r="0" g="0" b="0"/>
          </a:effectRef>
          <a:fontRef idx="major"/>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Eternity with God? </a:t>
            </a:r>
            <a:endParaRPr lang="en-US" i="1" dirty="0">
              <a:solidFill>
                <a:srgbClr val="FF0000"/>
              </a:solidFill>
            </a:endParaRPr>
          </a:p>
        </p:txBody>
      </p:sp>
      <p:sp>
        <p:nvSpPr>
          <p:cNvPr id="12" name="Text Box 6"/>
          <p:cNvSpPr txBox="1">
            <a:spLocks noChangeArrowheads="1"/>
          </p:cNvSpPr>
          <p:nvPr/>
        </p:nvSpPr>
        <p:spPr bwMode="auto">
          <a:xfrm>
            <a:off x="4468762" y="3657599"/>
            <a:ext cx="3480619" cy="461665"/>
          </a:xfrm>
          <a:prstGeom prst="rect">
            <a:avLst/>
          </a:prstGeom>
          <a:solidFill>
            <a:srgbClr val="FFCCFF"/>
          </a:solidFill>
          <a:ln>
            <a:noFill/>
          </a:ln>
        </p:spPr>
        <p:style>
          <a:lnRef idx="0">
            <a:scrgbClr r="0" g="0" b="0"/>
          </a:lnRef>
          <a:fillRef idx="1002">
            <a:schemeClr val="lt1"/>
          </a:fillRef>
          <a:effectRef idx="0">
            <a:scrgbClr r="0" g="0" b="0"/>
          </a:effectRef>
          <a:fontRef idx="major"/>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Eternity with Satan? </a:t>
            </a:r>
            <a:endParaRPr lang="en-US" i="1" dirty="0">
              <a:solidFill>
                <a:srgbClr val="FF0000"/>
              </a:solidFill>
            </a:endParaRPr>
          </a:p>
        </p:txBody>
      </p:sp>
      <p:sp>
        <p:nvSpPr>
          <p:cNvPr id="16" name="Text Box 8"/>
          <p:cNvSpPr txBox="1">
            <a:spLocks noChangeArrowheads="1"/>
          </p:cNvSpPr>
          <p:nvPr/>
        </p:nvSpPr>
        <p:spPr bwMode="auto">
          <a:xfrm>
            <a:off x="-5146" y="4882168"/>
            <a:ext cx="9143999" cy="1200329"/>
          </a:xfrm>
          <a:prstGeom prst="rect">
            <a:avLst/>
          </a:prstGeom>
          <a:ln/>
        </p:spPr>
        <p:style>
          <a:lnRef idx="0">
            <a:schemeClr val="accent6"/>
          </a:lnRef>
          <a:fillRef idx="3">
            <a:schemeClr val="accent6"/>
          </a:fillRef>
          <a:effectRef idx="3">
            <a:schemeClr val="accent6"/>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C000"/>
                </a:solidFill>
              </a:rPr>
              <a:t>Example of Eve: Avoid temptation (move on past sin) &amp; give God the glory for all things He has blessed us with!</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000"/>
                            </p:stCondLst>
                            <p:childTnLst>
                              <p:par>
                                <p:cTn id="17" presetID="9"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childTnLst>
                          </p:cTn>
                        </p:par>
                        <p:par>
                          <p:cTn id="20" fill="hold">
                            <p:stCondLst>
                              <p:cond delay="1500"/>
                            </p:stCondLst>
                            <p:childTnLst>
                              <p:par>
                                <p:cTn id="21" presetID="9"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1000" fill="hold"/>
                                        <p:tgtEl>
                                          <p:spTgt spid="16"/>
                                        </p:tgtEl>
                                        <p:attrNameLst>
                                          <p:attrName>ppt_w</p:attrName>
                                        </p:attrNameLst>
                                      </p:cBhvr>
                                      <p:tavLst>
                                        <p:tav tm="0">
                                          <p:val>
                                            <p:fltVal val="0"/>
                                          </p:val>
                                        </p:tav>
                                        <p:tav tm="100000">
                                          <p:val>
                                            <p:strVal val="#ppt_w"/>
                                          </p:val>
                                        </p:tav>
                                      </p:tavLst>
                                    </p:anim>
                                    <p:anim calcmode="lin" valueType="num">
                                      <p:cBhvr>
                                        <p:cTn id="29" dur="1000" fill="hold"/>
                                        <p:tgtEl>
                                          <p:spTgt spid="16"/>
                                        </p:tgtEl>
                                        <p:attrNameLst>
                                          <p:attrName>ppt_h</p:attrName>
                                        </p:attrNameLst>
                                      </p:cBhvr>
                                      <p:tavLst>
                                        <p:tav tm="0">
                                          <p:val>
                                            <p:fltVal val="0"/>
                                          </p:val>
                                        </p:tav>
                                        <p:tav tm="100000">
                                          <p:val>
                                            <p:strVal val="#ppt_h"/>
                                          </p:val>
                                        </p:tav>
                                      </p:tavLst>
                                    </p:anim>
                                    <p:anim calcmode="lin" valueType="num">
                                      <p:cBhvr>
                                        <p:cTn id="30" dur="1000" fill="hold"/>
                                        <p:tgtEl>
                                          <p:spTgt spid="16"/>
                                        </p:tgtEl>
                                        <p:attrNameLst>
                                          <p:attrName>style.rotation</p:attrName>
                                        </p:attrNameLst>
                                      </p:cBhvr>
                                      <p:tavLst>
                                        <p:tav tm="0">
                                          <p:val>
                                            <p:fltVal val="90"/>
                                          </p:val>
                                        </p:tav>
                                        <p:tav tm="100000">
                                          <p:val>
                                            <p:fltVal val="0"/>
                                          </p:val>
                                        </p:tav>
                                      </p:tavLst>
                                    </p:anim>
                                    <p:animEffect transition="in" filter="fade">
                                      <p:cBhvr>
                                        <p:cTn id="3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0" grpId="0" animBg="1"/>
      <p:bldP spid="11" grpId="0" animBg="1"/>
      <p:bldP spid="12"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66FFFF"/>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66FFFF"/>
          </a:solidFill>
        </p:spPr>
        <p:txBody>
          <a:bodyPr/>
          <a:lstStyle/>
          <a:p>
            <a:pP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algn="ctr">
              <a:spcBef>
                <a:spcPct val="20000"/>
              </a:spcBef>
              <a:defRPr/>
            </a:pPr>
            <a:r>
              <a:rPr lang="en-US" sz="3200" b="1" dirty="0">
                <a:latin typeface="Tahoma" pitchFamily="34" charset="0"/>
                <a:ea typeface="Tahoma" pitchFamily="34" charset="0"/>
                <a:cs typeface="Tahoma" pitchFamily="34" charset="0"/>
              </a:rPr>
              <a:t>Hear The Gospel (Jn. 5:24; Rom. 10:17)</a:t>
            </a:r>
          </a:p>
          <a:p>
            <a:pPr algn="ctr">
              <a:spcBef>
                <a:spcPct val="20000"/>
              </a:spcBef>
              <a:defRPr/>
            </a:pPr>
            <a:r>
              <a:rPr lang="en-US" sz="3200" b="1" dirty="0">
                <a:latin typeface="Tahoma" pitchFamily="34" charset="0"/>
                <a:ea typeface="Tahoma" pitchFamily="34" charset="0"/>
                <a:cs typeface="Tahoma" pitchFamily="34" charset="0"/>
              </a:rPr>
              <a:t>Believe In Christ (Jn. 3:16-18; Jn. 8:24)</a:t>
            </a:r>
          </a:p>
          <a:p>
            <a:pPr algn="ctr">
              <a:spcBef>
                <a:spcPct val="20000"/>
              </a:spcBef>
              <a:defRPr/>
            </a:pPr>
            <a:r>
              <a:rPr lang="en-US" sz="3200" b="1" dirty="0">
                <a:latin typeface="Tahoma" pitchFamily="34" charset="0"/>
                <a:ea typeface="Tahoma" pitchFamily="34" charset="0"/>
                <a:cs typeface="Tahoma" pitchFamily="34" charset="0"/>
              </a:rPr>
              <a:t>Repent Of Sins (Lk. 13:35; Acts 2:38)</a:t>
            </a:r>
          </a:p>
          <a:p>
            <a:pPr algn="ctr">
              <a:spcBef>
                <a:spcPct val="20000"/>
              </a:spcBef>
              <a:defRPr/>
            </a:pPr>
            <a:r>
              <a:rPr lang="en-US" sz="3200" b="1" dirty="0">
                <a:latin typeface="Tahoma" pitchFamily="34" charset="0"/>
                <a:ea typeface="Tahoma" pitchFamily="34" charset="0"/>
                <a:cs typeface="Tahoma" pitchFamily="34" charset="0"/>
              </a:rPr>
              <a:t>Confess Christ (Mt. 10:32; Rom. 10:10)</a:t>
            </a:r>
          </a:p>
          <a:p>
            <a:pPr algn="ctr">
              <a:spcBef>
                <a:spcPct val="20000"/>
              </a:spcBef>
              <a:defRPr/>
            </a:pPr>
            <a:r>
              <a:rPr lang="en-US" sz="3200" b="1" dirty="0">
                <a:latin typeface="Tahoma" pitchFamily="34" charset="0"/>
                <a:ea typeface="Tahoma" pitchFamily="34" charset="0"/>
                <a:cs typeface="Tahoma" pitchFamily="34" charset="0"/>
              </a:rPr>
              <a:t>Be Baptized (Mk. 16:16; Acts 22:16)</a:t>
            </a:r>
          </a:p>
          <a:p>
            <a:pPr algn="ctr">
              <a:spcBef>
                <a:spcPct val="20000"/>
              </a:spcBef>
              <a:defRPr/>
            </a:pPr>
            <a:r>
              <a:rPr lang="en-US" sz="3200" b="1" dirty="0">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228600" y="4876800"/>
            <a:ext cx="8915400" cy="1816100"/>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u="sng" dirty="0">
                <a:solidFill>
                  <a:srgbClr val="0000FF"/>
                </a:solidFill>
                <a:effectLst>
                  <a:outerShdw blurRad="38100" dist="38100" dir="2700000" algn="tl">
                    <a:srgbClr val="FFFFFF"/>
                  </a:outerShdw>
                </a:effectLst>
                <a:latin typeface="Calisto MT" pitchFamily="18" charset="0"/>
              </a:rPr>
              <a:t>For The </a:t>
            </a:r>
            <a:r>
              <a:rPr lang="en-US" sz="4000" b="1" u="sng">
                <a:solidFill>
                  <a:srgbClr val="0000FF"/>
                </a:solidFill>
                <a:effectLst>
                  <a:outerShdw blurRad="38100" dist="38100" dir="2700000" algn="tl">
                    <a:srgbClr val="FFFFFF"/>
                  </a:outerShdw>
                </a:effectLst>
                <a:latin typeface="Calisto MT" pitchFamily="18" charset="0"/>
              </a:rPr>
              <a:t>Erring Child of God:</a:t>
            </a:r>
            <a:r>
              <a:rPr lang="en-US" sz="4000" b="1">
                <a:solidFill>
                  <a:srgbClr val="0000FF"/>
                </a:solidFill>
                <a:effectLst>
                  <a:outerShdw blurRad="38100" dist="38100" dir="2700000" algn="tl">
                    <a:srgbClr val="FFFFFF"/>
                  </a:outerShdw>
                </a:effectLst>
                <a:latin typeface="Calisto MT" pitchFamily="18" charset="0"/>
              </a:rPr>
              <a:t> </a:t>
            </a:r>
            <a:endParaRPr lang="en-US" sz="4000" b="1" dirty="0">
              <a:solidFill>
                <a:srgbClr val="0000FF"/>
              </a:solidFill>
              <a:effectLst>
                <a:outerShdw blurRad="38100" dist="38100" dir="2700000" algn="tl">
                  <a:srgbClr val="FFFFFF"/>
                </a:outerShdw>
              </a:effectLst>
              <a:latin typeface="Calisto MT" pitchFamily="18" charset="0"/>
            </a:endParaRPr>
          </a:p>
          <a:p>
            <a:pPr algn="ctr" fontAlgn="auto">
              <a:spcBef>
                <a:spcPts val="0"/>
              </a:spcBef>
              <a:spcAft>
                <a:spcPts val="0"/>
              </a:spcAft>
              <a:defRPr/>
            </a:pPr>
            <a:r>
              <a:rPr lang="en-US" sz="3600" b="1" dirty="0">
                <a:latin typeface="Calisto MT" pitchFamily="18" charset="0"/>
              </a:rPr>
              <a:t>Repent (Acts 8:22), Confess (I Jn. 1:9),</a:t>
            </a:r>
          </a:p>
          <a:p>
            <a:pPr algn="ctr" fontAlgn="auto">
              <a:spcBef>
                <a:spcPts val="0"/>
              </a:spcBef>
              <a:spcAft>
                <a:spcPts val="0"/>
              </a:spcAft>
              <a:defRPr/>
            </a:pPr>
            <a:r>
              <a:rPr lang="en-US" sz="3600" b="1" dirty="0">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3703151444"/>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3121742" y="6629400"/>
            <a:ext cx="2895600" cy="228600"/>
          </a:xfrm>
        </p:spPr>
        <p:txBody>
          <a:bodyPr/>
          <a:lstStyle/>
          <a:p>
            <a:pPr>
              <a:defRPr/>
            </a:pPr>
            <a:r>
              <a:rPr lang="en-US"/>
              <a:t>Eve: Mother Of All Living</a:t>
            </a:r>
            <a:endParaRPr lang="en-US" dirty="0"/>
          </a:p>
        </p:txBody>
      </p:sp>
      <p:sp>
        <p:nvSpPr>
          <p:cNvPr id="15362" name="Rectangle 2"/>
          <p:cNvSpPr>
            <a:spLocks noGrp="1" noChangeArrowheads="1"/>
          </p:cNvSpPr>
          <p:nvPr>
            <p:ph type="title"/>
          </p:nvPr>
        </p:nvSpPr>
        <p:spPr>
          <a:xfrm>
            <a:off x="0" y="0"/>
            <a:ext cx="9144000" cy="609600"/>
          </a:xfrm>
        </p:spPr>
        <p:txBody>
          <a:bodyPr/>
          <a:lstStyle/>
          <a:p>
            <a:pPr eaLnBrk="1" hangingPunct="1">
              <a:defRPr/>
            </a:pPr>
            <a:r>
              <a:rPr lang="en-US" sz="3600" b="1" u="sng" dirty="0">
                <a:solidFill>
                  <a:schemeClr val="tx1"/>
                </a:solidFill>
                <a:latin typeface="Arial" pitchFamily="34" charset="0"/>
                <a:cs typeface="Arial" pitchFamily="34" charset="0"/>
              </a:rPr>
              <a:t>Intro </a:t>
            </a:r>
          </a:p>
        </p:txBody>
      </p:sp>
      <p:sp>
        <p:nvSpPr>
          <p:cNvPr id="8" name="Text Box 6"/>
          <p:cNvSpPr txBox="1">
            <a:spLocks noChangeArrowheads="1"/>
          </p:cNvSpPr>
          <p:nvPr/>
        </p:nvSpPr>
        <p:spPr bwMode="auto">
          <a:xfrm>
            <a:off x="0" y="685800"/>
            <a:ext cx="9144000" cy="138499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Rom. 15:4</a:t>
            </a:r>
          </a:p>
          <a:p>
            <a:pPr algn="l">
              <a:buClr>
                <a:schemeClr val="accent1"/>
              </a:buClr>
              <a:buSzPct val="115000"/>
            </a:pPr>
            <a:r>
              <a:rPr lang="en-US" sz="2000" b="0" dirty="0">
                <a:solidFill>
                  <a:srgbClr val="002060"/>
                </a:solidFill>
              </a:rPr>
              <a:t>4.  For whatever was written in earlier times was written for our instruction, so that through perseverance and the encouragement of the Scriptures we might have hope.</a:t>
            </a:r>
          </a:p>
        </p:txBody>
      </p:sp>
      <p:sp>
        <p:nvSpPr>
          <p:cNvPr id="10" name="Text Box 3"/>
          <p:cNvSpPr txBox="1">
            <a:spLocks noChangeArrowheads="1"/>
          </p:cNvSpPr>
          <p:nvPr/>
        </p:nvSpPr>
        <p:spPr bwMode="auto">
          <a:xfrm>
            <a:off x="0" y="2519065"/>
            <a:ext cx="9144000" cy="461665"/>
          </a:xfrm>
          <a:prstGeom prst="rect">
            <a:avLst/>
          </a:prstGeom>
          <a:solidFill>
            <a:srgbClr val="FFCCFF"/>
          </a:solidFill>
          <a:ln/>
          <a:extLst/>
        </p:spPr>
        <p:style>
          <a:lnRef idx="0">
            <a:schemeClr val="accent5"/>
          </a:lnRef>
          <a:fillRef idx="3">
            <a:schemeClr val="accent5"/>
          </a:fillRef>
          <a:effectRef idx="3">
            <a:schemeClr val="accent5"/>
          </a:effectRef>
          <a:fontRef idx="minor">
            <a:schemeClr val="lt1"/>
          </a:fontRef>
        </p:style>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Learn the lesson of Eve!</a:t>
            </a:r>
            <a:endParaRPr lang="en-US" sz="2800" dirty="0">
              <a:solidFill>
                <a:srgbClr val="FF0000"/>
              </a:solidFill>
            </a:endParaRPr>
          </a:p>
        </p:txBody>
      </p:sp>
      <p:sp>
        <p:nvSpPr>
          <p:cNvPr id="6" name="Text Box 3"/>
          <p:cNvSpPr txBox="1">
            <a:spLocks noChangeArrowheads="1"/>
          </p:cNvSpPr>
          <p:nvPr/>
        </p:nvSpPr>
        <p:spPr bwMode="auto">
          <a:xfrm>
            <a:off x="-2458" y="3429000"/>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Eve is often remembered for her sin in failing to defeat </a:t>
            </a:r>
          </a:p>
          <a:p>
            <a:pPr algn="l" eaLnBrk="1" hangingPunct="1"/>
            <a:r>
              <a:rPr lang="en-US" dirty="0">
                <a:solidFill>
                  <a:srgbClr val="FFFF00"/>
                </a:solidFill>
              </a:rPr>
              <a:t>temptation</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The story of Adam and Eve didn’t end in the Garden.</a:t>
            </a:r>
          </a:p>
          <a:p>
            <a:pPr algn="l">
              <a:buClr>
                <a:schemeClr val="accent1"/>
              </a:buClr>
              <a:buSzPct val="115000"/>
              <a:buFont typeface="Wingdings" pitchFamily="2" charset="2"/>
              <a:buChar char="Ø"/>
            </a:pPr>
            <a:r>
              <a:rPr lang="en-US" sz="2000" b="0" dirty="0">
                <a:solidFill>
                  <a:srgbClr val="FFFFFF"/>
                </a:solidFill>
              </a:rPr>
              <a:t>Eve showed faith after the Garden so can be an example of how to move on past sin.</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3121742" y="6629400"/>
            <a:ext cx="2895600" cy="228600"/>
          </a:xfrm>
        </p:spPr>
        <p:txBody>
          <a:bodyPr/>
          <a:lstStyle/>
          <a:p>
            <a:pPr>
              <a:defRPr/>
            </a:pPr>
            <a:r>
              <a:rPr lang="en-US"/>
              <a:t>Eve: Mother Of All Living</a:t>
            </a:r>
            <a:endParaRPr lang="en-US" dirty="0"/>
          </a:p>
        </p:txBody>
      </p:sp>
      <p:sp>
        <p:nvSpPr>
          <p:cNvPr id="15362" name="Rectangle 2"/>
          <p:cNvSpPr>
            <a:spLocks noGrp="1" noChangeArrowheads="1"/>
          </p:cNvSpPr>
          <p:nvPr>
            <p:ph type="title"/>
          </p:nvPr>
        </p:nvSpPr>
        <p:spPr>
          <a:xfrm>
            <a:off x="0" y="0"/>
            <a:ext cx="9144000" cy="609600"/>
          </a:xfrm>
        </p:spPr>
        <p:txBody>
          <a:bodyPr/>
          <a:lstStyle/>
          <a:p>
            <a:pPr eaLnBrk="1" hangingPunct="1">
              <a:defRPr/>
            </a:pPr>
            <a:r>
              <a:rPr lang="en-US" sz="3600" b="1" u="sng" dirty="0">
                <a:solidFill>
                  <a:schemeClr val="tx1"/>
                </a:solidFill>
                <a:latin typeface="Arial" pitchFamily="34" charset="0"/>
                <a:cs typeface="Arial" pitchFamily="34" charset="0"/>
              </a:rPr>
              <a:t>Intro </a:t>
            </a:r>
          </a:p>
        </p:txBody>
      </p:sp>
      <p:sp>
        <p:nvSpPr>
          <p:cNvPr id="8" name="Text Box 6"/>
          <p:cNvSpPr txBox="1">
            <a:spLocks noChangeArrowheads="1"/>
          </p:cNvSpPr>
          <p:nvPr/>
        </p:nvSpPr>
        <p:spPr bwMode="auto">
          <a:xfrm>
            <a:off x="-14750" y="685800"/>
            <a:ext cx="9158749" cy="1077218"/>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Gen. 3:20</a:t>
            </a:r>
          </a:p>
          <a:p>
            <a:pPr algn="l">
              <a:buClr>
                <a:schemeClr val="accent1"/>
              </a:buClr>
              <a:buSzPct val="115000"/>
            </a:pPr>
            <a:r>
              <a:rPr lang="en-US" sz="2000" b="0" dirty="0">
                <a:solidFill>
                  <a:srgbClr val="002060"/>
                </a:solidFill>
              </a:rPr>
              <a:t>20.  Now the man called his wife's name Eve, because she was the mother of all the living.</a:t>
            </a:r>
          </a:p>
        </p:txBody>
      </p:sp>
      <p:sp>
        <p:nvSpPr>
          <p:cNvPr id="6" name="Text Box 3"/>
          <p:cNvSpPr txBox="1">
            <a:spLocks noChangeArrowheads="1"/>
          </p:cNvSpPr>
          <p:nvPr/>
        </p:nvSpPr>
        <p:spPr bwMode="auto">
          <a:xfrm>
            <a:off x="0" y="2151727"/>
            <a:ext cx="6553199"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Eve is called “the mother of all the living”</a:t>
            </a:r>
            <a:endParaRPr lang="en-US" sz="2800" dirty="0">
              <a:solidFill>
                <a:srgbClr val="FFFF00"/>
              </a:solidFill>
            </a:endParaRPr>
          </a:p>
          <a:p>
            <a:pPr algn="l">
              <a:buClr>
                <a:schemeClr val="accent1"/>
              </a:buClr>
              <a:buSzPct val="115000"/>
              <a:buFont typeface="Wingdings" pitchFamily="2" charset="2"/>
              <a:buChar char="Ø"/>
            </a:pPr>
            <a:r>
              <a:rPr lang="en-US" sz="2000" dirty="0">
                <a:solidFill>
                  <a:srgbClr val="FFFFFF"/>
                </a:solidFill>
              </a:rPr>
              <a:t>Eve:</a:t>
            </a:r>
            <a:r>
              <a:rPr lang="en-US" sz="2000" b="0" dirty="0">
                <a:solidFill>
                  <a:srgbClr val="FFFFFF"/>
                </a:solidFill>
              </a:rPr>
              <a:t> </a:t>
            </a:r>
            <a:r>
              <a:rPr lang="en-US" sz="2000" b="0" i="1" dirty="0" err="1">
                <a:solidFill>
                  <a:srgbClr val="FFFFFF"/>
                </a:solidFill>
              </a:rPr>
              <a:t>Chavvah</a:t>
            </a:r>
            <a:r>
              <a:rPr lang="en-US" sz="2000" b="0" i="1" dirty="0">
                <a:solidFill>
                  <a:srgbClr val="FFFFFF"/>
                </a:solidFill>
              </a:rPr>
              <a:t> (</a:t>
            </a:r>
            <a:r>
              <a:rPr lang="en-US" sz="2000" b="0" i="1" dirty="0" err="1">
                <a:solidFill>
                  <a:srgbClr val="FFFFFF"/>
                </a:solidFill>
              </a:rPr>
              <a:t>khav-vaw</a:t>
            </a:r>
            <a:r>
              <a:rPr lang="en-US" sz="2000" b="0" i="1" dirty="0">
                <a:solidFill>
                  <a:srgbClr val="FFFFFF"/>
                </a:solidFill>
              </a:rPr>
              <a:t>') H2332: </a:t>
            </a:r>
            <a:r>
              <a:rPr lang="en-US" sz="2000" b="0" dirty="0">
                <a:solidFill>
                  <a:srgbClr val="FFFFFF"/>
                </a:solidFill>
              </a:rPr>
              <a:t>“life-giver; </a:t>
            </a:r>
            <a:r>
              <a:rPr lang="en-US" sz="2000" b="0" i="1" dirty="0" err="1">
                <a:solidFill>
                  <a:srgbClr val="FFFFFF"/>
                </a:solidFill>
              </a:rPr>
              <a:t>Chavvah</a:t>
            </a:r>
            <a:r>
              <a:rPr lang="en-US" sz="2000" b="0" dirty="0">
                <a:solidFill>
                  <a:srgbClr val="FFFFFF"/>
                </a:solidFill>
              </a:rPr>
              <a:t> (or Eve), the first woman: - Eve.”</a:t>
            </a:r>
          </a:p>
          <a:p>
            <a:pPr algn="l">
              <a:buClr>
                <a:schemeClr val="accent1"/>
              </a:buClr>
              <a:buSzPct val="115000"/>
              <a:buFont typeface="Wingdings" pitchFamily="2" charset="2"/>
              <a:buChar char="Ø"/>
            </a:pPr>
            <a:r>
              <a:rPr lang="en-US" sz="2000" b="0" dirty="0">
                <a:solidFill>
                  <a:srgbClr val="FFFFFF"/>
                </a:solidFill>
              </a:rPr>
              <a:t>Her name means, “Life-Giver” so in that sense she is</a:t>
            </a:r>
          </a:p>
          <a:p>
            <a:pPr marL="457200" lvl="1" indent="0" algn="l">
              <a:buClr>
                <a:schemeClr val="accent1"/>
              </a:buClr>
              <a:buSzPct val="115000"/>
            </a:pPr>
            <a:r>
              <a:rPr lang="en-US" sz="2000" b="0" dirty="0">
                <a:solidFill>
                  <a:srgbClr val="FFFFFF"/>
                </a:solidFill>
              </a:rPr>
              <a:t>the “Mother of all Living” for from her came life!</a:t>
            </a:r>
          </a:p>
        </p:txBody>
      </p:sp>
      <p:sp>
        <p:nvSpPr>
          <p:cNvPr id="11" name="Text Box 10"/>
          <p:cNvSpPr txBox="1">
            <a:spLocks noChangeArrowheads="1"/>
          </p:cNvSpPr>
          <p:nvPr/>
        </p:nvSpPr>
        <p:spPr bwMode="auto">
          <a:xfrm>
            <a:off x="-2459" y="4495800"/>
            <a:ext cx="6555658" cy="830997"/>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t>Eve is the “Mother of all the living” and</a:t>
            </a:r>
          </a:p>
          <a:p>
            <a:pPr eaLnBrk="1" hangingPunct="1"/>
            <a:r>
              <a:rPr lang="en-US" dirty="0"/>
              <a:t>her example still affects us today!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199" y="2325624"/>
            <a:ext cx="2590800" cy="3883152"/>
          </a:xfrm>
          <a:prstGeom prst="rect">
            <a:avLst/>
          </a:prstGeom>
        </p:spPr>
      </p:pic>
    </p:spTree>
    <p:extLst>
      <p:ext uri="{BB962C8B-B14F-4D97-AF65-F5344CB8AC3E}">
        <p14:creationId xmlns:p14="http://schemas.microsoft.com/office/powerpoint/2010/main" val="4441760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3124200" y="6629400"/>
            <a:ext cx="2895600" cy="228600"/>
          </a:xfrm>
        </p:spPr>
        <p:txBody>
          <a:bodyPr/>
          <a:lstStyle/>
          <a:p>
            <a:pPr>
              <a:defRPr/>
            </a:pPr>
            <a:r>
              <a:rPr lang="en-US" dirty="0"/>
              <a:t>Eve: Mother Of All Living</a:t>
            </a:r>
          </a:p>
        </p:txBody>
      </p:sp>
      <p:sp>
        <p:nvSpPr>
          <p:cNvPr id="15362" name="Rectangle 2"/>
          <p:cNvSpPr>
            <a:spLocks noGrp="1" noChangeArrowheads="1"/>
          </p:cNvSpPr>
          <p:nvPr>
            <p:ph type="title"/>
          </p:nvPr>
        </p:nvSpPr>
        <p:spPr>
          <a:xfrm>
            <a:off x="0" y="0"/>
            <a:ext cx="9144000" cy="609600"/>
          </a:xfrm>
        </p:spPr>
        <p:txBody>
          <a:bodyPr/>
          <a:lstStyle/>
          <a:p>
            <a:pPr eaLnBrk="1" hangingPunct="1">
              <a:defRPr/>
            </a:pPr>
            <a:r>
              <a:rPr lang="en-US" sz="3600" b="1" u="sng" dirty="0">
                <a:solidFill>
                  <a:schemeClr val="tx1"/>
                </a:solidFill>
                <a:latin typeface="Arial" pitchFamily="34" charset="0"/>
                <a:cs typeface="Arial" pitchFamily="34" charset="0"/>
              </a:rPr>
              <a:t>Eve’s Creation</a:t>
            </a:r>
          </a:p>
        </p:txBody>
      </p:sp>
      <p:sp>
        <p:nvSpPr>
          <p:cNvPr id="6" name="Text Box 6"/>
          <p:cNvSpPr txBox="1">
            <a:spLocks noChangeArrowheads="1"/>
          </p:cNvSpPr>
          <p:nvPr/>
        </p:nvSpPr>
        <p:spPr bwMode="auto">
          <a:xfrm>
            <a:off x="0" y="834375"/>
            <a:ext cx="9144000" cy="5693866"/>
          </a:xfrm>
          <a:prstGeom prst="rect">
            <a:avLst/>
          </a:prstGeom>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Gen. 2:18-25</a:t>
            </a:r>
          </a:p>
          <a:p>
            <a:pPr marL="461963" indent="-461963" algn="l">
              <a:buClr>
                <a:schemeClr val="accent1"/>
              </a:buClr>
              <a:buSzPct val="115000"/>
            </a:pPr>
            <a:r>
              <a:rPr lang="en-US" sz="2000" b="0" dirty="0">
                <a:solidFill>
                  <a:srgbClr val="002060"/>
                </a:solidFill>
              </a:rPr>
              <a:t>18.  Then the LORD God said, "It is not good for the man to be alone; I will make him a helper suitable for him."</a:t>
            </a:r>
          </a:p>
          <a:p>
            <a:pPr marL="461963" indent="-461963" algn="l">
              <a:buClr>
                <a:schemeClr val="accent1"/>
              </a:buClr>
              <a:buSzPct val="115000"/>
            </a:pPr>
            <a:r>
              <a:rPr lang="en-US" sz="2000" b="0" dirty="0">
                <a:solidFill>
                  <a:srgbClr val="002060"/>
                </a:solidFill>
              </a:rPr>
              <a:t>19.  Out of the ground the LORD God formed every beast of the field and every bird of the sky, and brought them to the man to see what he would call them; and whatever the man called a living creature, that was its name.</a:t>
            </a:r>
          </a:p>
          <a:p>
            <a:pPr marL="461963" indent="-461963" algn="l">
              <a:buClr>
                <a:schemeClr val="accent1"/>
              </a:buClr>
              <a:buSzPct val="115000"/>
            </a:pPr>
            <a:r>
              <a:rPr lang="en-US" sz="2000" b="0" dirty="0">
                <a:solidFill>
                  <a:srgbClr val="002060"/>
                </a:solidFill>
              </a:rPr>
              <a:t>20.  The man gave names to all the cattle, and to the birds of the sky, and to every beast of the field, but for Adam there was not found a helper suitable for him.</a:t>
            </a:r>
          </a:p>
          <a:p>
            <a:pPr marL="461963" indent="-461963" algn="l">
              <a:buClr>
                <a:schemeClr val="accent1"/>
              </a:buClr>
              <a:buSzPct val="115000"/>
            </a:pPr>
            <a:r>
              <a:rPr lang="en-US" sz="2000" b="0" dirty="0">
                <a:solidFill>
                  <a:srgbClr val="002060"/>
                </a:solidFill>
              </a:rPr>
              <a:t>21.  So the LORD God caused a deep sleep to fall upon the man, and he slept; then He took one of his ribs and closed up the flesh at that place.</a:t>
            </a:r>
          </a:p>
          <a:p>
            <a:pPr marL="461963" indent="-461963" algn="l">
              <a:buClr>
                <a:schemeClr val="accent1"/>
              </a:buClr>
              <a:buSzPct val="115000"/>
            </a:pPr>
            <a:r>
              <a:rPr lang="en-US" sz="2000" b="0" dirty="0">
                <a:solidFill>
                  <a:srgbClr val="002060"/>
                </a:solidFill>
              </a:rPr>
              <a:t>22.  The LORD God fashioned into a woman the rib which He had taken from the man, and brought her to the man.</a:t>
            </a:r>
          </a:p>
          <a:p>
            <a:pPr marL="461963" indent="-461963" algn="l">
              <a:buClr>
                <a:schemeClr val="accent1"/>
              </a:buClr>
              <a:buSzPct val="115000"/>
            </a:pPr>
            <a:r>
              <a:rPr lang="en-US" sz="2000" b="0" dirty="0">
                <a:solidFill>
                  <a:srgbClr val="002060"/>
                </a:solidFill>
              </a:rPr>
              <a:t>23.  The man said, "This is now bone of my bones, And flesh of my flesh; She shall be called Woman, Because she was taken out of Man."</a:t>
            </a:r>
          </a:p>
          <a:p>
            <a:pPr marL="461963" indent="-461963" algn="l">
              <a:buClr>
                <a:schemeClr val="accent1"/>
              </a:buClr>
              <a:buSzPct val="115000"/>
            </a:pPr>
            <a:r>
              <a:rPr lang="en-US" sz="2000" b="0" dirty="0">
                <a:solidFill>
                  <a:srgbClr val="002060"/>
                </a:solidFill>
              </a:rPr>
              <a:t>24.  For this reason a man shall leave his father and his mother, and be joined to his wife; and they shall become one flesh.</a:t>
            </a:r>
          </a:p>
          <a:p>
            <a:pPr marL="461963" indent="-461963" algn="l">
              <a:buClr>
                <a:schemeClr val="accent1"/>
              </a:buClr>
              <a:buSzPct val="115000"/>
            </a:pPr>
            <a:r>
              <a:rPr lang="en-US" sz="2000" b="0" dirty="0">
                <a:solidFill>
                  <a:srgbClr val="002060"/>
                </a:solidFill>
              </a:rPr>
              <a:t>25.  And the man and his wife were both naked and were not ashamed.</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3124200" y="6629400"/>
            <a:ext cx="2895600" cy="228600"/>
          </a:xfrm>
        </p:spPr>
        <p:txBody>
          <a:bodyPr/>
          <a:lstStyle/>
          <a:p>
            <a:pPr>
              <a:defRPr/>
            </a:pPr>
            <a:r>
              <a:rPr lang="en-US" dirty="0"/>
              <a:t>Eve: Mother Of All Living</a:t>
            </a:r>
          </a:p>
        </p:txBody>
      </p:sp>
      <p:sp>
        <p:nvSpPr>
          <p:cNvPr id="15362" name="Rectangle 2"/>
          <p:cNvSpPr>
            <a:spLocks noGrp="1" noChangeArrowheads="1"/>
          </p:cNvSpPr>
          <p:nvPr>
            <p:ph type="title"/>
          </p:nvPr>
        </p:nvSpPr>
        <p:spPr>
          <a:xfrm>
            <a:off x="0" y="0"/>
            <a:ext cx="9144000" cy="609600"/>
          </a:xfrm>
        </p:spPr>
        <p:txBody>
          <a:bodyPr/>
          <a:lstStyle/>
          <a:p>
            <a:pPr eaLnBrk="1" hangingPunct="1">
              <a:defRPr/>
            </a:pPr>
            <a:r>
              <a:rPr lang="en-US" sz="3600" b="1" u="sng" dirty="0">
                <a:solidFill>
                  <a:schemeClr val="tx1"/>
                </a:solidFill>
                <a:latin typeface="Arial" pitchFamily="34" charset="0"/>
                <a:cs typeface="Arial" pitchFamily="34" charset="0"/>
              </a:rPr>
              <a:t>Eve’s Creation</a:t>
            </a:r>
          </a:p>
        </p:txBody>
      </p:sp>
      <p:sp>
        <p:nvSpPr>
          <p:cNvPr id="9" name="Text Box 3"/>
          <p:cNvSpPr txBox="1">
            <a:spLocks noChangeArrowheads="1"/>
          </p:cNvSpPr>
          <p:nvPr/>
        </p:nvSpPr>
        <p:spPr bwMode="auto">
          <a:xfrm>
            <a:off x="0" y="855821"/>
            <a:ext cx="9144000" cy="1200329"/>
          </a:xfrm>
          <a:prstGeom prst="rect">
            <a:avLst/>
          </a:prstGeom>
          <a:solidFill>
            <a:srgbClr val="FFCCFF"/>
          </a:solidFill>
          <a:ln/>
          <a:extLst/>
        </p:spPr>
        <p:style>
          <a:lnRef idx="0">
            <a:schemeClr val="accent5"/>
          </a:lnRef>
          <a:fillRef idx="3">
            <a:schemeClr val="accent5"/>
          </a:fillRef>
          <a:effectRef idx="3">
            <a:schemeClr val="accent5"/>
          </a:effectRef>
          <a:fontRef idx="minor">
            <a:schemeClr val="lt1"/>
          </a:fontRef>
        </p:style>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Eve’s creation for Adam stands as testament against sins</a:t>
            </a:r>
          </a:p>
          <a:p>
            <a:pPr eaLnBrk="1" hangingPunct="1"/>
            <a:r>
              <a:rPr lang="en-US" dirty="0">
                <a:solidFill>
                  <a:srgbClr val="FF0000"/>
                </a:solidFill>
              </a:rPr>
              <a:t>of bestiality </a:t>
            </a:r>
            <a:r>
              <a:rPr lang="en-US" i="1" dirty="0">
                <a:solidFill>
                  <a:srgbClr val="FF0000"/>
                </a:solidFill>
              </a:rPr>
              <a:t>(Lev. 20:15-16) </a:t>
            </a:r>
            <a:r>
              <a:rPr lang="en-US" dirty="0">
                <a:solidFill>
                  <a:srgbClr val="FF0000"/>
                </a:solidFill>
              </a:rPr>
              <a:t>&amp; homosexuality </a:t>
            </a:r>
            <a:r>
              <a:rPr lang="en-US" i="1" dirty="0">
                <a:solidFill>
                  <a:srgbClr val="FF0000"/>
                </a:solidFill>
              </a:rPr>
              <a:t>(Lev. 20:13;</a:t>
            </a:r>
          </a:p>
          <a:p>
            <a:pPr eaLnBrk="1" hangingPunct="1"/>
            <a:r>
              <a:rPr lang="en-US" i="1" dirty="0">
                <a:solidFill>
                  <a:srgbClr val="FF0000"/>
                </a:solidFill>
              </a:rPr>
              <a:t>Rom. 1:26-27)</a:t>
            </a:r>
            <a:r>
              <a:rPr lang="en-US" dirty="0">
                <a:solidFill>
                  <a:srgbClr val="FF0000"/>
                </a:solidFill>
              </a:rPr>
              <a:t> by men or women!</a:t>
            </a:r>
            <a:endParaRPr lang="en-US" sz="2800" dirty="0">
              <a:solidFill>
                <a:srgbClr val="FF0000"/>
              </a:solidFill>
            </a:endParaRPr>
          </a:p>
        </p:txBody>
      </p:sp>
      <p:sp>
        <p:nvSpPr>
          <p:cNvPr id="8" name="Text Box 3">
            <a:extLst>
              <a:ext uri="{FF2B5EF4-FFF2-40B4-BE49-F238E27FC236}">
                <a16:creationId xmlns:a16="http://schemas.microsoft.com/office/drawing/2014/main" id="{B5061C66-695E-41F1-B27D-E7D5E220DA37}"/>
              </a:ext>
            </a:extLst>
          </p:cNvPr>
          <p:cNvSpPr txBox="1">
            <a:spLocks noChangeArrowheads="1"/>
          </p:cNvSpPr>
          <p:nvPr/>
        </p:nvSpPr>
        <p:spPr bwMode="auto">
          <a:xfrm>
            <a:off x="0" y="2247275"/>
            <a:ext cx="914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dirty="0">
                <a:solidFill>
                  <a:srgbClr val="FFFF00"/>
                </a:solidFill>
              </a:rPr>
              <a:t>Gen. 1:26-28: Eve was given an honored position with Adam</a:t>
            </a:r>
            <a:endParaRPr lang="en-US" sz="2800" dirty="0">
              <a:solidFill>
                <a:srgbClr val="FFFF00"/>
              </a:solidFill>
            </a:endParaRPr>
          </a:p>
          <a:p>
            <a:pPr algn="l">
              <a:buClr>
                <a:schemeClr val="accent1"/>
              </a:buClr>
              <a:buSzPct val="115000"/>
              <a:buFont typeface="Wingdings" pitchFamily="2" charset="2"/>
              <a:buChar char="Ø"/>
            </a:pPr>
            <a:r>
              <a:rPr lang="en-US" sz="2000" dirty="0">
                <a:solidFill>
                  <a:srgbClr val="FFFFFF"/>
                </a:solidFill>
              </a:rPr>
              <a:t>Gen. 1:26: </a:t>
            </a:r>
            <a:r>
              <a:rPr lang="en-US" sz="2000" b="0" dirty="0">
                <a:solidFill>
                  <a:srgbClr val="FFFFFF"/>
                </a:solidFill>
              </a:rPr>
              <a:t>“Let them rule…”</a:t>
            </a:r>
          </a:p>
          <a:p>
            <a:pPr algn="l">
              <a:buClr>
                <a:schemeClr val="accent1"/>
              </a:buClr>
              <a:buSzPct val="115000"/>
              <a:buFont typeface="Wingdings" pitchFamily="2" charset="2"/>
              <a:buChar char="Ø"/>
            </a:pPr>
            <a:r>
              <a:rPr lang="en-US" sz="2000" dirty="0">
                <a:solidFill>
                  <a:srgbClr val="FFFFFF"/>
                </a:solidFill>
              </a:rPr>
              <a:t>Gen. 1:28: </a:t>
            </a:r>
            <a:r>
              <a:rPr lang="en-US" sz="2000" b="0" dirty="0">
                <a:solidFill>
                  <a:srgbClr val="FFFFFF"/>
                </a:solidFill>
              </a:rPr>
              <a:t>“God said to them, "…subdue it; and rule over…”</a:t>
            </a:r>
          </a:p>
        </p:txBody>
      </p:sp>
      <p:pic>
        <p:nvPicPr>
          <p:cNvPr id="3" name="Picture 2">
            <a:extLst>
              <a:ext uri="{FF2B5EF4-FFF2-40B4-BE49-F238E27FC236}">
                <a16:creationId xmlns:a16="http://schemas.microsoft.com/office/drawing/2014/main" id="{F3EAE4FB-08D8-464A-8873-8936139D91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2953" y="3884950"/>
            <a:ext cx="5898094" cy="2398041"/>
          </a:xfrm>
          <a:prstGeom prst="rect">
            <a:avLst/>
          </a:prstGeom>
        </p:spPr>
      </p:pic>
    </p:spTree>
    <p:extLst>
      <p:ext uri="{BB962C8B-B14F-4D97-AF65-F5344CB8AC3E}">
        <p14:creationId xmlns:p14="http://schemas.microsoft.com/office/powerpoint/2010/main" val="24806332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1600200" y="6622026"/>
            <a:ext cx="2895600" cy="228600"/>
          </a:xfrm>
        </p:spPr>
        <p:txBody>
          <a:bodyPr/>
          <a:lstStyle/>
          <a:p>
            <a:pPr>
              <a:defRPr/>
            </a:pPr>
            <a:r>
              <a:rPr lang="en-US"/>
              <a:t>Eve: Mother Of All Living</a:t>
            </a:r>
            <a:endParaRPr lang="en-US" dirty="0"/>
          </a:p>
        </p:txBody>
      </p:sp>
      <p:sp>
        <p:nvSpPr>
          <p:cNvPr id="15362" name="Rectangle 2"/>
          <p:cNvSpPr>
            <a:spLocks noGrp="1" noChangeArrowheads="1"/>
          </p:cNvSpPr>
          <p:nvPr>
            <p:ph type="title"/>
          </p:nvPr>
        </p:nvSpPr>
        <p:spPr>
          <a:xfrm>
            <a:off x="0" y="0"/>
            <a:ext cx="9144000" cy="609600"/>
          </a:xfrm>
        </p:spPr>
        <p:txBody>
          <a:bodyPr/>
          <a:lstStyle/>
          <a:p>
            <a:pPr eaLnBrk="1" hangingPunct="1">
              <a:defRPr/>
            </a:pPr>
            <a:r>
              <a:rPr lang="en-US" sz="3600" b="1" u="sng" dirty="0">
                <a:solidFill>
                  <a:schemeClr val="tx1"/>
                </a:solidFill>
                <a:latin typeface="Arial" pitchFamily="34" charset="0"/>
                <a:cs typeface="Arial" pitchFamily="34" charset="0"/>
              </a:rPr>
              <a:t>Eve’s Creation</a:t>
            </a:r>
          </a:p>
        </p:txBody>
      </p:sp>
      <p:sp>
        <p:nvSpPr>
          <p:cNvPr id="9" name="Text Box 3"/>
          <p:cNvSpPr txBox="1">
            <a:spLocks noChangeArrowheads="1"/>
          </p:cNvSpPr>
          <p:nvPr/>
        </p:nvSpPr>
        <p:spPr bwMode="auto">
          <a:xfrm>
            <a:off x="-5349" y="1181725"/>
            <a:ext cx="6433416"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dirty="0">
                <a:solidFill>
                  <a:srgbClr val="FFFF00"/>
                </a:solidFill>
              </a:rPr>
              <a:t>Gen. 3:20: Adam named her “Eve” which means “Life-giver” </a:t>
            </a:r>
            <a:r>
              <a:rPr lang="en-US" i="1" dirty="0">
                <a:solidFill>
                  <a:srgbClr val="FFFF00"/>
                </a:solidFill>
              </a:rPr>
              <a:t>(H2332)</a:t>
            </a:r>
            <a:endParaRPr lang="en-US" sz="2800" i="1"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As first woman, she is “the mother of all the living.”</a:t>
            </a:r>
          </a:p>
          <a:p>
            <a:pPr algn="l">
              <a:buClr>
                <a:schemeClr val="accent1"/>
              </a:buClr>
              <a:buSzPct val="115000"/>
              <a:buFont typeface="Wingdings" pitchFamily="2" charset="2"/>
              <a:buChar char="Ø"/>
            </a:pPr>
            <a:r>
              <a:rPr lang="en-US" sz="2000" b="0" dirty="0">
                <a:solidFill>
                  <a:srgbClr val="FFFFFF"/>
                </a:solidFill>
              </a:rPr>
              <a:t>Ever since, life has come from women!</a:t>
            </a:r>
          </a:p>
        </p:txBody>
      </p:sp>
      <p:sp>
        <p:nvSpPr>
          <p:cNvPr id="11" name="Text Box 10"/>
          <p:cNvSpPr txBox="1">
            <a:spLocks noChangeArrowheads="1"/>
          </p:cNvSpPr>
          <p:nvPr/>
        </p:nvSpPr>
        <p:spPr bwMode="auto">
          <a:xfrm>
            <a:off x="152400" y="4229726"/>
            <a:ext cx="4796819" cy="1200329"/>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eaLnBrk="1" hangingPunct="1"/>
            <a:r>
              <a:rPr lang="en-US" dirty="0"/>
              <a:t>God gave to women the gift of bringing forth life; </a:t>
            </a:r>
          </a:p>
          <a:p>
            <a:pPr marL="0" indent="0" eaLnBrk="1" hangingPunct="1"/>
            <a:r>
              <a:rPr lang="en-US" dirty="0"/>
              <a:t>Eve’s legacy is still felt today!</a:t>
            </a:r>
          </a:p>
        </p:txBody>
      </p:sp>
      <p:sp>
        <p:nvSpPr>
          <p:cNvPr id="13" name="Text Box 6"/>
          <p:cNvSpPr txBox="1">
            <a:spLocks noChangeArrowheads="1"/>
          </p:cNvSpPr>
          <p:nvPr/>
        </p:nvSpPr>
        <p:spPr bwMode="auto">
          <a:xfrm>
            <a:off x="5029200" y="3340862"/>
            <a:ext cx="4098459" cy="3012016"/>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Gal. 4:4-5</a:t>
            </a:r>
          </a:p>
          <a:p>
            <a:pPr algn="l">
              <a:buClr>
                <a:schemeClr val="accent1"/>
              </a:buClr>
              <a:buSzPct val="115000"/>
            </a:pPr>
            <a:r>
              <a:rPr lang="en-US" sz="2000" b="0" dirty="0">
                <a:solidFill>
                  <a:srgbClr val="002060"/>
                </a:solidFill>
              </a:rPr>
              <a:t>4.  But when the fullness of the time came, God sent forth His Son, born of a woman, born under the Law,</a:t>
            </a:r>
          </a:p>
          <a:p>
            <a:pPr algn="l">
              <a:buClr>
                <a:schemeClr val="accent1"/>
              </a:buClr>
              <a:buSzPct val="115000"/>
            </a:pPr>
            <a:r>
              <a:rPr lang="en-US" sz="2000" b="0" dirty="0">
                <a:solidFill>
                  <a:srgbClr val="002060"/>
                </a:solidFill>
              </a:rPr>
              <a:t>5.  so that He might redeem those who were under the Law, that we might receive the adoption as sons.</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0693" y="140461"/>
            <a:ext cx="2742973" cy="3059939"/>
          </a:xfrm>
          <a:prstGeom prst="rect">
            <a:avLst/>
          </a:prstGeom>
        </p:spPr>
      </p:pic>
    </p:spTree>
    <p:extLst>
      <p:ext uri="{BB962C8B-B14F-4D97-AF65-F5344CB8AC3E}">
        <p14:creationId xmlns:p14="http://schemas.microsoft.com/office/powerpoint/2010/main" val="28957064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16"/>
                                        </p:tgtEl>
                                        <p:attrNameLst>
                                          <p:attrName>style.visibility</p:attrName>
                                        </p:attrNameLst>
                                      </p:cBhvr>
                                      <p:to>
                                        <p:strVal val="visible"/>
                                      </p:to>
                                    </p:set>
                                    <p:anim calcmode="lin" valueType="num">
                                      <p:cBhvr>
                                        <p:cTn id="9" dur="500" fill="hold"/>
                                        <p:tgtEl>
                                          <p:spTgt spid="16"/>
                                        </p:tgtEl>
                                        <p:attrNameLst>
                                          <p:attrName>ppt_w</p:attrName>
                                        </p:attrNameLst>
                                      </p:cBhvr>
                                      <p:tavLst>
                                        <p:tav tm="0">
                                          <p:val>
                                            <p:fltVal val="0"/>
                                          </p:val>
                                        </p:tav>
                                        <p:tav tm="100000">
                                          <p:val>
                                            <p:strVal val="#ppt_w"/>
                                          </p:val>
                                        </p:tav>
                                      </p:tavLst>
                                    </p:anim>
                                    <p:anim calcmode="lin" valueType="num">
                                      <p:cBhvr>
                                        <p:cTn id="10" dur="500" fill="hold"/>
                                        <p:tgtEl>
                                          <p:spTgt spid="16"/>
                                        </p:tgtEl>
                                        <p:attrNameLst>
                                          <p:attrName>ppt_h</p:attrName>
                                        </p:attrNameLst>
                                      </p:cBhvr>
                                      <p:tavLst>
                                        <p:tav tm="0">
                                          <p:val>
                                            <p:fltVal val="0"/>
                                          </p:val>
                                        </p:tav>
                                        <p:tav tm="100000">
                                          <p:val>
                                            <p:strVal val="#ppt_h"/>
                                          </p:val>
                                        </p:tav>
                                      </p:tavLst>
                                    </p:anim>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141406"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Eve’s Sin</a:t>
            </a:r>
          </a:p>
        </p:txBody>
      </p:sp>
      <p:sp>
        <p:nvSpPr>
          <p:cNvPr id="9" name="Text Box 3"/>
          <p:cNvSpPr txBox="1">
            <a:spLocks noChangeArrowheads="1"/>
          </p:cNvSpPr>
          <p:nvPr/>
        </p:nvSpPr>
        <p:spPr bwMode="auto">
          <a:xfrm>
            <a:off x="12290" y="3628631"/>
            <a:ext cx="453421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dirty="0">
                <a:solidFill>
                  <a:srgbClr val="FFFF00"/>
                </a:solidFill>
              </a:rPr>
              <a:t>She gave in to three appeals – Gen. 3:6; Js. 1:14-15 </a:t>
            </a:r>
            <a:endParaRPr lang="en-US" sz="2800" dirty="0">
              <a:solidFill>
                <a:srgbClr val="FFFF00"/>
              </a:solidFill>
            </a:endParaRPr>
          </a:p>
          <a:p>
            <a:pPr algn="l">
              <a:buClr>
                <a:schemeClr val="accent1"/>
              </a:buClr>
              <a:buSzPct val="115000"/>
              <a:buFont typeface="Wingdings" pitchFamily="2" charset="2"/>
              <a:buChar char="Ø"/>
            </a:pPr>
            <a:r>
              <a:rPr lang="en-US" sz="2000" dirty="0">
                <a:solidFill>
                  <a:srgbClr val="FFFFFF"/>
                </a:solidFill>
              </a:rPr>
              <a:t>Good food </a:t>
            </a:r>
            <a:r>
              <a:rPr lang="en-US" sz="2000" b="0" dirty="0">
                <a:solidFill>
                  <a:srgbClr val="FFFFFF"/>
                </a:solidFill>
              </a:rPr>
              <a:t>(I Jn. 2:16: Lust of the flesh)</a:t>
            </a:r>
          </a:p>
          <a:p>
            <a:pPr algn="l">
              <a:buClr>
                <a:schemeClr val="accent1"/>
              </a:buClr>
              <a:buSzPct val="115000"/>
              <a:buFont typeface="Wingdings" pitchFamily="2" charset="2"/>
              <a:buChar char="Ø"/>
            </a:pPr>
            <a:r>
              <a:rPr lang="en-US" sz="2000" dirty="0">
                <a:solidFill>
                  <a:srgbClr val="FFFFFF"/>
                </a:solidFill>
              </a:rPr>
              <a:t>Eye appeal </a:t>
            </a:r>
            <a:r>
              <a:rPr lang="en-US" sz="2000" b="0" dirty="0">
                <a:solidFill>
                  <a:srgbClr val="FFFFFF"/>
                </a:solidFill>
              </a:rPr>
              <a:t>(I Jn. 2:16; Lust of the eyes)</a:t>
            </a:r>
          </a:p>
          <a:p>
            <a:pPr algn="l">
              <a:buClr>
                <a:schemeClr val="accent1"/>
              </a:buClr>
              <a:buSzPct val="115000"/>
              <a:buFont typeface="Wingdings" pitchFamily="2" charset="2"/>
              <a:buChar char="Ø"/>
            </a:pPr>
            <a:r>
              <a:rPr lang="en-US" sz="2000" dirty="0">
                <a:solidFill>
                  <a:srgbClr val="FFFFFF"/>
                </a:solidFill>
              </a:rPr>
              <a:t>Desired wisdom </a:t>
            </a:r>
            <a:r>
              <a:rPr lang="en-US" sz="2000" b="0" dirty="0">
                <a:solidFill>
                  <a:srgbClr val="FFFFFF"/>
                </a:solidFill>
              </a:rPr>
              <a:t>(I Jn. 2:16: Boastful pride of life)</a:t>
            </a:r>
          </a:p>
        </p:txBody>
      </p:sp>
      <p:sp>
        <p:nvSpPr>
          <p:cNvPr id="8" name="Text Box 3"/>
          <p:cNvSpPr txBox="1">
            <a:spLocks noChangeArrowheads="1"/>
          </p:cNvSpPr>
          <p:nvPr/>
        </p:nvSpPr>
        <p:spPr bwMode="auto">
          <a:xfrm>
            <a:off x="12290" y="68446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FF00"/>
                </a:solidFill>
              </a:rPr>
              <a:t>Gen. 3:1-6: Eve’s temptation and sin</a:t>
            </a:r>
            <a:endParaRPr lang="en-US" sz="2800" dirty="0">
              <a:solidFill>
                <a:srgbClr val="FFFF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8818" y="3824459"/>
            <a:ext cx="4572000" cy="2286000"/>
          </a:xfrm>
          <a:prstGeom prst="rect">
            <a:avLst/>
          </a:prstGeom>
        </p:spPr>
      </p:pic>
      <p:sp>
        <p:nvSpPr>
          <p:cNvPr id="10" name="Text Box 6"/>
          <p:cNvSpPr txBox="1">
            <a:spLocks noChangeArrowheads="1"/>
          </p:cNvSpPr>
          <p:nvPr/>
        </p:nvSpPr>
        <p:spPr bwMode="auto">
          <a:xfrm>
            <a:off x="0" y="1242429"/>
            <a:ext cx="9131710" cy="2308324"/>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I John 2:15-17</a:t>
            </a:r>
          </a:p>
          <a:p>
            <a:pPr algn="l">
              <a:buClr>
                <a:schemeClr val="accent1"/>
              </a:buClr>
              <a:buSzPct val="115000"/>
            </a:pPr>
            <a:r>
              <a:rPr lang="en-US" sz="2000" b="0" dirty="0">
                <a:solidFill>
                  <a:srgbClr val="002060"/>
                </a:solidFill>
              </a:rPr>
              <a:t>15.  Do not love the world nor the things in the world. If anyone loves the world, the love of the Father is not in him.</a:t>
            </a:r>
          </a:p>
          <a:p>
            <a:pPr algn="l">
              <a:buClr>
                <a:schemeClr val="accent1"/>
              </a:buClr>
              <a:buSzPct val="115000"/>
            </a:pPr>
            <a:r>
              <a:rPr lang="en-US" sz="2000" b="0" dirty="0">
                <a:solidFill>
                  <a:srgbClr val="002060"/>
                </a:solidFill>
              </a:rPr>
              <a:t>16.  For all that is in the world, the lust of the flesh and the lust of the eyes and the boastful pride of life, is not from the Father, but is from the world.</a:t>
            </a:r>
          </a:p>
          <a:p>
            <a:pPr algn="l">
              <a:buClr>
                <a:schemeClr val="accent1"/>
              </a:buClr>
              <a:buSzPct val="115000"/>
            </a:pPr>
            <a:r>
              <a:rPr lang="en-US" sz="2000" b="0" dirty="0">
                <a:solidFill>
                  <a:srgbClr val="002060"/>
                </a:solidFill>
              </a:rPr>
              <a:t>17.  The world is passing away, and also its lusts; but the one who does the will of God lives forever.</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500"/>
                                        <p:tgtEl>
                                          <p:spTgt spid="9">
                                            <p:txEl>
                                              <p:pRg st="0" end="0"/>
                                            </p:txEl>
                                          </p:spTgt>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left)">
                                      <p:cBhvr>
                                        <p:cTn id="22" dur="500"/>
                                        <p:tgtEl>
                                          <p:spTgt spid="9">
                                            <p:txEl>
                                              <p:pRg st="1" end="1"/>
                                            </p:txEl>
                                          </p:spTgt>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wipe(left)">
                                      <p:cBhvr>
                                        <p:cTn id="26" dur="500"/>
                                        <p:tgtEl>
                                          <p:spTgt spid="9">
                                            <p:txEl>
                                              <p:pRg st="2" end="2"/>
                                            </p:txEl>
                                          </p:spTgt>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wipe(left)">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3141406"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Eve’s Sin</a:t>
            </a:r>
          </a:p>
        </p:txBody>
      </p:sp>
      <p:sp>
        <p:nvSpPr>
          <p:cNvPr id="12" name="Text Box 3"/>
          <p:cNvSpPr txBox="1">
            <a:spLocks noChangeArrowheads="1"/>
          </p:cNvSpPr>
          <p:nvPr/>
        </p:nvSpPr>
        <p:spPr bwMode="auto">
          <a:xfrm>
            <a:off x="0" y="762000"/>
            <a:ext cx="91440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Satan’s approach (Gen. 3:1-6)</a:t>
            </a:r>
            <a:endParaRPr lang="en-US" sz="2800"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Began by creating “innocent doubt,” “Has God said…?”</a:t>
            </a:r>
          </a:p>
          <a:p>
            <a:pPr algn="l">
              <a:buClr>
                <a:schemeClr val="accent1"/>
              </a:buClr>
              <a:buSzPct val="115000"/>
              <a:buFont typeface="Wingdings" pitchFamily="2" charset="2"/>
              <a:buChar char="Ø"/>
            </a:pPr>
            <a:r>
              <a:rPr lang="en-US" sz="2000" b="0" dirty="0">
                <a:solidFill>
                  <a:srgbClr val="FFFFFF"/>
                </a:solidFill>
              </a:rPr>
              <a:t>Two lies that still lure people away today:</a:t>
            </a:r>
          </a:p>
          <a:p>
            <a:pPr marL="800100" lvl="1" indent="-342900" algn="l">
              <a:buClr>
                <a:schemeClr val="accent1"/>
              </a:buClr>
              <a:buSzPct val="115000"/>
              <a:buFont typeface="Wingdings" panose="05000000000000000000" pitchFamily="2" charset="2"/>
              <a:buChar char="§"/>
            </a:pPr>
            <a:r>
              <a:rPr lang="en-US" sz="2000" b="0" dirty="0">
                <a:solidFill>
                  <a:srgbClr val="FFFFFF"/>
                </a:solidFill>
              </a:rPr>
              <a:t>“You will not get hurt.”</a:t>
            </a:r>
          </a:p>
          <a:p>
            <a:pPr marL="800100" lvl="1" indent="-342900" algn="l">
              <a:buClr>
                <a:schemeClr val="accent1"/>
              </a:buClr>
              <a:buSzPct val="115000"/>
              <a:buFont typeface="Wingdings" panose="05000000000000000000" pitchFamily="2" charset="2"/>
              <a:buChar char="§"/>
            </a:pPr>
            <a:r>
              <a:rPr lang="en-US" sz="2000" b="0" dirty="0">
                <a:solidFill>
                  <a:srgbClr val="FFFFFF"/>
                </a:solidFill>
              </a:rPr>
              <a:t>“You are cheating yourself out of the good life!”</a:t>
            </a:r>
          </a:p>
          <a:p>
            <a:pPr algn="l">
              <a:buClr>
                <a:schemeClr val="accent1"/>
              </a:buClr>
              <a:buSzPct val="115000"/>
              <a:buFont typeface="Wingdings" pitchFamily="2" charset="2"/>
              <a:buChar char="Ø"/>
            </a:pPr>
            <a:r>
              <a:rPr lang="en-US" sz="2000" b="0" dirty="0">
                <a:solidFill>
                  <a:srgbClr val="FFFFFF"/>
                </a:solidFill>
              </a:rPr>
              <a:t>He questioned God’s goodness – Gen. 3:4-5</a:t>
            </a:r>
          </a:p>
          <a:p>
            <a:pPr algn="l">
              <a:buClr>
                <a:schemeClr val="accent1"/>
              </a:buClr>
              <a:buSzPct val="115000"/>
              <a:buFont typeface="Wingdings" pitchFamily="2" charset="2"/>
              <a:buChar char="Ø"/>
            </a:pPr>
            <a:r>
              <a:rPr lang="en-US" sz="2000" b="0" dirty="0">
                <a:solidFill>
                  <a:srgbClr val="FFFFFF"/>
                </a:solidFill>
              </a:rPr>
              <a:t>He denied God’s word – Gen. 3:4</a:t>
            </a:r>
          </a:p>
          <a:p>
            <a:pPr marL="800100" lvl="1" indent="-342900" algn="l">
              <a:buClr>
                <a:schemeClr val="accent1"/>
              </a:buClr>
              <a:buSzPct val="115000"/>
              <a:buFont typeface="Wingdings" panose="05000000000000000000" pitchFamily="2" charset="2"/>
              <a:buChar char="§"/>
            </a:pPr>
            <a:r>
              <a:rPr lang="en-US" sz="2000" b="0" dirty="0">
                <a:solidFill>
                  <a:srgbClr val="FFFFFF"/>
                </a:solidFill>
              </a:rPr>
              <a:t>Once respect for God’s word is gone, temptation becomes more powerful and once we give in, we commit sin – Js. 1:14-17, 21</a:t>
            </a:r>
          </a:p>
        </p:txBody>
      </p:sp>
      <p:sp>
        <p:nvSpPr>
          <p:cNvPr id="9" name="Text Box 3"/>
          <p:cNvSpPr txBox="1">
            <a:spLocks noChangeArrowheads="1"/>
          </p:cNvSpPr>
          <p:nvPr/>
        </p:nvSpPr>
        <p:spPr bwMode="auto">
          <a:xfrm>
            <a:off x="14748" y="4876800"/>
            <a:ext cx="673018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FF00"/>
                </a:solidFill>
              </a:rPr>
              <a:t>Eve was deceived by Satan – II Cor. 11:3</a:t>
            </a:r>
          </a:p>
          <a:p>
            <a:pPr eaLnBrk="1" hangingPunct="1"/>
            <a:r>
              <a:rPr lang="en-US" dirty="0">
                <a:solidFill>
                  <a:srgbClr val="FFFF00"/>
                </a:solidFill>
              </a:rPr>
              <a:t>(II Cor. 10:3-5)</a:t>
            </a:r>
            <a:endParaRPr lang="en-US" sz="2000" b="0" dirty="0">
              <a:solidFill>
                <a:srgbClr val="FFFFFF"/>
              </a:solidFill>
            </a:endParaRPr>
          </a:p>
        </p:txBody>
      </p:sp>
      <p:pic>
        <p:nvPicPr>
          <p:cNvPr id="1026" name="Picture 2" descr="Z:\Users\Morrisoncave\Documents\Religion Media\Eve_Temptation_Fruit in Tre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929" y="3833925"/>
            <a:ext cx="2399071" cy="3062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2387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fill="hold"/>
                                        <p:tgtEl>
                                          <p:spTgt spid="1026"/>
                                        </p:tgtEl>
                                        <p:attrNameLst>
                                          <p:attrName>ppt_w</p:attrName>
                                        </p:attrNameLst>
                                      </p:cBhvr>
                                      <p:tavLst>
                                        <p:tav tm="0">
                                          <p:val>
                                            <p:fltVal val="0"/>
                                          </p:val>
                                        </p:tav>
                                        <p:tav tm="100000">
                                          <p:val>
                                            <p:strVal val="#ppt_w"/>
                                          </p:val>
                                        </p:tav>
                                      </p:tavLst>
                                    </p:anim>
                                    <p:anim calcmode="lin" valueType="num">
                                      <p:cBhvr>
                                        <p:cTn id="12" dur="500" fill="hold"/>
                                        <p:tgtEl>
                                          <p:spTgt spid="1026"/>
                                        </p:tgtEl>
                                        <p:attrNameLst>
                                          <p:attrName>ppt_h</p:attrName>
                                        </p:attrNameLst>
                                      </p:cBhvr>
                                      <p:tavLst>
                                        <p:tav tm="0">
                                          <p:val>
                                            <p:fltVal val="0"/>
                                          </p:val>
                                        </p:tav>
                                        <p:tav tm="100000">
                                          <p:val>
                                            <p:strVal val="#ppt_h"/>
                                          </p:val>
                                        </p:tav>
                                      </p:tavLst>
                                    </p:anim>
                                    <p:animEffect transition="in" filter="fade">
                                      <p:cBhvr>
                                        <p:cTn id="13" dur="500"/>
                                        <p:tgtEl>
                                          <p:spTgt spid="1026"/>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wipe(left)">
                                      <p:cBhvr>
                                        <p:cTn id="17" dur="500"/>
                                        <p:tgtEl>
                                          <p:spTgt spid="12">
                                            <p:txEl>
                                              <p:pRg st="1" end="1"/>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wipe(left)">
                                      <p:cBhvr>
                                        <p:cTn id="21" dur="500"/>
                                        <p:tgtEl>
                                          <p:spTgt spid="12">
                                            <p:txEl>
                                              <p:pRg st="2" end="2"/>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12">
                                            <p:txEl>
                                              <p:pRg st="3" end="3"/>
                                            </p:txEl>
                                          </p:spTgt>
                                        </p:tgtEl>
                                        <p:attrNameLst>
                                          <p:attrName>style.visibility</p:attrName>
                                        </p:attrNameLst>
                                      </p:cBhvr>
                                      <p:to>
                                        <p:strVal val="visible"/>
                                      </p:to>
                                    </p:set>
                                    <p:animEffect transition="in" filter="wipe(left)">
                                      <p:cBhvr>
                                        <p:cTn id="24" dur="500"/>
                                        <p:tgtEl>
                                          <p:spTgt spid="12">
                                            <p:txEl>
                                              <p:pRg st="3" end="3"/>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wipe(left)">
                                      <p:cBhvr>
                                        <p:cTn id="27" dur="500"/>
                                        <p:tgtEl>
                                          <p:spTgt spid="12">
                                            <p:txEl>
                                              <p:pRg st="4" end="4"/>
                                            </p:txEl>
                                          </p:spTgt>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animEffect transition="in" filter="wipe(left)">
                                      <p:cBhvr>
                                        <p:cTn id="31" dur="500"/>
                                        <p:tgtEl>
                                          <p:spTgt spid="12">
                                            <p:txEl>
                                              <p:pRg st="5" end="5"/>
                                            </p:txEl>
                                          </p:spTgt>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animEffect transition="in" filter="wipe(left)">
                                      <p:cBhvr>
                                        <p:cTn id="35" dur="500"/>
                                        <p:tgtEl>
                                          <p:spTgt spid="12">
                                            <p:txEl>
                                              <p:pRg st="6" end="6"/>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12">
                                            <p:txEl>
                                              <p:pRg st="7" end="7"/>
                                            </p:txEl>
                                          </p:spTgt>
                                        </p:tgtEl>
                                        <p:attrNameLst>
                                          <p:attrName>style.visibility</p:attrName>
                                        </p:attrNameLst>
                                      </p:cBhvr>
                                      <p:to>
                                        <p:strVal val="visible"/>
                                      </p:to>
                                    </p:set>
                                    <p:animEffect transition="in" filter="wipe(left)">
                                      <p:cBhvr>
                                        <p:cTn id="38" dur="500"/>
                                        <p:tgtEl>
                                          <p:spTgt spid="1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0" y="6629400"/>
            <a:ext cx="2895600" cy="223684"/>
          </a:xfrm>
        </p:spPr>
        <p:txBody>
          <a:bodyPr/>
          <a:lstStyle/>
          <a:p>
            <a:pPr>
              <a:defRPr/>
            </a:pPr>
            <a:r>
              <a:rPr lang="en-US"/>
              <a:t>Eve: Mother Of All Living</a:t>
            </a:r>
            <a:endParaRPr lang="en-US" dirty="0"/>
          </a:p>
        </p:txBody>
      </p:sp>
      <p:sp>
        <p:nvSpPr>
          <p:cNvPr id="134146" name="Rectangle 2"/>
          <p:cNvSpPr>
            <a:spLocks noGrp="1" noChangeArrowheads="1"/>
          </p:cNvSpPr>
          <p:nvPr>
            <p:ph type="title"/>
          </p:nvPr>
        </p:nvSpPr>
        <p:spPr>
          <a:xfrm>
            <a:off x="0" y="0"/>
            <a:ext cx="9144000" cy="609600"/>
          </a:xfrm>
        </p:spPr>
        <p:txBody>
          <a:bodyPr/>
          <a:lstStyle/>
          <a:p>
            <a:pPr algn="r" eaLnBrk="1" hangingPunct="1">
              <a:defRPr/>
            </a:pPr>
            <a:r>
              <a:rPr lang="en-US" sz="3600" b="1" u="sng" dirty="0">
                <a:solidFill>
                  <a:schemeClr val="tx1"/>
                </a:solidFill>
                <a:latin typeface="Arial" pitchFamily="34" charset="0"/>
                <a:cs typeface="Arial" pitchFamily="34" charset="0"/>
              </a:rPr>
              <a:t>Eve’s Sin</a:t>
            </a:r>
          </a:p>
        </p:txBody>
      </p:sp>
      <p:sp>
        <p:nvSpPr>
          <p:cNvPr id="12" name="Text Box 3"/>
          <p:cNvSpPr txBox="1">
            <a:spLocks noChangeArrowheads="1"/>
          </p:cNvSpPr>
          <p:nvPr/>
        </p:nvSpPr>
        <p:spPr bwMode="auto">
          <a:xfrm>
            <a:off x="0" y="609600"/>
            <a:ext cx="914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dirty="0">
                <a:solidFill>
                  <a:srgbClr val="FFFF00"/>
                </a:solidFill>
              </a:rPr>
              <a:t>Adam and Eve both sinned – Gen. 3:6 </a:t>
            </a:r>
          </a:p>
          <a:p>
            <a:pPr algn="l" eaLnBrk="1" hangingPunct="1"/>
            <a:r>
              <a:rPr lang="en-US" i="1" dirty="0">
                <a:solidFill>
                  <a:srgbClr val="FFFF00"/>
                </a:solidFill>
              </a:rPr>
              <a:t>(Rom. 5:14-21: Paul mentions Adam for sin)</a:t>
            </a:r>
            <a:endParaRPr lang="en-US" sz="2800" i="1" dirty="0">
              <a:solidFill>
                <a:srgbClr val="FFFF00"/>
              </a:solidFill>
            </a:endParaRPr>
          </a:p>
          <a:p>
            <a:pPr algn="l">
              <a:buClr>
                <a:schemeClr val="accent1"/>
              </a:buClr>
              <a:buSzPct val="115000"/>
              <a:buFont typeface="Wingdings" pitchFamily="2" charset="2"/>
              <a:buChar char="Ø"/>
            </a:pPr>
            <a:r>
              <a:rPr lang="en-US" sz="2000" b="0" dirty="0">
                <a:solidFill>
                  <a:srgbClr val="FFFFFF"/>
                </a:solidFill>
              </a:rPr>
              <a:t>They both shifted blame – Gen. 3:11-13 (Adam was with her – didn’t stop her)</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2053" y="2751939"/>
            <a:ext cx="3481136" cy="2698395"/>
          </a:xfrm>
          <a:prstGeom prst="rect">
            <a:avLst/>
          </a:prstGeom>
        </p:spPr>
      </p:pic>
      <p:sp>
        <p:nvSpPr>
          <p:cNvPr id="10" name="Text Box 6"/>
          <p:cNvSpPr txBox="1">
            <a:spLocks noChangeArrowheads="1"/>
          </p:cNvSpPr>
          <p:nvPr/>
        </p:nvSpPr>
        <p:spPr bwMode="auto">
          <a:xfrm>
            <a:off x="0" y="2362200"/>
            <a:ext cx="5606980" cy="3539430"/>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Gen. 3:11-13</a:t>
            </a:r>
          </a:p>
          <a:p>
            <a:pPr algn="l">
              <a:buClr>
                <a:schemeClr val="accent1"/>
              </a:buClr>
              <a:buSzPct val="115000"/>
            </a:pPr>
            <a:r>
              <a:rPr lang="en-US" sz="2000" b="0" dirty="0">
                <a:solidFill>
                  <a:srgbClr val="002060"/>
                </a:solidFill>
              </a:rPr>
              <a:t>11.  And He said, "Who told you that you were naked? Have you eaten from the tree of which I commanded you not to eat?"</a:t>
            </a:r>
          </a:p>
          <a:p>
            <a:pPr algn="l">
              <a:buClr>
                <a:schemeClr val="accent1"/>
              </a:buClr>
              <a:buSzPct val="115000"/>
            </a:pPr>
            <a:r>
              <a:rPr lang="en-US" sz="2000" b="0" dirty="0">
                <a:solidFill>
                  <a:srgbClr val="002060"/>
                </a:solidFill>
              </a:rPr>
              <a:t>12.  The man said, "The woman whom You gave to be with me, she gave me from the tree, and I ate."</a:t>
            </a:r>
          </a:p>
          <a:p>
            <a:pPr algn="l">
              <a:buClr>
                <a:schemeClr val="accent1"/>
              </a:buClr>
              <a:buSzPct val="115000"/>
            </a:pPr>
            <a:r>
              <a:rPr lang="en-US" sz="2000" b="0" dirty="0">
                <a:solidFill>
                  <a:srgbClr val="002060"/>
                </a:solidFill>
              </a:rPr>
              <a:t>13.  Then the LORD God said to the woman, "What is this you have done?" And the woman said, "The serpent deceived me, and I ate."</a:t>
            </a:r>
          </a:p>
        </p:txBody>
      </p:sp>
    </p:spTree>
    <p:extLst>
      <p:ext uri="{BB962C8B-B14F-4D97-AF65-F5344CB8AC3E}">
        <p14:creationId xmlns:p14="http://schemas.microsoft.com/office/powerpoint/2010/main" val="22548461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wipe(left)">
                                      <p:cBhvr>
                                        <p:cTn id="14" dur="500"/>
                                        <p:tgtEl>
                                          <p:spTgt spid="12">
                                            <p:txEl>
                                              <p:pRg st="2" end="2"/>
                                            </p:txEl>
                                          </p:spTgt>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Curtain Call">
  <a:themeElements>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66FFFF"/>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66FFFF"/>
            </a:solidFill>
            <a:effectLst/>
            <a:latin typeface="Tahoma" pitchFamily="34" charset="0"/>
            <a:cs typeface="Times New Roman" pitchFamily="18"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Designs\Curtain Call.pot</Template>
  <TotalTime>4076</TotalTime>
  <Words>1961</Words>
  <Application>Microsoft Office PowerPoint</Application>
  <PresentationFormat>On-screen Show (4:3)</PresentationFormat>
  <Paragraphs>160</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Ameretto</vt:lpstr>
      <vt:lpstr>Arial</vt:lpstr>
      <vt:lpstr>Calisto MT</vt:lpstr>
      <vt:lpstr>Tahoma</vt:lpstr>
      <vt:lpstr>Times New Roman</vt:lpstr>
      <vt:lpstr>Wingdings</vt:lpstr>
      <vt:lpstr>Curtain Call</vt:lpstr>
      <vt:lpstr>Eve: Mother Of All Living  Text: Gen. 3:20 </vt:lpstr>
      <vt:lpstr>Intro </vt:lpstr>
      <vt:lpstr>Intro </vt:lpstr>
      <vt:lpstr>Eve’s Creation</vt:lpstr>
      <vt:lpstr>Eve’s Creation</vt:lpstr>
      <vt:lpstr>Eve’s Creation</vt:lpstr>
      <vt:lpstr>Eve’s Sin</vt:lpstr>
      <vt:lpstr>Eve’s Sin</vt:lpstr>
      <vt:lpstr>Eve’s Sin</vt:lpstr>
      <vt:lpstr>Eve’s Sin</vt:lpstr>
      <vt:lpstr>Eve’s Faith</vt:lpstr>
      <vt:lpstr>Eve’s Faith</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 Mother Of All Living (GWS 1)</dc:title>
  <dc:subject>01/20/2019</dc:subject>
  <dc:creator>DarkWolf</dc:creator>
  <dc:description>Godly Women Series Part 1</dc:description>
  <cp:lastModifiedBy>Nathan Morrison</cp:lastModifiedBy>
  <cp:revision>15</cp:revision>
  <dcterms:created xsi:type="dcterms:W3CDTF">2005-06-04T23:49:02Z</dcterms:created>
  <dcterms:modified xsi:type="dcterms:W3CDTF">2019-01-20T06:14:10Z</dcterms:modified>
</cp:coreProperties>
</file>