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  <p:sldMasterId id="2147483688" r:id="rId2"/>
    <p:sldMasterId id="2147483689" r:id="rId3"/>
    <p:sldMasterId id="2147483690" r:id="rId4"/>
    <p:sldMasterId id="2147483691" r:id="rId5"/>
    <p:sldMasterId id="2147483692" r:id="rId6"/>
    <p:sldMasterId id="2147483759" r:id="rId7"/>
  </p:sldMasterIdLst>
  <p:notesMasterIdLst>
    <p:notesMasterId r:id="rId24"/>
  </p:notesMasterIdLst>
  <p:handoutMasterIdLst>
    <p:handoutMasterId r:id="rId25"/>
  </p:handoutMasterIdLst>
  <p:sldIdLst>
    <p:sldId id="472" r:id="rId8"/>
    <p:sldId id="474" r:id="rId9"/>
    <p:sldId id="528" r:id="rId10"/>
    <p:sldId id="431" r:id="rId11"/>
    <p:sldId id="514" r:id="rId12"/>
    <p:sldId id="508" r:id="rId13"/>
    <p:sldId id="526" r:id="rId14"/>
    <p:sldId id="509" r:id="rId15"/>
    <p:sldId id="510" r:id="rId16"/>
    <p:sldId id="516" r:id="rId17"/>
    <p:sldId id="518" r:id="rId18"/>
    <p:sldId id="520" r:id="rId19"/>
    <p:sldId id="522" r:id="rId20"/>
    <p:sldId id="502" r:id="rId21"/>
    <p:sldId id="524" r:id="rId22"/>
    <p:sldId id="439" r:id="rId23"/>
  </p:sldIdLst>
  <p:sldSz cx="9144000" cy="6858000" type="screen4x3"/>
  <p:notesSz cx="6856413" cy="9083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FF"/>
    <a:srgbClr val="FF0066"/>
    <a:srgbClr val="FFCC00"/>
    <a:srgbClr val="66FFFF"/>
    <a:srgbClr val="CCFF33"/>
    <a:srgbClr val="FFFFFF"/>
    <a:srgbClr val="FFFF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0" autoAdjust="0"/>
    <p:restoredTop sz="86391" autoAdjust="0"/>
  </p:normalViewPr>
  <p:slideViewPr>
    <p:cSldViewPr snapToObjects="1">
      <p:cViewPr varScale="1">
        <p:scale>
          <a:sx n="95" d="100"/>
          <a:sy n="95" d="100"/>
        </p:scale>
        <p:origin x="5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t" anchorCtr="0" compatLnSpc="1">
            <a:prstTxWarp prst="textNoShape">
              <a:avLst/>
            </a:prstTxWarp>
          </a:bodyPr>
          <a:lstStyle>
            <a:lvl1pPr defTabSz="9112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965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b" anchorCtr="0" compatLnSpc="1">
            <a:prstTxWarp prst="textNoShape">
              <a:avLst/>
            </a:prstTxWarp>
          </a:bodyPr>
          <a:lstStyle>
            <a:lvl1pPr defTabSz="9112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965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3A55C5D-19F7-4A64-AF01-1C78847A7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62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t" anchorCtr="0" compatLnSpc="1">
            <a:prstTxWarp prst="textNoShape">
              <a:avLst/>
            </a:prstTxWarp>
          </a:bodyPr>
          <a:lstStyle>
            <a:lvl1pPr defTabSz="9112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81038"/>
            <a:ext cx="4541837" cy="340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14825"/>
            <a:ext cx="5027613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965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b" anchorCtr="0" compatLnSpc="1">
            <a:prstTxWarp prst="textNoShape">
              <a:avLst/>
            </a:prstTxWarp>
          </a:bodyPr>
          <a:lstStyle>
            <a:lvl1pPr defTabSz="9112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965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66DC549-9DCA-48E7-9525-607C09785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75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By Nathan L Morrison</a:t>
            </a:r>
          </a:p>
          <a:p>
            <a:pPr eaLnBrk="1" hangingPunct="1"/>
            <a:r>
              <a:rPr lang="en-US" dirty="0"/>
              <a:t>All Scripture given is from NASB unless otherwise stated</a:t>
            </a:r>
          </a:p>
          <a:p>
            <a:pPr eaLnBrk="1" hangingPunct="1"/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further study, or if questions, please Call: 804-277-1983 or Visit www.courthousechurchofchrist.com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Based on a lesson by Richard Thetford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3F1A74D-8CFA-454A-AD0A-75EA11CA7DC5}" type="slidenum">
              <a:rPr lang="en-US" sz="1200" smtClean="0">
                <a:latin typeface="Times New Roman" pitchFamily="18" charset="0"/>
              </a:rPr>
              <a:pPr/>
              <a:t>12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3F1A74D-8CFA-454A-AD0A-75EA11CA7DC5}" type="slidenum">
              <a:rPr lang="en-US" sz="1200" smtClean="0">
                <a:latin typeface="Times New Roman" pitchFamily="18" charset="0"/>
              </a:rPr>
              <a:pPr/>
              <a:t>13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56929-04EA-4D56-B721-08B52E09F4C2}" type="slidenum">
              <a:rPr lang="en-US" smtClean="0">
                <a:cs typeface="Arial" pitchFamily="34" charset="0"/>
              </a:rPr>
              <a:pPr/>
              <a:t>16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3F1A74D-8CFA-454A-AD0A-75EA11CA7DC5}" type="slidenum">
              <a:rPr lang="en-US" sz="1200" smtClean="0">
                <a:latin typeface="Times New Roman" pitchFamily="18" charset="0"/>
              </a:rPr>
              <a:pPr/>
              <a:t>4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3F1A74D-8CFA-454A-AD0A-75EA11CA7DC5}" type="slidenum">
              <a:rPr lang="en-US" sz="1200" smtClean="0">
                <a:latin typeface="Times New Roman" pitchFamily="18" charset="0"/>
              </a:rPr>
              <a:pPr/>
              <a:t>5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Emphasis</a:t>
            </a:r>
            <a:r>
              <a:rPr lang="en-US" baseline="0" dirty="0"/>
              <a:t> </a:t>
            </a:r>
            <a:r>
              <a:rPr lang="en-US" baseline="0"/>
              <a:t>in Scripture mine!</a:t>
            </a:r>
            <a:endParaRPr 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3F1A74D-8CFA-454A-AD0A-75EA11CA7DC5}" type="slidenum">
              <a:rPr lang="en-US" sz="1200" smtClean="0">
                <a:latin typeface="Times New Roman" pitchFamily="18" charset="0"/>
              </a:rPr>
              <a:pPr/>
              <a:t>6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Emphasis</a:t>
            </a:r>
            <a:r>
              <a:rPr lang="en-US" baseline="0" dirty="0"/>
              <a:t> </a:t>
            </a:r>
            <a:r>
              <a:rPr lang="en-US" baseline="0"/>
              <a:t>in Scripture mine!</a:t>
            </a:r>
            <a:endParaRPr 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3F1A74D-8CFA-454A-AD0A-75EA11CA7DC5}" type="slidenum">
              <a:rPr lang="en-US" sz="1200" smtClean="0">
                <a:latin typeface="Times New Roman" pitchFamily="18" charset="0"/>
              </a:rPr>
              <a:pPr/>
              <a:t>7</a:t>
            </a:fld>
            <a:endParaRPr lang="en-US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800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Emphasis</a:t>
            </a:r>
            <a:r>
              <a:rPr lang="en-US" baseline="0" dirty="0"/>
              <a:t> in Scripture mine!</a:t>
            </a:r>
            <a:endParaRPr 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3F1A74D-8CFA-454A-AD0A-75EA11CA7DC5}" type="slidenum">
              <a:rPr lang="en-US" sz="1200" smtClean="0">
                <a:latin typeface="Times New Roman" pitchFamily="18" charset="0"/>
              </a:rPr>
              <a:pPr/>
              <a:t>8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3F1A74D-8CFA-454A-AD0A-75EA11CA7DC5}" type="slidenum">
              <a:rPr lang="en-US" sz="1200" smtClean="0">
                <a:latin typeface="Times New Roman" pitchFamily="18" charset="0"/>
              </a:rPr>
              <a:pPr/>
              <a:t>9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3F1A74D-8CFA-454A-AD0A-75EA11CA7DC5}" type="slidenum">
              <a:rPr lang="en-US" sz="1200" smtClean="0">
                <a:latin typeface="Times New Roman" pitchFamily="18" charset="0"/>
              </a:rPr>
              <a:pPr/>
              <a:t>10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3F1A74D-8CFA-454A-AD0A-75EA11CA7DC5}" type="slidenum">
              <a:rPr lang="en-US" sz="1200" smtClean="0">
                <a:latin typeface="Times New Roman" pitchFamily="18" charset="0"/>
              </a:rPr>
              <a:pPr/>
              <a:t>11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64A14-E653-4FB3-A6BB-9E9CCD2CB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E35C1-3DBE-46FF-8DC0-D9A2DBFCD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6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FFB89-608E-4410-B48F-D67C7E465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46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97A67-D400-4100-9DE2-CD70CB38A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48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98014-B955-4B5C-8C8B-F17604BC6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51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A5F56-0AC2-45C1-85D0-E91526390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32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A1EFE-392D-4194-B95D-8FF6E1837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25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DC083-A707-4E03-8F0F-70521A775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48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AC2D5-CE12-4517-9130-B767662B6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53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69E02-2ADB-45E7-BAE9-2764873F6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3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7D553-9A13-4401-9E25-873C7A153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2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CDC51-87BC-4969-8C4C-11FAA59B5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82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27D3C-D74C-4BDD-BFDB-7F146A99E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82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FE361-5197-43E3-BEB3-F53D22A89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33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278E0-34FA-46AF-AF79-1E7600344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39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E4961-6FB7-4E11-A085-E22B4E79F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85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F8541-E74F-456B-BD6C-11D771498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69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96352-F276-40D6-BCC1-D6023F23D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12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967E5-5256-437C-9214-9942C186A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39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BD866-599A-42E7-B2CD-0651DDD48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004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61DA9-8A4B-49FC-AFC6-2CFEA9BB7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26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5CA93-23C2-49EA-8817-B0FDE0A45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8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28747-8CF0-46F1-ACD8-91589401F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939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F0AC9-BC1C-425E-A5D6-395C42957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38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760A7-F8A3-495A-A37F-8C888648E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681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07B1C-27DA-489D-BC86-3434C52F0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57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74A74-345E-46E5-B139-5A1887898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50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2B3D0-EEFA-4240-8754-9B9B61D8B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22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33DAA-0710-46E1-BED0-DAB5BFDFF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923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2A4CC-6418-4F1D-9E98-99928C59F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09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C3421-F744-4A1A-9C01-6B67519E7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506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92B6D-7909-4B0F-83A6-6BDE36B6A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551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7D2CC-44B2-4E9F-B164-C8A69E6B3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3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FBF49-2441-4AA8-AF6C-764C2B584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321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70F33-A0CF-44DE-9C56-5D9571E0B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764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18313-C790-4BC8-BA75-64CAEA756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963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2BFB7-FC3C-462A-B981-DF0CC2DED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564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130F7-52DC-4805-BD4B-4CAF96F0F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013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AED41-B5F8-47AC-8E6D-D8E6D21B1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797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67E88-2AF9-42E1-877C-565B068B2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356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09B26-2C71-463E-9B57-E34307AA2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171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13345-8543-4290-B5AE-102024788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44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7A20D-DF7F-47B6-97B6-50B9D590E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677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D4755-669F-4783-8756-809826E2B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8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6620E-98BB-4BDA-84CB-F12452DEF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213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F8272-FBD4-47FC-9511-3AF221D19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535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EC753-B025-4064-B3BE-30B54FD76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028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799CF-52F4-4A79-81C2-FC2897811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936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64391-6828-4B41-AFDC-E1C777B8C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221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7D267-AF03-4B06-9C9B-02279E5B3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405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0B42B-C107-453C-B19D-09A3B8EFC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713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A5987-D0F2-41CF-AEBE-6C162105F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668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4908B-B3A8-48AF-A4EA-78533267D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172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88778-796F-44C0-8EE2-2349190E3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243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FED4C-4093-4162-AC52-744CD18B3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4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F4D1A-DB5C-4DC9-8271-8E22DB5D8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573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2EEDF-40E7-40B9-AD6B-8B8DB4BA8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669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43524-5137-476F-9E4E-0E7FB540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500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17181-6577-41F8-A9DA-7AD8BD651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250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2CA1A-4A76-4499-998B-296AB305B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294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FCE66-F1B1-4117-8082-C20E82F0F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546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13144-2F69-4048-9563-CE8746E5D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577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56758-3974-43ED-9D6E-55DFA53DE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741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64A14-E653-4FB3-A6BB-9E9CCD2CBA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CDC51-87BC-4969-8C4C-11FAA59B55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E0F28747-8CF0-46F1-ACD8-91589401F4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1DA45-9D1B-416F-8DE1-15908C8EB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832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FBF49-2441-4AA8-AF6C-764C2B5840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6620E-98BB-4BDA-84CB-F12452DEF7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F4D1A-DB5C-4DC9-8271-8E22DB5D87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51DA45-9D1B-416F-8DE1-15908C8EB2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3861C-7B4E-48CF-8F15-EF249FB64F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57C72-DB59-4B2D-8C09-0F853CF3B3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E35C1-3DBE-46FF-8DC0-D9A2DBFCD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FFB89-608E-4410-B48F-D67C7E465C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What Jairus' Daughter Saw In Her Father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59E4D-00B4-481C-AB13-19EB45667E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3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3861C-7B4E-48CF-8F15-EF249FB64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1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57C72-DB59-4B2D-8C09-0F853CF3B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29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2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382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E0B9A07A-76A6-4213-80D1-81406D735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5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385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C3ABB2D8-B33A-4AD9-896E-2F90A0759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6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6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386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24D574C2-E7CB-4D9F-8188-2DF2E12A6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7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7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387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31D2541B-B79B-40BE-94B6-DB5AC88B2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8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8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388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5547DDC7-D3D0-42AE-838A-7CFFA4EA2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77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389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7167F4CA-0213-437E-B1AC-CD8321C67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Pearl Of Great Price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0B9A07A-76A6-4213-80D1-81406D735F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-1" y="-2011"/>
            <a:ext cx="9138975" cy="1455658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en-US" sz="7200" u="sng" kern="0" cap="none" dirty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/>
                <a:ea typeface="+mn-ea"/>
                <a:cs typeface="Times New Roman" pitchFamily="18" charset="0"/>
              </a:rPr>
              <a:t>Pearl Of Great Price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836658"/>
            <a:ext cx="913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00FF"/>
                </a:solidFill>
              </a:rPr>
              <a:t>Text: Mt. 13:44-46</a:t>
            </a:r>
          </a:p>
        </p:txBody>
      </p:sp>
      <p:pic>
        <p:nvPicPr>
          <p:cNvPr id="1026" name="Picture 2" descr="Parable of the Pearl of Great Pr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512" y="2927555"/>
            <a:ext cx="493395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137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915"/>
            <a:ext cx="9151938" cy="769441"/>
          </a:xfrm>
        </p:spPr>
        <p:txBody>
          <a:bodyPr>
            <a:normAutofit/>
          </a:bodyPr>
          <a:lstStyle/>
          <a:p>
            <a:r>
              <a:rPr lang="en-US" sz="4000" u="sng" dirty="0">
                <a:ln w="6350">
                  <a:solidFill>
                    <a:srgbClr val="FFFF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Kingdom of Great Value</a:t>
            </a:r>
            <a:endParaRPr lang="en-US" sz="4000" b="1" u="sng" dirty="0">
              <a:ln w="6350">
                <a:solidFill>
                  <a:srgbClr val="FFFF00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3810000" cy="304800"/>
          </a:xfrm>
        </p:spPr>
        <p:txBody>
          <a:bodyPr/>
          <a:lstStyle/>
          <a:p>
            <a:pPr>
              <a:defRPr/>
            </a:pPr>
            <a:r>
              <a:rPr lang="en-US"/>
              <a:t>Pearl Of Great Price</a:t>
            </a:r>
            <a:endParaRPr lang="en-US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16643" y="83820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/>
            <a:r>
              <a:rPr lang="en-US" b="1" dirty="0">
                <a:solidFill>
                  <a:srgbClr val="0000FF"/>
                </a:solidFill>
              </a:rPr>
              <a:t>A Domain of Righteousness, Peace and Joy</a:t>
            </a:r>
          </a:p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b="1" dirty="0"/>
              <a:t>Rom. 14:17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3089"/>
            <a:ext cx="3810000" cy="2857500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042576" y="3810000"/>
            <a:ext cx="5084781" cy="120032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solidFill>
                  <a:srgbClr val="7030A0"/>
                </a:solidFill>
                <a:latin typeface="Tahoma" pitchFamily="34" charset="0"/>
              </a:rPr>
              <a:t>Rom. 14:17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1600" dirty="0">
                <a:solidFill>
                  <a:srgbClr val="002060"/>
                </a:solidFill>
                <a:latin typeface="Tahoma" pitchFamily="34" charset="0"/>
              </a:rPr>
              <a:t>17.  for the kingdom of God is not eating and drinking, but righteousness and peace and joy in the Holy Spirit.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-16643" y="1607641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dirty="0"/>
              <a:t>Righteousness through faith in Christ – Phil. 3:8-9</a:t>
            </a:r>
          </a:p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dirty="0"/>
              <a:t>Peace from God (knowing our souls are secured) – Phil. 4:6-7</a:t>
            </a:r>
          </a:p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dirty="0"/>
              <a:t>Joy in the Lord, no matter the circumstances – Phil. 4:4; 2:17-18</a:t>
            </a:r>
          </a:p>
        </p:txBody>
      </p:sp>
    </p:spTree>
    <p:extLst>
      <p:ext uri="{BB962C8B-B14F-4D97-AF65-F5344CB8AC3E}">
        <p14:creationId xmlns:p14="http://schemas.microsoft.com/office/powerpoint/2010/main" val="324305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916"/>
            <a:ext cx="9151938" cy="833284"/>
          </a:xfrm>
        </p:spPr>
        <p:txBody>
          <a:bodyPr>
            <a:normAutofit/>
          </a:bodyPr>
          <a:lstStyle/>
          <a:p>
            <a:r>
              <a:rPr lang="en-US" sz="4000" u="sng" dirty="0">
                <a:ln w="6350">
                  <a:solidFill>
                    <a:srgbClr val="FFFF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Kingdom of Great Value</a:t>
            </a:r>
            <a:endParaRPr lang="en-US" sz="4000" b="1" u="sng" dirty="0">
              <a:ln w="6350">
                <a:solidFill>
                  <a:srgbClr val="FFFF00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3810000" cy="304800"/>
          </a:xfrm>
        </p:spPr>
        <p:txBody>
          <a:bodyPr/>
          <a:lstStyle/>
          <a:p>
            <a:pPr>
              <a:defRPr/>
            </a:pPr>
            <a:r>
              <a:rPr lang="en-US"/>
              <a:t>Pearl Of Great Price</a:t>
            </a:r>
            <a:endParaRPr lang="en-US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16643" y="83820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/>
            <a:r>
              <a:rPr lang="en-US" b="1" dirty="0">
                <a:solidFill>
                  <a:srgbClr val="0000FF"/>
                </a:solidFill>
              </a:rPr>
              <a:t>An Unshakeable Kingdom</a:t>
            </a:r>
          </a:p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b="1" dirty="0"/>
              <a:t>Heb. 12:25-29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3089"/>
            <a:ext cx="3810000" cy="2857500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164405" y="2623304"/>
            <a:ext cx="4936994" cy="384720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solidFill>
                  <a:srgbClr val="7030A0"/>
                </a:solidFill>
                <a:latin typeface="Tahoma" pitchFamily="34" charset="0"/>
              </a:rPr>
              <a:t>Heb. 12:27-29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</a:rPr>
              <a:t>27.  This expression, "Yet once more," denotes the removing of those things which can be shaken, as of created things, so that those things which cannot be shaken may remain.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</a:rPr>
              <a:t>28.  Therefore, since we receive a kingdom which cannot be shaken, let us show gratitude, by which we may offer to God an acceptable service with reverence and awe;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</a:rPr>
              <a:t>29.  for our God is a consuming fire.</a:t>
            </a:r>
            <a:endParaRPr lang="en-US" sz="1600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-16643" y="1607641"/>
            <a:ext cx="91606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b="1" dirty="0"/>
              <a:t>II Pet. 1:10-11: </a:t>
            </a:r>
            <a:r>
              <a:rPr lang="en-US" sz="2000" dirty="0"/>
              <a:t>Saints are part of an “eternal kingdom” (I Pet. 1:4).</a:t>
            </a:r>
          </a:p>
        </p:txBody>
      </p:sp>
    </p:spTree>
    <p:extLst>
      <p:ext uri="{BB962C8B-B14F-4D97-AF65-F5344CB8AC3E}">
        <p14:creationId xmlns:p14="http://schemas.microsoft.com/office/powerpoint/2010/main" val="382247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915"/>
            <a:ext cx="9151938" cy="769441"/>
          </a:xfrm>
        </p:spPr>
        <p:txBody>
          <a:bodyPr>
            <a:normAutofit/>
          </a:bodyPr>
          <a:lstStyle/>
          <a:p>
            <a:r>
              <a:rPr lang="en-US" sz="4000" u="sng" dirty="0">
                <a:ln w="6350">
                  <a:solidFill>
                    <a:srgbClr val="FFFF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Kingdom of Great Value</a:t>
            </a:r>
            <a:endParaRPr lang="en-US" sz="4000" b="1" u="sng" dirty="0">
              <a:ln w="6350">
                <a:solidFill>
                  <a:srgbClr val="FFFF00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3810000" cy="304800"/>
          </a:xfrm>
        </p:spPr>
        <p:txBody>
          <a:bodyPr/>
          <a:lstStyle/>
          <a:p>
            <a:pPr>
              <a:defRPr/>
            </a:pPr>
            <a:r>
              <a:rPr lang="en-US"/>
              <a:t>Pearl Of Great Price</a:t>
            </a:r>
            <a:endParaRPr lang="en-US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1" y="838200"/>
            <a:ext cx="912735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/>
            <a:r>
              <a:rPr lang="en-US" b="1" dirty="0">
                <a:solidFill>
                  <a:srgbClr val="0000FF"/>
                </a:solidFill>
              </a:rPr>
              <a:t>Destined for Eternal Glory</a:t>
            </a:r>
          </a:p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b="1" dirty="0"/>
              <a:t>I Cor. 15:21-26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08" y="5032042"/>
            <a:ext cx="2427618" cy="1820714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035877" y="1849040"/>
            <a:ext cx="4955723" cy="446276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solidFill>
                  <a:srgbClr val="7030A0"/>
                </a:solidFill>
                <a:latin typeface="Tahoma" pitchFamily="34" charset="0"/>
              </a:rPr>
              <a:t>I Cor. 15:22-26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</a:rPr>
              <a:t>22.  For as in Adam all die, so also in Christ all will be made alive.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</a:rPr>
              <a:t>23.  But each in his own order: Christ the first fruits, after that those who are Christ's at His coming,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</a:rPr>
              <a:t>24.  then comes the end, when He hands over the kingdom to the God and Father, when He has abolished all rule and all authority and power.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</a:rPr>
              <a:t>25.  For He must reign until He has put all His enemies under His feet.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</a:rPr>
              <a:t>26.  The last enemy that will be abolished is death.</a:t>
            </a:r>
            <a:endParaRPr lang="en-US" sz="1600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-16643" y="1607641"/>
            <a:ext cx="405252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b="1" dirty="0"/>
              <a:t>Mt. 13:41-43: </a:t>
            </a:r>
            <a:r>
              <a:rPr lang="en-US" sz="2000" dirty="0"/>
              <a:t>At the Judgment Day the wicked will be punished, and “the righteous will shine forth as the sun in the kingdom of their Father.”</a:t>
            </a:r>
          </a:p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dirty="0"/>
              <a:t>From that time forward, those in the kingdom will always be in the presence of God –        </a:t>
            </a:r>
            <a:r>
              <a:rPr lang="en-US" sz="2000" i="1" dirty="0"/>
              <a:t>I Thess. 4:17; Rev. 21:1-5, 9-12, 22-27</a:t>
            </a:r>
          </a:p>
        </p:txBody>
      </p:sp>
    </p:spTree>
    <p:extLst>
      <p:ext uri="{BB962C8B-B14F-4D97-AF65-F5344CB8AC3E}">
        <p14:creationId xmlns:p14="http://schemas.microsoft.com/office/powerpoint/2010/main" val="99850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916"/>
            <a:ext cx="9151938" cy="769440"/>
          </a:xfrm>
        </p:spPr>
        <p:txBody>
          <a:bodyPr>
            <a:normAutofit/>
          </a:bodyPr>
          <a:lstStyle/>
          <a:p>
            <a:r>
              <a:rPr lang="en-US" sz="4000" u="sng" dirty="0">
                <a:ln w="6350">
                  <a:solidFill>
                    <a:srgbClr val="FFFF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Kingdom of Great Value</a:t>
            </a:r>
            <a:endParaRPr lang="en-US" sz="4000" b="1" u="sng" dirty="0">
              <a:ln w="6350">
                <a:solidFill>
                  <a:srgbClr val="FFFF00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3810000" cy="304800"/>
          </a:xfrm>
        </p:spPr>
        <p:txBody>
          <a:bodyPr/>
          <a:lstStyle/>
          <a:p>
            <a:pPr>
              <a:defRPr/>
            </a:pPr>
            <a:r>
              <a:rPr lang="en-US"/>
              <a:t>Pearl Of Great Price</a:t>
            </a:r>
            <a:endParaRPr lang="en-US" dirty="0"/>
          </a:p>
        </p:txBody>
      </p:sp>
      <p:pic>
        <p:nvPicPr>
          <p:cNvPr id="8" name="Picture 2" descr="Parable of the Pearl of Great Pr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21241"/>
            <a:ext cx="3741738" cy="280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938" y="103777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/>
            <a:r>
              <a:rPr lang="en-US" b="1" dirty="0">
                <a:solidFill>
                  <a:srgbClr val="0000FF"/>
                </a:solidFill>
              </a:rPr>
              <a:t>A Refuge from the Powers of Darkness (Col. 1:13-14)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-24335" y="1656769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/>
            <a:r>
              <a:rPr lang="en-US" b="1" dirty="0">
                <a:solidFill>
                  <a:srgbClr val="0000FF"/>
                </a:solidFill>
              </a:rPr>
              <a:t>A Domain of Righteousness, Peace and Joy (Rom. 14:17)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7938" y="228429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/>
            <a:r>
              <a:rPr lang="en-US" b="1" dirty="0">
                <a:solidFill>
                  <a:srgbClr val="0000FF"/>
                </a:solidFill>
              </a:rPr>
              <a:t>An Unshakeable Kingdom (Heb. 12:25-29)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291340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/>
            <a:r>
              <a:rPr lang="en-US" b="1" dirty="0">
                <a:solidFill>
                  <a:srgbClr val="0000FF"/>
                </a:solidFill>
              </a:rPr>
              <a:t>Destined for Eternal Glory (I Cor. 15:21-26)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0" y="4964714"/>
            <a:ext cx="5334000" cy="120032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dirty="0">
                <a:solidFill>
                  <a:srgbClr val="002060"/>
                </a:solidFill>
                <a:latin typeface="Tahoma" pitchFamily="34" charset="0"/>
              </a:rPr>
              <a:t>The kingdom of God is worth any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ahoma" pitchFamily="34" charset="0"/>
              </a:rPr>
              <a:t>price (sacrifice) we may have to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ahoma" pitchFamily="34" charset="0"/>
              </a:rPr>
              <a:t>pay to obtain it!</a:t>
            </a:r>
          </a:p>
        </p:txBody>
      </p:sp>
    </p:spTree>
    <p:extLst>
      <p:ext uri="{BB962C8B-B14F-4D97-AF65-F5344CB8AC3E}">
        <p14:creationId xmlns:p14="http://schemas.microsoft.com/office/powerpoint/2010/main" val="3188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r>
              <a:rPr lang="en-US"/>
              <a:t>Pearl Of Great Price</a:t>
            </a:r>
            <a:endParaRPr lang="en-US" dirty="0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3600" b="1" u="sng" dirty="0">
                <a:ln w="6350">
                  <a:solidFill>
                    <a:srgbClr val="FFFF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7374" y="76200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ctr"/>
            <a:r>
              <a:rPr lang="en-US" b="1" dirty="0">
                <a:solidFill>
                  <a:srgbClr val="0000FF"/>
                </a:solidFill>
              </a:rPr>
              <a:t>What is the value of the kingdom?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7374" y="1981200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b="1" dirty="0"/>
              <a:t>Stephen, the first Christian martyr recorded – Acts 7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710725" y="1366221"/>
            <a:ext cx="3657600" cy="461665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If only we could ask…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-7374" y="238131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b="1" dirty="0"/>
              <a:t>The early Christians who experienced persecution – Acts 8:1-4; Heb. 10:32-39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-32475" y="3089196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b="1" dirty="0"/>
              <a:t>The apostle Paul, who suffered the loss of all things for Christ – </a:t>
            </a:r>
          </a:p>
          <a:p>
            <a:pPr marL="457200" lvl="1" indent="0">
              <a:buClr>
                <a:srgbClr val="FF0000"/>
              </a:buClr>
              <a:buSzPct val="115000"/>
            </a:pPr>
            <a:r>
              <a:rPr lang="en-US" sz="2000" b="1" dirty="0"/>
              <a:t>II Tim. 3:10-11; 4:6-8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-19028" y="3797082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b="1" dirty="0"/>
              <a:t>Our loved ones who died in Christ – Rev. 7:9-17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-32475" y="4197192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b="1" dirty="0">
                <a:ln>
                  <a:solidFill>
                    <a:srgbClr val="FF0000"/>
                  </a:solidFill>
                </a:ln>
              </a:rPr>
              <a:t>Our Lord Jesus, Who gave up all to make it happen – Phil. 2:5-8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45773" y="5260946"/>
            <a:ext cx="6248400" cy="46166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dirty="0">
                <a:solidFill>
                  <a:srgbClr val="002060"/>
                </a:solidFill>
                <a:latin typeface="Tahoma" pitchFamily="34" charset="0"/>
              </a:rPr>
              <a:t>They would all agree it is worth it all!</a:t>
            </a:r>
          </a:p>
        </p:txBody>
      </p:sp>
      <p:pic>
        <p:nvPicPr>
          <p:cNvPr id="4098" name="Picture 2" descr="C:\Users\DarkWolf\AppData\Local\Microsoft\Windows\Temporary Internet Files\Content.IE5\DK68FKPJ\MC90028039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733" y="4591923"/>
            <a:ext cx="2504792" cy="219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86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/>
      <p:bldP spid="11" grpId="0" animBg="1"/>
      <p:bldP spid="13" grpId="0"/>
      <p:bldP spid="14" grpId="0"/>
      <p:bldP spid="15" grpId="0"/>
      <p:bldP spid="16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304800"/>
          </a:xfrm>
        </p:spPr>
        <p:txBody>
          <a:bodyPr/>
          <a:lstStyle/>
          <a:p>
            <a:r>
              <a:rPr lang="en-US"/>
              <a:t>Pearl Of Great Price</a:t>
            </a:r>
            <a:endParaRPr lang="en-US" dirty="0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3600" b="1" u="sng" dirty="0">
                <a:ln w="6350">
                  <a:solidFill>
                    <a:srgbClr val="FFFF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7374" y="762000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ctr"/>
            <a:r>
              <a:rPr lang="en-US" b="1" dirty="0">
                <a:solidFill>
                  <a:srgbClr val="0000FF"/>
                </a:solidFill>
              </a:rPr>
              <a:t>How about us? </a:t>
            </a:r>
            <a:r>
              <a:rPr lang="en-US" b="1" i="1" dirty="0">
                <a:solidFill>
                  <a:srgbClr val="0000FF"/>
                </a:solidFill>
              </a:rPr>
              <a:t>Where is your treasure? (Mt. 6:19-21) 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1371600"/>
            <a:ext cx="9136626" cy="830997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b="1" dirty="0">
                <a:solidFill>
                  <a:srgbClr val="FF0000"/>
                </a:solidFill>
              </a:rPr>
              <a:t>Are we willing to pay the full price to obtain the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“treasure” of the kingdom?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-7374" y="238131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FF000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sz="2000" b="1" dirty="0"/>
              <a:t>Our time, our priorities, our pride, our repentance, our lives, if necessary?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-7374" y="32004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ctr"/>
            <a:r>
              <a:rPr lang="en-US" b="1" dirty="0">
                <a:solidFill>
                  <a:srgbClr val="0000FF"/>
                </a:solidFill>
              </a:rPr>
              <a:t>Our response to the gospel and the way we live our lives demonstrates our true estimation of the “treasure” of the kingdom!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8" y="4553129"/>
            <a:ext cx="3683000" cy="2384743"/>
          </a:xfrm>
          <a:prstGeom prst="rect">
            <a:avLst/>
          </a:prstGeom>
        </p:spPr>
      </p:pic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794688" y="4953000"/>
            <a:ext cx="5341938" cy="1200329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dirty="0">
                <a:solidFill>
                  <a:srgbClr val="FFFF00"/>
                </a:solidFill>
                <a:latin typeface="Tahoma" pitchFamily="34" charset="0"/>
              </a:rPr>
              <a:t>Are you willing to pay the price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Tahoma" pitchFamily="34" charset="0"/>
              </a:rPr>
              <a:t>for the eternal kingdom 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Tahoma" pitchFamily="34" charset="0"/>
              </a:rPr>
              <a:t>of Christ?</a:t>
            </a:r>
          </a:p>
        </p:txBody>
      </p:sp>
    </p:spTree>
    <p:extLst>
      <p:ext uri="{BB962C8B-B14F-4D97-AF65-F5344CB8AC3E}">
        <p14:creationId xmlns:p14="http://schemas.microsoft.com/office/powerpoint/2010/main" val="373049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11" grpId="0" animBg="1"/>
      <p:bldP spid="13" grpId="0"/>
      <p:bldP spid="18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effectLst/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indent="-571500"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indent="-571500"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indent="-571500"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13:35; Acts 2:38)</a:t>
            </a:r>
          </a:p>
          <a:p>
            <a:pPr marL="796925" indent="-571500"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indent="-571500"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indent="-571500" algn="ctr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972456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For The Erring Child: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Repent (Acts 8:22), Confess (I Jn. 1:9),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7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9085"/>
            <a:ext cx="2895600" cy="365125"/>
          </a:xfrm>
        </p:spPr>
        <p:txBody>
          <a:bodyPr/>
          <a:lstStyle/>
          <a:p>
            <a:r>
              <a:rPr lang="en-US"/>
              <a:t>Pearl Of Great Price</a:t>
            </a:r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u="sng" dirty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-27039" y="720007"/>
            <a:ext cx="9183328" cy="230832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solidFill>
                  <a:srgbClr val="7030A0"/>
                </a:solidFill>
                <a:latin typeface="Tahoma" pitchFamily="34" charset="0"/>
              </a:rPr>
              <a:t>Mt. 13:44-46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</a:rPr>
              <a:t>44.  "The kingdom of heaven is like a treasure hidden in the field, which a man found and hid again; and from joy over it he goes and sells all that he has and buys that field.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</a:rPr>
              <a:t>45.  "Again, the kingdom of heaven is like a merchant seeking fine pearls,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</a:rPr>
              <a:t>46.  and upon finding one pearl of great value, he went and sold all that he had and bought it.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164204" y="3974320"/>
            <a:ext cx="4953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b="1" dirty="0">
                <a:solidFill>
                  <a:srgbClr val="0000FF"/>
                </a:solidFill>
              </a:rPr>
              <a:t>We recognize treasure, and things of value in our own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lives and give up much to possess them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18" y="3185901"/>
            <a:ext cx="3861981" cy="332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99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89085"/>
            <a:ext cx="2895600" cy="365125"/>
          </a:xfrm>
        </p:spPr>
        <p:txBody>
          <a:bodyPr/>
          <a:lstStyle/>
          <a:p>
            <a:r>
              <a:rPr lang="en-US"/>
              <a:t>Pearl Of Great Price</a:t>
            </a:r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4000" u="sng" dirty="0">
                <a:ln w="31550" cmpd="sng">
                  <a:solidFill>
                    <a:srgbClr val="FFFF00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5862" y="112204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ctr"/>
            <a:r>
              <a:rPr lang="en-US" b="1" dirty="0">
                <a:solidFill>
                  <a:srgbClr val="0000FF"/>
                </a:solidFill>
              </a:rPr>
              <a:t>Do we recognize the treasure of the gospel and the church enough to prepare ourselves to give up all for it?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3048003" y="4654567"/>
            <a:ext cx="6095997" cy="120032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dirty="0">
                <a:solidFill>
                  <a:srgbClr val="002060"/>
                </a:solidFill>
                <a:latin typeface="Tahoma" pitchFamily="34" charset="0"/>
              </a:rPr>
              <a:t>The church is the Pearl of Great Price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ahoma" pitchFamily="34" charset="0"/>
              </a:rPr>
              <a:t>and is worth giving up all to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ahoma" pitchFamily="34" charset="0"/>
              </a:rPr>
              <a:t>inherit Heaven!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9634"/>
            <a:ext cx="2962654" cy="255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3">
            <a:extLst>
              <a:ext uri="{FF2B5EF4-FFF2-40B4-BE49-F238E27FC236}">
                <a16:creationId xmlns:a16="http://schemas.microsoft.com/office/drawing/2014/main" id="{50177F0B-03DC-408E-A0F3-E97E87AC9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59462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ctr"/>
            <a:r>
              <a:rPr lang="en-US" b="1" dirty="0">
                <a:solidFill>
                  <a:srgbClr val="0000FF"/>
                </a:solidFill>
              </a:rPr>
              <a:t>Jesus said to store up </a:t>
            </a:r>
            <a:r>
              <a:rPr lang="en-US" b="1" dirty="0">
                <a:ln>
                  <a:solidFill>
                    <a:srgbClr val="0000FF"/>
                  </a:solidFill>
                </a:ln>
                <a:solidFill>
                  <a:srgbClr val="FFFF00"/>
                </a:solidFill>
              </a:rPr>
              <a:t>treasure</a:t>
            </a:r>
            <a:r>
              <a:rPr lang="en-US" b="1" dirty="0">
                <a:solidFill>
                  <a:srgbClr val="0000FF"/>
                </a:solidFill>
              </a:rPr>
              <a:t> in Heaven! (Mt. 6:19-21)</a:t>
            </a:r>
          </a:p>
        </p:txBody>
      </p:sp>
    </p:spTree>
    <p:extLst>
      <p:ext uri="{BB962C8B-B14F-4D97-AF65-F5344CB8AC3E}">
        <p14:creationId xmlns:p14="http://schemas.microsoft.com/office/powerpoint/2010/main" val="161270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1" grpId="0" animBg="1"/>
      <p:bldP spid="1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916"/>
            <a:ext cx="9151938" cy="833284"/>
          </a:xfrm>
        </p:spPr>
        <p:txBody>
          <a:bodyPr>
            <a:normAutofit/>
          </a:bodyPr>
          <a:lstStyle/>
          <a:p>
            <a:r>
              <a:rPr lang="en-US" sz="4000" u="sng" dirty="0">
                <a:ln w="6350">
                  <a:solidFill>
                    <a:srgbClr val="FFFF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Paul’s Treasure</a:t>
            </a:r>
            <a:endParaRPr lang="en-US" sz="4000" b="1" u="sng" dirty="0">
              <a:ln w="6350">
                <a:solidFill>
                  <a:srgbClr val="FFFF00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3810000" cy="304800"/>
          </a:xfrm>
        </p:spPr>
        <p:txBody>
          <a:bodyPr/>
          <a:lstStyle/>
          <a:p>
            <a:pPr>
              <a:defRPr/>
            </a:pPr>
            <a:r>
              <a:rPr lang="en-US"/>
              <a:t>Pearl Of Great Price</a:t>
            </a:r>
            <a:endParaRPr lang="en-U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-5862" y="9906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b="1" dirty="0">
                <a:solidFill>
                  <a:srgbClr val="0000FF"/>
                </a:solidFill>
              </a:rPr>
              <a:t>These parables describe the value of the kingdom to the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one who accidently finds it and for the one seeking it, </a:t>
            </a:r>
          </a:p>
          <a:p>
            <a:pPr algn="ctr"/>
            <a:r>
              <a:rPr lang="en-US" b="1" dirty="0">
                <a:solidFill>
                  <a:srgbClr val="0000FF"/>
                </a:solidFill>
              </a:rPr>
              <a:t>though he may not have known what he was seeking for</a:t>
            </a:r>
            <a:endParaRPr lang="en-US" b="1" i="1" dirty="0">
              <a:solidFill>
                <a:srgbClr val="0000FF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62904" y="3200400"/>
            <a:ext cx="5592097" cy="1938992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ctr"/>
            <a:r>
              <a:rPr lang="en-US" b="1" dirty="0">
                <a:solidFill>
                  <a:srgbClr val="FF0000"/>
                </a:solidFill>
              </a:rPr>
              <a:t>Salvation is precious, and identified as more valuable than anything we may own by those who discover it and take</a:t>
            </a:r>
          </a:p>
          <a:p>
            <a:pPr marL="0" indent="0" algn="ctr"/>
            <a:r>
              <a:rPr lang="en-US" b="1" dirty="0">
                <a:solidFill>
                  <a:srgbClr val="FF0000"/>
                </a:solidFill>
              </a:rPr>
              <a:t>possession of it!</a:t>
            </a:r>
          </a:p>
        </p:txBody>
      </p:sp>
      <p:pic>
        <p:nvPicPr>
          <p:cNvPr id="3074" name="Picture 2" descr="C:\Users\DarkWolf\AppData\Local\Microsoft\Windows\Temporary Internet Files\Content.IE5\PF7WOSJJ\MC90044171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114" y="2384073"/>
            <a:ext cx="4138982" cy="413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916"/>
            <a:ext cx="9151938" cy="833284"/>
          </a:xfrm>
        </p:spPr>
        <p:txBody>
          <a:bodyPr>
            <a:normAutofit/>
          </a:bodyPr>
          <a:lstStyle/>
          <a:p>
            <a:r>
              <a:rPr lang="en-US" sz="4000" u="sng" dirty="0">
                <a:ln w="6350">
                  <a:solidFill>
                    <a:srgbClr val="FFFF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Paul’s Treasure</a:t>
            </a:r>
            <a:endParaRPr lang="en-US" sz="4000" b="1" u="sng" dirty="0">
              <a:ln w="6350">
                <a:solidFill>
                  <a:srgbClr val="FFFF00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3810000" cy="304800"/>
          </a:xfrm>
        </p:spPr>
        <p:txBody>
          <a:bodyPr/>
          <a:lstStyle/>
          <a:p>
            <a:pPr>
              <a:defRPr/>
            </a:pPr>
            <a:r>
              <a:rPr lang="en-US"/>
              <a:t>Pearl Of Great Price</a:t>
            </a:r>
            <a:endParaRPr lang="en-US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716541"/>
            <a:ext cx="9151938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b="1" dirty="0">
                <a:solidFill>
                  <a:srgbClr val="0000FF"/>
                </a:solidFill>
              </a:rPr>
              <a:t>The apostle Paul discovered the treasure unexpectedly</a:t>
            </a:r>
          </a:p>
          <a:p>
            <a:r>
              <a:rPr lang="en-US" b="1" dirty="0">
                <a:solidFill>
                  <a:srgbClr val="0000FF"/>
                </a:solidFill>
              </a:rPr>
              <a:t>while seeking something else!</a:t>
            </a:r>
          </a:p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b="1" dirty="0"/>
              <a:t>Acts 9:1-2: </a:t>
            </a:r>
            <a:r>
              <a:rPr lang="en-US" sz="2000" dirty="0"/>
              <a:t>On the road to Damascus to arrest Christians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0" y="1862803"/>
            <a:ext cx="91099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b="1" dirty="0"/>
              <a:t>Acts 26:9-11: </a:t>
            </a:r>
            <a:r>
              <a:rPr lang="en-US" sz="2000" dirty="0"/>
              <a:t>He thought it was the right thing to do!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0" y="2262913"/>
            <a:ext cx="91099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b="1" dirty="0"/>
              <a:t>Acts 26:19-23: </a:t>
            </a:r>
            <a:r>
              <a:rPr lang="en-US" sz="2000" dirty="0"/>
              <a:t>Once he met the Lord </a:t>
            </a:r>
            <a:r>
              <a:rPr lang="en-US" sz="2000" i="1" dirty="0"/>
              <a:t>(Acts 22:16),</a:t>
            </a:r>
            <a:r>
              <a:rPr lang="en-US" sz="2000" dirty="0"/>
              <a:t> he did not hesitate to carry out God’s will, even at great cost to him! </a:t>
            </a:r>
            <a:r>
              <a:rPr lang="en-US" sz="2000" i="1" dirty="0"/>
              <a:t>(Acts 9:16)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7938" y="3185517"/>
            <a:ext cx="9144000" cy="83099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dirty="0">
                <a:solidFill>
                  <a:srgbClr val="002060"/>
                </a:solidFill>
                <a:latin typeface="Tahoma" pitchFamily="34" charset="0"/>
              </a:rPr>
              <a:t>Paul found the treasure that is salvation in Christ,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ahoma" pitchFamily="34" charset="0"/>
              </a:rPr>
              <a:t>and was willing to give up everything for it!</a:t>
            </a:r>
          </a:p>
        </p:txBody>
      </p:sp>
      <p:pic>
        <p:nvPicPr>
          <p:cNvPr id="3" name="Picture 2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095CBBE2-5214-43CB-AA21-0E9827E09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247" y="4132738"/>
            <a:ext cx="3787505" cy="247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3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916"/>
            <a:ext cx="9151938" cy="668594"/>
          </a:xfrm>
        </p:spPr>
        <p:txBody>
          <a:bodyPr>
            <a:noAutofit/>
          </a:bodyPr>
          <a:lstStyle/>
          <a:p>
            <a:r>
              <a:rPr lang="en-US" sz="4000" u="sng" dirty="0">
                <a:ln w="6350">
                  <a:solidFill>
                    <a:srgbClr val="FFFF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Paul Was Willing to Pay</a:t>
            </a:r>
            <a:endParaRPr lang="en-US" sz="4000" b="1" u="sng" dirty="0">
              <a:ln w="6350">
                <a:solidFill>
                  <a:srgbClr val="FFFF00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3810000" cy="304800"/>
          </a:xfrm>
        </p:spPr>
        <p:txBody>
          <a:bodyPr/>
          <a:lstStyle/>
          <a:p>
            <a:pPr>
              <a:defRPr/>
            </a:pPr>
            <a:r>
              <a:rPr lang="en-US"/>
              <a:t>Pearl Of Great Price</a:t>
            </a:r>
            <a:endParaRPr lang="en-US" dirty="0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6584" y="762000"/>
            <a:ext cx="9110831" cy="600164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solidFill>
                  <a:srgbClr val="7030A0"/>
                </a:solidFill>
                <a:latin typeface="Tahoma" pitchFamily="34" charset="0"/>
              </a:rPr>
              <a:t>Phil. 3:4-11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</a:rPr>
              <a:t>4.  although I myself might have confidence even in the flesh. If anyone else has a mind to put confidence in the flesh, I far more: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</a:rPr>
              <a:t>5.  circumcised the eighth day, of the nation of Israel, of the tribe of Benjamin, a Hebrew of Hebrews; as to the Law, a Pharisee;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</a:rPr>
              <a:t>6.  as to zeal, a persecutor of the church; as to the righteousness which is in the Law, found blameless.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</a:rPr>
              <a:t>7.  But whatever things were gain to me, those things I have counted as loss for the sake of Christ.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</a:rPr>
              <a:t>8.  More than that, I count all things to be loss in view of the surpassing value of knowing Christ Jesus my Lord, for whom 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</a:rPr>
              <a:t>I have suffered the loss of all things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</a:rPr>
              <a:t>, and count them but rubbish so that I may gain Christ,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</a:rPr>
              <a:t>9.  and may be found in Him, not having a righteousness of my own derived from the Law, but that which is through faith in Christ, the righteousness which comes from God on the basis of faith,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</a:rPr>
              <a:t>10.  that I may know Him and the power of His resurrection and the fellowship of His sufferings, being conformed to His death;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</a:rPr>
              <a:t>11.  in order that I may attain to the resurrection from the dead.</a:t>
            </a:r>
            <a:endParaRPr lang="en-US" sz="1600" dirty="0">
              <a:solidFill>
                <a:srgbClr val="00206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18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916"/>
            <a:ext cx="9151938" cy="668594"/>
          </a:xfrm>
        </p:spPr>
        <p:txBody>
          <a:bodyPr>
            <a:noAutofit/>
          </a:bodyPr>
          <a:lstStyle/>
          <a:p>
            <a:r>
              <a:rPr lang="en-US" sz="4000" u="sng" dirty="0">
                <a:ln w="6350">
                  <a:solidFill>
                    <a:srgbClr val="FFFF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Paul Was Willing to Pay</a:t>
            </a:r>
            <a:endParaRPr lang="en-US" sz="4000" b="1" u="sng" dirty="0">
              <a:ln w="6350">
                <a:solidFill>
                  <a:srgbClr val="FFFF00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3810000" cy="304800"/>
          </a:xfrm>
        </p:spPr>
        <p:txBody>
          <a:bodyPr/>
          <a:lstStyle/>
          <a:p>
            <a:pPr>
              <a:defRPr/>
            </a:pPr>
            <a:r>
              <a:rPr lang="en-US"/>
              <a:t>Pearl Of Great Price</a:t>
            </a:r>
            <a:endParaRPr lang="en-US" dirty="0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235784" y="1143000"/>
            <a:ext cx="6672431" cy="830997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b="1" dirty="0">
                <a:solidFill>
                  <a:srgbClr val="FF0000"/>
                </a:solidFill>
              </a:rPr>
              <a:t>He “suffered the loss of all things”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to win Christ!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993" y="2590800"/>
            <a:ext cx="4914013" cy="383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22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915"/>
            <a:ext cx="9151938" cy="764525"/>
          </a:xfrm>
        </p:spPr>
        <p:txBody>
          <a:bodyPr>
            <a:normAutofit/>
          </a:bodyPr>
          <a:lstStyle/>
          <a:p>
            <a:r>
              <a:rPr lang="en-US" sz="4000" u="sng" dirty="0">
                <a:ln w="6350">
                  <a:solidFill>
                    <a:srgbClr val="FFFF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Paul Was Willing to Pay</a:t>
            </a:r>
            <a:endParaRPr lang="en-US" sz="4000" b="1" u="sng" dirty="0">
              <a:ln w="6350">
                <a:solidFill>
                  <a:srgbClr val="FFFF00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3810000" cy="304800"/>
          </a:xfrm>
        </p:spPr>
        <p:txBody>
          <a:bodyPr/>
          <a:lstStyle/>
          <a:p>
            <a:pPr>
              <a:defRPr/>
            </a:pPr>
            <a:r>
              <a:rPr lang="en-US"/>
              <a:t>Pearl Of Great Price</a:t>
            </a:r>
            <a:endParaRPr lang="en-US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6581" y="83820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/>
            <a:r>
              <a:rPr lang="en-US" b="1" dirty="0">
                <a:solidFill>
                  <a:srgbClr val="0000FF"/>
                </a:solidFill>
              </a:rPr>
              <a:t>II Cor. 4:7:</a:t>
            </a:r>
          </a:p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dirty="0"/>
              <a:t>Writing of “the gospel of the glory of Christ” (4:4), Paul calls it “treasure.”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-11653" y="1718119"/>
            <a:ext cx="9155653" cy="323165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solidFill>
                  <a:srgbClr val="7030A0"/>
                </a:solidFill>
                <a:latin typeface="Tahoma" pitchFamily="34" charset="0"/>
              </a:rPr>
              <a:t>Col. 2:1-3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</a:rPr>
              <a:t>1.  For I want you to know how great a struggle I have on your behalf and for those who are at Laodicea, and for all those who have not personally seen my face,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</a:rPr>
              <a:t>2.  that their hearts may be encouraged, having been knit together in love, and attaining to all the wealth that comes from the full assurance of understanding, resulting in a true knowledge of God's mystery, that is, Christ Himself,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</a:rPr>
              <a:t>3.  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</a:rPr>
              <a:t>in whom are hidden all the treasures of wisdom and knowledge</a:t>
            </a:r>
            <a:r>
              <a:rPr lang="en-US" sz="2000" dirty="0">
                <a:solidFill>
                  <a:srgbClr val="002060"/>
                </a:solidFill>
                <a:latin typeface="Tahoma" pitchFamily="34" charset="0"/>
              </a:rPr>
              <a:t>.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667000" y="5318423"/>
            <a:ext cx="6477000" cy="120032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/>
            <a:r>
              <a:rPr lang="en-US" b="1" dirty="0">
                <a:solidFill>
                  <a:srgbClr val="002060"/>
                </a:solidFill>
                <a:latin typeface="Tahoma" pitchFamily="34" charset="0"/>
              </a:rPr>
              <a:t>Paul considered Christ and His kingdom a “treasure” worth giving up all that one has, if necessary, to obtain!</a:t>
            </a:r>
          </a:p>
        </p:txBody>
      </p:sp>
      <p:pic>
        <p:nvPicPr>
          <p:cNvPr id="19" name="Picture 2" descr="Parable of the Pearl of Great Pr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" y="4979177"/>
            <a:ext cx="2508325" cy="187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63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915"/>
            <a:ext cx="9151938" cy="792495"/>
          </a:xfrm>
        </p:spPr>
        <p:txBody>
          <a:bodyPr>
            <a:normAutofit/>
          </a:bodyPr>
          <a:lstStyle/>
          <a:p>
            <a:r>
              <a:rPr lang="en-US" sz="4000" u="sng" dirty="0">
                <a:ln w="6350">
                  <a:solidFill>
                    <a:srgbClr val="FFFF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Kingdom of Great Value</a:t>
            </a:r>
            <a:endParaRPr lang="en-US" sz="4000" b="1" u="sng" dirty="0">
              <a:ln w="6350">
                <a:solidFill>
                  <a:srgbClr val="FFFF00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553200"/>
            <a:ext cx="3810000" cy="304800"/>
          </a:xfrm>
        </p:spPr>
        <p:txBody>
          <a:bodyPr/>
          <a:lstStyle/>
          <a:p>
            <a:pPr>
              <a:defRPr/>
            </a:pPr>
            <a:r>
              <a:rPr lang="en-US"/>
              <a:t>Pearl Of Great Price</a:t>
            </a:r>
            <a:endParaRPr lang="en-US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24581" y="838200"/>
            <a:ext cx="91519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/>
            <a:r>
              <a:rPr lang="en-US" b="1" dirty="0">
                <a:solidFill>
                  <a:srgbClr val="0000FF"/>
                </a:solidFill>
              </a:rPr>
              <a:t>A Refuge from the Powers of Darkness</a:t>
            </a:r>
          </a:p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b="1" dirty="0"/>
              <a:t>Col. 1:13-14</a:t>
            </a:r>
            <a:endParaRPr lang="en-US" sz="2000" dirty="0"/>
          </a:p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dirty="0"/>
              <a:t>Outside the kingdom of God, one is in the kingdom of Satan – Eph. 2:1-3</a:t>
            </a:r>
          </a:p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dirty="0"/>
              <a:t>The kingdom of God offers deliverance and refuge from the guilt and dominion of sin (Rom. 6:17-18, 22), and the outcome is eternal life!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3089"/>
            <a:ext cx="3810000" cy="2857500"/>
          </a:xfrm>
          <a:prstGeom prst="rect">
            <a:avLst/>
          </a:prstGeom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067157" y="3695230"/>
            <a:ext cx="5000643" cy="200054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solidFill>
                  <a:srgbClr val="7030A0"/>
                </a:solidFill>
                <a:latin typeface="Tahoma" pitchFamily="34" charset="0"/>
              </a:rPr>
              <a:t>Col. 1:13-14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</a:rPr>
              <a:t>13.  For He rescued us from the domain of darkness, and transferred us to the kingdom of His beloved Son,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dirty="0">
                <a:solidFill>
                  <a:srgbClr val="002060"/>
                </a:solidFill>
                <a:latin typeface="Tahoma" pitchFamily="34" charset="0"/>
              </a:rPr>
              <a:t>14.  in whom we have redemption, the forgiveness of sins.</a:t>
            </a:r>
          </a:p>
        </p:txBody>
      </p:sp>
    </p:spTree>
    <p:extLst>
      <p:ext uri="{BB962C8B-B14F-4D97-AF65-F5344CB8AC3E}">
        <p14:creationId xmlns:p14="http://schemas.microsoft.com/office/powerpoint/2010/main" val="183990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master">
  <a:themeElements>
    <a:clrScheme name="">
      <a:dk1>
        <a:srgbClr val="000000"/>
      </a:dk1>
      <a:lt1>
        <a:srgbClr val="CC9900"/>
      </a:lt1>
      <a:dk2>
        <a:srgbClr val="361B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CC9900"/>
      </a:lt1>
      <a:dk2>
        <a:srgbClr val="361B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CC9900"/>
      </a:lt1>
      <a:dk2>
        <a:srgbClr val="361B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CC9900"/>
      </a:lt1>
      <a:dk2>
        <a:srgbClr val="361B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CC9900"/>
      </a:lt1>
      <a:dk2>
        <a:srgbClr val="361B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CC9900"/>
      </a:lt1>
      <a:dk2>
        <a:srgbClr val="361B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004</Template>
  <TotalTime>5104</TotalTime>
  <Words>1694</Words>
  <Application>Microsoft Office PowerPoint</Application>
  <PresentationFormat>On-screen Show (4:3)</PresentationFormat>
  <Paragraphs>156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Ameretto</vt:lpstr>
      <vt:lpstr>Arial</vt:lpstr>
      <vt:lpstr>Book Antiqua</vt:lpstr>
      <vt:lpstr>Calisto MT</vt:lpstr>
      <vt:lpstr>Lucida Sans</vt:lpstr>
      <vt:lpstr>Tahoma</vt:lpstr>
      <vt:lpstr>Times New Roman</vt:lpstr>
      <vt:lpstr>Wingdings</vt:lpstr>
      <vt:lpstr>Wingdings 2</vt:lpstr>
      <vt:lpstr>Wingdings 3</vt:lpstr>
      <vt:lpstr>master</vt:lpstr>
      <vt:lpstr>1_colormaster</vt:lpstr>
      <vt:lpstr>2_colormaster</vt:lpstr>
      <vt:lpstr>3_colormaster</vt:lpstr>
      <vt:lpstr>4_colormaster</vt:lpstr>
      <vt:lpstr>5_colormaster</vt:lpstr>
      <vt:lpstr>Apex</vt:lpstr>
      <vt:lpstr>Pearl Of Great Price</vt:lpstr>
      <vt:lpstr>Intro</vt:lpstr>
      <vt:lpstr>Intro</vt:lpstr>
      <vt:lpstr>Paul’s Treasure</vt:lpstr>
      <vt:lpstr>Paul’s Treasure</vt:lpstr>
      <vt:lpstr>What Paul Was Willing to Pay</vt:lpstr>
      <vt:lpstr>What Paul Was Willing to Pay</vt:lpstr>
      <vt:lpstr>What Paul Was Willing to Pay</vt:lpstr>
      <vt:lpstr>The Kingdom of Great Value</vt:lpstr>
      <vt:lpstr>The Kingdom of Great Value</vt:lpstr>
      <vt:lpstr>The Kingdom of Great Value</vt:lpstr>
      <vt:lpstr>The Kingdom of Great Value</vt:lpstr>
      <vt:lpstr>The Kingdom of Great Value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Pearl Of Great Price</dc:title>
  <dc:subject>12/23/2018</dc:subject>
  <dc:creator>DarkWolf</dc:creator>
  <dc:description>Based on a lesson by Richard Thetford</dc:description>
  <cp:lastModifiedBy>Nathan Morrison</cp:lastModifiedBy>
  <cp:revision>11</cp:revision>
  <dcterms:created xsi:type="dcterms:W3CDTF">2005-06-04T23:49:02Z</dcterms:created>
  <dcterms:modified xsi:type="dcterms:W3CDTF">2018-12-21T19:51:46Z</dcterms:modified>
</cp:coreProperties>
</file>