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  <p:sldMasterId id="2147483688" r:id="rId2"/>
    <p:sldMasterId id="2147483689" r:id="rId3"/>
    <p:sldMasterId id="2147483690" r:id="rId4"/>
    <p:sldMasterId id="2147483691" r:id="rId5"/>
    <p:sldMasterId id="2147483692" r:id="rId6"/>
    <p:sldMasterId id="2147483759" r:id="rId7"/>
  </p:sldMasterIdLst>
  <p:notesMasterIdLst>
    <p:notesMasterId r:id="rId20"/>
  </p:notesMasterIdLst>
  <p:handoutMasterIdLst>
    <p:handoutMasterId r:id="rId21"/>
  </p:handoutMasterIdLst>
  <p:sldIdLst>
    <p:sldId id="472" r:id="rId8"/>
    <p:sldId id="474" r:id="rId9"/>
    <p:sldId id="513" r:id="rId10"/>
    <p:sldId id="514" r:id="rId11"/>
    <p:sldId id="537" r:id="rId12"/>
    <p:sldId id="539" r:id="rId13"/>
    <p:sldId id="541" r:id="rId14"/>
    <p:sldId id="543" r:id="rId15"/>
    <p:sldId id="545" r:id="rId16"/>
    <p:sldId id="532" r:id="rId17"/>
    <p:sldId id="533" r:id="rId18"/>
    <p:sldId id="547" r:id="rId19"/>
  </p:sldIdLst>
  <p:sldSz cx="9144000" cy="6858000" type="screen4x3"/>
  <p:notesSz cx="6856413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66FFFF"/>
    <a:srgbClr val="003399"/>
    <a:srgbClr val="CCFF33"/>
    <a:srgbClr val="FF66FF"/>
    <a:srgbClr val="FF0066"/>
    <a:srgbClr val="FF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3" autoAdjust="0"/>
    <p:restoredTop sz="86391" autoAdjust="0"/>
  </p:normalViewPr>
  <p:slideViewPr>
    <p:cSldViewPr snapToObjects="1">
      <p:cViewPr varScale="1">
        <p:scale>
          <a:sx n="59" d="100"/>
          <a:sy n="59" d="100"/>
        </p:scale>
        <p:origin x="97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3A55C5D-19F7-4A64-AF01-1C78847A7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621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1038"/>
            <a:ext cx="4541837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7613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965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83" tIns="45542" rIns="91083" bIns="45542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66DC549-9DCA-48E7-9525-607C09785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75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By Nathan L Morrison</a:t>
            </a:r>
          </a:p>
          <a:p>
            <a:pPr eaLnBrk="1" hangingPunct="1"/>
            <a:r>
              <a:rPr lang="en-US" dirty="0"/>
              <a:t>All Scripture given is from NASB unless otherwise stated</a:t>
            </a:r>
          </a:p>
          <a:p>
            <a:pPr eaLnBrk="1" hangingPunct="1"/>
            <a:endParaRPr 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DC549-9DCA-48E7-9525-607C09785C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15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12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DC549-9DCA-48E7-9525-607C09785C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1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</a:t>
            </a:r>
            <a:r>
              <a:rPr lang="en-US" baseline="0" dirty="0"/>
              <a:t> in Scripture mine!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DC549-9DCA-48E7-9525-607C09785C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</a:t>
            </a:r>
            <a:r>
              <a:rPr lang="en-US" baseline="0" dirty="0"/>
              <a:t> in Scripture mine!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DC549-9DCA-48E7-9525-607C09785C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DC549-9DCA-48E7-9525-607C09785C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DC549-9DCA-48E7-9525-607C09785C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DC549-9DCA-48E7-9525-607C09785C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DC549-9DCA-48E7-9525-607C09785C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6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6DC549-9DCA-48E7-9525-607C09785C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21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64A14-E653-4FB3-A6BB-9E9CCD2CB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E35C1-3DBE-46FF-8DC0-D9A2DBFCD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6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FB89-608E-4410-B48F-D67C7E465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4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7A67-D400-4100-9DE2-CD70CB38A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48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98014-B955-4B5C-8C8B-F17604BC6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51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5F56-0AC2-45C1-85D0-E91526390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3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A1EFE-392D-4194-B95D-8FF6E1837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5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C083-A707-4E03-8F0F-70521A775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48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AC2D5-CE12-4517-9130-B767662B6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3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9E02-2ADB-45E7-BAE9-2764873F6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83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D553-9A13-4401-9E25-873C7A153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2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CDC51-87BC-4969-8C4C-11FAA59B5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482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27D3C-D74C-4BDD-BFDB-7F146A99E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82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FE361-5197-43E3-BEB3-F53D22A8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33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278E0-34FA-46AF-AF79-1E7600344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399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E4961-6FB7-4E11-A085-E22B4E79F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850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F8541-E74F-456B-BD6C-11D771498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69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96352-F276-40D6-BCC1-D6023F23D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12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967E5-5256-437C-9214-9942C186A8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39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BD866-599A-42E7-B2CD-0651DDD48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004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61DA9-8A4B-49FC-AFC6-2CFEA9BB7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26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5CA93-23C2-49EA-8817-B0FDE0A45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82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28747-8CF0-46F1-ACD8-91589401F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3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F0AC9-BC1C-425E-A5D6-395C42957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8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760A7-F8A3-495A-A37F-8C888648E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68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07B1C-27DA-489D-BC86-3434C52F0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57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74A74-345E-46E5-B139-5A1887898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50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2B3D0-EEFA-4240-8754-9B9B61D8B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22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33DAA-0710-46E1-BED0-DAB5BFDFF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92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2A4CC-6418-4F1D-9E98-99928C59F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0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3421-F744-4A1A-9C01-6B67519E7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506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2B6D-7909-4B0F-83A6-6BDE36B6A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55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7D2CC-44B2-4E9F-B164-C8A69E6B3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3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FBF49-2441-4AA8-AF6C-764C2B584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8321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70F33-A0CF-44DE-9C56-5D9571E0B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76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18313-C790-4BC8-BA75-64CAEA756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96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2BFB7-FC3C-462A-B981-DF0CC2DED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564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130F7-52DC-4805-BD4B-4CAF96F0F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01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ED41-B5F8-47AC-8E6D-D8E6D21B1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0797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67E88-2AF9-42E1-877C-565B068B2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356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9B26-2C71-463E-9B57-E34307AA2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17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13345-8543-4290-B5AE-10202478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4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7A20D-DF7F-47B6-97B6-50B9D590E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67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D4755-669F-4783-8756-809826E2B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8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6620E-98BB-4BDA-84CB-F12452DEF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21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F8272-FBD4-47FC-9511-3AF221D19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535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C753-B025-4064-B3BE-30B54FD76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028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799CF-52F4-4A79-81C2-FC2897811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936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64391-6828-4B41-AFDC-E1C777B8C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221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7D267-AF03-4B06-9C9B-02279E5B3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405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0B42B-C107-453C-B19D-09A3B8EFC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713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A5987-D0F2-41CF-AEBE-6C162105F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68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908B-B3A8-48AF-A4EA-78533267D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172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88778-796F-44C0-8EE2-2349190E3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24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FED4C-4093-4162-AC52-744CD18B3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4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F4D1A-DB5C-4DC9-8271-8E22DB5D8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573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2EEDF-40E7-40B9-AD6B-8B8DB4BA8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669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43524-5137-476F-9E4E-0E7FB540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0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17181-6577-41F8-A9DA-7AD8BD651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50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2CA1A-4A76-4499-998B-296AB305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29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FCE66-F1B1-4117-8082-C20E82F0F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546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3144-2F69-4048-9563-CE8746E5D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7577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56758-3974-43ED-9D6E-55DFA53DE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41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64A14-E653-4FB3-A6BB-9E9CCD2CBA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CDC51-87BC-4969-8C4C-11FAA59B55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0F28747-8CF0-46F1-ACD8-91589401F4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1DA45-9D1B-416F-8DE1-15908C8EB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832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0FBF49-2441-4AA8-AF6C-764C2B5840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A6620E-98BB-4BDA-84CB-F12452DEF7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DF4D1A-DB5C-4DC9-8271-8E22DB5D87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51DA45-9D1B-416F-8DE1-15908C8EB2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E3861C-7B4E-48CF-8F15-EF249FB64F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57C72-DB59-4B2D-8C09-0F853CF3B3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E35C1-3DBE-46FF-8DC0-D9A2DBFCDE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FFB89-608E-4410-B48F-D67C7E465C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3861C-7B4E-48CF-8F15-EF249FB64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1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57C72-DB59-4B2D-8C09-0F853CF3B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3829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E0B9A07A-76A6-4213-80D1-81406D73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3ABB2D8-B33A-4AD9-896E-2F90A0759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386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24D574C2-E7CB-4D9F-8188-2DF2E12A6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1D2541B-B79B-40BE-94B6-DB5AC88B2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8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8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388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5547DDC7-D3D0-42AE-838A-7CFFA4EA2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772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389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7167F4CA-0213-437E-B1AC-CD8321C67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Escaping The Snare Of Satan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0B9A07A-76A6-4213-80D1-81406D735F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22098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5300" u="sng" kern="0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"/>
                <a:ea typeface="+mn-ea"/>
                <a:cs typeface="Times New Roman" pitchFamily="18" charset="0"/>
              </a:rPr>
              <a:t>Escaping The Snare Of Satan</a:t>
            </a:r>
            <a:br>
              <a:rPr lang="en-US" sz="4000" u="sng" kern="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effectLst/>
                <a:latin typeface="Arial"/>
                <a:ea typeface="+mn-ea"/>
                <a:cs typeface="Times New Roman" pitchFamily="18" charset="0"/>
              </a:rPr>
            </a:br>
            <a:br>
              <a:rPr lang="en-US" sz="4000" u="sng" kern="0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Arial"/>
                <a:ea typeface="+mn-ea"/>
                <a:cs typeface="Times New Roman" pitchFamily="18" charset="0"/>
              </a:rPr>
            </a:br>
            <a:r>
              <a:rPr lang="en-US" sz="4400" kern="0" cap="none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Times New Roman" pitchFamily="18" charset="0"/>
              </a:rPr>
              <a:t>Text: II Tim. 2:26</a:t>
            </a:r>
            <a:br>
              <a:rPr lang="en-US" sz="3600" kern="0" cap="none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Times New Roman" pitchFamily="18" charset="0"/>
              </a:rPr>
            </a:br>
            <a:endParaRPr lang="en-US" sz="3600" kern="0" cap="none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+mn-ea"/>
              <a:cs typeface="Times New Roman" pitchFamily="18" charset="0"/>
            </a:endParaRPr>
          </a:p>
        </p:txBody>
      </p:sp>
      <p:pic>
        <p:nvPicPr>
          <p:cNvPr id="1028" name="Picture 4" descr="C:\Users\DarkWolf\AppData\Local\Microsoft\Windows\Temporary Internet Files\Content.IE5\DAIGQ8B9\MC90043727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327" y="2133772"/>
            <a:ext cx="4179346" cy="468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137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733800" cy="304800"/>
          </a:xfrm>
        </p:spPr>
        <p:txBody>
          <a:bodyPr/>
          <a:lstStyle/>
          <a:p>
            <a:r>
              <a:rPr lang="en-US"/>
              <a:t>Escaping The Snare Of Satan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3600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FFFF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0" y="2057400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Mk. 5:15: Jesus and His Word can put a person in his/her</a:t>
            </a:r>
          </a:p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“right mind”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</a:rPr>
              <a:t>The demon-possessed man was insane and caused himself harm (Mk. 5:5)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</a:rPr>
              <a:t>Once the demon was cast out, he was in his right mind (Mk. 5:15)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</a:rPr>
              <a:t>So it is for the one who no longer lets Satan control him/her!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838199"/>
            <a:ext cx="9144000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People who “come to their senses” make preparation for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eternity! (Mt. 7:13-14)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49" y="4267201"/>
            <a:ext cx="2633960" cy="2586318"/>
          </a:xfrm>
          <a:prstGeom prst="rect">
            <a:avLst/>
          </a:prstGeom>
        </p:spPr>
      </p:pic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-1" y="4483142"/>
            <a:ext cx="91296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All comes down to choice!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nn-NO" sz="2000" b="1" dirty="0">
                <a:latin typeface="Tahoma" pitchFamily="34" charset="0"/>
              </a:rPr>
              <a:t>Rom. 6:16, 20: </a:t>
            </a:r>
            <a:r>
              <a:rPr lang="nn-NO" sz="2000" dirty="0">
                <a:latin typeface="Tahoma" pitchFamily="34" charset="0"/>
              </a:rPr>
              <a:t>Slave to sin = Death!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nn-NO" sz="2000" b="1" dirty="0">
                <a:latin typeface="Tahoma" pitchFamily="34" charset="0"/>
              </a:rPr>
              <a:t>Rom. 6:17-19, 22: </a:t>
            </a:r>
            <a:r>
              <a:rPr lang="nn-NO" sz="2000" dirty="0">
                <a:latin typeface="Tahoma" pitchFamily="34" charset="0"/>
              </a:rPr>
              <a:t>Slave to righteousness = Life!</a:t>
            </a:r>
          </a:p>
        </p:txBody>
      </p:sp>
    </p:spTree>
    <p:extLst>
      <p:ext uri="{BB962C8B-B14F-4D97-AF65-F5344CB8AC3E}">
        <p14:creationId xmlns:p14="http://schemas.microsoft.com/office/powerpoint/2010/main" val="746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733800" cy="304800"/>
          </a:xfrm>
        </p:spPr>
        <p:txBody>
          <a:bodyPr/>
          <a:lstStyle/>
          <a:p>
            <a:r>
              <a:rPr lang="en-US"/>
              <a:t>Escaping The Snare Of Satan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3600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FFFF"/>
                </a:solidFill>
                <a:effectLst/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2791806"/>
            <a:ext cx="9144000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Escape the snares of Satan and choose life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instead of death!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3649" y="1066800"/>
            <a:ext cx="9144000" cy="10772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Tahoma" pitchFamily="34" charset="0"/>
              </a:rPr>
              <a:t>Rom. 6:23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</a:rPr>
              <a:t>23.  For the wages of sin is death, but the free gift of God is eternal life in Christ Jesus our Lord.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4648200"/>
            <a:ext cx="5478644" cy="830997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Come to your senses and escape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the snare of Satan!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644" y="3964602"/>
            <a:ext cx="3636467" cy="2799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7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5004619"/>
            <a:ext cx="9144000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972456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Child: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Repent (Acts 8:22), Confess (I Jn. 1:9),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733800" cy="304800"/>
          </a:xfrm>
        </p:spPr>
        <p:txBody>
          <a:bodyPr/>
          <a:lstStyle/>
          <a:p>
            <a:r>
              <a:rPr lang="en-US"/>
              <a:t>Escaping The Snare Of Satan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3600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FFFF"/>
                </a:solidFill>
                <a:effectLst/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0" y="9144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Some people after hearing the gospel and counting the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cost of becoming a Christian, reject it and choose their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own way instead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0" y="3149024"/>
            <a:ext cx="91440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People have done that since the early days of the </a:t>
            </a:r>
          </a:p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gospel!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latin typeface="Tahoma" pitchFamily="34" charset="0"/>
              </a:rPr>
              <a:t>Acts 17:32: </a:t>
            </a:r>
            <a:r>
              <a:rPr lang="en-US" sz="2000" dirty="0">
                <a:latin typeface="Tahoma" pitchFamily="34" charset="0"/>
              </a:rPr>
              <a:t>The Athenians – “We shall hear you again concerning this.”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latin typeface="Tahoma" pitchFamily="34" charset="0"/>
              </a:rPr>
              <a:t>Acts 24:25: </a:t>
            </a:r>
            <a:r>
              <a:rPr lang="en-US" sz="2000" dirty="0">
                <a:latin typeface="Tahoma" pitchFamily="34" charset="0"/>
              </a:rPr>
              <a:t>Felix – “Go away for the present, and when I find time I will summon you.” 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latin typeface="Tahoma" pitchFamily="34" charset="0"/>
              </a:rPr>
              <a:t>Acts 26:28: </a:t>
            </a:r>
            <a:r>
              <a:rPr lang="en-US" sz="2000" dirty="0">
                <a:latin typeface="Tahoma" pitchFamily="34" charset="0"/>
              </a:rPr>
              <a:t>King Agrippa – “In a short time you will persuade me to become a Christian.”</a:t>
            </a:r>
          </a:p>
        </p:txBody>
      </p:sp>
    </p:spTree>
    <p:extLst>
      <p:ext uri="{BB962C8B-B14F-4D97-AF65-F5344CB8AC3E}">
        <p14:creationId xmlns:p14="http://schemas.microsoft.com/office/powerpoint/2010/main" val="12309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 autoUpdateAnimBg="0"/>
      <p:bldP spid="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733800" cy="304800"/>
          </a:xfrm>
        </p:spPr>
        <p:txBody>
          <a:bodyPr/>
          <a:lstStyle/>
          <a:p>
            <a:r>
              <a:rPr lang="en-US"/>
              <a:t>Escaping The Snare Of Satan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chemeClr val="tx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3600" u="sng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66FFFF"/>
                </a:solidFill>
                <a:effectLst/>
                <a:latin typeface="Arial" pitchFamily="34" charset="0"/>
                <a:cs typeface="Arial" pitchFamily="34" charset="0"/>
              </a:rPr>
              <a:t>Intro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9832" y="5105400"/>
            <a:ext cx="6086168" cy="83099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Obeying the gospel, or coming back to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God, is to escape Satan’s snare!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9832" y="838200"/>
            <a:ext cx="9144000" cy="230832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Tahoma" pitchFamily="34" charset="0"/>
              </a:rPr>
              <a:t>II Tim. 2:24-26 </a:t>
            </a:r>
            <a:r>
              <a:rPr lang="en-US" b="1" i="1" dirty="0">
                <a:latin typeface="Tahoma" pitchFamily="34" charset="0"/>
              </a:rPr>
              <a:t>(Jn. 8:31-32)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</a:rPr>
              <a:t>24.  The Lord's bond-servant must not be quarrelsome, but be kind to all, able to teach, patient when wronged,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</a:rPr>
              <a:t>25.  with gentleness correcting those who are in opposition, if perhaps God may grant them repentance leading to the knowledge of the truth,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</a:rPr>
              <a:t>26.  and they may come to their senses and escape from the snare of the devil, having been held captive by him to do his will.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9832" y="3416111"/>
            <a:ext cx="9144000" cy="1200329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If one is to come to his senses, or to escape, it means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what he was doing before was wrong, or not working –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being held captive by Satan to do his will!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2053" name="Picture 5" descr="C:\Users\DarkWolf\AppData\Local\Microsoft\Windows\Temporary Internet Files\Content.IE5\TQFWYZP6\MP90038772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748348"/>
            <a:ext cx="2957456" cy="21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29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5100" y="6553200"/>
            <a:ext cx="3733800" cy="304800"/>
          </a:xfrm>
        </p:spPr>
        <p:txBody>
          <a:bodyPr/>
          <a:lstStyle/>
          <a:p>
            <a:r>
              <a:rPr lang="en-US"/>
              <a:t>Escaping The Snare Of Satan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tx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3600" u="sng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66FFFF"/>
                </a:solidFill>
                <a:effectLst/>
                <a:latin typeface="Arial" pitchFamily="34" charset="0"/>
                <a:cs typeface="Arial" pitchFamily="34" charset="0"/>
              </a:rPr>
              <a:t>Coming to the Senses</a:t>
            </a:r>
            <a:endParaRPr lang="en-US" sz="3600" i="1" u="sng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66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-9832" y="6858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One who “comes to their senses” is one who formerly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chose to be dominated by the devil!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0" y="28194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Eph. 4:17-19: The devil uses ignorance to deceive minds!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600200"/>
            <a:ext cx="9144000" cy="10772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Tahoma" pitchFamily="34" charset="0"/>
              </a:rPr>
              <a:t>II Tim. 2:26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</a:rPr>
              <a:t>26.  and they may come to their senses and escape from the snare of the devil, having been held captive by him to do his will.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832" y="3352800"/>
            <a:ext cx="9144000" cy="10772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Tahoma" pitchFamily="34" charset="0"/>
              </a:rPr>
              <a:t>I Pet. 1:14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</a:rPr>
              <a:t>14.  As obedient children, do not be conformed to the former lusts which were yours 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in your ignorance,</a:t>
            </a:r>
            <a:endParaRPr lang="en-US" sz="2000" dirty="0">
              <a:solidFill>
                <a:srgbClr val="0000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Tahoma" pitchFamily="34" charset="0"/>
            </a:endParaRPr>
          </a:p>
        </p:txBody>
      </p:sp>
      <p:sp>
        <p:nvSpPr>
          <p:cNvPr id="8" name="Text Box 46"/>
          <p:cNvSpPr txBox="1">
            <a:spLocks noChangeArrowheads="1"/>
          </p:cNvSpPr>
          <p:nvPr/>
        </p:nvSpPr>
        <p:spPr bwMode="auto">
          <a:xfrm>
            <a:off x="0" y="4572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Eccl. 8:11: Sin deceives one into thinking that there are no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consequences to sinful living! (II Thess. 2:8-10)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0" y="5638800"/>
            <a:ext cx="6781800" cy="83099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Coming to the senses is to no longer let Satan control your life!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77432"/>
            <a:ext cx="2215208" cy="151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8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 autoUpdateAnimBg="0"/>
      <p:bldP spid="9" grpId="0" autoUpdateAnimBg="0"/>
      <p:bldP spid="6" grpId="0" animBg="1"/>
      <p:bldP spid="7" grpId="0" animBg="1"/>
      <p:bldP spid="8" grpId="0" autoUpdateAnimBg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733800" cy="304800"/>
          </a:xfrm>
        </p:spPr>
        <p:txBody>
          <a:bodyPr/>
          <a:lstStyle/>
          <a:p>
            <a:r>
              <a:rPr lang="en-US"/>
              <a:t>Escaping The Snare Of Satan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tx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3600" u="sng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66FFFF"/>
                </a:solidFill>
                <a:effectLst/>
                <a:latin typeface="Arial" pitchFamily="34" charset="0"/>
                <a:cs typeface="Arial" pitchFamily="34" charset="0"/>
              </a:rPr>
              <a:t>Escaping the Snare of the Devil</a:t>
            </a:r>
            <a:endParaRPr lang="en-US" sz="3600" i="1" u="sng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66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0" y="7620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i="1" dirty="0">
                <a:solidFill>
                  <a:srgbClr val="FFFF00"/>
                </a:solidFill>
                <a:latin typeface="Tahoma" pitchFamily="34" charset="0"/>
              </a:rPr>
              <a:t>Lk. 15:11-32: </a:t>
            </a:r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Jesus told the story of the “prodigal son”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3089965"/>
            <a:ext cx="9144000" cy="138499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Tahoma" pitchFamily="34" charset="0"/>
              </a:rPr>
              <a:t>Lk. 15:17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</a:rPr>
              <a:t>17.  "But </a:t>
            </a: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Tahoma" pitchFamily="34" charset="0"/>
              </a:rPr>
              <a:t>when he came to his senses</a:t>
            </a:r>
            <a:r>
              <a:rPr lang="en-US" sz="2000" dirty="0">
                <a:solidFill>
                  <a:srgbClr val="0000FF"/>
                </a:solidFill>
                <a:latin typeface="Tahoma" pitchFamily="34" charset="0"/>
              </a:rPr>
              <a:t>, he said, 'How many of my father's hired men have more than enough bread, but I am dying here with hunger!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338" y="4474960"/>
            <a:ext cx="2004829" cy="239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0" y="1295400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The prodigal son was not with his senses (in his right </a:t>
            </a:r>
          </a:p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mind) when he: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</a:rPr>
              <a:t>Demanded his inheritance while his father was yet living. (Lk. 15:12)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</a:rPr>
              <a:t>Went into a foreign country. (Lk. 15:13)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</a:rPr>
              <a:t>Squandered his inheritance “with loose living.” (Lk. 15:13)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0" y="4531548"/>
            <a:ext cx="7020232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Where was he when he “came to his </a:t>
            </a:r>
          </a:p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senses?”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Lk. 15:13-14: </a:t>
            </a:r>
            <a:r>
              <a:rPr lang="en-US" sz="2000" dirty="0">
                <a:latin typeface="Tahoma" pitchFamily="34" charset="0"/>
              </a:rPr>
              <a:t>Far away from his father. Poor &amp; hungry. No friends – alone!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Lk. 15:16: </a:t>
            </a:r>
            <a:r>
              <a:rPr lang="en-US" sz="2000" dirty="0">
                <a:latin typeface="Tahoma" pitchFamily="34" charset="0"/>
              </a:rPr>
              <a:t>In the fields feeding swine and wishing he could eat as good as they!</a:t>
            </a:r>
          </a:p>
        </p:txBody>
      </p:sp>
    </p:spTree>
    <p:extLst>
      <p:ext uri="{BB962C8B-B14F-4D97-AF65-F5344CB8AC3E}">
        <p14:creationId xmlns:p14="http://schemas.microsoft.com/office/powerpoint/2010/main" val="66652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 autoUpdateAnimBg="0"/>
      <p:bldP spid="7" grpId="0" animBg="1"/>
      <p:bldP spid="11" grpId="0" autoUpdateAnimBg="0"/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733800" cy="304800"/>
          </a:xfrm>
        </p:spPr>
        <p:txBody>
          <a:bodyPr/>
          <a:lstStyle/>
          <a:p>
            <a:r>
              <a:rPr lang="en-US"/>
              <a:t>Escaping The Snare Of Satan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tx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3600" u="sng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66FFFF"/>
                </a:solidFill>
                <a:effectLst/>
                <a:latin typeface="Arial" pitchFamily="34" charset="0"/>
                <a:cs typeface="Arial" pitchFamily="34" charset="0"/>
              </a:rPr>
              <a:t>Escaping the Snare of the Devil</a:t>
            </a:r>
            <a:endParaRPr lang="en-US" sz="3600" i="1" u="sng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66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0" y="685800"/>
            <a:ext cx="9144000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He took stock of his life – recognized his miserable state: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</a:rPr>
              <a:t>The pigs were eating better than he was! (Lk. 15:16)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</a:rPr>
              <a:t>His father’s hired help were fed better than he was. (Lk. 15:17)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</a:rPr>
              <a:t>He realized how good a life he had left behind to follow his own will!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dirty="0">
                <a:latin typeface="Tahoma" pitchFamily="34" charset="0"/>
              </a:rPr>
              <a:t>He had to humble his heart in subjection to his father’s will, and not his own – “Father, I have sinned against heaven, and in your sight; I am no longer worthy to be called your son; make me as one of your hired men." (Vss. 18-19)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" y="4258305"/>
            <a:ext cx="3732007" cy="2599695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10000" y="4258305"/>
            <a:ext cx="5334000" cy="169277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Tahoma" pitchFamily="34" charset="0"/>
              </a:rPr>
              <a:t>Lk. 15:16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</a:rPr>
              <a:t>16.  "And he would have gladly filled his stomach with the pods that the swine were eating, and no one was giving anything to him.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793" y="3303863"/>
            <a:ext cx="9144000" cy="830997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1" dirty="0">
                <a:solidFill>
                  <a:srgbClr val="FF0000"/>
                </a:solidFill>
              </a:rPr>
              <a:t>When he submitted himself under the will of his father,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Satan was subdued, and he escaped from his snare!</a:t>
            </a:r>
          </a:p>
        </p:txBody>
      </p:sp>
    </p:spTree>
    <p:extLst>
      <p:ext uri="{BB962C8B-B14F-4D97-AF65-F5344CB8AC3E}">
        <p14:creationId xmlns:p14="http://schemas.microsoft.com/office/powerpoint/2010/main" val="17479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733800" cy="304800"/>
          </a:xfrm>
        </p:spPr>
        <p:txBody>
          <a:bodyPr/>
          <a:lstStyle/>
          <a:p>
            <a:r>
              <a:rPr lang="en-US"/>
              <a:t>Escaping The Snare Of Satan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tx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3600" u="sng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66FFFF"/>
                </a:solidFill>
                <a:effectLst/>
                <a:latin typeface="Arial" pitchFamily="34" charset="0"/>
                <a:cs typeface="Arial" pitchFamily="34" charset="0"/>
              </a:rPr>
              <a:t>Escaping the Snare of the Devil</a:t>
            </a:r>
            <a:endParaRPr lang="en-US" sz="3600" i="1" u="sng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66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-2" y="771631"/>
            <a:ext cx="9144001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The parallel is when we submit to God, we escape the </a:t>
            </a:r>
          </a:p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snares of Satan!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Mt. 26:39: </a:t>
            </a:r>
            <a:r>
              <a:rPr lang="en-US" sz="2000" dirty="0">
                <a:latin typeface="Tahoma" pitchFamily="34" charset="0"/>
              </a:rPr>
              <a:t>Jesus, our example, submitted His will to God the Father’s.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latin typeface="Tahoma" pitchFamily="34" charset="0"/>
              </a:rPr>
              <a:t>Prov. 3:7: </a:t>
            </a:r>
            <a:r>
              <a:rPr lang="en-US" sz="2000" dirty="0">
                <a:latin typeface="Tahoma" pitchFamily="34" charset="0"/>
              </a:rPr>
              <a:t>“Do not be wise in your own eyes; Fear the LORD and turn away from evil.”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Js. 4:6-8: </a:t>
            </a:r>
            <a:r>
              <a:rPr lang="en-US" sz="2000" dirty="0">
                <a:latin typeface="Tahoma" pitchFamily="34" charset="0"/>
              </a:rPr>
              <a:t>When we submit to God, and draw near to Him, we can resist the devil and he will flee from us! </a:t>
            </a:r>
            <a:r>
              <a:rPr lang="en-US" sz="2000" b="1" dirty="0">
                <a:latin typeface="Tahoma" pitchFamily="34" charset="0"/>
              </a:rPr>
              <a:t>(I Cor. 10:13)</a:t>
            </a:r>
          </a:p>
        </p:txBody>
      </p:sp>
      <p:pic>
        <p:nvPicPr>
          <p:cNvPr id="13" name="Picture 5" descr="C:\Users\DarkWolf\AppData\Local\Microsoft\Windows\Temporary Internet Files\Content.IE5\0YL3V9HY\MC9003832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871" y="4495800"/>
            <a:ext cx="19329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9832" y="3352800"/>
            <a:ext cx="9144000" cy="10772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Tahoma" pitchFamily="34" charset="0"/>
              </a:rPr>
              <a:t>I Pet. 5:9 </a:t>
            </a:r>
            <a:r>
              <a:rPr lang="en-US" b="1" i="1" dirty="0">
                <a:latin typeface="Tahoma" pitchFamily="34" charset="0"/>
              </a:rPr>
              <a:t>(Eph. 6:11)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</a:rPr>
              <a:t>9.  But resist him, firm in your faith, knowing that the same experiences of suffering are being accomplished by your brethren who are in the world.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-9832" y="5029200"/>
            <a:ext cx="7020232" cy="83099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He escaped his old life (his miserable state)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because he came to his senses!</a:t>
            </a:r>
          </a:p>
        </p:txBody>
      </p:sp>
    </p:spTree>
    <p:extLst>
      <p:ext uri="{BB962C8B-B14F-4D97-AF65-F5344CB8AC3E}">
        <p14:creationId xmlns:p14="http://schemas.microsoft.com/office/powerpoint/2010/main" val="363229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553200"/>
            <a:ext cx="3733800" cy="304800"/>
          </a:xfrm>
        </p:spPr>
        <p:txBody>
          <a:bodyPr/>
          <a:lstStyle/>
          <a:p>
            <a:r>
              <a:rPr lang="en-US"/>
              <a:t>Escaping The Snare Of Satan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tx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3600" u="sng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66FFFF"/>
                </a:solidFill>
                <a:effectLst/>
                <a:latin typeface="Arial" pitchFamily="34" charset="0"/>
                <a:cs typeface="Arial" pitchFamily="34" charset="0"/>
              </a:rPr>
              <a:t>Held Captive</a:t>
            </a:r>
            <a:endParaRPr lang="en-US" sz="3600" i="1" u="sng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66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0" y="7620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i="1" dirty="0">
                <a:solidFill>
                  <a:srgbClr val="FFFF00"/>
                </a:solidFill>
                <a:latin typeface="Tahoma" pitchFamily="34" charset="0"/>
              </a:rPr>
              <a:t>II Tim. 2:26: </a:t>
            </a:r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Those who do not escape are still held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captive to do Satan’s will!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7929" y="1752600"/>
            <a:ext cx="9144000" cy="138499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latin typeface="Tahoma" pitchFamily="34" charset="0"/>
              </a:rPr>
              <a:t>Rom. 6:20-21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</a:rPr>
              <a:t>20.  For when you were slaves of sin, you were free in regard to righteousness.</a:t>
            </a:r>
          </a:p>
          <a:p>
            <a:pPr>
              <a:buClr>
                <a:schemeClr val="accent1"/>
              </a:buClr>
              <a:buSzPct val="115000"/>
              <a:buFont typeface="Wingdings" pitchFamily="2" charset="2"/>
              <a:buNone/>
            </a:pPr>
            <a:r>
              <a:rPr lang="en-US" sz="2000" dirty="0">
                <a:solidFill>
                  <a:srgbClr val="0000FF"/>
                </a:solidFill>
                <a:latin typeface="Tahoma" pitchFamily="34" charset="0"/>
              </a:rPr>
              <a:t>21.  Therefore what benefit were you then deriving from the things of which you are now ashamed? For the outcome of those things is death.</a:t>
            </a: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-17929" y="3200400"/>
            <a:ext cx="70202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People may destroy their health/bodies by: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Alcohol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Drugs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Sexual immorality</a:t>
            </a:r>
          </a:p>
        </p:txBody>
      </p:sp>
      <p:pic>
        <p:nvPicPr>
          <p:cNvPr id="9" name="Picture 2" descr="C:\Users\DarkWolf\AppData\Local\Microsoft\Windows\Temporary Internet Files\Content.IE5\TQFWYZP6\MC90028072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7790"/>
            <a:ext cx="2107949" cy="266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0" y="4722912"/>
            <a:ext cx="7020232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Greed may cause one to: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Steal (Embezzle)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Lie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Abuse the helpless 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Commit murder </a:t>
            </a:r>
            <a:r>
              <a:rPr lang="en-US" sz="2000" b="1" i="1" dirty="0">
                <a:latin typeface="Tahoma" pitchFamily="34" charset="0"/>
              </a:rPr>
              <a:t>(Js. 4:2)</a:t>
            </a:r>
          </a:p>
        </p:txBody>
      </p:sp>
    </p:spTree>
    <p:extLst>
      <p:ext uri="{BB962C8B-B14F-4D97-AF65-F5344CB8AC3E}">
        <p14:creationId xmlns:p14="http://schemas.microsoft.com/office/powerpoint/2010/main" val="27329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06" grpId="0" autoUpdateAnimBg="0"/>
      <p:bldP spid="7" grpId="0" animBg="1"/>
      <p:bldP spid="12" grpId="0" autoUpdateAnimBg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548718"/>
            <a:ext cx="3733800" cy="304800"/>
          </a:xfrm>
        </p:spPr>
        <p:txBody>
          <a:bodyPr/>
          <a:lstStyle/>
          <a:p>
            <a:r>
              <a:rPr lang="en-US"/>
              <a:t>Escaping The Snare Of Satan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33400"/>
          </a:xfrm>
          <a:solidFill>
            <a:schemeClr val="tx2">
              <a:lumMod val="10000"/>
            </a:schemeClr>
          </a:solidFill>
        </p:spPr>
        <p:txBody>
          <a:bodyPr>
            <a:noAutofit/>
          </a:bodyPr>
          <a:lstStyle/>
          <a:p>
            <a:r>
              <a:rPr lang="en-US" sz="3600" u="sng" dirty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66FFFF"/>
                </a:solidFill>
                <a:effectLst/>
                <a:latin typeface="Arial" pitchFamily="34" charset="0"/>
                <a:cs typeface="Arial" pitchFamily="34" charset="0"/>
              </a:rPr>
              <a:t>Held Captive</a:t>
            </a:r>
            <a:endParaRPr lang="en-US" sz="3600" i="1" u="sng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66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6"/>
          <p:cNvSpPr txBox="1">
            <a:spLocks noChangeArrowheads="1"/>
          </p:cNvSpPr>
          <p:nvPr/>
        </p:nvSpPr>
        <p:spPr bwMode="auto">
          <a:xfrm>
            <a:off x="0" y="990600"/>
            <a:ext cx="914400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ahoma" pitchFamily="34" charset="0"/>
              </a:rPr>
              <a:t>One may be so attached to the here and now that they: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Heb. 2:1-3: </a:t>
            </a:r>
            <a:r>
              <a:rPr lang="en-US" sz="2000" dirty="0">
                <a:latin typeface="Tahoma" pitchFamily="34" charset="0"/>
              </a:rPr>
              <a:t>Neglect their own salvation </a:t>
            </a:r>
            <a:r>
              <a:rPr lang="en-US" sz="2000" i="1" dirty="0">
                <a:latin typeface="Tahoma" pitchFamily="34" charset="0"/>
              </a:rPr>
              <a:t>(</a:t>
            </a:r>
            <a:r>
              <a:rPr lang="nn-NO" sz="2000" i="1" dirty="0">
                <a:latin typeface="Tahoma" pitchFamily="34" charset="0"/>
              </a:rPr>
              <a:t>II Pet. 3:9; Mk. 16:16)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dirty="0">
                <a:latin typeface="Tahoma" pitchFamily="34" charset="0"/>
              </a:rPr>
              <a:t>Rev. 2:5: </a:t>
            </a:r>
            <a:r>
              <a:rPr lang="en-US" sz="2000" dirty="0">
                <a:latin typeface="Tahoma" pitchFamily="34" charset="0"/>
              </a:rPr>
              <a:t>Neglect being restored to their “first love.”</a:t>
            </a:r>
          </a:p>
          <a:p>
            <a:pPr>
              <a:buClr>
                <a:srgbClr val="FF0000"/>
              </a:buClr>
              <a:buSzPct val="115000"/>
              <a:buFont typeface="Wingdings" pitchFamily="2" charset="2"/>
              <a:buChar char="Ø"/>
            </a:pPr>
            <a:r>
              <a:rPr lang="en-US" sz="2000" b="1" i="1" dirty="0">
                <a:latin typeface="Tahoma" pitchFamily="34" charset="0"/>
              </a:rPr>
              <a:t>II Pet. 1:5-11: </a:t>
            </a:r>
            <a:r>
              <a:rPr lang="en-US" sz="2000" dirty="0">
                <a:latin typeface="Tahoma" pitchFamily="34" charset="0"/>
              </a:rPr>
              <a:t>Neglect the “Christian virtues” which allows entrance to the kingdom of God. (Vss. 10-11)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208" y="4287800"/>
            <a:ext cx="2596482" cy="258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9832" y="2971800"/>
            <a:ext cx="9153832" cy="1200329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One must come to their senses to obey the gospel or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repent, and doing so allows one to escape the 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ahoma" pitchFamily="34" charset="0"/>
              </a:rPr>
              <a:t>snares of the devil!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7800"/>
            <a:ext cx="2743701" cy="255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CC9900"/>
      </a:lt1>
      <a:dk2>
        <a:srgbClr val="361B00"/>
      </a:dk2>
      <a:lt2>
        <a:srgbClr val="C0C0C0"/>
      </a:lt2>
      <a:accent1>
        <a:srgbClr val="FF3300"/>
      </a:accent1>
      <a:accent2>
        <a:srgbClr val="FFCC66"/>
      </a:accent2>
      <a:accent3>
        <a:srgbClr val="E2CAAA"/>
      </a:accent3>
      <a:accent4>
        <a:srgbClr val="000000"/>
      </a:accent4>
      <a:accent5>
        <a:srgbClr val="FFADAA"/>
      </a:accent5>
      <a:accent6>
        <a:srgbClr val="E7B95C"/>
      </a:accent6>
      <a:hlink>
        <a:srgbClr val="008080"/>
      </a:hlink>
      <a:folHlink>
        <a:srgbClr val="3399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pex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004</Template>
  <TotalTime>4812</TotalTime>
  <Words>1432</Words>
  <Application>Microsoft Office PowerPoint</Application>
  <PresentationFormat>On-screen Show (4:3)</PresentationFormat>
  <Paragraphs>143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Ameretto</vt:lpstr>
      <vt:lpstr>Arial</vt:lpstr>
      <vt:lpstr>Book Antiqua</vt:lpstr>
      <vt:lpstr>Calisto MT</vt:lpstr>
      <vt:lpstr>Lucida Sans</vt:lpstr>
      <vt:lpstr>Tahoma</vt:lpstr>
      <vt:lpstr>Times New Roman</vt:lpstr>
      <vt:lpstr>Wingdings</vt:lpstr>
      <vt:lpstr>Wingdings 2</vt:lpstr>
      <vt:lpstr>Wingdings 3</vt:lpstr>
      <vt:lpstr>master</vt:lpstr>
      <vt:lpstr>1_colormaster</vt:lpstr>
      <vt:lpstr>2_colormaster</vt:lpstr>
      <vt:lpstr>3_colormaster</vt:lpstr>
      <vt:lpstr>4_colormaster</vt:lpstr>
      <vt:lpstr>5_colormaster</vt:lpstr>
      <vt:lpstr>Apex</vt:lpstr>
      <vt:lpstr>Escaping The Snare Of Satan  Text: II Tim. 2:26 </vt:lpstr>
      <vt:lpstr>Intro</vt:lpstr>
      <vt:lpstr>Intro</vt:lpstr>
      <vt:lpstr>Coming to the Senses</vt:lpstr>
      <vt:lpstr>Escaping the Snare of the Devil</vt:lpstr>
      <vt:lpstr>Escaping the Snare of the Devil</vt:lpstr>
      <vt:lpstr>Escaping the Snare of the Devil</vt:lpstr>
      <vt:lpstr>Held Captive</vt:lpstr>
      <vt:lpstr>Held Captive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Escaping The Snare Of Satan</dc:title>
  <dc:subject>11/25/2018</dc:subject>
  <dc:creator>DarkWolf</dc:creator>
  <cp:lastModifiedBy>Nathan Morrison</cp:lastModifiedBy>
  <cp:revision>7</cp:revision>
  <dcterms:created xsi:type="dcterms:W3CDTF">2005-06-04T23:49:02Z</dcterms:created>
  <dcterms:modified xsi:type="dcterms:W3CDTF">2018-11-25T15:25:59Z</dcterms:modified>
</cp:coreProperties>
</file>