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1212"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368C2-22E4-420F-8516-BCBF30E1AF20}"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225185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368C2-22E4-420F-8516-BCBF30E1AF20}"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130023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368C2-22E4-420F-8516-BCBF30E1AF20}"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25286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368C2-22E4-420F-8516-BCBF30E1AF20}"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193660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368C2-22E4-420F-8516-BCBF30E1AF20}"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403332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368C2-22E4-420F-8516-BCBF30E1AF20}"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344383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368C2-22E4-420F-8516-BCBF30E1AF20}"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61133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368C2-22E4-420F-8516-BCBF30E1AF20}" type="datetimeFigureOut">
              <a:rPr lang="en-US" smtClean="0"/>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54142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368C2-22E4-420F-8516-BCBF30E1AF20}"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401258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68C2-22E4-420F-8516-BCBF30E1AF20}"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286760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68C2-22E4-420F-8516-BCBF30E1AF20}"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E091F-4BD6-4EB3-9CE0-A3DE55FBC00F}" type="slidenum">
              <a:rPr lang="en-US" smtClean="0"/>
              <a:t>‹#›</a:t>
            </a:fld>
            <a:endParaRPr lang="en-US"/>
          </a:p>
        </p:txBody>
      </p:sp>
    </p:spTree>
    <p:extLst>
      <p:ext uri="{BB962C8B-B14F-4D97-AF65-F5344CB8AC3E}">
        <p14:creationId xmlns:p14="http://schemas.microsoft.com/office/powerpoint/2010/main" val="77282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368C2-22E4-420F-8516-BCBF30E1AF20}" type="datetimeFigureOut">
              <a:rPr lang="en-US" smtClean="0"/>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E091F-4BD6-4EB3-9CE0-A3DE55FBC00F}" type="slidenum">
              <a:rPr lang="en-US" smtClean="0"/>
              <a:t>‹#›</a:t>
            </a:fld>
            <a:endParaRPr lang="en-US"/>
          </a:p>
        </p:txBody>
      </p:sp>
    </p:spTree>
    <p:extLst>
      <p:ext uri="{BB962C8B-B14F-4D97-AF65-F5344CB8AC3E}">
        <p14:creationId xmlns:p14="http://schemas.microsoft.com/office/powerpoint/2010/main" val="878989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5486400" cy="1143000"/>
          </a:xfrm>
        </p:spPr>
        <p:txBody>
          <a:bodyPr/>
          <a:lstStyle/>
          <a:p>
            <a:pPr algn="l"/>
            <a:r>
              <a:rPr lang="en-US" sz="5400" b="1" dirty="0" smtClean="0">
                <a:latin typeface="Adobe Garamond Pro" pitchFamily="18" charset="0"/>
              </a:rPr>
              <a:t>INFLUENCE</a:t>
            </a:r>
            <a:endParaRPr lang="en-US" b="1" dirty="0">
              <a:latin typeface="Adobe Garamond Pro" pitchFamily="18" charset="0"/>
            </a:endParaRPr>
          </a:p>
        </p:txBody>
      </p:sp>
      <p:sp>
        <p:nvSpPr>
          <p:cNvPr id="3" name="Subtitle 2"/>
          <p:cNvSpPr>
            <a:spLocks noGrp="1"/>
          </p:cNvSpPr>
          <p:nvPr>
            <p:ph type="subTitle" idx="1"/>
          </p:nvPr>
        </p:nvSpPr>
        <p:spPr>
          <a:xfrm>
            <a:off x="533400" y="1219200"/>
            <a:ext cx="4927229" cy="1371600"/>
          </a:xfrm>
        </p:spPr>
        <p:txBody>
          <a:bodyPr>
            <a:normAutofit/>
          </a:bodyPr>
          <a:lstStyle/>
          <a:p>
            <a:pPr algn="l"/>
            <a:r>
              <a:rPr lang="en-US" sz="4000" i="1" dirty="0" smtClean="0">
                <a:solidFill>
                  <a:schemeClr val="tx1"/>
                </a:solidFill>
              </a:rPr>
              <a:t>What Do People Think When They See Me?</a:t>
            </a:r>
            <a:endParaRPr lang="en-US" sz="4000" i="1" dirty="0">
              <a:solidFill>
                <a:schemeClr val="tx1"/>
              </a:solidFill>
            </a:endParaRPr>
          </a:p>
        </p:txBody>
      </p:sp>
      <p:sp>
        <p:nvSpPr>
          <p:cNvPr id="4" name="TextBox 3"/>
          <p:cNvSpPr txBox="1"/>
          <p:nvPr/>
        </p:nvSpPr>
        <p:spPr>
          <a:xfrm>
            <a:off x="685800" y="2971800"/>
            <a:ext cx="1543692"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Daniel</a:t>
            </a:r>
            <a:endParaRPr lang="en-US" sz="4000" dirty="0">
              <a:latin typeface="Garamond Premr Pro Smbd" pitchFamily="18" charset="0"/>
            </a:endParaRPr>
          </a:p>
        </p:txBody>
      </p:sp>
      <p:sp>
        <p:nvSpPr>
          <p:cNvPr id="5" name="TextBox 4"/>
          <p:cNvSpPr txBox="1"/>
          <p:nvPr/>
        </p:nvSpPr>
        <p:spPr>
          <a:xfrm>
            <a:off x="838200" y="4549914"/>
            <a:ext cx="2722668"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Apostle Paul</a:t>
            </a:r>
            <a:endParaRPr lang="en-US" sz="4000" dirty="0">
              <a:latin typeface="Garamond Premr Pro Smbd" pitchFamily="18" charset="0"/>
            </a:endParaRPr>
          </a:p>
        </p:txBody>
      </p:sp>
      <p:sp>
        <p:nvSpPr>
          <p:cNvPr id="6" name="TextBox 5"/>
          <p:cNvSpPr txBox="1"/>
          <p:nvPr/>
        </p:nvSpPr>
        <p:spPr>
          <a:xfrm>
            <a:off x="3197187" y="3325743"/>
            <a:ext cx="1527213"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Joseph</a:t>
            </a:r>
            <a:endParaRPr lang="en-US" sz="4000" dirty="0">
              <a:latin typeface="Garamond Premr Pro Smbd" pitchFamily="18" charset="0"/>
            </a:endParaRPr>
          </a:p>
        </p:txBody>
      </p:sp>
      <p:sp>
        <p:nvSpPr>
          <p:cNvPr id="7" name="TextBox 6"/>
          <p:cNvSpPr txBox="1"/>
          <p:nvPr/>
        </p:nvSpPr>
        <p:spPr>
          <a:xfrm>
            <a:off x="5257800" y="4289775"/>
            <a:ext cx="2037609"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Barnabas</a:t>
            </a:r>
            <a:endParaRPr lang="en-US" sz="4000" dirty="0">
              <a:latin typeface="Garamond Premr Pro Smbd" pitchFamily="18" charset="0"/>
            </a:endParaRPr>
          </a:p>
        </p:txBody>
      </p:sp>
      <p:sp>
        <p:nvSpPr>
          <p:cNvPr id="8" name="TextBox 7"/>
          <p:cNvSpPr txBox="1"/>
          <p:nvPr/>
        </p:nvSpPr>
        <p:spPr>
          <a:xfrm>
            <a:off x="1708658" y="5791200"/>
            <a:ext cx="4219873"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Ananias &amp; Sapphira</a:t>
            </a:r>
            <a:endParaRPr lang="en-US" sz="4000" dirty="0">
              <a:latin typeface="Garamond Premr Pro Smbd" pitchFamily="18" charset="0"/>
            </a:endParaRPr>
          </a:p>
        </p:txBody>
      </p:sp>
      <p:sp>
        <p:nvSpPr>
          <p:cNvPr id="9" name="TextBox 8"/>
          <p:cNvSpPr txBox="1"/>
          <p:nvPr/>
        </p:nvSpPr>
        <p:spPr>
          <a:xfrm>
            <a:off x="6553199" y="5388114"/>
            <a:ext cx="1573188"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Demas</a:t>
            </a:r>
            <a:endParaRPr lang="en-US" sz="4000" dirty="0">
              <a:latin typeface="Garamond Premr Pro Smbd" pitchFamily="18" charset="0"/>
            </a:endParaRPr>
          </a:p>
        </p:txBody>
      </p:sp>
      <p:sp>
        <p:nvSpPr>
          <p:cNvPr id="10" name="TextBox 9"/>
          <p:cNvSpPr txBox="1"/>
          <p:nvPr/>
        </p:nvSpPr>
        <p:spPr>
          <a:xfrm>
            <a:off x="5562600" y="2971800"/>
            <a:ext cx="2879058"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Apostle Peter</a:t>
            </a:r>
            <a:endParaRPr lang="en-US" sz="4000" dirty="0">
              <a:latin typeface="Garamond Premr Pro Smbd" pitchFamily="18" charset="0"/>
            </a:endParaRPr>
          </a:p>
        </p:txBody>
      </p:sp>
      <p:sp>
        <p:nvSpPr>
          <p:cNvPr id="12" name="TextBox 11"/>
          <p:cNvSpPr txBox="1"/>
          <p:nvPr/>
        </p:nvSpPr>
        <p:spPr>
          <a:xfrm rot="19783705">
            <a:off x="423813" y="3024926"/>
            <a:ext cx="2067666"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Determined</a:t>
            </a:r>
            <a:endParaRPr lang="en-US" sz="2800" b="1" dirty="0">
              <a:solidFill>
                <a:schemeClr val="bg1"/>
              </a:solidFill>
            </a:endParaRPr>
          </a:p>
        </p:txBody>
      </p:sp>
      <p:sp>
        <p:nvSpPr>
          <p:cNvPr id="13" name="TextBox 12"/>
          <p:cNvSpPr txBox="1"/>
          <p:nvPr/>
        </p:nvSpPr>
        <p:spPr>
          <a:xfrm rot="19783705">
            <a:off x="3129938" y="3389515"/>
            <a:ext cx="1850176"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Blameless</a:t>
            </a:r>
            <a:endParaRPr lang="en-US" sz="2800" b="1" dirty="0">
              <a:solidFill>
                <a:schemeClr val="bg1"/>
              </a:solidFill>
            </a:endParaRPr>
          </a:p>
        </p:txBody>
      </p:sp>
      <p:sp>
        <p:nvSpPr>
          <p:cNvPr id="14" name="TextBox 13"/>
          <p:cNvSpPr txBox="1"/>
          <p:nvPr/>
        </p:nvSpPr>
        <p:spPr>
          <a:xfrm rot="19783705">
            <a:off x="1121292" y="4630097"/>
            <a:ext cx="2067666"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Converted</a:t>
            </a:r>
            <a:endParaRPr lang="en-US" sz="2800" b="1" dirty="0">
              <a:solidFill>
                <a:schemeClr val="bg1"/>
              </a:solidFill>
            </a:endParaRPr>
          </a:p>
        </p:txBody>
      </p:sp>
      <p:sp>
        <p:nvSpPr>
          <p:cNvPr id="15" name="TextBox 14"/>
          <p:cNvSpPr txBox="1"/>
          <p:nvPr/>
        </p:nvSpPr>
        <p:spPr>
          <a:xfrm rot="19783705">
            <a:off x="6071625" y="3050479"/>
            <a:ext cx="1683686"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Forgiven</a:t>
            </a:r>
            <a:endParaRPr lang="en-US" sz="2800" b="1" dirty="0">
              <a:solidFill>
                <a:schemeClr val="bg1"/>
              </a:solidFill>
            </a:endParaRPr>
          </a:p>
        </p:txBody>
      </p:sp>
      <p:sp>
        <p:nvSpPr>
          <p:cNvPr id="16" name="TextBox 15"/>
          <p:cNvSpPr txBox="1"/>
          <p:nvPr/>
        </p:nvSpPr>
        <p:spPr>
          <a:xfrm rot="19783705">
            <a:off x="5180424" y="4401497"/>
            <a:ext cx="2067666"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Benevolent</a:t>
            </a:r>
            <a:endParaRPr lang="en-US" sz="2800" b="1" dirty="0">
              <a:solidFill>
                <a:schemeClr val="bg1"/>
              </a:solidFill>
            </a:endParaRPr>
          </a:p>
        </p:txBody>
      </p:sp>
      <p:sp>
        <p:nvSpPr>
          <p:cNvPr id="17" name="TextBox 16"/>
          <p:cNvSpPr txBox="1"/>
          <p:nvPr/>
        </p:nvSpPr>
        <p:spPr>
          <a:xfrm rot="19783705">
            <a:off x="2894424" y="5773097"/>
            <a:ext cx="2067666"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Hypocrites</a:t>
            </a:r>
            <a:endParaRPr lang="en-US" sz="2800" b="1" dirty="0">
              <a:solidFill>
                <a:schemeClr val="bg1"/>
              </a:solidFill>
            </a:endParaRPr>
          </a:p>
        </p:txBody>
      </p:sp>
      <p:sp>
        <p:nvSpPr>
          <p:cNvPr id="18" name="TextBox 17"/>
          <p:cNvSpPr txBox="1"/>
          <p:nvPr/>
        </p:nvSpPr>
        <p:spPr>
          <a:xfrm rot="19783705">
            <a:off x="6677361" y="5473468"/>
            <a:ext cx="1442507"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Weak</a:t>
            </a:r>
            <a:endParaRPr lang="en-US" sz="2800" b="1" dirty="0">
              <a:solidFill>
                <a:schemeClr val="bg1"/>
              </a:solidFill>
            </a:endParaRPr>
          </a:p>
        </p:txBody>
      </p:sp>
      <p:sp>
        <p:nvSpPr>
          <p:cNvPr id="19" name="TextBox 18"/>
          <p:cNvSpPr txBox="1"/>
          <p:nvPr/>
        </p:nvSpPr>
        <p:spPr>
          <a:xfrm>
            <a:off x="6266784" y="1066800"/>
            <a:ext cx="1293367" cy="707886"/>
          </a:xfrm>
          <a:prstGeom prst="rect">
            <a:avLst/>
          </a:prstGeom>
          <a:solidFill>
            <a:srgbClr val="FFFF66"/>
          </a:solidFill>
          <a:ln w="38100">
            <a:solidFill>
              <a:schemeClr val="tx1"/>
            </a:solidFill>
            <a:prstDash val="lgDashDotDot"/>
          </a:ln>
        </p:spPr>
        <p:txBody>
          <a:bodyPr wrap="none" rtlCol="0">
            <a:spAutoFit/>
          </a:bodyPr>
          <a:lstStyle/>
          <a:p>
            <a:r>
              <a:rPr lang="en-US" sz="4000" dirty="0" smtClean="0">
                <a:latin typeface="Garamond Premr Pro Smbd" pitchFamily="18" charset="0"/>
              </a:rPr>
              <a:t>Andy</a:t>
            </a:r>
            <a:endParaRPr lang="en-US" sz="4000" dirty="0">
              <a:latin typeface="Garamond Premr Pro Smbd" pitchFamily="18" charset="0"/>
            </a:endParaRPr>
          </a:p>
        </p:txBody>
      </p:sp>
      <p:sp>
        <p:nvSpPr>
          <p:cNvPr id="20" name="TextBox 19"/>
          <p:cNvSpPr txBox="1"/>
          <p:nvPr/>
        </p:nvSpPr>
        <p:spPr>
          <a:xfrm rot="19783705">
            <a:off x="6220894" y="1242311"/>
            <a:ext cx="1442507" cy="523220"/>
          </a:xfrm>
          <a:prstGeom prst="rect">
            <a:avLst/>
          </a:prstGeom>
          <a:solidFill>
            <a:srgbClr val="0070C0">
              <a:alpha val="69804"/>
            </a:srgbClr>
          </a:solidFill>
        </p:spPr>
        <p:txBody>
          <a:bodyPr wrap="square" rtlCol="0">
            <a:spAutoFit/>
          </a:bodyPr>
          <a:lstStyle/>
          <a:p>
            <a:pPr algn="ct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94905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p:cTn id="84" dur="500" fill="hold"/>
                                        <p:tgtEl>
                                          <p:spTgt spid="15"/>
                                        </p:tgtEl>
                                        <p:attrNameLst>
                                          <p:attrName>ppt_w</p:attrName>
                                        </p:attrNameLst>
                                      </p:cBhvr>
                                      <p:tavLst>
                                        <p:tav tm="0">
                                          <p:val>
                                            <p:fltVal val="0"/>
                                          </p:val>
                                        </p:tav>
                                        <p:tav tm="100000">
                                          <p:val>
                                            <p:strVal val="#ppt_w"/>
                                          </p:val>
                                        </p:tav>
                                      </p:tavLst>
                                    </p:anim>
                                    <p:anim calcmode="lin" valueType="num">
                                      <p:cBhvr>
                                        <p:cTn id="85" dur="500" fill="hold"/>
                                        <p:tgtEl>
                                          <p:spTgt spid="15"/>
                                        </p:tgtEl>
                                        <p:attrNameLst>
                                          <p:attrName>ppt_h</p:attrName>
                                        </p:attrNameLst>
                                      </p:cBhvr>
                                      <p:tavLst>
                                        <p:tav tm="0">
                                          <p:val>
                                            <p:fltVal val="0"/>
                                          </p:val>
                                        </p:tav>
                                        <p:tav tm="100000">
                                          <p:val>
                                            <p:strVal val="#ppt_h"/>
                                          </p:val>
                                        </p:tav>
                                      </p:tavLst>
                                    </p:anim>
                                    <p:animEffect transition="in" filter="fade">
                                      <p:cBhvr>
                                        <p:cTn id="86" dur="500"/>
                                        <p:tgtEl>
                                          <p:spTgt spid="15"/>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randombar(horizontal)">
                                      <p:cBhvr>
                                        <p:cTn id="91" dur="500"/>
                                        <p:tgtEl>
                                          <p:spTgt spid="19"/>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20"/>
                                        </p:tgtEl>
                                        <p:attrNameLst>
                                          <p:attrName>style.visibility</p:attrName>
                                        </p:attrNameLst>
                                      </p:cBhvr>
                                      <p:to>
                                        <p:strVal val="visible"/>
                                      </p:to>
                                    </p:set>
                                    <p:anim calcmode="lin" valueType="num">
                                      <p:cBhvr>
                                        <p:cTn id="96" dur="500" fill="hold"/>
                                        <p:tgtEl>
                                          <p:spTgt spid="20"/>
                                        </p:tgtEl>
                                        <p:attrNameLst>
                                          <p:attrName>ppt_w</p:attrName>
                                        </p:attrNameLst>
                                      </p:cBhvr>
                                      <p:tavLst>
                                        <p:tav tm="0">
                                          <p:val>
                                            <p:fltVal val="0"/>
                                          </p:val>
                                        </p:tav>
                                        <p:tav tm="100000">
                                          <p:val>
                                            <p:strVal val="#ppt_w"/>
                                          </p:val>
                                        </p:tav>
                                      </p:tavLst>
                                    </p:anim>
                                    <p:anim calcmode="lin" valueType="num">
                                      <p:cBhvr>
                                        <p:cTn id="97" dur="500" fill="hold"/>
                                        <p:tgtEl>
                                          <p:spTgt spid="20"/>
                                        </p:tgtEl>
                                        <p:attrNameLst>
                                          <p:attrName>ppt_h</p:attrName>
                                        </p:attrNameLst>
                                      </p:cBhvr>
                                      <p:tavLst>
                                        <p:tav tm="0">
                                          <p:val>
                                            <p:fltVal val="0"/>
                                          </p:val>
                                        </p:tav>
                                        <p:tav tm="100000">
                                          <p:val>
                                            <p:strVal val="#ppt_h"/>
                                          </p:val>
                                        </p:tav>
                                      </p:tavLst>
                                    </p:anim>
                                    <p:animEffect transition="in" filter="fade">
                                      <p:cBhvr>
                                        <p:cTn id="9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remr Pro Smbd" pitchFamily="18" charset="0"/>
              </a:rPr>
              <a:t>Daniel</a:t>
            </a:r>
            <a:endParaRPr lang="en-US" dirty="0">
              <a:latin typeface="Garamond Premr Pro Smbd" pitchFamily="18" charset="0"/>
            </a:endParaRPr>
          </a:p>
        </p:txBody>
      </p:sp>
      <p:sp>
        <p:nvSpPr>
          <p:cNvPr id="3" name="Content Placeholder 2"/>
          <p:cNvSpPr>
            <a:spLocks noGrp="1"/>
          </p:cNvSpPr>
          <p:nvPr>
            <p:ph idx="1"/>
          </p:nvPr>
        </p:nvSpPr>
        <p:spPr>
          <a:xfrm>
            <a:off x="457200" y="1600200"/>
            <a:ext cx="8077200" cy="4525963"/>
          </a:xfrm>
        </p:spPr>
        <p:txBody>
          <a:bodyPr/>
          <a:lstStyle/>
          <a:p>
            <a:pPr marL="0" indent="0">
              <a:buNone/>
            </a:pPr>
            <a:r>
              <a:rPr lang="en-US" b="1" u="sng" dirty="0" smtClean="0"/>
              <a:t>Daniel 1 </a:t>
            </a:r>
          </a:p>
          <a:p>
            <a:pPr marL="0" indent="0">
              <a:buNone/>
            </a:pPr>
            <a:r>
              <a:rPr lang="en-US" dirty="0" smtClean="0"/>
              <a:t> 8 But Daniel </a:t>
            </a:r>
            <a:r>
              <a:rPr lang="en-US" u="sng" dirty="0" smtClean="0"/>
              <a:t>purposed in his heart</a:t>
            </a:r>
            <a:r>
              <a:rPr lang="en-US" dirty="0" smtClean="0"/>
              <a:t> [</a:t>
            </a:r>
            <a:r>
              <a:rPr lang="en-US" b="1" i="1" dirty="0" smtClean="0"/>
              <a:t>made up his mind</a:t>
            </a:r>
            <a:r>
              <a:rPr lang="en-US" dirty="0" smtClean="0"/>
              <a:t>] that he would not defile himself with the king's choice food or with the wine which he drank; so he sought permission from the commander of the officials that he might not defile himself.</a:t>
            </a:r>
          </a:p>
        </p:txBody>
      </p:sp>
    </p:spTree>
    <p:extLst>
      <p:ext uri="{BB962C8B-B14F-4D97-AF65-F5344CB8AC3E}">
        <p14:creationId xmlns:p14="http://schemas.microsoft.com/office/powerpoint/2010/main" val="4277171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remr Pro Smbd" pitchFamily="18" charset="0"/>
              </a:rPr>
              <a:t>Daniel</a:t>
            </a:r>
            <a:endParaRPr lang="en-US" dirty="0">
              <a:latin typeface="Garamond Premr Pro Smbd" pitchFamily="18" charset="0"/>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marL="0" indent="0">
              <a:buNone/>
            </a:pPr>
            <a:r>
              <a:rPr lang="en-US" b="1" u="sng" dirty="0" smtClean="0"/>
              <a:t>Daniel 6 </a:t>
            </a:r>
          </a:p>
          <a:p>
            <a:pPr marL="0" indent="0">
              <a:buNone/>
            </a:pPr>
            <a:r>
              <a:rPr lang="en-US" dirty="0" smtClean="0"/>
              <a:t> 4 Then the commissioners and satraps began trying to find a ground of accusation against Daniel in regard to government affairs; </a:t>
            </a:r>
            <a:r>
              <a:rPr lang="en-US" b="1" dirty="0" smtClean="0"/>
              <a:t>but they could find no ground of accusation or evidence of corruption, inasmuch as he was faithful, and no negligence or corruption was to be found in him.</a:t>
            </a:r>
          </a:p>
          <a:p>
            <a:pPr marL="0" indent="0">
              <a:buNone/>
            </a:pPr>
            <a:r>
              <a:rPr lang="en-US" dirty="0" smtClean="0"/>
              <a:t> 5 Then these men said, "We will not find any ground of accusation against this Daniel unless we find it against him with regard to the law of his God."</a:t>
            </a:r>
          </a:p>
        </p:txBody>
      </p:sp>
    </p:spTree>
    <p:extLst>
      <p:ext uri="{BB962C8B-B14F-4D97-AF65-F5344CB8AC3E}">
        <p14:creationId xmlns:p14="http://schemas.microsoft.com/office/powerpoint/2010/main" val="113856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800" dirty="0" smtClean="0">
                <a:latin typeface="Garamond Premr Pro Smbd" pitchFamily="18" charset="0"/>
              </a:rPr>
              <a:t>Jesus</a:t>
            </a:r>
            <a:endParaRPr lang="en-US" dirty="0">
              <a:latin typeface="Garamond Premr Pro Smbd" pitchFamily="18" charset="0"/>
            </a:endParaRPr>
          </a:p>
        </p:txBody>
      </p:sp>
      <p:sp>
        <p:nvSpPr>
          <p:cNvPr id="3" name="Content Placeholder 2"/>
          <p:cNvSpPr>
            <a:spLocks noGrp="1"/>
          </p:cNvSpPr>
          <p:nvPr>
            <p:ph idx="1"/>
          </p:nvPr>
        </p:nvSpPr>
        <p:spPr>
          <a:xfrm>
            <a:off x="381000" y="1219200"/>
            <a:ext cx="8077200" cy="5334000"/>
          </a:xfrm>
        </p:spPr>
        <p:txBody>
          <a:bodyPr>
            <a:normAutofit fontScale="85000" lnSpcReduction="20000"/>
          </a:bodyPr>
          <a:lstStyle/>
          <a:p>
            <a:pPr marL="0" indent="0">
              <a:buNone/>
            </a:pPr>
            <a:r>
              <a:rPr lang="en-US" b="1" u="sng" dirty="0" smtClean="0"/>
              <a:t>Mark 3 </a:t>
            </a:r>
          </a:p>
          <a:p>
            <a:pPr marL="0" indent="0">
              <a:buNone/>
            </a:pPr>
            <a:r>
              <a:rPr lang="en-US" dirty="0" smtClean="0"/>
              <a:t> 2 They were </a:t>
            </a:r>
            <a:r>
              <a:rPr lang="en-US" b="1" dirty="0" smtClean="0"/>
              <a:t>watching Him </a:t>
            </a:r>
            <a:r>
              <a:rPr lang="en-US" dirty="0" smtClean="0"/>
              <a:t>to see if He would heal him on the Sabbath, so that they might accuse Him.</a:t>
            </a:r>
          </a:p>
          <a:p>
            <a:pPr marL="0" indent="0">
              <a:buNone/>
            </a:pPr>
            <a:endParaRPr lang="en-US" dirty="0" smtClean="0"/>
          </a:p>
          <a:p>
            <a:pPr marL="0" indent="0">
              <a:buNone/>
            </a:pPr>
            <a:r>
              <a:rPr lang="en-US" b="1" u="sng" dirty="0" smtClean="0"/>
              <a:t>Luke 14 </a:t>
            </a:r>
          </a:p>
          <a:p>
            <a:pPr marL="0" indent="0">
              <a:buNone/>
            </a:pPr>
            <a:r>
              <a:rPr lang="en-US" dirty="0" smtClean="0"/>
              <a:t> 1 It happened that when He went into the house of one of the leaders of the Pharisees on the Sabbath to eat bread, they were </a:t>
            </a:r>
            <a:r>
              <a:rPr lang="en-US" b="1" dirty="0" smtClean="0"/>
              <a:t>watching Him closely</a:t>
            </a:r>
            <a:r>
              <a:rPr lang="en-US" dirty="0" smtClean="0"/>
              <a:t>.</a:t>
            </a:r>
          </a:p>
          <a:p>
            <a:pPr marL="0" indent="0">
              <a:buNone/>
            </a:pPr>
            <a:endParaRPr lang="en-US" dirty="0" smtClean="0"/>
          </a:p>
          <a:p>
            <a:pPr marL="0" indent="0">
              <a:buNone/>
            </a:pPr>
            <a:r>
              <a:rPr lang="en-US" b="1" u="sng" dirty="0" smtClean="0"/>
              <a:t>Luke 20 </a:t>
            </a:r>
          </a:p>
          <a:p>
            <a:pPr marL="0" indent="0">
              <a:buNone/>
            </a:pPr>
            <a:r>
              <a:rPr lang="en-US" dirty="0" smtClean="0"/>
              <a:t> 20 So they </a:t>
            </a:r>
            <a:r>
              <a:rPr lang="en-US" b="1" dirty="0" smtClean="0"/>
              <a:t>watched Him</a:t>
            </a:r>
            <a:r>
              <a:rPr lang="en-US" dirty="0" smtClean="0"/>
              <a:t>, and sent spies who pretended to be righteous, in order that they might catch Him in some statement, so that they could deliver Him to the rule and the authority of the governor.</a:t>
            </a:r>
          </a:p>
        </p:txBody>
      </p:sp>
    </p:spTree>
    <p:extLst>
      <p:ext uri="{BB962C8B-B14F-4D97-AF65-F5344CB8AC3E}">
        <p14:creationId xmlns:p14="http://schemas.microsoft.com/office/powerpoint/2010/main" val="81870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dirty="0" smtClean="0">
                <a:latin typeface="Garamond Premr Pro Smbd" pitchFamily="18" charset="0"/>
              </a:rPr>
              <a:t>Jesus To His Disciples</a:t>
            </a:r>
            <a:endParaRPr lang="en-US" sz="4000" dirty="0">
              <a:latin typeface="Garamond Premr Pro Smbd" pitchFamily="18" charset="0"/>
            </a:endParaRPr>
          </a:p>
        </p:txBody>
      </p:sp>
      <p:sp>
        <p:nvSpPr>
          <p:cNvPr id="3" name="Content Placeholder 2"/>
          <p:cNvSpPr>
            <a:spLocks noGrp="1"/>
          </p:cNvSpPr>
          <p:nvPr>
            <p:ph idx="1"/>
          </p:nvPr>
        </p:nvSpPr>
        <p:spPr>
          <a:xfrm>
            <a:off x="304800" y="1219200"/>
            <a:ext cx="8382000" cy="5638800"/>
          </a:xfrm>
        </p:spPr>
        <p:txBody>
          <a:bodyPr>
            <a:normAutofit lnSpcReduction="10000"/>
          </a:bodyPr>
          <a:lstStyle/>
          <a:p>
            <a:pPr marL="0" indent="0">
              <a:buNone/>
            </a:pPr>
            <a:r>
              <a:rPr lang="en-US" sz="2400" b="1" u="sng" dirty="0" smtClean="0"/>
              <a:t>Matthew 10:16</a:t>
            </a:r>
            <a:r>
              <a:rPr lang="en-US" sz="2400" dirty="0" smtClean="0"/>
              <a:t>  Behold, I send you out as sheep in the midst of wolves; so be shrewd [wise] as serpents and innocent as doves.</a:t>
            </a:r>
          </a:p>
          <a:p>
            <a:pPr marL="0" indent="0">
              <a:buNone/>
            </a:pPr>
            <a:endParaRPr lang="en-US" sz="1200" dirty="0" smtClean="0"/>
          </a:p>
          <a:p>
            <a:pPr marL="0" indent="0">
              <a:buNone/>
            </a:pPr>
            <a:r>
              <a:rPr lang="en-US" sz="2400" b="1" u="sng" dirty="0" smtClean="0"/>
              <a:t>Romans 16:19</a:t>
            </a:r>
            <a:r>
              <a:rPr lang="en-US" sz="2400" dirty="0" smtClean="0"/>
              <a:t>  For the report of your obedience has reached to all; therefore I am rejoicing over you, but I want you to be wise in what is good and innocent in what is evil.</a:t>
            </a:r>
          </a:p>
          <a:p>
            <a:pPr marL="0" indent="0">
              <a:buNone/>
            </a:pPr>
            <a:endParaRPr lang="en-US" sz="1200" dirty="0" smtClean="0"/>
          </a:p>
          <a:p>
            <a:pPr marL="0" indent="0">
              <a:buNone/>
            </a:pPr>
            <a:r>
              <a:rPr lang="en-US" sz="2400" b="1" u="sng" dirty="0" smtClean="0"/>
              <a:t>1 Corinthians 14:20</a:t>
            </a:r>
            <a:r>
              <a:rPr lang="en-US" sz="2400" dirty="0" smtClean="0"/>
              <a:t>  Brethren, do not be children in your thinking; yet in evil be infants, but in your thinking be mature.</a:t>
            </a:r>
          </a:p>
          <a:p>
            <a:pPr marL="0" indent="0">
              <a:buNone/>
            </a:pPr>
            <a:endParaRPr lang="en-US" sz="1200" dirty="0" smtClean="0"/>
          </a:p>
          <a:p>
            <a:pPr marL="0" indent="0">
              <a:buNone/>
            </a:pPr>
            <a:r>
              <a:rPr lang="en-US" sz="2400" b="1" u="sng" dirty="0" smtClean="0"/>
              <a:t>Ephesians 5:15</a:t>
            </a:r>
            <a:r>
              <a:rPr lang="en-US" sz="2400" dirty="0" smtClean="0"/>
              <a:t>  Therefore be careful how you walk, not as unwise men but as wise,</a:t>
            </a:r>
          </a:p>
          <a:p>
            <a:pPr marL="0" indent="0">
              <a:buNone/>
            </a:pPr>
            <a:endParaRPr lang="en-US" sz="1200" dirty="0" smtClean="0"/>
          </a:p>
          <a:p>
            <a:pPr marL="0" indent="0">
              <a:buNone/>
            </a:pPr>
            <a:r>
              <a:rPr lang="en-US" sz="2400" b="1" u="sng" dirty="0" smtClean="0"/>
              <a:t>Philippians 2:15</a:t>
            </a:r>
            <a:r>
              <a:rPr lang="en-US" sz="2400" b="1" dirty="0" smtClean="0"/>
              <a:t>  </a:t>
            </a:r>
            <a:r>
              <a:rPr lang="en-US" sz="2400" dirty="0" smtClean="0"/>
              <a:t>so that you will prove yourselves to be blameless and innocent, children of God </a:t>
            </a:r>
            <a:r>
              <a:rPr lang="en-US" sz="2400" b="1" u="sng" dirty="0" smtClean="0"/>
              <a:t>above reproach </a:t>
            </a:r>
            <a:r>
              <a:rPr lang="en-US" sz="2400" dirty="0" smtClean="0"/>
              <a:t>in the midst of a crooked and perverse generation, among whom you appear as lights in the world.</a:t>
            </a:r>
          </a:p>
        </p:txBody>
      </p:sp>
    </p:spTree>
    <p:extLst>
      <p:ext uri="{BB962C8B-B14F-4D97-AF65-F5344CB8AC3E}">
        <p14:creationId xmlns:p14="http://schemas.microsoft.com/office/powerpoint/2010/main" val="338332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sz="3600" dirty="0" smtClean="0">
                <a:latin typeface="Garamond Premr Pro Smbd" pitchFamily="18" charset="0"/>
              </a:rPr>
              <a:t>Why Do We Need To Be Above Reproach?</a:t>
            </a:r>
            <a:endParaRPr lang="en-US" sz="3200" dirty="0">
              <a:latin typeface="Garamond Premr Pro Smbd" pitchFamily="18" charset="0"/>
            </a:endParaRPr>
          </a:p>
        </p:txBody>
      </p:sp>
      <p:sp>
        <p:nvSpPr>
          <p:cNvPr id="3" name="Content Placeholder 2"/>
          <p:cNvSpPr>
            <a:spLocks noGrp="1"/>
          </p:cNvSpPr>
          <p:nvPr>
            <p:ph idx="1"/>
          </p:nvPr>
        </p:nvSpPr>
        <p:spPr>
          <a:xfrm>
            <a:off x="304800" y="1143000"/>
            <a:ext cx="8382000" cy="5638800"/>
          </a:xfrm>
        </p:spPr>
        <p:txBody>
          <a:bodyPr>
            <a:normAutofit fontScale="92500" lnSpcReduction="10000"/>
          </a:bodyPr>
          <a:lstStyle/>
          <a:p>
            <a:pPr marL="0" indent="0">
              <a:buNone/>
            </a:pPr>
            <a:r>
              <a:rPr lang="en-US" sz="2400" b="1" u="sng" dirty="0" smtClean="0"/>
              <a:t>2 Samuel 12 </a:t>
            </a:r>
          </a:p>
          <a:p>
            <a:pPr marL="0" indent="0">
              <a:buNone/>
            </a:pPr>
            <a:r>
              <a:rPr lang="en-US" sz="2400" dirty="0" smtClean="0"/>
              <a:t> 14 “However, because by this deed you have given occasion to the enemies of the LORD to blaspheme, the child also that is born to you shall surely die.”</a:t>
            </a:r>
          </a:p>
          <a:p>
            <a:pPr marL="0" indent="0">
              <a:buNone/>
            </a:pPr>
            <a:endParaRPr lang="en-US" sz="1300" dirty="0"/>
          </a:p>
          <a:p>
            <a:pPr marL="0" indent="0">
              <a:buNone/>
            </a:pPr>
            <a:r>
              <a:rPr lang="en-US" sz="2400" b="1" u="sng" dirty="0" smtClean="0"/>
              <a:t>1 Timothy 4 </a:t>
            </a:r>
          </a:p>
          <a:p>
            <a:pPr marL="0" indent="0">
              <a:buNone/>
            </a:pPr>
            <a:r>
              <a:rPr lang="en-US" sz="2400" dirty="0" smtClean="0"/>
              <a:t> 12 Let no one look down on your youthfulness, but rather in speech, conduct, love, faith and purity, show yourself an example of those who believe.</a:t>
            </a:r>
          </a:p>
          <a:p>
            <a:pPr marL="0" indent="0">
              <a:buNone/>
            </a:pPr>
            <a:r>
              <a:rPr lang="en-US" sz="2400" dirty="0" smtClean="0"/>
              <a:t> 13 Until I come, give attention to the public reading of Scripture, to exhortation and teaching…</a:t>
            </a:r>
          </a:p>
          <a:p>
            <a:pPr marL="0" indent="0">
              <a:buNone/>
            </a:pPr>
            <a:r>
              <a:rPr lang="en-US" sz="2400" dirty="0" smtClean="0"/>
              <a:t> 15 Take pains with these things; be absorbed in them, so that your progress will be evident to all.</a:t>
            </a:r>
          </a:p>
          <a:p>
            <a:pPr marL="0" indent="0">
              <a:buNone/>
            </a:pPr>
            <a:r>
              <a:rPr lang="en-US" sz="2400" dirty="0" smtClean="0"/>
              <a:t> 16 Pay close attention to yourself and to your teaching; persevere in these things, for as you do this you will </a:t>
            </a:r>
            <a:r>
              <a:rPr lang="en-US" sz="2400" b="1" dirty="0" smtClean="0"/>
              <a:t>ensure salvation both for yourself and for those who hear you.</a:t>
            </a:r>
          </a:p>
        </p:txBody>
      </p:sp>
    </p:spTree>
    <p:extLst>
      <p:ext uri="{BB962C8B-B14F-4D97-AF65-F5344CB8AC3E}">
        <p14:creationId xmlns:p14="http://schemas.microsoft.com/office/powerpoint/2010/main" val="41790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sz="3600" dirty="0" smtClean="0">
                <a:latin typeface="Garamond Premr Pro Smbd" pitchFamily="18" charset="0"/>
              </a:rPr>
              <a:t>Christians Must Consider How Our Actions Affect Others</a:t>
            </a:r>
            <a:endParaRPr lang="en-US" sz="3200" dirty="0">
              <a:latin typeface="Garamond Premr Pro Smbd" pitchFamily="18" charset="0"/>
            </a:endParaRPr>
          </a:p>
        </p:txBody>
      </p:sp>
      <p:sp>
        <p:nvSpPr>
          <p:cNvPr id="3" name="Content Placeholder 2"/>
          <p:cNvSpPr>
            <a:spLocks noGrp="1"/>
          </p:cNvSpPr>
          <p:nvPr>
            <p:ph idx="1"/>
          </p:nvPr>
        </p:nvSpPr>
        <p:spPr>
          <a:xfrm>
            <a:off x="228600" y="1143000"/>
            <a:ext cx="8534400" cy="5638800"/>
          </a:xfrm>
        </p:spPr>
        <p:txBody>
          <a:bodyPr>
            <a:normAutofit fontScale="92500" lnSpcReduction="20000"/>
          </a:bodyPr>
          <a:lstStyle/>
          <a:p>
            <a:pPr marL="0" indent="0">
              <a:buNone/>
            </a:pPr>
            <a:r>
              <a:rPr lang="en-US" sz="2400" b="1" u="sng" dirty="0" smtClean="0"/>
              <a:t>1 Corinthians 10 </a:t>
            </a:r>
          </a:p>
          <a:p>
            <a:pPr marL="0" indent="0">
              <a:buNone/>
            </a:pPr>
            <a:r>
              <a:rPr lang="en-US" sz="2400" dirty="0" smtClean="0"/>
              <a:t> 24 Let no one seek his own good, but that of his neighbor.</a:t>
            </a:r>
          </a:p>
          <a:p>
            <a:pPr marL="0" indent="0">
              <a:buNone/>
            </a:pPr>
            <a:r>
              <a:rPr lang="en-US" sz="2400" dirty="0" smtClean="0"/>
              <a:t> 25 Eat anything that is sold in the meat market without asking questions for conscience' sake;</a:t>
            </a:r>
          </a:p>
          <a:p>
            <a:pPr marL="0" indent="0">
              <a:buNone/>
            </a:pPr>
            <a:r>
              <a:rPr lang="en-US" sz="2400" dirty="0" smtClean="0"/>
              <a:t> 26 FOR THE EARTH IS THE LORD'S, AND ALL IT CONTAINS.</a:t>
            </a:r>
          </a:p>
          <a:p>
            <a:pPr marL="0" indent="0">
              <a:buNone/>
            </a:pPr>
            <a:r>
              <a:rPr lang="en-US" sz="2400" dirty="0" smtClean="0"/>
              <a:t> 27 If one of the unbelievers invites you and you want to go, eat anything that is set before you without asking questions for conscience' sake.</a:t>
            </a:r>
          </a:p>
          <a:p>
            <a:pPr marL="0" indent="0">
              <a:buNone/>
            </a:pPr>
            <a:r>
              <a:rPr lang="en-US" sz="2400" dirty="0" smtClean="0"/>
              <a:t> 28 But if anyone says to you, "This is meat sacrificed to idols," do not eat it, for the sake of the one who informed you, and for conscience' sake;</a:t>
            </a:r>
          </a:p>
          <a:p>
            <a:pPr marL="0" indent="0">
              <a:buNone/>
            </a:pPr>
            <a:r>
              <a:rPr lang="en-US" sz="2400" dirty="0" smtClean="0"/>
              <a:t> 29 I mean not your own conscience, but the other man's; for why is my freedom judged by another's conscience?</a:t>
            </a:r>
          </a:p>
          <a:p>
            <a:pPr marL="0" indent="0">
              <a:buNone/>
            </a:pPr>
            <a:r>
              <a:rPr lang="en-US" sz="2400" dirty="0" smtClean="0"/>
              <a:t> 30 If I partake with thankfulness, why am I slandered concerning that for which I give thanks?</a:t>
            </a:r>
          </a:p>
          <a:p>
            <a:pPr marL="0" indent="0">
              <a:buNone/>
            </a:pPr>
            <a:r>
              <a:rPr lang="en-US" sz="2400" dirty="0" smtClean="0"/>
              <a:t> 31 Whether, then, you eat or drink or whatever you do, do all to the glory of God.</a:t>
            </a:r>
          </a:p>
          <a:p>
            <a:pPr marL="0" indent="0">
              <a:buNone/>
            </a:pPr>
            <a:r>
              <a:rPr lang="en-US" sz="2400" dirty="0" smtClean="0"/>
              <a:t> 32 Give no offense either to Jews or to Greeks or to the church of God;</a:t>
            </a:r>
          </a:p>
          <a:p>
            <a:pPr marL="0" indent="0">
              <a:buNone/>
            </a:pPr>
            <a:r>
              <a:rPr lang="en-US" sz="2400" dirty="0" smtClean="0"/>
              <a:t> 33 just as I also please all men in all things, not seeking my own profit but the profit of the many, so that they may be saved.</a:t>
            </a:r>
          </a:p>
        </p:txBody>
      </p:sp>
    </p:spTree>
    <p:extLst>
      <p:ext uri="{BB962C8B-B14F-4D97-AF65-F5344CB8AC3E}">
        <p14:creationId xmlns:p14="http://schemas.microsoft.com/office/powerpoint/2010/main" val="3005590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sz="3600" dirty="0" smtClean="0">
                <a:latin typeface="Garamond Premr Pro Smbd" pitchFamily="18" charset="0"/>
              </a:rPr>
              <a:t>Actions And Their Affect On Others</a:t>
            </a:r>
            <a:endParaRPr lang="en-US" sz="3200" dirty="0">
              <a:latin typeface="Garamond Premr Pro Smbd" pitchFamily="18" charset="0"/>
            </a:endParaRPr>
          </a:p>
        </p:txBody>
      </p:sp>
      <p:sp>
        <p:nvSpPr>
          <p:cNvPr id="3" name="Content Placeholder 2"/>
          <p:cNvSpPr>
            <a:spLocks noGrp="1"/>
          </p:cNvSpPr>
          <p:nvPr>
            <p:ph idx="1"/>
          </p:nvPr>
        </p:nvSpPr>
        <p:spPr>
          <a:xfrm>
            <a:off x="228600" y="1143000"/>
            <a:ext cx="8534400" cy="5638800"/>
          </a:xfrm>
        </p:spPr>
        <p:txBody>
          <a:bodyPr>
            <a:normAutofit/>
          </a:bodyPr>
          <a:lstStyle/>
          <a:p>
            <a:r>
              <a:rPr lang="en-US" sz="2800" dirty="0" smtClean="0"/>
              <a:t>Buy a coke in a liquor store?</a:t>
            </a:r>
          </a:p>
          <a:p>
            <a:r>
              <a:rPr lang="en-US" sz="2800" dirty="0" smtClean="0"/>
              <a:t>Let someone of the opposite sex </a:t>
            </a:r>
            <a:r>
              <a:rPr lang="en-US" sz="2800" dirty="0" smtClean="0"/>
              <a:t>spend the </a:t>
            </a:r>
            <a:r>
              <a:rPr lang="en-US" sz="2800" dirty="0" smtClean="0"/>
              <a:t>night in </a:t>
            </a:r>
            <a:r>
              <a:rPr lang="en-US" sz="2800" dirty="0" smtClean="0"/>
              <a:t>your house while </a:t>
            </a:r>
            <a:r>
              <a:rPr lang="en-US" sz="2800" dirty="0" smtClean="0"/>
              <a:t>your </a:t>
            </a:r>
            <a:r>
              <a:rPr lang="en-US" sz="2800" dirty="0" smtClean="0"/>
              <a:t>spouse is gone</a:t>
            </a:r>
            <a:r>
              <a:rPr lang="en-US" sz="2800" dirty="0" smtClean="0"/>
              <a:t>?</a:t>
            </a:r>
          </a:p>
          <a:p>
            <a:r>
              <a:rPr lang="en-US" sz="2800" dirty="0" smtClean="0"/>
              <a:t>Go to dance, but don’t dance?</a:t>
            </a:r>
          </a:p>
          <a:p>
            <a:pPr marL="0" indent="0">
              <a:buNone/>
            </a:pPr>
            <a:r>
              <a:rPr lang="en-US" sz="2800" b="1" u="sng" dirty="0" smtClean="0"/>
              <a:t>Romans 13 </a:t>
            </a:r>
          </a:p>
          <a:p>
            <a:pPr marL="0" indent="0">
              <a:buNone/>
            </a:pPr>
            <a:r>
              <a:rPr lang="en-US" sz="2800" dirty="0" smtClean="0"/>
              <a:t> 14 But put on the Lord Jesus Christ, and make no provision for the flesh in regard to its lusts.</a:t>
            </a:r>
          </a:p>
          <a:p>
            <a:pPr marL="0" indent="0">
              <a:buNone/>
            </a:pPr>
            <a:endParaRPr lang="en-US" sz="1200" dirty="0" smtClean="0"/>
          </a:p>
          <a:p>
            <a:pPr marL="0" indent="0">
              <a:buNone/>
            </a:pPr>
            <a:r>
              <a:rPr lang="en-US" sz="2800" b="1" u="sng" dirty="0" smtClean="0"/>
              <a:t>1 Thessalonians 5 </a:t>
            </a:r>
          </a:p>
          <a:p>
            <a:pPr marL="0" indent="0">
              <a:buNone/>
            </a:pPr>
            <a:r>
              <a:rPr lang="en-US" sz="2800" dirty="0" smtClean="0"/>
              <a:t> 21 But examine everything carefully; hold fast to that which is good;</a:t>
            </a:r>
          </a:p>
          <a:p>
            <a:pPr marL="0" indent="0">
              <a:buNone/>
            </a:pPr>
            <a:r>
              <a:rPr lang="en-US" sz="2800" dirty="0" smtClean="0"/>
              <a:t> 22 abstain from every form of evil.</a:t>
            </a:r>
          </a:p>
        </p:txBody>
      </p:sp>
    </p:spTree>
    <p:extLst>
      <p:ext uri="{BB962C8B-B14F-4D97-AF65-F5344CB8AC3E}">
        <p14:creationId xmlns:p14="http://schemas.microsoft.com/office/powerpoint/2010/main" val="116401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931</Words>
  <Application>Microsoft Office PowerPoint</Application>
  <PresentationFormat>On-screen Show (4:3)</PresentationFormat>
  <Paragraphs>75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INFLUENCE</vt:lpstr>
      <vt:lpstr>Daniel</vt:lpstr>
      <vt:lpstr>Daniel</vt:lpstr>
      <vt:lpstr>Jesus</vt:lpstr>
      <vt:lpstr>Jesus To His Disciples</vt:lpstr>
      <vt:lpstr>Why Do We Need To Be Above Reproach?</vt:lpstr>
      <vt:lpstr>Christians Must Consider How Our Actions Affect Others</vt:lpstr>
      <vt:lpstr>Actions And Their Affect On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dc:creator>
  <cp:lastModifiedBy>Andy</cp:lastModifiedBy>
  <cp:revision>19</cp:revision>
  <dcterms:created xsi:type="dcterms:W3CDTF">2015-03-21T15:05:16Z</dcterms:created>
  <dcterms:modified xsi:type="dcterms:W3CDTF">2015-03-22T12:05:10Z</dcterms:modified>
</cp:coreProperties>
</file>