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7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8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87" autoAdjust="0"/>
  </p:normalViewPr>
  <p:slideViewPr>
    <p:cSldViewPr>
      <p:cViewPr varScale="1">
        <p:scale>
          <a:sx n="102" d="100"/>
          <a:sy n="102" d="100"/>
        </p:scale>
        <p:origin x="117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3D376A7-FC19-4F60-A2D4-A42B90B96AF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0395867-BAE3-4FC3-A1F7-5D8EE1859E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C81FC91A-D161-4B18-ADA1-3395E20CF78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BB4035BE-518A-4127-9061-20349977E80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027B920E-C995-49DC-BB17-7735A6DB44B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031627A1-F243-4053-9F9C-E7D932AF19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6D7A68DE-A7A2-47FD-9B22-B8679102D7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DEE113A2-11B8-4DAA-ADE2-E2B8F9C14A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D38FC4-CC0D-4B79-895A-9BA31A687C25}" type="slidenum">
              <a:rPr lang="en-US" altLang="en-US" sz="1200" b="0"/>
              <a:pPr/>
              <a:t>1</a:t>
            </a:fld>
            <a:endParaRPr lang="en-US" altLang="en-US" sz="1200" b="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431684D-F20A-4376-A065-BF0A79C0D0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EE02B0CF-B2B6-47EC-B7E6-07DC0FC9AD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524D767B-45C3-40BC-8368-9DAD485897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92C2C8-08CB-4CB5-A75A-9A12510D259B}" type="slidenum">
              <a:rPr lang="en-US" altLang="en-US" sz="1200" b="0"/>
              <a:pPr/>
              <a:t>10</a:t>
            </a:fld>
            <a:endParaRPr lang="en-US" altLang="en-US" sz="1200" b="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6532C1F2-63B9-4C38-9E8F-25DB2AD7D28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3F030762-9958-4806-96A0-44D8BF2481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5F0FDBA5-937E-446B-9FF1-42D6B5C50B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9D16DC-4DE6-4F4E-8DEF-3AF077F2B6CD}" type="slidenum">
              <a:rPr lang="en-US" altLang="en-US" sz="1200" b="0"/>
              <a:pPr/>
              <a:t>11</a:t>
            </a:fld>
            <a:endParaRPr lang="en-US" altLang="en-US" sz="1200" b="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5F41606-D2A4-4E1D-A08A-A5FC2EF34F5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996E205B-1816-4630-A7D3-C73DD3A59C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F0DF874B-92E7-43C2-A855-7C68DEDF86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6090BF-EBFA-4E35-8AC9-A661E7732BAF}" type="slidenum">
              <a:rPr lang="en-US" altLang="en-US" sz="1200" b="0"/>
              <a:pPr/>
              <a:t>2</a:t>
            </a:fld>
            <a:endParaRPr lang="en-US" altLang="en-US" sz="1200" b="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047D3B6-DA9D-4BA5-A2E9-ABCFC6F91F3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DB29AB31-A748-4182-AEF7-445B9FB41F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14FB2720-D3B4-412F-B248-CA403DCEBE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87EF6D-9540-40F2-8248-ED14884425F3}" type="slidenum">
              <a:rPr lang="en-US" altLang="en-US" sz="1200" b="0"/>
              <a:pPr/>
              <a:t>3</a:t>
            </a:fld>
            <a:endParaRPr lang="en-US" altLang="en-US" sz="1200" b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BA2636F-6D9A-4307-B98A-B8F31C56E8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73CE86D4-2B77-4405-A301-B5815B6DAE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8CEA3F06-EF54-4248-BAE8-1DD49AA3ED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090106-3F05-4C51-8112-66A18B531D9F}" type="slidenum">
              <a:rPr lang="en-US" altLang="en-US" sz="1200" b="0"/>
              <a:pPr/>
              <a:t>4</a:t>
            </a:fld>
            <a:endParaRPr lang="en-US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5E32114-541B-46FB-BF9D-0BDFE74B44A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CA2E138-F1FD-4A3E-9CE8-6094DEA92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5A349C3-6129-4C6F-8B18-D9664B0B91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6A81E0-CE70-4E0E-ADAA-344511DD285B}" type="slidenum">
              <a:rPr lang="en-US" altLang="en-US" sz="1200" b="0"/>
              <a:pPr/>
              <a:t>5</a:t>
            </a:fld>
            <a:endParaRPr lang="en-US" altLang="en-US" sz="1200" b="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354EF0A-AFE9-489C-A201-44270E64DCC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2CAD453C-0F10-4DFA-AFC0-80220562B3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3FD53FE7-F537-4C82-9C0E-8610A6051C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BAEADA-E971-4955-A961-FEE618C2E787}" type="slidenum">
              <a:rPr lang="en-US" altLang="en-US" sz="1200" b="0"/>
              <a:pPr/>
              <a:t>6</a:t>
            </a:fld>
            <a:endParaRPr lang="en-US" altLang="en-US" sz="1200" b="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7BA54A4-3862-4216-B556-5A113615E3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E34984A-CA99-495F-8E01-F300427365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03E4A96B-AF7C-4495-8FC0-0AD5D4C8F0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5F0E8B-3880-4262-B49B-03D8CF3CBD78}" type="slidenum">
              <a:rPr lang="en-US" altLang="en-US" sz="1200" b="0"/>
              <a:pPr/>
              <a:t>7</a:t>
            </a:fld>
            <a:endParaRPr lang="en-US" altLang="en-US" sz="1200" b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21B5A96E-E349-4E26-8294-8287363E98B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680E29B8-382E-4952-BC84-5C2A04E1D1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CF055DF-FC75-4A1E-8FFA-61E4C35191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4F029B-A07D-4444-A3A3-7DCAEDF58CE8}" type="slidenum">
              <a:rPr lang="en-US" altLang="en-US" sz="1200" b="0"/>
              <a:pPr/>
              <a:t>8</a:t>
            </a:fld>
            <a:endParaRPr lang="en-US" altLang="en-US" sz="1200" b="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06DD52D9-512A-40FB-A18B-C41A830A530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46655CBD-62D5-44BD-B32D-A7E2F6958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EE147542-4224-42A9-A141-9ED53F7FEA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35C53E-A780-4310-BC2A-F2E2498FA183}" type="slidenum">
              <a:rPr lang="en-US" altLang="en-US" sz="1200" b="0"/>
              <a:pPr/>
              <a:t>9</a:t>
            </a:fld>
            <a:endParaRPr lang="en-US" altLang="en-US" sz="1200" b="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AF9B7BA5-2773-4316-B9E3-A3B9909E27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F05193D-0907-4FDF-BBD5-AE059D50C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4FDC1C1-27CA-4683-A9F8-927EA934FA4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CE33EB65-E89E-48C3-B1B8-E11D3EE166D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BF9F5D76-ED77-4B12-B36C-EDBF9A4346A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B40E664-3489-484A-8939-F6CCB4BF265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2A35D403-538B-4B5C-B603-3EB6DA9BC54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0 w 1722"/>
                <a:gd name="T1" fmla="*/ 65 h 66"/>
                <a:gd name="T2" fmla="*/ 1720 w 1722"/>
                <a:gd name="T3" fmla="*/ 59 h 66"/>
                <a:gd name="T4" fmla="*/ 0 w 1722"/>
                <a:gd name="T5" fmla="*/ 0 h 66"/>
                <a:gd name="T6" fmla="*/ 0 w 1722"/>
                <a:gd name="T7" fmla="*/ 47 h 66"/>
                <a:gd name="T8" fmla="*/ 1720 w 1722"/>
                <a:gd name="T9" fmla="*/ 65 h 66"/>
                <a:gd name="T10" fmla="*/ 1720 w 1722"/>
                <a:gd name="T11" fmla="*/ 6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3EBF8A19-8323-4E0C-BDB1-A3A58CB1338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79A9EE9A-33CF-495C-8623-5A6DAC31D5A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4 w 975"/>
                <a:gd name="T1" fmla="*/ 48 h 101"/>
                <a:gd name="T2" fmla="*/ 97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4 w 975"/>
                <a:gd name="T9" fmla="*/ 48 h 101"/>
                <a:gd name="T10" fmla="*/ 97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1013F399-272E-4E84-A637-87095895785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9 w 2141"/>
                <a:gd name="T7" fmla="*/ 0 h 198"/>
                <a:gd name="T8" fmla="*/ 213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A1E0F806-0464-4C1D-9033-EFD2E894F33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5A5E53A3-658A-432F-AEF7-EB51AA6E02A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9 w 2517"/>
                <a:gd name="T1" fmla="*/ 276 h 276"/>
                <a:gd name="T2" fmla="*/ 2514 w 2517"/>
                <a:gd name="T3" fmla="*/ 204 h 276"/>
                <a:gd name="T4" fmla="*/ 2257 w 2517"/>
                <a:gd name="T5" fmla="*/ 0 h 276"/>
                <a:gd name="T6" fmla="*/ 0 w 2517"/>
                <a:gd name="T7" fmla="*/ 276 h 276"/>
                <a:gd name="T8" fmla="*/ 2179 w 2517"/>
                <a:gd name="T9" fmla="*/ 276 h 276"/>
                <a:gd name="T10" fmla="*/ 21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BA8AED56-E858-427B-B3C3-C742D1A9A2C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0036E0DD-C0A9-4C09-A4D4-6FF0BB3036F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8 w 729"/>
                <a:gd name="T7" fmla="*/ 240 h 240"/>
                <a:gd name="T8" fmla="*/ 72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5AEAB67E-5200-4DFA-B451-B4D297C9D21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7F8BDAD-FB22-4B58-95C8-7004BC035EF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8 w 729"/>
                <a:gd name="T1" fmla="*/ 318 h 318"/>
                <a:gd name="T2" fmla="*/ 72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8 w 729"/>
                <a:gd name="T9" fmla="*/ 318 h 318"/>
                <a:gd name="T10" fmla="*/ 72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75F6CEE1-CB3E-48F7-85D7-9079B0CB13E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0214FC4F-1DF1-4EE5-B8C4-28C22F0AAB7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1E237C26-A343-4B8D-B530-51F91589D7A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1ECF5382-3B86-4AF4-B1B6-9DF5561067E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D3AFBAE6-8365-4085-BAFB-6F5533D12AA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54824F6C-A6AC-4F56-B1A7-F99784A8CD1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A6A1AE20-5A1E-4B75-B688-DE014C0E0CA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02621275-3F4B-4FCA-891C-C1CD847E892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BB932E31-8932-4378-BF50-1D52BFC6379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855F4AE2-BC71-4165-8E8C-FCC3EDE4DE4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C4D0A33E-A569-463B-8C4C-354AA771EB4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5D2C7909-71B0-4A32-824F-65A67C954D8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AD3E2227-B66D-4B04-B2F3-AF8AC5B4CE2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id="{DB38C734-D32A-42B4-8C00-7DF394F87F2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293C1A84-C37F-4BE6-A76E-BC92E51D089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9B361B49-8F74-419B-B702-027F008B664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972E0D3B-0B7B-4EE7-8146-056C5842078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40E0365B-1167-447D-B311-7230409BDBB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5097D559-69A7-4E3C-9D0B-5483457901E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F533DEC0-25C1-4753-A73C-7C04EA1CB98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88E120EB-7053-40EF-94D7-12843A9593B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A91347A8-2E3F-492F-94C0-D9EC229A7E0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811CA0D7-4DE6-4447-BF0F-0C701354E8B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41" name="Group 39">
              <a:extLst>
                <a:ext uri="{FF2B5EF4-FFF2-40B4-BE49-F238E27FC236}">
                  <a16:creationId xmlns:a16="http://schemas.microsoft.com/office/drawing/2014/main" id="{07A00A83-1407-44F3-8FCC-71BD4777829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79842952-C784-4326-8C8E-C04BCF24071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3" name="Freeform 41">
                <a:extLst>
                  <a:ext uri="{FF2B5EF4-FFF2-40B4-BE49-F238E27FC236}">
                    <a16:creationId xmlns:a16="http://schemas.microsoft.com/office/drawing/2014/main" id="{B77A075B-E85E-46C6-BBDF-96BDBD20142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2359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359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 sz="36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23BF90F0-30A4-423D-A0D2-97ACFB1FC6A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F1BBCFBF-60A7-4DB6-894F-FD84D6DA45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" name="Rectangle 46">
            <a:extLst>
              <a:ext uri="{FF2B5EF4-FFF2-40B4-BE49-F238E27FC236}">
                <a16:creationId xmlns:a16="http://schemas.microsoft.com/office/drawing/2014/main" id="{26846B15-B1B2-4E26-973D-8551C2CE07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C1134-A720-46DB-92AB-C13A66D886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93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5E9A064B-5BB3-4BAB-86A4-586F9DC608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998FD38F-C617-425A-84A5-867F74415D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79C07463-8B99-4EE1-AF25-7D5FF28DA5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60E261-2B06-4496-91A7-279C246C3C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87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76B27F81-17E8-4114-825B-F3489612C9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3EA51155-D014-4C2B-86E0-A378CCFB6B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64CB079C-6B37-442A-BFA6-7B3E76129E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FDCFD-70E2-4690-B9B6-266FC71F9E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259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2BBEC7-57AE-4F86-B4D8-FE1811FBDD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44A52A-70EF-4F86-B305-B558A380FE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6953EE-02FD-4648-8B4D-4E1A9641DF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12402-35B7-4F5B-BF48-4F33510199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0775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F93F28-D073-4018-985B-4238003362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0FDEAD-2532-48E9-9760-CB3E6E6E97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79A400-1BDC-4459-94FD-51670BE1CB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93A3E-7698-4ED2-B721-CF3E4E4BD4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82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16F69C-F430-4F2B-ACC0-C27B1CA36D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73F98C-414D-4FDD-ABE9-650657DA64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89D092-50EC-4548-B510-A3EEA559DF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474C4-3C7B-46B2-A6FC-2FA2BA79E8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71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BA4182-22C5-4FEA-9591-FDCF0DD989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0C35BF-05B8-4E03-A4BA-F554B03119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FAF585-7593-45A3-BF1D-A04162B041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14BDC-9F9F-4C82-8F2D-A47DF40221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870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B8DC11-3A52-41EC-A395-0C8269AA7E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1B612C0-14C3-4724-9143-44F0A8F5F0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3D92124-606C-4952-A3A1-2D6D66DA61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F1307-E2F9-4138-A206-6FB64C7A8B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536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149350E-4AE2-4A35-B73C-36B72EC15D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66AA207-02D3-48ED-B986-6A126C7C6B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6B8F550-EFA5-477F-B23D-FB28FB17CF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D7A820-BDAC-4712-915C-54631E9927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578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48E0675-C95D-4F99-983C-A2E232D6CB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AA16571-4C28-4116-AA40-F37AECB545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9841FA0-02FB-4E7E-9993-0FD46D352B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EEBF9-58E6-4E33-879F-C8B48F20B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403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09B5FB-1C5C-46B0-90E7-463EDE0E74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1201BF-A2E1-4AD1-8BAC-E9FDE53FDC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B5D265-251A-4763-AC89-A955013DD8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FD1DBC-162C-4C76-B98E-C03AEBBB7B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468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6BED00F8-122F-445C-8B75-274D1034B6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FBBADED3-58A8-4916-A9F0-2ED60CFDEC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23681D2F-7301-4D17-BA4C-A1165FEE36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978ED6-4101-44A3-A342-D809997B16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6291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E19DCC-0CF2-437B-87DD-D03351E0C1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4EE47A-B58D-4A7D-BA6D-9A1A3E45C5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597171-66FD-4149-9AD2-5BBEC9754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853CCE-EEB5-424E-BDDF-F65A7E19AB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0313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1F5844-7911-4728-9119-EE610F3EB7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A9AF2F-A48E-454A-8062-F5D991287C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2CB551-197A-48E4-A58F-D85DCB4695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A7C17-9A71-44FE-A31E-565CAB3151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743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9D14C8-2CC8-462C-8ADC-80F30885BF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0F27C9-C034-4298-B5D1-17762156F9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A68C05-B51F-449C-9C3C-C82036D5EC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79CEC-88D8-419F-B588-0755F4BD2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52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E00A9998-A07E-4FC6-BD26-875C7E987C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043A16D4-C7F3-422E-87D5-EDA14BD9BC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2E05778A-7A1F-4F87-B568-352B42FDD3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6BB70-1CBB-464F-950B-1F3421F241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48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0BA7BC98-EC03-4FC3-AC17-9B815CB6A7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4BAA6AEA-0E6B-444E-AEB0-101D6E5CE8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ECBBB68C-107C-4F6B-AFD5-B2923832A6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1DE846-E672-4382-9364-129C86ED5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18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D3DD628A-BB60-457D-951F-F2E5F65461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7D68C932-4A74-48AA-BEC5-53038310CB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6">
            <a:extLst>
              <a:ext uri="{FF2B5EF4-FFF2-40B4-BE49-F238E27FC236}">
                <a16:creationId xmlns:a16="http://schemas.microsoft.com/office/drawing/2014/main" id="{8EA94763-C416-4BED-8F7D-61A1485CF2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C398B7-DB18-4CD4-A6D7-50744C3BF3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28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1CE6AB1E-BF88-4C91-AE2C-D5AB3F7514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7BEE5F28-4BAF-48ED-815C-3996EB97AE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6">
            <a:extLst>
              <a:ext uri="{FF2B5EF4-FFF2-40B4-BE49-F238E27FC236}">
                <a16:creationId xmlns:a16="http://schemas.microsoft.com/office/drawing/2014/main" id="{EB771446-475D-4BDA-AACA-B1285382C8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482BA-8F49-446F-BA31-BD215A0EFC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09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>
            <a:extLst>
              <a:ext uri="{FF2B5EF4-FFF2-40B4-BE49-F238E27FC236}">
                <a16:creationId xmlns:a16="http://schemas.microsoft.com/office/drawing/2014/main" id="{96BD8637-4EDC-4020-845B-B556FE6741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5">
            <a:extLst>
              <a:ext uri="{FF2B5EF4-FFF2-40B4-BE49-F238E27FC236}">
                <a16:creationId xmlns:a16="http://schemas.microsoft.com/office/drawing/2014/main" id="{1AAACD1A-0428-4549-BD26-5C6F655380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id="{DFBEBF55-BDEB-4FF7-A031-9E203DEBE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7BCCE-CAA0-4A32-84A9-E1FDAB7F6E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678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BA79EB9D-5C64-4B37-8096-DDE5486828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383810E3-2E50-48C0-90BD-55DE8CCD12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C47485D3-005D-4C75-9ADC-23FA9E075C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92104-3712-4D98-88BE-5D0B856369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8849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6AD2D0A8-41E5-4F3B-B3EE-769CAED864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6471DC3E-029C-427D-AEAB-4EEB331D20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id="{FB4ECA90-1A2D-4EF8-BEFF-DA428B9ECC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56FB39-535D-411B-9F4B-EFF0761C2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10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A1C01F0-F16E-43C2-A959-639CCB6EEF3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2531" name="Freeform 3">
              <a:extLst>
                <a:ext uri="{FF2B5EF4-FFF2-40B4-BE49-F238E27FC236}">
                  <a16:creationId xmlns:a16="http://schemas.microsoft.com/office/drawing/2014/main" id="{640187FC-36B8-435D-8EE5-B4C6E746B86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532" name="Freeform 4">
              <a:extLst>
                <a:ext uri="{FF2B5EF4-FFF2-40B4-BE49-F238E27FC236}">
                  <a16:creationId xmlns:a16="http://schemas.microsoft.com/office/drawing/2014/main" id="{9399C008-488A-4441-B452-08F500DAF9D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533" name="Freeform 5">
              <a:extLst>
                <a:ext uri="{FF2B5EF4-FFF2-40B4-BE49-F238E27FC236}">
                  <a16:creationId xmlns:a16="http://schemas.microsoft.com/office/drawing/2014/main" id="{1DC90B0B-3C45-4CB9-AC86-EECA8B67658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35" name="Freeform 6">
              <a:extLst>
                <a:ext uri="{FF2B5EF4-FFF2-40B4-BE49-F238E27FC236}">
                  <a16:creationId xmlns:a16="http://schemas.microsoft.com/office/drawing/2014/main" id="{454C2EA4-51DB-47C3-A20F-68FF74C2DA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0 w 1722"/>
                <a:gd name="T1" fmla="*/ 65 h 66"/>
                <a:gd name="T2" fmla="*/ 1720 w 1722"/>
                <a:gd name="T3" fmla="*/ 59 h 66"/>
                <a:gd name="T4" fmla="*/ 0 w 1722"/>
                <a:gd name="T5" fmla="*/ 0 h 66"/>
                <a:gd name="T6" fmla="*/ 0 w 1722"/>
                <a:gd name="T7" fmla="*/ 47 h 66"/>
                <a:gd name="T8" fmla="*/ 1720 w 1722"/>
                <a:gd name="T9" fmla="*/ 65 h 66"/>
                <a:gd name="T10" fmla="*/ 1720 w 1722"/>
                <a:gd name="T11" fmla="*/ 6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5" name="Freeform 7">
              <a:extLst>
                <a:ext uri="{FF2B5EF4-FFF2-40B4-BE49-F238E27FC236}">
                  <a16:creationId xmlns:a16="http://schemas.microsoft.com/office/drawing/2014/main" id="{008296AF-477E-4241-A960-3E2042CD141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2C7AC17C-794C-4046-84C6-12363B6C414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4 w 975"/>
                <a:gd name="T1" fmla="*/ 48 h 101"/>
                <a:gd name="T2" fmla="*/ 97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4 w 975"/>
                <a:gd name="T9" fmla="*/ 48 h 101"/>
                <a:gd name="T10" fmla="*/ 97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C221445E-4C00-4D0A-9D81-F17FF3C7C49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9 w 2141"/>
                <a:gd name="T7" fmla="*/ 0 h 198"/>
                <a:gd name="T8" fmla="*/ 213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Freeform 10">
              <a:extLst>
                <a:ext uri="{FF2B5EF4-FFF2-40B4-BE49-F238E27FC236}">
                  <a16:creationId xmlns:a16="http://schemas.microsoft.com/office/drawing/2014/main" id="{7ECFF433-D050-4AEF-A49D-74EC73AB8E5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1AB716BB-4714-4D71-9ED0-2A0C196B3A7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9 w 2517"/>
                <a:gd name="T1" fmla="*/ 276 h 276"/>
                <a:gd name="T2" fmla="*/ 2514 w 2517"/>
                <a:gd name="T3" fmla="*/ 204 h 276"/>
                <a:gd name="T4" fmla="*/ 2257 w 2517"/>
                <a:gd name="T5" fmla="*/ 0 h 276"/>
                <a:gd name="T6" fmla="*/ 0 w 2517"/>
                <a:gd name="T7" fmla="*/ 276 h 276"/>
                <a:gd name="T8" fmla="*/ 2179 w 2517"/>
                <a:gd name="T9" fmla="*/ 276 h 276"/>
                <a:gd name="T10" fmla="*/ 21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Freeform 12">
              <a:extLst>
                <a:ext uri="{FF2B5EF4-FFF2-40B4-BE49-F238E27FC236}">
                  <a16:creationId xmlns:a16="http://schemas.microsoft.com/office/drawing/2014/main" id="{4457BA55-164C-47D6-9FDB-F6A6745F6B4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2" name="Freeform 13">
              <a:extLst>
                <a:ext uri="{FF2B5EF4-FFF2-40B4-BE49-F238E27FC236}">
                  <a16:creationId xmlns:a16="http://schemas.microsoft.com/office/drawing/2014/main" id="{0F8F5C4F-5F51-4EF2-A63F-B208167167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8 w 729"/>
                <a:gd name="T7" fmla="*/ 240 h 240"/>
                <a:gd name="T8" fmla="*/ 72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Freeform 14">
              <a:extLst>
                <a:ext uri="{FF2B5EF4-FFF2-40B4-BE49-F238E27FC236}">
                  <a16:creationId xmlns:a16="http://schemas.microsoft.com/office/drawing/2014/main" id="{53075934-E9CA-4081-B7AB-C6D99663E49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" name="Freeform 15">
              <a:extLst>
                <a:ext uri="{FF2B5EF4-FFF2-40B4-BE49-F238E27FC236}">
                  <a16:creationId xmlns:a16="http://schemas.microsoft.com/office/drawing/2014/main" id="{5601B6E6-EEB8-44F4-8513-FCA77E12D1A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8 w 729"/>
                <a:gd name="T1" fmla="*/ 318 h 318"/>
                <a:gd name="T2" fmla="*/ 72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8 w 729"/>
                <a:gd name="T9" fmla="*/ 318 h 318"/>
                <a:gd name="T10" fmla="*/ 72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Freeform 16">
              <a:extLst>
                <a:ext uri="{FF2B5EF4-FFF2-40B4-BE49-F238E27FC236}">
                  <a16:creationId xmlns:a16="http://schemas.microsoft.com/office/drawing/2014/main" id="{A1917253-1D70-490F-BE0A-4863B5A5436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545" name="Freeform 17">
              <a:extLst>
                <a:ext uri="{FF2B5EF4-FFF2-40B4-BE49-F238E27FC236}">
                  <a16:creationId xmlns:a16="http://schemas.microsoft.com/office/drawing/2014/main" id="{30F0B077-BF30-4517-93E4-F9E23B2F1C3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546" name="Freeform 18">
              <a:extLst>
                <a:ext uri="{FF2B5EF4-FFF2-40B4-BE49-F238E27FC236}">
                  <a16:creationId xmlns:a16="http://schemas.microsoft.com/office/drawing/2014/main" id="{2E91FD96-3A42-45D9-BCAB-DFD614CEA0B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8" name="Freeform 19">
              <a:extLst>
                <a:ext uri="{FF2B5EF4-FFF2-40B4-BE49-F238E27FC236}">
                  <a16:creationId xmlns:a16="http://schemas.microsoft.com/office/drawing/2014/main" id="{48798A92-A729-42B2-8A32-0045E33EF53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Freeform 20">
              <a:extLst>
                <a:ext uri="{FF2B5EF4-FFF2-40B4-BE49-F238E27FC236}">
                  <a16:creationId xmlns:a16="http://schemas.microsoft.com/office/drawing/2014/main" id="{04E6FB34-2AE0-40E0-893E-0AF4462A83F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50" name="Freeform 21">
              <a:extLst>
                <a:ext uri="{FF2B5EF4-FFF2-40B4-BE49-F238E27FC236}">
                  <a16:creationId xmlns:a16="http://schemas.microsoft.com/office/drawing/2014/main" id="{C5047CDA-1838-4CD7-8BCE-30EB993245D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Freeform 22">
              <a:extLst>
                <a:ext uri="{FF2B5EF4-FFF2-40B4-BE49-F238E27FC236}">
                  <a16:creationId xmlns:a16="http://schemas.microsoft.com/office/drawing/2014/main" id="{498CC865-43F5-4464-BC8A-F22E1D84C6C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551" name="Freeform 23">
              <a:extLst>
                <a:ext uri="{FF2B5EF4-FFF2-40B4-BE49-F238E27FC236}">
                  <a16:creationId xmlns:a16="http://schemas.microsoft.com/office/drawing/2014/main" id="{A4933C72-BCB7-42E8-89A2-48CE62C8DB6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552" name="Freeform 24">
              <a:extLst>
                <a:ext uri="{FF2B5EF4-FFF2-40B4-BE49-F238E27FC236}">
                  <a16:creationId xmlns:a16="http://schemas.microsoft.com/office/drawing/2014/main" id="{C275A0CD-15AF-4B40-B2F4-2E53161253C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54" name="Freeform 25">
              <a:extLst>
                <a:ext uri="{FF2B5EF4-FFF2-40B4-BE49-F238E27FC236}">
                  <a16:creationId xmlns:a16="http://schemas.microsoft.com/office/drawing/2014/main" id="{7A94F65E-7EDF-4E0A-ABE0-45E0C0A42DC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4" name="Freeform 26">
              <a:extLst>
                <a:ext uri="{FF2B5EF4-FFF2-40B4-BE49-F238E27FC236}">
                  <a16:creationId xmlns:a16="http://schemas.microsoft.com/office/drawing/2014/main" id="{B3AEAA60-5ACB-4B40-9C4C-1DEFFB32FB7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555" name="Freeform 27">
              <a:extLst>
                <a:ext uri="{FF2B5EF4-FFF2-40B4-BE49-F238E27FC236}">
                  <a16:creationId xmlns:a16="http://schemas.microsoft.com/office/drawing/2014/main" id="{08CF2B8F-48E3-4C2D-BBBC-6961C987CB0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57" name="Freeform 28">
              <a:extLst>
                <a:ext uri="{FF2B5EF4-FFF2-40B4-BE49-F238E27FC236}">
                  <a16:creationId xmlns:a16="http://schemas.microsoft.com/office/drawing/2014/main" id="{4E9320E5-4EB4-4D27-AFCF-877CB11B890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7" name="Freeform 29">
              <a:extLst>
                <a:ext uri="{FF2B5EF4-FFF2-40B4-BE49-F238E27FC236}">
                  <a16:creationId xmlns:a16="http://schemas.microsoft.com/office/drawing/2014/main" id="{6EB3305F-7700-4D77-BAEE-44E9CAF83E0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59" name="Freeform 30">
              <a:extLst>
                <a:ext uri="{FF2B5EF4-FFF2-40B4-BE49-F238E27FC236}">
                  <a16:creationId xmlns:a16="http://schemas.microsoft.com/office/drawing/2014/main" id="{33D56849-CA8E-4837-86D1-F22B8C9A3DE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9" name="Freeform 31">
              <a:extLst>
                <a:ext uri="{FF2B5EF4-FFF2-40B4-BE49-F238E27FC236}">
                  <a16:creationId xmlns:a16="http://schemas.microsoft.com/office/drawing/2014/main" id="{1772C418-7D92-4230-9EC6-9BAF4E15E99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560" name="Freeform 32">
              <a:extLst>
                <a:ext uri="{FF2B5EF4-FFF2-40B4-BE49-F238E27FC236}">
                  <a16:creationId xmlns:a16="http://schemas.microsoft.com/office/drawing/2014/main" id="{2D8ECC99-7520-41A4-A07D-E6F7D80BA31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561" name="Freeform 33">
              <a:extLst>
                <a:ext uri="{FF2B5EF4-FFF2-40B4-BE49-F238E27FC236}">
                  <a16:creationId xmlns:a16="http://schemas.microsoft.com/office/drawing/2014/main" id="{661331B7-4144-44EB-8C8F-0921BF88629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562" name="Freeform 34">
              <a:extLst>
                <a:ext uri="{FF2B5EF4-FFF2-40B4-BE49-F238E27FC236}">
                  <a16:creationId xmlns:a16="http://schemas.microsoft.com/office/drawing/2014/main" id="{840CFAF6-7A63-43F3-A577-5DD25509292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563" name="Freeform 35">
              <a:extLst>
                <a:ext uri="{FF2B5EF4-FFF2-40B4-BE49-F238E27FC236}">
                  <a16:creationId xmlns:a16="http://schemas.microsoft.com/office/drawing/2014/main" id="{AC0208D3-36A2-4FB6-B39D-C7182CAE157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564" name="Freeform 36">
              <a:extLst>
                <a:ext uri="{FF2B5EF4-FFF2-40B4-BE49-F238E27FC236}">
                  <a16:creationId xmlns:a16="http://schemas.microsoft.com/office/drawing/2014/main" id="{D6842FA2-082A-4E2D-9671-CB98933D0EF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565" name="Freeform 37">
              <a:extLst>
                <a:ext uri="{FF2B5EF4-FFF2-40B4-BE49-F238E27FC236}">
                  <a16:creationId xmlns:a16="http://schemas.microsoft.com/office/drawing/2014/main" id="{A82F7233-9B79-495C-B098-6D9BC451ED1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566" name="Freeform 38">
              <a:extLst>
                <a:ext uri="{FF2B5EF4-FFF2-40B4-BE49-F238E27FC236}">
                  <a16:creationId xmlns:a16="http://schemas.microsoft.com/office/drawing/2014/main" id="{1A284A41-DA34-46CA-9204-F221FC69177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68" name="Group 39">
              <a:extLst>
                <a:ext uri="{FF2B5EF4-FFF2-40B4-BE49-F238E27FC236}">
                  <a16:creationId xmlns:a16="http://schemas.microsoft.com/office/drawing/2014/main" id="{9FAFB1A2-4F63-4040-82C5-B86A3681484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2568" name="Freeform 40">
                <a:extLst>
                  <a:ext uri="{FF2B5EF4-FFF2-40B4-BE49-F238E27FC236}">
                    <a16:creationId xmlns:a16="http://schemas.microsoft.com/office/drawing/2014/main" id="{335DCF6D-5441-44C3-AFA2-01DDCCA3482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2569" name="Freeform 41">
                <a:extLst>
                  <a:ext uri="{FF2B5EF4-FFF2-40B4-BE49-F238E27FC236}">
                    <a16:creationId xmlns:a16="http://schemas.microsoft.com/office/drawing/2014/main" id="{B38AC880-A0DF-4651-944C-86A7B49B715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22570" name="Rectangle 42">
            <a:extLst>
              <a:ext uri="{FF2B5EF4-FFF2-40B4-BE49-F238E27FC236}">
                <a16:creationId xmlns:a16="http://schemas.microsoft.com/office/drawing/2014/main" id="{67E8E2DD-215E-4761-9DC6-62A616CB4A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2571" name="Rectangle 43">
            <a:extLst>
              <a:ext uri="{FF2B5EF4-FFF2-40B4-BE49-F238E27FC236}">
                <a16:creationId xmlns:a16="http://schemas.microsoft.com/office/drawing/2014/main" id="{40FDD3D4-2B35-494C-BE8C-2CF0B9B411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2572" name="Rectangle 44">
            <a:extLst>
              <a:ext uri="{FF2B5EF4-FFF2-40B4-BE49-F238E27FC236}">
                <a16:creationId xmlns:a16="http://schemas.microsoft.com/office/drawing/2014/main" id="{641B7FA0-72DF-407C-929F-4640845A49F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73" name="Rectangle 45">
            <a:extLst>
              <a:ext uri="{FF2B5EF4-FFF2-40B4-BE49-F238E27FC236}">
                <a16:creationId xmlns:a16="http://schemas.microsoft.com/office/drawing/2014/main" id="{CE4FD1A2-7CF6-4601-8DBB-5A31B81C8E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74" name="Rectangle 46">
            <a:extLst>
              <a:ext uri="{FF2B5EF4-FFF2-40B4-BE49-F238E27FC236}">
                <a16:creationId xmlns:a16="http://schemas.microsoft.com/office/drawing/2014/main" id="{2F36B90C-312E-42D9-8D3A-7A31EA85E3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C53DD28-6E22-4275-9805-B0BBDB202D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594C3E7-DE75-4477-BFD5-6DF0BC957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92620D1-9406-413A-963D-4E1FDEEF7E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39F474C2-7769-408D-BB4D-F3FEDEE0884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B8B415EA-E300-4DF2-9566-3AFF3C7169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FF7E46B8-8509-48E3-9657-E72389635B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fld id="{F8B0D8DE-8796-4273-A75E-6DB9BEC15F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CD3F6DC-4489-4167-8349-DFE2BFF90D4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685800"/>
            <a:ext cx="8229600" cy="16986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6600">
                <a:latin typeface="Rockwell Extra Bold" charset="0"/>
              </a:rPr>
              <a:t>Moral Excellence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5FE0D97-7C6C-4497-96BF-F9DF12696B7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2209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6000">
                <a:solidFill>
                  <a:schemeClr val="hlink"/>
                </a:solidFill>
                <a:latin typeface="Rockwell Extra Bold" charset="0"/>
              </a:rPr>
              <a:t>Virtue</a:t>
            </a:r>
          </a:p>
          <a:p>
            <a:pPr eaLnBrk="1" hangingPunct="1">
              <a:defRPr/>
            </a:pPr>
            <a:r>
              <a:rPr lang="en-US" altLang="en-US" sz="3200">
                <a:solidFill>
                  <a:schemeClr val="hlink"/>
                </a:solidFill>
                <a:latin typeface="Rockwell Extra Bold" charset="0"/>
              </a:rPr>
              <a:t>2 Peter 1:5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B5619F17-E01F-4213-9E06-B23DE8F9A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953000"/>
            <a:ext cx="7696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But also for this very reason, giving all diligence, add to your faith </a:t>
            </a:r>
            <a:r>
              <a:rPr lang="en-US" altLang="en-US" sz="3200" u="sng">
                <a:solidFill>
                  <a:srgbClr val="FFFF00"/>
                </a:solidFill>
              </a:rPr>
              <a:t>virtue</a:t>
            </a:r>
            <a:r>
              <a:rPr lang="en-US" altLang="en-US" sz="3200"/>
              <a:t>, to virtue knowledge…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DE05692-46C3-494F-B9D4-CE97A7E612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385175" cy="974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800" b="1">
                <a:solidFill>
                  <a:srgbClr val="FFFF00"/>
                </a:solidFill>
              </a:rPr>
              <a:t>Application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A458087-2517-4419-8F9F-E7F48AACE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pPr eaLnBrk="1" hangingPunct="1">
              <a:buFont typeface="Wingdings" charset="2"/>
              <a:buBlip>
                <a:blip r:embed="rId3"/>
              </a:buBlip>
              <a:defRPr/>
            </a:pPr>
            <a:r>
              <a:rPr lang="en-US" altLang="en-US" sz="3600" b="1"/>
              <a:t>Obeying the Gospel</a:t>
            </a:r>
          </a:p>
          <a:p>
            <a:pPr eaLnBrk="1" hangingPunct="1">
              <a:buFont typeface="Wingdings" charset="2"/>
              <a:buBlip>
                <a:blip r:embed="rId3"/>
              </a:buBlip>
              <a:defRPr/>
            </a:pPr>
            <a:r>
              <a:rPr lang="en-US" altLang="en-US" sz="3600" b="1"/>
              <a:t>Worship</a:t>
            </a:r>
          </a:p>
          <a:p>
            <a:pPr eaLnBrk="1" hangingPunct="1">
              <a:buFont typeface="Wingdings" charset="2"/>
              <a:buBlip>
                <a:blip r:embed="rId3"/>
              </a:buBlip>
              <a:defRPr/>
            </a:pPr>
            <a:r>
              <a:rPr lang="en-US" altLang="en-US" sz="3600" b="1"/>
              <a:t>Work of the Church</a:t>
            </a:r>
          </a:p>
          <a:p>
            <a:pPr eaLnBrk="1" hangingPunct="1">
              <a:buFont typeface="Wingdings" charset="2"/>
              <a:buBlip>
                <a:blip r:embed="rId3"/>
              </a:buBlip>
              <a:defRPr/>
            </a:pPr>
            <a:r>
              <a:rPr lang="en-US" altLang="en-US" sz="3600" b="1"/>
              <a:t>Attendance</a:t>
            </a:r>
          </a:p>
          <a:p>
            <a:pPr eaLnBrk="1" hangingPunct="1">
              <a:buFont typeface="Wingdings" charset="2"/>
              <a:buBlip>
                <a:blip r:embed="rId3"/>
              </a:buBlip>
              <a:defRPr/>
            </a:pPr>
            <a:r>
              <a:rPr lang="en-US" altLang="en-US" sz="3600" b="1"/>
              <a:t>Church Discipline</a:t>
            </a:r>
          </a:p>
          <a:p>
            <a:pPr eaLnBrk="1" hangingPunct="1">
              <a:buFont typeface="Wingdings" charset="2"/>
              <a:buBlip>
                <a:blip r:embed="rId3"/>
              </a:buBlip>
              <a:defRPr/>
            </a:pPr>
            <a:r>
              <a:rPr lang="en-US" altLang="en-US" sz="3600" b="1"/>
              <a:t>Moral Issues:</a:t>
            </a:r>
          </a:p>
          <a:p>
            <a:pPr lvl="1" eaLnBrk="1" hangingPunct="1">
              <a:defRPr/>
            </a:pPr>
            <a:r>
              <a:rPr lang="en-US" altLang="en-US" sz="3200" b="1"/>
              <a:t>Abortion, Homosexuality, Adultery, Gambling, Pornography, Immodest Dress, Drinking, Dancing…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B373D6C-AB58-498E-9A76-EF9E045D15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latin typeface="Rockwell Extra Bold" charset="0"/>
              </a:rPr>
              <a:t>Definition: “Arete”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6665FC2-44A6-4220-BBDA-1315343B73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334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Font typeface="Wingdings" charset="2"/>
              <a:buBlip>
                <a:blip r:embed="rId3"/>
              </a:buBlip>
              <a:defRPr/>
            </a:pPr>
            <a:r>
              <a:rPr lang="en-US" altLang="en-US" sz="2800" b="1"/>
              <a:t>Thayer</a:t>
            </a:r>
            <a:r>
              <a:rPr lang="en-US" altLang="en-US" sz="2800"/>
              <a:t>—any excellence of a person, an endowment, property, or quality.</a:t>
            </a:r>
          </a:p>
          <a:p>
            <a:pPr eaLnBrk="1" hangingPunct="1">
              <a:lnSpc>
                <a:spcPct val="95000"/>
              </a:lnSpc>
              <a:buFont typeface="Wingdings" charset="2"/>
              <a:buBlip>
                <a:blip r:embed="rId3"/>
              </a:buBlip>
              <a:defRPr/>
            </a:pPr>
            <a:r>
              <a:rPr lang="en-US" altLang="en-US" sz="2800" b="1"/>
              <a:t>Vine</a:t>
            </a:r>
            <a:r>
              <a:rPr lang="en-US" altLang="en-US" sz="2800"/>
              <a:t>—whatever procures pre-eminent estimation for a person.</a:t>
            </a:r>
          </a:p>
          <a:p>
            <a:pPr eaLnBrk="1" hangingPunct="1">
              <a:lnSpc>
                <a:spcPct val="95000"/>
              </a:lnSpc>
              <a:buFont typeface="Wingdings" charset="2"/>
              <a:buBlip>
                <a:blip r:embed="rId3"/>
              </a:buBlip>
              <a:defRPr/>
            </a:pPr>
            <a:r>
              <a:rPr lang="en-US" altLang="en-US" sz="2800" b="1"/>
              <a:t>TDNT</a:t>
            </a:r>
            <a:r>
              <a:rPr lang="en-US" altLang="en-US" sz="2800"/>
              <a:t>—the excellence that the righteous are to maintain in life or death.</a:t>
            </a:r>
          </a:p>
          <a:p>
            <a:pPr eaLnBrk="1" hangingPunct="1">
              <a:lnSpc>
                <a:spcPct val="95000"/>
              </a:lnSpc>
              <a:buFont typeface="Wingdings" charset="2"/>
              <a:buBlip>
                <a:blip r:embed="rId3"/>
              </a:buBlip>
              <a:defRPr/>
            </a:pPr>
            <a:r>
              <a:rPr lang="en-US" altLang="en-US" sz="2800" b="1"/>
              <a:t>Cremer</a:t>
            </a:r>
            <a:r>
              <a:rPr lang="en-US" altLang="en-US" sz="2800"/>
              <a:t>—the excellence of a person which gives him his worth.</a:t>
            </a:r>
          </a:p>
          <a:p>
            <a:pPr lvl="1" eaLnBrk="1" hangingPunct="1">
              <a:lnSpc>
                <a:spcPct val="95000"/>
              </a:lnSpc>
              <a:defRPr/>
            </a:pPr>
            <a:r>
              <a:rPr lang="en-US" altLang="en-US" sz="2400"/>
              <a:t>Strength of character that maintains moral integrity, thus giving one real worth.</a:t>
            </a:r>
          </a:p>
          <a:p>
            <a:pPr lvl="1" eaLnBrk="1" hangingPunct="1">
              <a:lnSpc>
                <a:spcPct val="95000"/>
              </a:lnSpc>
              <a:defRPr/>
            </a:pPr>
            <a:r>
              <a:rPr lang="en-US" altLang="en-US" sz="2400"/>
              <a:t>Quality that is active, not passive, requiring great energy and boldness to ever maintain the moral code.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21359FF-5B2E-41BF-8479-955E163712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9445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latin typeface="Arial Rounded MT Bold" charset="0"/>
              </a:rPr>
              <a:t>Stems From Character of God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C63DD6F-0C93-48E0-9F5F-C42B570BF0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763000" cy="563880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Font typeface="Wingdings" charset="2"/>
              <a:buBlip>
                <a:blip r:embed="rId3"/>
              </a:buBlip>
              <a:defRPr/>
            </a:pPr>
            <a:r>
              <a:rPr lang="en-US" altLang="en-US" b="1"/>
              <a:t>1 Peter 2:9—“Praises (virtue) of Him who called you.”</a:t>
            </a:r>
          </a:p>
          <a:p>
            <a:pPr eaLnBrk="1" hangingPunct="1">
              <a:lnSpc>
                <a:spcPct val="125000"/>
              </a:lnSpc>
              <a:buFont typeface="Wingdings" charset="2"/>
              <a:buBlip>
                <a:blip r:embed="rId3"/>
              </a:buBlip>
              <a:defRPr/>
            </a:pPr>
            <a:r>
              <a:rPr lang="en-US" altLang="en-US" b="1"/>
              <a:t>Hebrews 6:18—Impossible for God to lie.</a:t>
            </a:r>
          </a:p>
          <a:p>
            <a:pPr eaLnBrk="1" hangingPunct="1">
              <a:lnSpc>
                <a:spcPct val="125000"/>
              </a:lnSpc>
              <a:buFont typeface="Wingdings" charset="2"/>
              <a:buBlip>
                <a:blip r:embed="rId3"/>
              </a:buBlip>
              <a:defRPr/>
            </a:pPr>
            <a:r>
              <a:rPr lang="en-US" altLang="en-US" b="1"/>
              <a:t>1 Thess. 5:24—He is faithful, we can completely rely on God and His Word.</a:t>
            </a:r>
          </a:p>
          <a:p>
            <a:pPr eaLnBrk="1" hangingPunct="1">
              <a:lnSpc>
                <a:spcPct val="125000"/>
              </a:lnSpc>
              <a:buFont typeface="Wingdings" charset="2"/>
              <a:buBlip>
                <a:blip r:embed="rId3"/>
              </a:buBlip>
              <a:defRPr/>
            </a:pPr>
            <a:r>
              <a:rPr lang="en-US" altLang="en-US" b="1"/>
              <a:t>Romans 9:14—He is righteous.</a:t>
            </a:r>
          </a:p>
          <a:p>
            <a:pPr eaLnBrk="1" hangingPunct="1">
              <a:lnSpc>
                <a:spcPct val="125000"/>
              </a:lnSpc>
              <a:buFont typeface="Wingdings" charset="2"/>
              <a:buBlip>
                <a:blip r:embed="rId3"/>
              </a:buBlip>
              <a:defRPr/>
            </a:pPr>
            <a:r>
              <a:rPr lang="en-US" altLang="en-US" b="1"/>
              <a:t>2 Peter 1:5—It is this strength of character that we, as God’s children, are to supply.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F3E7C8E0-1234-4E57-87B9-EE32C70C9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590800"/>
            <a:ext cx="8686800" cy="22272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chemeClr val="bg2"/>
                </a:solidFill>
              </a:rPr>
              <a:t>But you are a chosen generation, a royal priesthood, a holy nation, His own special people, that you may proclaim the </a:t>
            </a:r>
            <a:r>
              <a:rPr lang="en-US" altLang="en-US" sz="2800" u="sng">
                <a:solidFill>
                  <a:schemeClr val="bg2"/>
                </a:solidFill>
              </a:rPr>
              <a:t>praises</a:t>
            </a:r>
            <a:r>
              <a:rPr lang="en-US" altLang="en-US" sz="2800">
                <a:solidFill>
                  <a:schemeClr val="bg2"/>
                </a:solidFill>
              </a:rPr>
              <a:t> of Him who called you out of darkness into His marvelous light (1 Peter 2:9).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FA14F525-48B1-417C-AD93-2AEF46580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76600"/>
            <a:ext cx="8686800" cy="18002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chemeClr val="bg2"/>
                </a:solidFill>
              </a:rPr>
              <a:t>that by two immutable things, in which it is </a:t>
            </a:r>
            <a:r>
              <a:rPr lang="en-US" altLang="en-US" sz="2800" u="sng">
                <a:solidFill>
                  <a:schemeClr val="bg2"/>
                </a:solidFill>
              </a:rPr>
              <a:t>impossible for God to lie</a:t>
            </a:r>
            <a:r>
              <a:rPr lang="en-US" altLang="en-US" sz="2800">
                <a:solidFill>
                  <a:schemeClr val="bg2"/>
                </a:solidFill>
              </a:rPr>
              <a:t>, we might have strong consolation, who have fled for refuge to lay hold of the hope set before us. (Hebrews 6:18).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7C9398C9-80BD-4657-998F-71F5FE36A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40250"/>
            <a:ext cx="8686800" cy="9461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chemeClr val="bg2"/>
                </a:solidFill>
              </a:rPr>
              <a:t>He who calls you is </a:t>
            </a:r>
            <a:r>
              <a:rPr lang="en-US" altLang="en-US" sz="2800" u="sng">
                <a:solidFill>
                  <a:schemeClr val="bg2"/>
                </a:solidFill>
              </a:rPr>
              <a:t>faithful</a:t>
            </a:r>
            <a:r>
              <a:rPr lang="en-US" altLang="en-US" sz="2800">
                <a:solidFill>
                  <a:schemeClr val="bg2"/>
                </a:solidFill>
              </a:rPr>
              <a:t>, who also will do it.   (1 Thess. 5:24).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61FC8DEE-3AFF-428C-A372-F2368B479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0"/>
            <a:ext cx="8686800" cy="9461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chemeClr val="bg2"/>
                </a:solidFill>
              </a:rPr>
              <a:t>What shall we say then? Is there unrighteousness with God? Certainly not! (Romans 9:14).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  <p:bldP spid="41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>
            <a:extLst>
              <a:ext uri="{FF2B5EF4-FFF2-40B4-BE49-F238E27FC236}">
                <a16:creationId xmlns:a16="http://schemas.microsoft.com/office/drawing/2014/main" id="{C0F22567-6D77-4B61-9457-555A55D3C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752600"/>
            <a:ext cx="8610600" cy="30813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chemeClr val="bg2"/>
                </a:solidFill>
              </a:rPr>
              <a:t>Finally, brethren, whatever things are true, whatever things are noble, whatever things are just, whatever things are pure, whatever things are lovely, whatever things are of good report, if there is any </a:t>
            </a:r>
            <a:r>
              <a:rPr lang="en-US" altLang="en-US" sz="2800" u="sng">
                <a:solidFill>
                  <a:schemeClr val="bg2"/>
                </a:solidFill>
              </a:rPr>
              <a:t>virtue</a:t>
            </a:r>
            <a:r>
              <a:rPr lang="en-US" altLang="en-US" sz="2800">
                <a:solidFill>
                  <a:schemeClr val="bg2"/>
                </a:solidFill>
              </a:rPr>
              <a:t> and if there is anything praiseworthy--meditate on these things. (Philippians 4:8).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B20AE5D2-992C-4E6C-8A84-1CFF55301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03613"/>
            <a:ext cx="8534400" cy="13731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chemeClr val="bg2"/>
                </a:solidFill>
              </a:rPr>
              <a:t>But also for this very reason, </a:t>
            </a:r>
            <a:r>
              <a:rPr lang="en-US" altLang="en-US" sz="2800" u="sng">
                <a:solidFill>
                  <a:schemeClr val="bg2"/>
                </a:solidFill>
              </a:rPr>
              <a:t>giving all diligence</a:t>
            </a:r>
            <a:r>
              <a:rPr lang="en-US" altLang="en-US" sz="2800">
                <a:solidFill>
                  <a:schemeClr val="bg2"/>
                </a:solidFill>
              </a:rPr>
              <a:t>, add to your faith virtue, to virtue knowledge, (2 Peter 1:5).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5C65FDBE-1E32-438D-BA97-E76B76E447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683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/>
              <a:t>How Does Character Come?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755DE5D-7A46-48C8-BE03-09BCD349D0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15400" cy="57150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buFont typeface="Wingdings" charset="2"/>
              <a:buBlip>
                <a:blip r:embed="rId3"/>
              </a:buBlip>
              <a:defRPr/>
            </a:pPr>
            <a:r>
              <a:rPr lang="en-US" altLang="en-US" b="1"/>
              <a:t>Phil.</a:t>
            </a:r>
            <a:r>
              <a:rPr lang="en-US" altLang="en-US"/>
              <a:t> </a:t>
            </a:r>
            <a:r>
              <a:rPr lang="en-US" altLang="en-US" b="1"/>
              <a:t>4:8</a:t>
            </a:r>
            <a:r>
              <a:rPr lang="en-US" altLang="en-US"/>
              <a:t>—Contemplate what is right.</a:t>
            </a:r>
          </a:p>
          <a:p>
            <a:pPr eaLnBrk="1" hangingPunct="1">
              <a:lnSpc>
                <a:spcPct val="105000"/>
              </a:lnSpc>
              <a:buFont typeface="Wingdings" charset="2"/>
              <a:buBlip>
                <a:blip r:embed="rId3"/>
              </a:buBlip>
              <a:defRPr/>
            </a:pPr>
            <a:r>
              <a:rPr lang="en-US" altLang="en-US" b="1"/>
              <a:t>Romans 12:9</a:t>
            </a:r>
            <a:r>
              <a:rPr lang="en-US" altLang="en-US"/>
              <a:t>—Firm decision to do right.</a:t>
            </a:r>
          </a:p>
          <a:p>
            <a:pPr eaLnBrk="1" hangingPunct="1">
              <a:lnSpc>
                <a:spcPct val="105000"/>
              </a:lnSpc>
              <a:buFont typeface="Wingdings" charset="2"/>
              <a:buBlip>
                <a:blip r:embed="rId3"/>
              </a:buBlip>
              <a:defRPr/>
            </a:pPr>
            <a:r>
              <a:rPr lang="en-US" altLang="en-US" b="1"/>
              <a:t>2 Peter</a:t>
            </a:r>
            <a:r>
              <a:rPr lang="en-US" altLang="en-US"/>
              <a:t> </a:t>
            </a:r>
            <a:r>
              <a:rPr lang="en-US" altLang="en-US" b="1"/>
              <a:t>1:5</a:t>
            </a:r>
            <a:r>
              <a:rPr lang="en-US" altLang="en-US"/>
              <a:t>—Put into practice this decision to do what is right!</a:t>
            </a:r>
          </a:p>
          <a:p>
            <a:pPr lvl="1" eaLnBrk="1" hangingPunct="1">
              <a:lnSpc>
                <a:spcPct val="105000"/>
              </a:lnSpc>
              <a:defRPr/>
            </a:pPr>
            <a:r>
              <a:rPr lang="en-US" altLang="en-US"/>
              <a:t>In every situation of life.</a:t>
            </a:r>
          </a:p>
          <a:p>
            <a:pPr lvl="1" eaLnBrk="1" hangingPunct="1">
              <a:lnSpc>
                <a:spcPct val="105000"/>
              </a:lnSpc>
              <a:defRPr/>
            </a:pPr>
            <a:r>
              <a:rPr lang="en-US" altLang="en-US"/>
              <a:t>Under threat of rejection, ridicule, persecution, or death.</a:t>
            </a:r>
          </a:p>
          <a:p>
            <a:pPr eaLnBrk="1" hangingPunct="1">
              <a:lnSpc>
                <a:spcPct val="105000"/>
              </a:lnSpc>
              <a:buFont typeface="Wingdings" charset="2"/>
              <a:buBlip>
                <a:blip r:embed="rId3"/>
              </a:buBlip>
              <a:defRPr/>
            </a:pPr>
            <a:r>
              <a:rPr lang="en-US" altLang="en-US" b="1"/>
              <a:t>Virtuous Christian will do what is right simply because it is right—there can be no compromise!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2F2EEBBB-B419-45EF-B081-9080FB3A9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14600"/>
            <a:ext cx="8610600" cy="2654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chemeClr val="bg2"/>
                </a:solidFill>
              </a:rPr>
              <a:t>Let love be without hypocrisy. Abhor what is evil. Cling to what is good. (Romans 12:9).</a:t>
            </a:r>
          </a:p>
          <a:p>
            <a:endParaRPr lang="en-US" altLang="en-US" sz="2800">
              <a:solidFill>
                <a:schemeClr val="bg2"/>
              </a:solidFill>
            </a:endParaRPr>
          </a:p>
          <a:p>
            <a:r>
              <a:rPr lang="en-US" altLang="en-US" sz="2800">
                <a:solidFill>
                  <a:schemeClr val="bg2"/>
                </a:solidFill>
              </a:rPr>
              <a:t>Hold fast the pattern of sound words which you have heard from me, in faith and love which are in Christ Jesus. (2 Timothy 1:13).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4" grpId="0" animBg="1"/>
      <p:bldP spid="51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AutoShape 5">
            <a:extLst>
              <a:ext uri="{FF2B5EF4-FFF2-40B4-BE49-F238E27FC236}">
                <a16:creationId xmlns:a16="http://schemas.microsoft.com/office/drawing/2014/main" id="{0166ACCF-BD03-467A-BF3E-C7F1E9306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100" y="457200"/>
            <a:ext cx="5715000" cy="1295400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chemeClr val="bg1"/>
                </a:solidFill>
              </a:rPr>
              <a:t>Noah</a:t>
            </a:r>
          </a:p>
          <a:p>
            <a:pPr algn="ctr" eaLnBrk="1" hangingPunct="1"/>
            <a:r>
              <a:rPr lang="en-US" altLang="en-US" sz="3200">
                <a:solidFill>
                  <a:schemeClr val="bg1"/>
                </a:solidFill>
              </a:rPr>
              <a:t>Gen. 6:5-13</a:t>
            </a:r>
          </a:p>
        </p:txBody>
      </p:sp>
      <p:sp>
        <p:nvSpPr>
          <p:cNvPr id="6151" name="AutoShape 7">
            <a:extLst>
              <a:ext uri="{FF2B5EF4-FFF2-40B4-BE49-F238E27FC236}">
                <a16:creationId xmlns:a16="http://schemas.microsoft.com/office/drawing/2014/main" id="{BB9E56E6-4EFF-422D-86FC-0EF244A46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108200"/>
            <a:ext cx="5715000" cy="1295400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chemeClr val="bg1"/>
                </a:solidFill>
              </a:rPr>
              <a:t>Lot</a:t>
            </a:r>
          </a:p>
          <a:p>
            <a:pPr algn="ctr" eaLnBrk="1" hangingPunct="1"/>
            <a:r>
              <a:rPr lang="en-US" altLang="en-US" sz="3200">
                <a:solidFill>
                  <a:schemeClr val="bg1"/>
                </a:solidFill>
              </a:rPr>
              <a:t>2 Pet. 2:7-8</a:t>
            </a:r>
          </a:p>
        </p:txBody>
      </p:sp>
      <p:sp>
        <p:nvSpPr>
          <p:cNvPr id="6152" name="AutoShape 8">
            <a:extLst>
              <a:ext uri="{FF2B5EF4-FFF2-40B4-BE49-F238E27FC236}">
                <a16:creationId xmlns:a16="http://schemas.microsoft.com/office/drawing/2014/main" id="{04C87AF7-9164-4B79-BA50-4205CD85A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759200"/>
            <a:ext cx="6096000" cy="1295400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chemeClr val="bg1"/>
                </a:solidFill>
              </a:rPr>
              <a:t>Apostles</a:t>
            </a:r>
          </a:p>
          <a:p>
            <a:pPr algn="ctr" eaLnBrk="1" hangingPunct="1"/>
            <a:r>
              <a:rPr lang="en-US" altLang="en-US" sz="3200">
                <a:solidFill>
                  <a:schemeClr val="bg1"/>
                </a:solidFill>
              </a:rPr>
              <a:t>Acts 4:21; 5:29</a:t>
            </a:r>
          </a:p>
        </p:txBody>
      </p:sp>
      <p:sp>
        <p:nvSpPr>
          <p:cNvPr id="6153" name="AutoShape 9">
            <a:extLst>
              <a:ext uri="{FF2B5EF4-FFF2-40B4-BE49-F238E27FC236}">
                <a16:creationId xmlns:a16="http://schemas.microsoft.com/office/drawing/2014/main" id="{4D6DCF1A-75EA-48CB-91F9-E559F9D2E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410200"/>
            <a:ext cx="5715000" cy="1295400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chemeClr val="bg1"/>
                </a:solidFill>
              </a:rPr>
              <a:t>Paul</a:t>
            </a:r>
          </a:p>
          <a:p>
            <a:pPr algn="ctr" eaLnBrk="1" hangingPunct="1"/>
            <a:r>
              <a:rPr lang="en-US" altLang="en-US" sz="3200">
                <a:solidFill>
                  <a:schemeClr val="bg1"/>
                </a:solidFill>
              </a:rPr>
              <a:t>Acts 20:22-24</a:t>
            </a:r>
          </a:p>
        </p:txBody>
      </p:sp>
      <p:sp>
        <p:nvSpPr>
          <p:cNvPr id="8198" name="Text Box 10">
            <a:extLst>
              <a:ext uri="{FF2B5EF4-FFF2-40B4-BE49-F238E27FC236}">
                <a16:creationId xmlns:a16="http://schemas.microsoft.com/office/drawing/2014/main" id="{60996416-FF08-480F-8143-A10812829672}"/>
              </a:ext>
            </a:extLst>
          </p:cNvPr>
          <p:cNvSpPr txBox="1">
            <a:spLocks noChangeArrowheads="1"/>
          </p:cNvSpPr>
          <p:nvPr/>
        </p:nvSpPr>
        <p:spPr bwMode="auto">
          <a:xfrm rot="-1715486">
            <a:off x="0" y="685800"/>
            <a:ext cx="28956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>
                <a:solidFill>
                  <a:schemeClr val="bg1"/>
                </a:solidFill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1" grpId="0" animBg="1"/>
      <p:bldP spid="6152" grpId="0" animBg="1"/>
      <p:bldP spid="61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2DCB66F-73E8-4DAE-A7CB-E1B296ECA0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5715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b="1"/>
              <a:t>Virtue Does </a:t>
            </a:r>
            <a:r>
              <a:rPr lang="en-US" altLang="en-US" sz="3600" b="1" u="sng"/>
              <a:t>NOT</a:t>
            </a:r>
            <a:r>
              <a:rPr lang="en-US" altLang="en-US" sz="3600" b="1"/>
              <a:t> Ask:</a:t>
            </a:r>
          </a:p>
        </p:txBody>
      </p:sp>
      <p:sp>
        <p:nvSpPr>
          <p:cNvPr id="8197" name="AutoShape 5">
            <a:extLst>
              <a:ext uri="{FF2B5EF4-FFF2-40B4-BE49-F238E27FC236}">
                <a16:creationId xmlns:a16="http://schemas.microsoft.com/office/drawing/2014/main" id="{D9C3351C-C3BF-4864-8A2B-DE4EF27F3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914400"/>
            <a:ext cx="5410200" cy="1371600"/>
          </a:xfrm>
          <a:prstGeom prst="horizontalScroll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chemeClr val="bg1"/>
                </a:solidFill>
              </a:rPr>
              <a:t>What will others think?</a:t>
            </a:r>
          </a:p>
        </p:txBody>
      </p:sp>
      <p:sp>
        <p:nvSpPr>
          <p:cNvPr id="8199" name="AutoShape 7">
            <a:extLst>
              <a:ext uri="{FF2B5EF4-FFF2-40B4-BE49-F238E27FC236}">
                <a16:creationId xmlns:a16="http://schemas.microsoft.com/office/drawing/2014/main" id="{A2436A61-B495-41B5-8E93-E4F1C18A2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36800"/>
            <a:ext cx="6629400" cy="1447800"/>
          </a:xfrm>
          <a:prstGeom prst="horizontalScroll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chemeClr val="bg1"/>
                </a:solidFill>
              </a:rPr>
              <a:t>How will it affect me materially?</a:t>
            </a:r>
          </a:p>
        </p:txBody>
      </p:sp>
      <p:sp>
        <p:nvSpPr>
          <p:cNvPr id="8200" name="AutoShape 8">
            <a:extLst>
              <a:ext uri="{FF2B5EF4-FFF2-40B4-BE49-F238E27FC236}">
                <a16:creationId xmlns:a16="http://schemas.microsoft.com/office/drawing/2014/main" id="{2CA2BD2A-A161-4D71-82CD-60ACCE7BB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35400"/>
            <a:ext cx="6629400" cy="1447800"/>
          </a:xfrm>
          <a:prstGeom prst="horizontalScroll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chemeClr val="bg1"/>
                </a:solidFill>
              </a:rPr>
              <a:t>How will it affect me physically?</a:t>
            </a:r>
          </a:p>
        </p:txBody>
      </p:sp>
      <p:sp>
        <p:nvSpPr>
          <p:cNvPr id="8201" name="AutoShape 9">
            <a:extLst>
              <a:ext uri="{FF2B5EF4-FFF2-40B4-BE49-F238E27FC236}">
                <a16:creationId xmlns:a16="http://schemas.microsoft.com/office/drawing/2014/main" id="{3B7E7BBA-FD5F-4D2E-AAE4-F7D3C2183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334000"/>
            <a:ext cx="5410200" cy="1371600"/>
          </a:xfrm>
          <a:prstGeom prst="horizontalScroll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solidFill>
                  <a:schemeClr val="bg1"/>
                </a:solidFill>
              </a:rPr>
              <a:t>Is it pleasant?</a:t>
            </a:r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1FBEC3FC-AD05-4C40-8403-0E1ADEE3E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048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FF00"/>
                </a:solidFill>
              </a:rPr>
              <a:t>Friends</a:t>
            </a:r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10F34255-77FA-4B3A-9575-C3DA1C0DC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9525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FF00"/>
                </a:solidFill>
              </a:rPr>
              <a:t>Family</a:t>
            </a:r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FC109747-8023-49D3-834E-D0633EFF1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6002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FF00"/>
                </a:solidFill>
              </a:rPr>
              <a:t>Co-workers</a:t>
            </a:r>
          </a:p>
        </p:txBody>
      </p:sp>
      <p:sp>
        <p:nvSpPr>
          <p:cNvPr id="8205" name="Line 13">
            <a:extLst>
              <a:ext uri="{FF2B5EF4-FFF2-40B4-BE49-F238E27FC236}">
                <a16:creationId xmlns:a16="http://schemas.microsoft.com/office/drawing/2014/main" id="{842D8FF3-567F-41DD-A609-9D8E1D0D8B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609600"/>
            <a:ext cx="1066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>
            <a:extLst>
              <a:ext uri="{FF2B5EF4-FFF2-40B4-BE49-F238E27FC236}">
                <a16:creationId xmlns:a16="http://schemas.microsoft.com/office/drawing/2014/main" id="{BD77B4BA-095E-424A-9F06-D1C19276BC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1219200"/>
            <a:ext cx="1066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>
            <a:extLst>
              <a:ext uri="{FF2B5EF4-FFF2-40B4-BE49-F238E27FC236}">
                <a16:creationId xmlns:a16="http://schemas.microsoft.com/office/drawing/2014/main" id="{0E0951AA-8813-4432-9553-E426F9017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371600"/>
            <a:ext cx="1066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9" grpId="0" animBg="1"/>
      <p:bldP spid="8200" grpId="0" animBg="1"/>
      <p:bldP spid="8201" grpId="0" animBg="1"/>
      <p:bldP spid="8202" grpId="0"/>
      <p:bldP spid="8203" grpId="0"/>
      <p:bldP spid="82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79250EF-590D-4999-8B72-FFBCC7A66F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/>
              <a:t>In Any Situation or With Any Proposition, Virtue Has Only One Question--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DEADC36-3B61-4F93-B2DC-E5A72CE86E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124200"/>
            <a:ext cx="8686800" cy="1752600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  <a:defRPr/>
            </a:pPr>
            <a:r>
              <a:rPr lang="en-US" altLang="en-US" sz="10600" b="1">
                <a:solidFill>
                  <a:srgbClr val="FFFF00"/>
                </a:solidFill>
              </a:rPr>
              <a:t>IS IT RIGHT?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CD500B8-6988-40A3-8C01-59C55DEEF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385175" cy="974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800" b="1">
                <a:solidFill>
                  <a:srgbClr val="FFFF00"/>
                </a:solidFill>
              </a:rPr>
              <a:t>Application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1E1EE87-6F52-4D08-9DAD-885A5A00A5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pPr eaLnBrk="1" hangingPunct="1">
              <a:buFont typeface="Wingdings" charset="2"/>
              <a:buBlip>
                <a:blip r:embed="rId3"/>
              </a:buBlip>
              <a:defRPr/>
            </a:pPr>
            <a:r>
              <a:rPr lang="en-US" altLang="en-US" sz="4000" b="1"/>
              <a:t>Obeying the Gospel</a:t>
            </a:r>
          </a:p>
          <a:p>
            <a:pPr eaLnBrk="1" hangingPunct="1">
              <a:buFont typeface="Wingdings" charset="2"/>
              <a:buBlip>
                <a:blip r:embed="rId3"/>
              </a:buBlip>
              <a:defRPr/>
            </a:pPr>
            <a:r>
              <a:rPr lang="en-US" altLang="en-US" sz="4000" b="1"/>
              <a:t>Attendance</a:t>
            </a:r>
          </a:p>
          <a:p>
            <a:pPr eaLnBrk="1" hangingPunct="1">
              <a:buFont typeface="Wingdings" charset="2"/>
              <a:buBlip>
                <a:blip r:embed="rId3"/>
              </a:buBlip>
              <a:defRPr/>
            </a:pPr>
            <a:r>
              <a:rPr lang="en-US" altLang="en-US" sz="4000" b="1"/>
              <a:t>Church Discipline</a:t>
            </a:r>
          </a:p>
          <a:p>
            <a:pPr eaLnBrk="1" hangingPunct="1">
              <a:buFont typeface="Wingdings" charset="2"/>
              <a:buBlip>
                <a:blip r:embed="rId3"/>
              </a:buBlip>
              <a:defRPr/>
            </a:pPr>
            <a:r>
              <a:rPr lang="en-US" altLang="en-US" sz="4000" b="1"/>
              <a:t>Moral Issues:</a:t>
            </a:r>
          </a:p>
          <a:p>
            <a:pPr lvl="1" eaLnBrk="1" hangingPunct="1">
              <a:defRPr/>
            </a:pPr>
            <a:r>
              <a:rPr lang="en-US" altLang="en-US" sz="3600" b="1"/>
              <a:t>Abortion, Homosexuality, Adultery, Gambling, Pornography, Immodest Dress, Drinking, Drugs, Dancing, Cursing…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163</TotalTime>
  <Words>666</Words>
  <Application>Microsoft Office PowerPoint</Application>
  <PresentationFormat>On-screen Show (4:3)</PresentationFormat>
  <Paragraphs>77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Wingdings</vt:lpstr>
      <vt:lpstr>Times New Roman</vt:lpstr>
      <vt:lpstr>Rockwell Extra Bold</vt:lpstr>
      <vt:lpstr>Arial Rounded MT Bold</vt:lpstr>
      <vt:lpstr>Beam</vt:lpstr>
      <vt:lpstr>Default Design</vt:lpstr>
      <vt:lpstr>Moral Excellence</vt:lpstr>
      <vt:lpstr>Definition: “Arete”</vt:lpstr>
      <vt:lpstr>Stems From Character of God</vt:lpstr>
      <vt:lpstr>How Does Character Come?</vt:lpstr>
      <vt:lpstr>PowerPoint Presentation</vt:lpstr>
      <vt:lpstr>Virtue Does NOT Ask:</vt:lpstr>
      <vt:lpstr>In Any Situation or With Any Proposition, Virtue Has Only One Question--</vt:lpstr>
      <vt:lpstr>Application</vt:lpstr>
      <vt:lpstr>PowerPoint Presentation</vt:lpstr>
      <vt:lpstr>PowerPoint Presentation</vt:lpstr>
      <vt:lpstr>Application</vt:lpstr>
    </vt:vector>
  </TitlesOfParts>
  <Company>Walton Chapel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Moral Excellence</dc:title>
  <dc:creator>Walton Chapel Church of Christ</dc:creator>
  <cp:lastModifiedBy>Andy Alexander</cp:lastModifiedBy>
  <cp:revision>22</cp:revision>
  <dcterms:created xsi:type="dcterms:W3CDTF">2005-05-14T21:54:48Z</dcterms:created>
  <dcterms:modified xsi:type="dcterms:W3CDTF">2018-09-22T15:59:26Z</dcterms:modified>
</cp:coreProperties>
</file>