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1" r:id="rId2"/>
    <p:sldMasterId id="2147483793" r:id="rId3"/>
    <p:sldMasterId id="2147483805" r:id="rId4"/>
    <p:sldMasterId id="2147483817" r:id="rId5"/>
    <p:sldMasterId id="2147483829" r:id="rId6"/>
    <p:sldMasterId id="2147483841" r:id="rId7"/>
    <p:sldMasterId id="2147483853" r:id="rId8"/>
    <p:sldMasterId id="2147483865" r:id="rId9"/>
  </p:sldMasterIdLst>
  <p:notesMasterIdLst>
    <p:notesMasterId r:id="rId22"/>
  </p:notesMasterIdLst>
  <p:handoutMasterIdLst>
    <p:handoutMasterId r:id="rId23"/>
  </p:handoutMasterIdLst>
  <p:sldIdLst>
    <p:sldId id="256" r:id="rId10"/>
    <p:sldId id="515" r:id="rId11"/>
    <p:sldId id="528" r:id="rId12"/>
    <p:sldId id="529" r:id="rId13"/>
    <p:sldId id="555" r:id="rId14"/>
    <p:sldId id="542" r:id="rId15"/>
    <p:sldId id="562" r:id="rId16"/>
    <p:sldId id="551" r:id="rId17"/>
    <p:sldId id="494" r:id="rId18"/>
    <p:sldId id="557" r:id="rId19"/>
    <p:sldId id="559" r:id="rId20"/>
    <p:sldId id="531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CCFF"/>
    <a:srgbClr val="686868"/>
    <a:srgbClr val="7B7B7B"/>
    <a:srgbClr val="969696"/>
    <a:srgbClr val="717171"/>
    <a:srgbClr val="696969"/>
    <a:srgbClr val="606060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3" autoAdjust="0"/>
    <p:restoredTop sz="86409" autoAdjust="0"/>
  </p:normalViewPr>
  <p:slideViewPr>
    <p:cSldViewPr snapToObjects="1">
      <p:cViewPr varScale="1">
        <p:scale>
          <a:sx n="95" d="100"/>
          <a:sy n="95" d="100"/>
        </p:scale>
        <p:origin x="15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6E1D2F9-EBC0-4DA0-A7E1-CC00D5E19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37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3016846-4634-43EF-ACEC-2D17B4E8C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707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t>A Specific Request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BA1C665-5710-4130-9DD5-BF8B3269C2A7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By Nathan L Morrison</a:t>
            </a:r>
          </a:p>
          <a:p>
            <a:r>
              <a:rPr lang="en-US" dirty="0"/>
              <a:t>All Scripture given is from NASB unless otherwise stated</a:t>
            </a:r>
          </a:p>
          <a:p>
            <a:endParaRPr lang="en-US" dirty="0"/>
          </a:p>
          <a:p>
            <a:r>
              <a:rPr lang="en-US" dirty="0"/>
              <a:t>For further study, or if questions, please Call: 804-277-1983 or Visit: www.courthousechurchofchrist.com</a:t>
            </a:r>
          </a:p>
          <a:p>
            <a:endParaRPr lang="en-US" dirty="0"/>
          </a:p>
          <a:p>
            <a:r>
              <a:rPr lang="en-US" dirty="0"/>
              <a:t>Based on a lesson by Ron Halbrook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12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7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12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6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4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0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E53D-3509-453C-A08C-60D27CDEA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9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21DC-1A71-42D8-87C4-7FE5DB8F1B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21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E30AB-6FC8-4CD4-AF5E-F366032CB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52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547FF-4825-4414-8D2B-34D53E01B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0F2D-B070-4C4E-A78A-E426D9EF4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4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10D8-B33B-4295-AFCE-FD0DB378B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9FBDA-DEA2-459B-9954-3CF30E7A3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8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1659-0AA3-4650-A689-510C58BC4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6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8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B4F6-AFEC-4D90-B920-2304C3AE2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69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1880-5455-45A5-8064-05F9C12BB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72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637F-B98D-4157-B4FB-B819FEBD6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2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6D5DB-412D-45DE-8DE7-B71ECA54B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64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12CB-910F-4575-9C81-48C3985A1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0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F132-A8C7-44AF-A998-8B0A73C67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37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4017D-60A3-4073-BCCE-BA45B4EC5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79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6ECE-22CC-4A40-99C6-877862130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7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A94A-89DA-40FD-8A75-EDF2135B5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00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9955-2462-4CF9-B200-8BD3EDEA1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9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5202-8924-40C7-ABD4-985737036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67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0316-5363-4BF4-9CF9-AF9A42365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2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2D748-EB44-4250-9FB1-18610B3A3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7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E99A-6E87-46E3-BF38-65316CC01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34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87E7-E2EE-4726-AA6A-9B8E859FC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12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03F7-8D69-4E7A-BA8E-0452DA26E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5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91A5-14B7-4CF1-9788-7B2149918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89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5ADB-6073-4F6B-9C1E-791CCC970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59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140E2-F6CE-4A02-954D-C1D0551B6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80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9A48-815E-43ED-8097-484BFEA1C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73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B1EC6-579A-4C6B-9933-9380DFA28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86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683D-D25A-44B4-875B-37BBF5541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4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BCC2-FA55-4FE4-8EE4-5AE363960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22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4F2D2-73EB-4ECF-8730-DBE993968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95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FE1D-780C-4CAB-9C8A-02DAA2A93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2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21E7-84F9-4EB9-8E8A-D2A47F187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71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6A75-0D5A-4190-9A20-AA9DB84C0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38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5ECFE-EE96-4BE6-BEBF-C52F6CA7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31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FFD5-B075-4CF9-9CA6-1B048309F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42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C92C-CCF0-4E2F-A933-26305919B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3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75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7DA6-55B7-4163-A939-13ADAB324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45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0E50-1471-4051-A4D6-E0E59A41D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50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0743F-9DF2-4003-8AC4-7D99EC969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84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831A-302D-408C-8EAE-4201699A6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94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0CB4-5FE1-4B1F-9A9A-F5A61FE98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20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B078-E4E5-4711-B1EB-E314BD83D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0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2208-C23B-4B03-B1F2-EF97A5FA36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41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5E23-8E96-42C1-84C4-15836EE8D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2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9505-59BC-4875-A217-47650C466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0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D75E-4B2A-4A8F-BBD3-5B8DA0940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7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40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1EA4-C9EE-464F-B7C4-12F8A2A00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48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869C-2927-4CBF-8E56-51EC68CB8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922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A1B5-F67A-4EFE-9997-A1639ACE8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03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B901-E75B-4158-B47E-44CB33F28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69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4336-2764-46EE-9E82-304E457CF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85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6373-21E9-42DB-8DA0-53DE1DE76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9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28C8-EF04-4EDF-9FAA-422D32C0C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04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A5B59-17B4-4642-892B-D38A9DFAE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80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1971F-3D8A-4FD2-8F58-1517A77E8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6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DF3C-0430-4327-89A5-2AE7CE673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7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40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943D-C69D-4D21-8058-36E75DB79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57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AB6D-B133-4FB2-8198-1335F98F1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61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957E-BA85-4D4F-9A29-9EAAD88B52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3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5F94-C485-4AF6-8763-05CDC0520C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40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A24C-6BD0-4592-883D-CCBBEDF8C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08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631B-F05E-4C56-A37A-2C921E459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87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5CF8-AD1E-4E63-BA5F-58733D573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881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214D-EDE6-4F13-8F28-AFDAEBD09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53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EDCB-7AB1-4DBB-B08F-D4CF33A8A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70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CD990-4C2B-42A0-9E5C-BE53D44EC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285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6406-E161-4845-8415-9589DFA4F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297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63703-4CA1-4870-B468-2371A0F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081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5BA9-D0B3-45A4-96C6-84ACB10F5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041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1EFE-8498-4863-9222-E0BCBAF52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296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EAB7-5DB9-4FFA-850E-59DA13B4A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435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20430-EF63-4AE7-B7A0-0C9B1AEB0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717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361A-4931-442A-95D4-B3A5B6D62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15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171C7-BCEB-4E4D-BE52-8834A7626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45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1A32-5EEC-4587-844E-696508CC9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9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E7CC-A340-40FD-A364-6F7ECEFC9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4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230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D8FD-6A39-4468-971C-CCF3C6477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06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62D1D-C7A5-4F2C-9D11-9F9C72649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994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0905-BA23-44DB-B96A-383EA7758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24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5198-1D56-43EF-8997-1D02D872C2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45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E414-3982-43FF-A555-BF38A4BE8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760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70FA-5E0A-437A-972F-6A949FE3D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294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6AA6A-2922-4FD2-8E1E-AB2F185F3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671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A2B4-1795-4E40-832A-56C2B8C46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409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AAAB-5F8D-4FA5-87D5-654C463AB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747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21F9-7F33-4256-85B2-F1F492A1E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E6E797-7EA4-4BE0-B64C-8FE640348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6C8CD2-BBB0-4F0E-A0CE-35F15146F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DD745C-AD9C-4F37-ADEC-69EB112F5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E35BC-B84D-490E-B6C0-A7A96EEF8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194804-5AB9-4CC4-A152-111BCAB41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ED3193-CE87-43DB-9A63-14470DE8D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F803EA-E8A2-4367-A417-A189CCC1C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B7FE20-B6FD-4C62-BB81-2D6BF2AA3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2286000"/>
          </a:xfrm>
        </p:spPr>
        <p:txBody>
          <a:bodyPr/>
          <a:lstStyle/>
          <a:p>
            <a:pPr eaLnBrk="1" hangingPunct="1"/>
            <a:r>
              <a:rPr lang="en-US" sz="4800" b="1" u="sng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cs typeface="Times New Roman" pitchFamily="18" charset="0"/>
              </a:rPr>
              <a:t>Child Of God</a:t>
            </a:r>
            <a:br>
              <a:rPr lang="en-US" sz="4800" b="1" u="sng" dirty="0">
                <a:solidFill>
                  <a:srgbClr val="FFC000"/>
                </a:solidFill>
                <a:cs typeface="Times New Roman" pitchFamily="18" charset="0"/>
              </a:rPr>
            </a:br>
            <a:r>
              <a:rPr lang="en-US" sz="4800" b="1" i="1" u="sng" dirty="0">
                <a:solidFill>
                  <a:srgbClr val="FFC000"/>
                </a:solidFill>
                <a:cs typeface="Times New Roman" pitchFamily="18" charset="0"/>
              </a:rPr>
              <a:t>OR</a:t>
            </a:r>
            <a:r>
              <a:rPr lang="en-US" sz="4800" b="1" u="sng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br>
              <a:rPr lang="en-US" sz="4800" b="1" u="sng" dirty="0">
                <a:solidFill>
                  <a:srgbClr val="FFC000"/>
                </a:solidFill>
                <a:cs typeface="Times New Roman" pitchFamily="18" charset="0"/>
              </a:rPr>
            </a:br>
            <a:r>
              <a:rPr lang="en-US" sz="48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Child Of Satan?</a:t>
            </a:r>
            <a:endParaRPr lang="en-US" sz="4800" b="1" u="sng" dirty="0">
              <a:ln>
                <a:solidFill>
                  <a:schemeClr val="tx1"/>
                </a:solidFill>
              </a:ln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4748" y="2590800"/>
            <a:ext cx="9144000" cy="1143000"/>
          </a:xfrm>
        </p:spPr>
        <p:txBody>
          <a:bodyPr/>
          <a:lstStyle/>
          <a:p>
            <a:pPr eaLnBrk="1" hangingPunct="1"/>
            <a:r>
              <a:rPr lang="en-US" sz="2800" b="1" dirty="0"/>
              <a:t>Text: Jn. 8:44</a:t>
            </a:r>
          </a:p>
          <a:p>
            <a:pPr eaLnBrk="1" hangingPunct="1"/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5569E-3590-4DB5-985B-0BE060707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17" y="3124200"/>
            <a:ext cx="3874565" cy="3756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685800"/>
          </a:xfrm>
        </p:spPr>
        <p:txBody>
          <a:bodyPr/>
          <a:lstStyle/>
          <a:p>
            <a:r>
              <a:rPr lang="en-US" altLang="en-US" sz="3600" b="1" u="sng" dirty="0">
                <a:solidFill>
                  <a:srgbClr val="FFFF00"/>
                </a:solidFill>
              </a:rPr>
              <a:t>Conclusion</a:t>
            </a:r>
          </a:p>
        </p:txBody>
      </p:sp>
      <p:graphicFrame>
        <p:nvGraphicFramePr>
          <p:cNvPr id="19661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" y="914400"/>
          <a:ext cx="40005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Picture (32-bit)" r:id="rId3" imgW="5553000" imgH="5143680" progId="MetafileCompanion32.Picture.1">
                  <p:embed/>
                </p:oleObj>
              </mc:Choice>
              <mc:Fallback>
                <p:oleObj name="Picture (32-bit)" r:id="rId3" imgW="5553000" imgH="514368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4000500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609600" y="1919288"/>
            <a:ext cx="3505200" cy="5191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CC0000"/>
                </a:solidFill>
                <a:latin typeface="Souvenir Lt BT" pitchFamily="18" charset="0"/>
              </a:rPr>
              <a:t>Child of Satan</a:t>
            </a:r>
          </a:p>
        </p:txBody>
      </p:sp>
      <p:graphicFrame>
        <p:nvGraphicFramePr>
          <p:cNvPr id="19661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762500" y="914400"/>
          <a:ext cx="40005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Picture (32-bit)" r:id="rId5" imgW="5553000" imgH="5143680" progId="MetafileCompanion32.Picture.1">
                  <p:embed/>
                </p:oleObj>
              </mc:Choice>
              <mc:Fallback>
                <p:oleObj name="Picture (32-bit)" r:id="rId5" imgW="5553000" imgH="514368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914400"/>
                        <a:ext cx="4000500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5029200" y="1919288"/>
            <a:ext cx="3505200" cy="5191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CC0000"/>
                </a:solidFill>
                <a:latin typeface="Souvenir Lt BT" pitchFamily="18" charset="0"/>
              </a:rPr>
              <a:t>Child of God</a:t>
            </a: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990600" y="24384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Mt. 25:41, 46</a:t>
            </a: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5486400" y="24384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Mt. 25:34, 46</a:t>
            </a:r>
          </a:p>
        </p:txBody>
      </p:sp>
      <p:sp>
        <p:nvSpPr>
          <p:cNvPr id="196619" name="AutoShape 11"/>
          <p:cNvSpPr>
            <a:spLocks noChangeArrowheads="1"/>
          </p:cNvSpPr>
          <p:nvPr/>
        </p:nvSpPr>
        <p:spPr bwMode="auto">
          <a:xfrm>
            <a:off x="533400" y="4683125"/>
            <a:ext cx="8077200" cy="1856934"/>
          </a:xfrm>
          <a:prstGeom prst="flowChartTerminator">
            <a:avLst/>
          </a:prstGeom>
          <a:solidFill>
            <a:srgbClr val="500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3" name="Text Box 15"/>
          <p:cNvSpPr txBox="1">
            <a:spLocks noChangeArrowheads="1"/>
          </p:cNvSpPr>
          <p:nvPr/>
        </p:nvSpPr>
        <p:spPr bwMode="auto">
          <a:xfrm>
            <a:off x="1066800" y="4822993"/>
            <a:ext cx="7010400" cy="1569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child of Satan will inherit an eternal fire, which is eternal punishment (Mt. 25:41, 46), but the child of God inherits eternal rest (Mt. 25:34, 46)!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40059"/>
            <a:ext cx="4419600" cy="317941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2"/>
                </a:solidFill>
              </a:rPr>
              <a:t>Child Of God OR Child Of Satan?</a:t>
            </a:r>
            <a:endParaRPr lang="en-US" sz="14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12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5" grpId="0"/>
      <p:bldP spid="196616" grpId="0"/>
      <p:bldP spid="196619" grpId="0" animBg="1"/>
      <p:bldP spid="1966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685800"/>
          </a:xfrm>
        </p:spPr>
        <p:txBody>
          <a:bodyPr/>
          <a:lstStyle/>
          <a:p>
            <a:r>
              <a:rPr lang="en-US" altLang="en-US" sz="3600" b="1" u="sng" dirty="0">
                <a:solidFill>
                  <a:srgbClr val="FFFF00"/>
                </a:solidFill>
              </a:rPr>
              <a:t>Conclusion</a:t>
            </a:r>
          </a:p>
        </p:txBody>
      </p:sp>
      <p:graphicFrame>
        <p:nvGraphicFramePr>
          <p:cNvPr id="19865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33900" y="2438400"/>
          <a:ext cx="40005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Picture (32-bit)" r:id="rId3" imgW="5553000" imgH="5143680" progId="MetafileCompanion32.Picture.1">
                  <p:embed/>
                </p:oleObj>
              </mc:Choice>
              <mc:Fallback>
                <p:oleObj name="Picture (32-bit)" r:id="rId3" imgW="5553000" imgH="514368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438400"/>
                        <a:ext cx="4000500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" y="2438400"/>
          <a:ext cx="40005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Picture (32-bit)" r:id="rId5" imgW="5553000" imgH="5143680" progId="MetafileCompanion32.Picture.1">
                  <p:embed/>
                </p:oleObj>
              </mc:Choice>
              <mc:Fallback>
                <p:oleObj name="Picture (32-bit)" r:id="rId5" imgW="5553000" imgH="514368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4000500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609600" y="3276600"/>
            <a:ext cx="3505200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Souvenir Lt BT" pitchFamily="18" charset="0"/>
              </a:rPr>
              <a:t>Child of Satan</a:t>
            </a: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4800600" y="3276600"/>
            <a:ext cx="3505200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Souvenir Lt BT" pitchFamily="18" charset="0"/>
              </a:rPr>
              <a:t>Child of God</a:t>
            </a: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990600" y="41910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Mt. 25:41, 46</a:t>
            </a: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5257800" y="41910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Mt. 25:34, 46</a:t>
            </a:r>
          </a:p>
        </p:txBody>
      </p:sp>
      <p:sp>
        <p:nvSpPr>
          <p:cNvPr id="198669" name="Text Box 13"/>
          <p:cNvSpPr txBox="1">
            <a:spLocks noChangeArrowheads="1"/>
          </p:cNvSpPr>
          <p:nvPr/>
        </p:nvSpPr>
        <p:spPr bwMode="auto">
          <a:xfrm>
            <a:off x="0" y="1292942"/>
            <a:ext cx="9144000" cy="579438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00FF"/>
                </a:solidFill>
                <a:latin typeface="Tahoma" pitchFamily="34" charset="0"/>
              </a:rPr>
              <a:t>Are you a child of Satan OR a child of God?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40059"/>
            <a:ext cx="4419600" cy="317941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2"/>
                </a:solidFill>
              </a:rPr>
              <a:t>Child Of God OR Child Of Satan?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666206" y="4876800"/>
            <a:ext cx="4268788" cy="860425"/>
          </a:xfrm>
          <a:prstGeom prst="rightArrow">
            <a:avLst>
              <a:gd name="adj1" fmla="val 50000"/>
              <a:gd name="adj2" fmla="val 124031"/>
            </a:avLst>
          </a:prstGeom>
          <a:solidFill>
            <a:schemeClr val="bg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latin typeface="Tahoma" pitchFamily="34" charset="0"/>
              </a:rPr>
              <a:t>Obedience!</a:t>
            </a:r>
          </a:p>
        </p:txBody>
      </p:sp>
    </p:spTree>
    <p:extLst>
      <p:ext uri="{BB962C8B-B14F-4D97-AF65-F5344CB8AC3E}">
        <p14:creationId xmlns:p14="http://schemas.microsoft.com/office/powerpoint/2010/main" val="1389425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0388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Intro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15100"/>
            <a:ext cx="44196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2"/>
                </a:solidFill>
              </a:rPr>
              <a:t>Child Of God OR Child Of Satan?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916" y="6858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Who is Satan? 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7374" y="2209800"/>
            <a:ext cx="9139084" cy="1384995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7030A0"/>
                </a:solidFill>
              </a:rPr>
              <a:t>Mt. 25:41</a:t>
            </a:r>
            <a:endParaRPr lang="en-US" sz="2000" i="1" dirty="0">
              <a:solidFill>
                <a:srgbClr val="7030A0"/>
              </a:solidFill>
            </a:endParaRPr>
          </a:p>
          <a:p>
            <a:pPr algn="l" eaLnBrk="1" hangingPunct="1"/>
            <a:r>
              <a:rPr lang="en-US" sz="2000" b="0" dirty="0">
                <a:solidFill>
                  <a:srgbClr val="002060"/>
                </a:solidFill>
              </a:rPr>
              <a:t>41.  "Then He will also say to those on His left, 'Depart from Me, accursed ones, into the eternal fire which has been prepared for the devil and his angels;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7373" y="4191000"/>
            <a:ext cx="6712974" cy="1384995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7030A0"/>
                </a:solidFill>
              </a:rPr>
              <a:t>II Pet. 2:4</a:t>
            </a:r>
            <a:endParaRPr lang="en-US" i="1" dirty="0">
              <a:solidFill>
                <a:srgbClr val="7030A0"/>
              </a:solidFill>
            </a:endParaRPr>
          </a:p>
          <a:p>
            <a:pPr algn="l" eaLnBrk="1" hangingPunct="1"/>
            <a:r>
              <a:rPr lang="en-US" sz="2000" b="0" dirty="0">
                <a:solidFill>
                  <a:srgbClr val="002060"/>
                </a:solidFill>
              </a:rPr>
              <a:t>4.  For if God did not spare angels when they sinned, but cast them into hell and committed them to pits of darkness, reserved for judgment;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3741302"/>
            <a:ext cx="2293375" cy="3169127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1371600"/>
            <a:ext cx="9139084" cy="461665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Leader of angels who sinned!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3962400" cy="299884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2"/>
                </a:solidFill>
              </a:rPr>
              <a:t>Child Of God OR Child Of Satan?</a:t>
            </a:r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" y="0"/>
            <a:ext cx="9139084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916" y="766916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Satan’s character: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FFFF00"/>
                </a:solidFill>
              </a:rPr>
              <a:t>The Author of Sin – Gen. 3:1-6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FFFF00"/>
                </a:solidFill>
              </a:rPr>
              <a:t>Satan, Adversary, Enemy – Rev. 12:9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FFFF00"/>
                </a:solidFill>
              </a:rPr>
              <a:t>Devil, Accuser, Slanderer – Rev. 12:9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FFFF00"/>
                </a:solidFill>
              </a:rPr>
              <a:t>Beelzebub, Prince of Demons – Mt. 12:24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FFFF00"/>
                </a:solidFill>
              </a:rPr>
              <a:t>Prince of the Powers of the Air – Eph. 2:2; 6:12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FFFF00"/>
                </a:solidFill>
              </a:rPr>
              <a:t>The Great Dragon – Rev. 12:9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FFFF00"/>
                </a:solidFill>
              </a:rPr>
              <a:t>That Old Serpent – Rev. 12:9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FFFF00"/>
                </a:solidFill>
              </a:rPr>
              <a:t>The Father of Lies – Jn. 8:44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FFFF00"/>
                </a:solidFill>
              </a:rPr>
              <a:t>A Murderer – Jn. 8:44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FFFF00"/>
                </a:solidFill>
              </a:rPr>
              <a:t>The Wicked One – Mt. 13:38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FFFF00"/>
                </a:solidFill>
              </a:rPr>
              <a:t>Belial: Extremely Wicked, Stubborn, Destined for Ruin – II </a:t>
            </a:r>
            <a:r>
              <a:rPr lang="en-US" altLang="en-US" sz="2000" b="0">
                <a:solidFill>
                  <a:srgbClr val="FFFF00"/>
                </a:solidFill>
              </a:rPr>
              <a:t>Cor. 6:15 </a:t>
            </a:r>
            <a:endParaRPr lang="en-US" altLang="en-US" sz="2000" b="0" dirty="0">
              <a:solidFill>
                <a:srgbClr val="FFFF00"/>
              </a:solidFill>
            </a:endParaRP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FFFF00"/>
                </a:solidFill>
              </a:rPr>
              <a:t>The god of This World – II Cor. 4:4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FFFF00"/>
                </a:solidFill>
              </a:rPr>
              <a:t>Ruler or Prince Over This World’s Sin &amp; Darkness – Jn. 12:31; Eph. 6:12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FFFF00"/>
                </a:solidFill>
              </a:rPr>
              <a:t>Deceives the Whole World – Rev. 12:9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FFFF00"/>
                </a:solidFill>
              </a:rPr>
              <a:t>The Tempter – I Thess. 3:5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FFFF00"/>
                </a:solidFill>
              </a:rPr>
              <a:t>The Enemy – Mt. 13:39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FFFF00"/>
                </a:solidFill>
              </a:rPr>
              <a:t>A Roaring Lion – I Pet. 5:8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77" y="766916"/>
            <a:ext cx="2773839" cy="184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53200"/>
            <a:ext cx="409859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2"/>
                </a:solidFill>
              </a:rPr>
              <a:t>Child Of God OR Child Of Satan?</a:t>
            </a:r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" y="0"/>
            <a:ext cx="9139083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-4916" y="114300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The children of Satan are all who follow him in sin</a:t>
            </a:r>
          </a:p>
          <a:p>
            <a:pPr algn="l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FFFF00"/>
                </a:solidFill>
              </a:rPr>
              <a:t>Jn. 8:38-47: </a:t>
            </a:r>
            <a:r>
              <a:rPr lang="en-US" altLang="en-US" sz="2000" b="0" dirty="0">
                <a:solidFill>
                  <a:srgbClr val="FFFF00"/>
                </a:solidFill>
              </a:rPr>
              <a:t>Spiritual Genealogy &amp; Lineage: Do you do the will of God OR of Satan? </a:t>
            </a:r>
          </a:p>
          <a:p>
            <a:pPr algn="l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FFFF00"/>
                </a:solidFill>
              </a:rPr>
              <a:t>Mt. 25:41: </a:t>
            </a:r>
            <a:r>
              <a:rPr lang="en-US" altLang="en-US" sz="2000" b="0" dirty="0">
                <a:solidFill>
                  <a:srgbClr val="FFFF00"/>
                </a:solidFill>
              </a:rPr>
              <a:t>If you follow Satan, you will be cast into eternal fire with him!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33" y="2667000"/>
            <a:ext cx="2661497" cy="37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rgbClr val="FFFF00"/>
                </a:solidFill>
              </a:rPr>
              <a:t>Intro: Child of</a:t>
            </a:r>
            <a:r>
              <a:rPr lang="en-US" altLang="en-US" sz="3200" b="1" u="sng" dirty="0"/>
              <a:t> </a:t>
            </a:r>
            <a:r>
              <a:rPr lang="en-US" altLang="en-US" sz="3200" b="1" u="sng" dirty="0">
                <a:solidFill>
                  <a:srgbClr val="CC0000"/>
                </a:solidFill>
              </a:rPr>
              <a:t>Satan</a:t>
            </a:r>
            <a:r>
              <a:rPr lang="en-US" altLang="en-US" sz="3200" b="1" u="sng" dirty="0"/>
              <a:t> </a:t>
            </a:r>
            <a:r>
              <a:rPr lang="en-US" altLang="en-US" sz="3200" b="1" u="sng" dirty="0">
                <a:solidFill>
                  <a:srgbClr val="FFFF00"/>
                </a:solidFill>
              </a:rPr>
              <a:t>and the Child of God</a:t>
            </a:r>
          </a:p>
        </p:txBody>
      </p:sp>
      <p:graphicFrame>
        <p:nvGraphicFramePr>
          <p:cNvPr id="17408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762500" y="914400"/>
          <a:ext cx="40005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icture (32-bit)" r:id="rId3" imgW="5553000" imgH="5143680" progId="MetafileCompanion32.Picture.1">
                  <p:embed/>
                </p:oleObj>
              </mc:Choice>
              <mc:Fallback>
                <p:oleObj name="Picture (32-bit)" r:id="rId3" imgW="5553000" imgH="514368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914400"/>
                        <a:ext cx="4000500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" y="914400"/>
          <a:ext cx="40005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icture (32-bit)" r:id="rId5" imgW="5553000" imgH="5143680" progId="MetafileCompanion32.Picture.1">
                  <p:embed/>
                </p:oleObj>
              </mc:Choice>
              <mc:Fallback>
                <p:oleObj name="Picture (32-bit)" r:id="rId5" imgW="5553000" imgH="514368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4000500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609600" y="1919288"/>
            <a:ext cx="3505200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Souvenir Lt BT" pitchFamily="18" charset="0"/>
              </a:rPr>
              <a:t>Child of Satan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5029200" y="1919288"/>
            <a:ext cx="3505200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Souvenir Lt BT" pitchFamily="18" charset="0"/>
              </a:rPr>
              <a:t>Child of God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990600" y="24384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Jn. 8:41-47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5486400" y="24384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Jn. 1:9-13</a:t>
            </a:r>
          </a:p>
        </p:txBody>
      </p:sp>
      <p:sp>
        <p:nvSpPr>
          <p:cNvPr id="174089" name="AutoShape 9"/>
          <p:cNvSpPr>
            <a:spLocks noChangeArrowheads="1"/>
          </p:cNvSpPr>
          <p:nvPr/>
        </p:nvSpPr>
        <p:spPr bwMode="auto">
          <a:xfrm>
            <a:off x="2057400" y="3214688"/>
            <a:ext cx="5029200" cy="838200"/>
          </a:xfrm>
          <a:prstGeom prst="leftRightArrow">
            <a:avLst>
              <a:gd name="adj1" fmla="val 50000"/>
              <a:gd name="adj2" fmla="val 120000"/>
            </a:avLst>
          </a:prstGeom>
          <a:solidFill>
            <a:schemeClr val="bg1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2971800" y="3352800"/>
            <a:ext cx="32004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Souvenir Lt BT" pitchFamily="18" charset="0"/>
              </a:rPr>
              <a:t>Mt. 6:24</a:t>
            </a:r>
          </a:p>
        </p:txBody>
      </p:sp>
      <p:sp>
        <p:nvSpPr>
          <p:cNvPr id="174091" name="AutoShape 11"/>
          <p:cNvSpPr>
            <a:spLocks noChangeArrowheads="1"/>
          </p:cNvSpPr>
          <p:nvPr/>
        </p:nvSpPr>
        <p:spPr bwMode="auto">
          <a:xfrm>
            <a:off x="990600" y="4683125"/>
            <a:ext cx="7162800" cy="1295400"/>
          </a:xfrm>
          <a:prstGeom prst="flowChartTerminator">
            <a:avLst/>
          </a:prstGeom>
          <a:solidFill>
            <a:srgbClr val="500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1295400" y="4746049"/>
            <a:ext cx="6781800" cy="11695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Are you a child of Satan OR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 child of God?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53200"/>
            <a:ext cx="409859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2"/>
                </a:solidFill>
              </a:rPr>
              <a:t>Child Of God OR Child Of Satan?</a:t>
            </a:r>
            <a:endParaRPr lang="en-US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8" grpId="0"/>
      <p:bldP spid="174089" grpId="0" animBg="1"/>
      <p:bldP spid="174090" grpId="0"/>
      <p:bldP spid="174091" grpId="0" animBg="1"/>
      <p:bldP spid="1740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53200"/>
            <a:ext cx="409859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2"/>
                </a:solidFill>
              </a:rPr>
              <a:t>Child Of God OR Child Of Satan?</a:t>
            </a:r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-4916" y="-1"/>
            <a:ext cx="9148915" cy="82821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C000"/>
                </a:solidFill>
                <a:cs typeface="Times New Roman" pitchFamily="18" charset="0"/>
              </a:rPr>
              <a:t>Contrast Satan and His Children to </a:t>
            </a:r>
            <a:br>
              <a:rPr lang="en-US" sz="3200" b="1" u="sng" dirty="0">
                <a:solidFill>
                  <a:srgbClr val="FFC000"/>
                </a:solidFill>
                <a:cs typeface="Times New Roman" pitchFamily="18" charset="0"/>
              </a:rPr>
            </a:br>
            <a:r>
              <a:rPr lang="en-US" sz="3200" b="1" u="sng" dirty="0">
                <a:solidFill>
                  <a:srgbClr val="FFC000"/>
                </a:solidFill>
                <a:cs typeface="Times New Roman" pitchFamily="18" charset="0"/>
              </a:rPr>
              <a:t>God and His Children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636859"/>
              </p:ext>
            </p:extLst>
          </p:nvPr>
        </p:nvGraphicFramePr>
        <p:xfrm>
          <a:off x="-2" y="1066802"/>
          <a:ext cx="9144000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Father Satan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Satan’s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Father God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God’s Children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897175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Liar, Deceiver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0536" y="1897175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Jn. 8:44; Rev. 12:9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3084" y="192391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Jn. 8:44; Rev. 21:8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189128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Honest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8932" y="1815881"/>
            <a:ext cx="1496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Titus 1:1-2; Heb. 6:18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3070" y="1897175"/>
            <a:ext cx="1544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>
                <a:solidFill>
                  <a:srgbClr val="0000FF"/>
                </a:solidFill>
              </a:rPr>
              <a:t>Eph. 4:15, 25; Col. 3:9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581" y="2804448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Murderer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31989" y="2798195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Jn. 8:44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0123" y="2742216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Jn. 8:44; Rom. 1:29; Mt. 5:21-22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87978" y="2793438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Saves Life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3206" y="2798195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0" dirty="0">
                <a:solidFill>
                  <a:srgbClr val="0000FF"/>
                </a:solidFill>
              </a:rPr>
              <a:t>Jn. 3:16; 10:10; </a:t>
            </a:r>
          </a:p>
          <a:p>
            <a:r>
              <a:rPr lang="nn-NO" sz="2000" b="0" dirty="0">
                <a:solidFill>
                  <a:srgbClr val="0000FF"/>
                </a:solidFill>
              </a:rPr>
              <a:t>I Pet. 3:9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71617" y="2779608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II Cor. 5:11; </a:t>
            </a:r>
          </a:p>
          <a:p>
            <a:r>
              <a:rPr lang="en-US" sz="2000" b="0" dirty="0">
                <a:solidFill>
                  <a:srgbClr val="0000FF"/>
                </a:solidFill>
              </a:rPr>
              <a:t>II Tim. 2:24-26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4916" y="4025350"/>
            <a:ext cx="1544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Rebel Against God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31989" y="4035186"/>
            <a:ext cx="154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II Pet. 2:4; Gen. 3:1-6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5542" y="3998518"/>
            <a:ext cx="1544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0" dirty="0">
                <a:solidFill>
                  <a:srgbClr val="0000FF"/>
                </a:solidFill>
              </a:rPr>
              <a:t>Rom. 3:23; Acts 13:7-10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8312" y="4035186"/>
            <a:ext cx="1544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Faithful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13206" y="4025351"/>
            <a:ext cx="1544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II Tim. 2:13; I Jn. 1:9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55025" y="4030268"/>
            <a:ext cx="1544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Rev. 2:10; II Tim. 4:7-8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12290" y="5240122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Destroyer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43051" y="5240122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I Pet. 5:8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92245" y="5145262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Mt. 18:6; Jude 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00268" y="5240122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Edifier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05345" y="5159514"/>
            <a:ext cx="186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0" dirty="0">
                <a:solidFill>
                  <a:srgbClr val="0000FF"/>
                </a:solidFill>
              </a:rPr>
              <a:t>Js. 4:8,10; Eph. 2:19-22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91256" y="5147249"/>
            <a:ext cx="1808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Eph. 4:29;</a:t>
            </a:r>
          </a:p>
          <a:p>
            <a:r>
              <a:rPr lang="en-US" sz="2000" b="0" dirty="0">
                <a:solidFill>
                  <a:srgbClr val="0000FF"/>
                </a:solidFill>
              </a:rPr>
              <a:t>I Thess. 5:11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413" y="5867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Thief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07574" y="5867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Mt. 13:19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41689" y="5791200"/>
            <a:ext cx="1704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I Cor. 6:9-10; I Pet. 4:15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00268" y="5867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Share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13206" y="57912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Jn. 10:10; Col. 1:12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41508" y="5797548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0" dirty="0">
                <a:solidFill>
                  <a:srgbClr val="0000FF"/>
                </a:solidFill>
              </a:rPr>
              <a:t>Gal. 6:6; Eph. 4:28</a:t>
            </a:r>
            <a:endParaRPr lang="en-US" sz="20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621020"/>
            <a:ext cx="4098590" cy="236979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2"/>
                </a:solidFill>
              </a:rPr>
              <a:t>Child Of God OR Child Of Satan?</a:t>
            </a:r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-4916" y="-1"/>
            <a:ext cx="9148915" cy="82821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C000"/>
                </a:solidFill>
                <a:cs typeface="Times New Roman" pitchFamily="18" charset="0"/>
              </a:rPr>
              <a:t>Contrast Satan and His Children to </a:t>
            </a:r>
            <a:br>
              <a:rPr lang="en-US" sz="3200" b="1" u="sng" dirty="0">
                <a:solidFill>
                  <a:srgbClr val="FFC000"/>
                </a:solidFill>
                <a:cs typeface="Times New Roman" pitchFamily="18" charset="0"/>
              </a:rPr>
            </a:br>
            <a:r>
              <a:rPr lang="en-US" sz="3200" b="1" u="sng" dirty="0">
                <a:solidFill>
                  <a:srgbClr val="FFC000"/>
                </a:solidFill>
                <a:cs typeface="Times New Roman" pitchFamily="18" charset="0"/>
              </a:rPr>
              <a:t>God and His Children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538723"/>
              </p:ext>
            </p:extLst>
          </p:nvPr>
        </p:nvGraphicFramePr>
        <p:xfrm>
          <a:off x="-2" y="969521"/>
          <a:ext cx="9144000" cy="565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Father Satan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Satan’s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Father God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God’s Children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743286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Love Darkness &amp; Sin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0536" y="1897175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Col. 1:13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3083" y="1763945"/>
            <a:ext cx="1496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Jn. 3:19-21; Rom. 1:29-32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62167" y="1743286"/>
            <a:ext cx="1541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Love Light &amp; Obedience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8932" y="1815881"/>
            <a:ext cx="1496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Js. 1:17; Phil. 2:8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3070" y="1897175"/>
            <a:ext cx="1544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>
                <a:solidFill>
                  <a:srgbClr val="0000FF"/>
                </a:solidFill>
              </a:rPr>
              <a:t>Jn. 3:21; Mt. 5:16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581" y="2804448"/>
            <a:ext cx="1507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Hate, Bitterness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31989" y="2798195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0" dirty="0">
                <a:solidFill>
                  <a:srgbClr val="0000FF"/>
                </a:solidFill>
              </a:rPr>
              <a:t>Jn. 8:44;     I Pet. 5:8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0123" y="2675079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>
                <a:solidFill>
                  <a:srgbClr val="0000FF"/>
                </a:solidFill>
              </a:rPr>
              <a:t>Rom. 1:30; Gal. 5:19-21; Col. 3:8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7868" y="2790581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Love, Forgiveness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3206" y="2798195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0" dirty="0">
                <a:solidFill>
                  <a:srgbClr val="0000FF"/>
                </a:solidFill>
              </a:rPr>
              <a:t>Jn. 3:16;       I Jn. 1:9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71617" y="2779608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>
                <a:solidFill>
                  <a:srgbClr val="0000FF"/>
                </a:solidFill>
              </a:rPr>
              <a:t>Jn. 13:35; Eph. 4:32; Col. 3:13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916" y="3886200"/>
            <a:ext cx="154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False Religion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31989" y="4035186"/>
            <a:ext cx="154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II Cor. 11:14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5542" y="3998518"/>
            <a:ext cx="1544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II Cor. 11:13-15; Eph. 4:14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89206" y="3886200"/>
            <a:ext cx="154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Sound Doctrine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13206" y="4025351"/>
            <a:ext cx="1544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Jn. 17:17;     I Thess. 1:9-10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91255" y="3998518"/>
            <a:ext cx="1808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0" dirty="0">
                <a:solidFill>
                  <a:srgbClr val="0000FF"/>
                </a:solidFill>
              </a:rPr>
              <a:t>Eph. 4:14-16; I Tim. 4:6; Titus 2:1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2290" y="510201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Bound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43051" y="5092653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Rev. 1:18; 20:1-2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70123" y="5092653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II Pet. 2:9, 19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00268" y="5111375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Free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05345" y="5078460"/>
            <a:ext cx="186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Acts 17:31; </a:t>
            </a:r>
          </a:p>
          <a:p>
            <a:r>
              <a:rPr lang="en-US" sz="2000" b="0" dirty="0">
                <a:solidFill>
                  <a:srgbClr val="0000FF"/>
                </a:solidFill>
              </a:rPr>
              <a:t>I Pet. 4:4-6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96172" y="5078460"/>
            <a:ext cx="1808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dirty="0">
                <a:solidFill>
                  <a:srgbClr val="0000FF"/>
                </a:solidFill>
              </a:rPr>
              <a:t>Jn. 8:31;</a:t>
            </a:r>
          </a:p>
          <a:p>
            <a:r>
              <a:rPr lang="pt-BR" sz="2000" b="0" dirty="0">
                <a:solidFill>
                  <a:srgbClr val="0000FF"/>
                </a:solidFill>
              </a:rPr>
              <a:t>Gal. 5:1, 13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5740179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Defeated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97742" y="5713512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Rev. 1:18; 20:10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39229" y="5786346"/>
            <a:ext cx="1704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Mt. 25:41; Rev. 21:8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89206" y="5740179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Exalted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98764" y="5713512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Ps. 57:5; Is. 57:15; Js. 1:17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41508" y="5713512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0" dirty="0">
                <a:solidFill>
                  <a:srgbClr val="0000FF"/>
                </a:solidFill>
              </a:rPr>
              <a:t>Mt. 25:34; Js. 4:10;</a:t>
            </a:r>
          </a:p>
          <a:p>
            <a:r>
              <a:rPr lang="nn-NO" sz="2000" b="0" dirty="0">
                <a:solidFill>
                  <a:srgbClr val="0000FF"/>
                </a:solidFill>
              </a:rPr>
              <a:t>I Pet. 5:6</a:t>
            </a:r>
            <a:endParaRPr lang="en-US" sz="20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Conclusion</a:t>
            </a:r>
            <a:endParaRPr lang="en-US" sz="3600" b="1" u="sng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53200"/>
            <a:ext cx="409859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2"/>
                </a:solidFill>
              </a:rPr>
              <a:t>Child Of God OR Child Of Satan?</a:t>
            </a:r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916" y="63435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If one follows the way of sin then Satan (NOT God) is their father!</a:t>
            </a:r>
            <a:endParaRPr lang="en-US" altLang="en-US" sz="2800" i="1" dirty="0">
              <a:solidFill>
                <a:schemeClr val="tx1"/>
              </a:solidFill>
            </a:endParaRPr>
          </a:p>
        </p:txBody>
      </p:sp>
      <p:pic>
        <p:nvPicPr>
          <p:cNvPr id="19" name="Picture 2" descr="http://wp.patheos.com.s3.amazonaws.com/blogs/nadiabolzweber/files/2013/01/Dev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" y="1745887"/>
            <a:ext cx="3419093" cy="4479161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591232" y="1600200"/>
            <a:ext cx="5562600" cy="4770537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7030A0"/>
                </a:solidFill>
              </a:rPr>
              <a:t>I Jn. 3:4-10 (3:4, 7-8, 10)</a:t>
            </a:r>
            <a:endParaRPr lang="en-US" i="1" dirty="0">
              <a:solidFill>
                <a:srgbClr val="7030A0"/>
              </a:solidFill>
            </a:endParaRPr>
          </a:p>
          <a:p>
            <a:pPr algn="l" eaLnBrk="1" hangingPunct="1"/>
            <a:r>
              <a:rPr lang="en-US" sz="2000" b="0" dirty="0">
                <a:solidFill>
                  <a:srgbClr val="002060"/>
                </a:solidFill>
              </a:rPr>
              <a:t>4.  Everyone who practices sin also practices lawlessness; and sin is lawlessness.</a:t>
            </a:r>
          </a:p>
          <a:p>
            <a:pPr algn="l" eaLnBrk="1" hangingPunct="1"/>
            <a:r>
              <a:rPr lang="en-US" sz="2000" b="0" dirty="0">
                <a:solidFill>
                  <a:srgbClr val="002060"/>
                </a:solidFill>
              </a:rPr>
              <a:t>7.  Little children, make sure no one deceives you; the one who practices righteousness is righteous, just as He is righteous;</a:t>
            </a:r>
          </a:p>
          <a:p>
            <a:pPr algn="l" eaLnBrk="1" hangingPunct="1"/>
            <a:r>
              <a:rPr lang="en-US" sz="2000" b="0" dirty="0">
                <a:solidFill>
                  <a:srgbClr val="002060"/>
                </a:solidFill>
              </a:rPr>
              <a:t>8.  the one who practices sin is of the devil; for the devil has sinned from the beginning. The Son of God appeared for this purpose, to destroy the works of the devil.</a:t>
            </a:r>
          </a:p>
          <a:p>
            <a:pPr algn="l" eaLnBrk="1" hangingPunct="1"/>
            <a:r>
              <a:rPr lang="en-US" sz="2000" b="0" dirty="0">
                <a:solidFill>
                  <a:srgbClr val="002060"/>
                </a:solidFill>
              </a:rPr>
              <a:t>10.  By this the children of God and the children of the devil are obvious: anyone who does not practice righteousness is not of God, nor the one who does not love his brother.</a:t>
            </a:r>
          </a:p>
        </p:txBody>
      </p:sp>
    </p:spTree>
    <p:extLst>
      <p:ext uri="{BB962C8B-B14F-4D97-AF65-F5344CB8AC3E}">
        <p14:creationId xmlns:p14="http://schemas.microsoft.com/office/powerpoint/2010/main" val="12090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2"/>
                </a:solidFill>
              </a:rPr>
              <a:t>Child Of God OR Child Of Satan?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9832" y="69563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dirty="0">
                <a:solidFill>
                  <a:schemeClr val="tx1"/>
                </a:solidFill>
              </a:rPr>
              <a:t>If one obeys the gospel they change their father from Satan to God!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9832" y="3810000"/>
            <a:ext cx="6639232" cy="1015663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7030A0"/>
                </a:solidFill>
              </a:rPr>
              <a:t>Col. 1:13</a:t>
            </a:r>
            <a:endParaRPr lang="en-US" sz="2000" i="1" dirty="0">
              <a:solidFill>
                <a:srgbClr val="7030A0"/>
              </a:solidFill>
            </a:endParaRPr>
          </a:p>
          <a:p>
            <a:pPr algn="l" eaLnBrk="1" hangingPunct="1"/>
            <a:r>
              <a:rPr lang="en-US" sz="2000" b="0" dirty="0">
                <a:solidFill>
                  <a:srgbClr val="002060"/>
                </a:solidFill>
              </a:rPr>
              <a:t>13.  For He rescued us from the domain of darkness, and transferred us to the kingdom of His beloved Son,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" y="1369142"/>
            <a:ext cx="3492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28" y="1145543"/>
            <a:ext cx="2328672" cy="2919984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316524" y="4876800"/>
            <a:ext cx="6491287" cy="163121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7030A0"/>
                </a:solidFill>
              </a:rPr>
              <a:t>II Cor. 6:2</a:t>
            </a:r>
            <a:endParaRPr lang="en-US" sz="2000" i="1" dirty="0">
              <a:solidFill>
                <a:srgbClr val="7030A0"/>
              </a:solidFill>
            </a:endParaRPr>
          </a:p>
          <a:p>
            <a:pPr algn="l" eaLnBrk="1" hangingPunct="1"/>
            <a:r>
              <a:rPr lang="en-US" sz="2000" b="0" dirty="0">
                <a:solidFill>
                  <a:srgbClr val="002060"/>
                </a:solidFill>
              </a:rPr>
              <a:t>2.  for He says, "AT THE ACCEPTABLE TIME I LISTENED TO YOU, AND ON THE DAY OF SALVATION I HELPED YOU." Behold, now is "THE ACCEPTABLE TIME," behold, now is "THE DAY OF SALVATION"--</a:t>
            </a:r>
          </a:p>
        </p:txBody>
      </p:sp>
    </p:spTree>
    <p:extLst>
      <p:ext uri="{BB962C8B-B14F-4D97-AF65-F5344CB8AC3E}">
        <p14:creationId xmlns:p14="http://schemas.microsoft.com/office/powerpoint/2010/main" val="16633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theme/theme1.xml><?xml version="1.0" encoding="utf-8"?>
<a:theme xmlns:a="http://schemas.openxmlformats.org/drawingml/2006/main" name="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6699"/>
      </a:dk2>
      <a:lt2>
        <a:srgbClr val="CCECFF"/>
      </a:lt2>
      <a:accent1>
        <a:srgbClr val="29A329"/>
      </a:accent1>
      <a:accent2>
        <a:srgbClr val="00FFFF"/>
      </a:accent2>
      <a:accent3>
        <a:srgbClr val="AA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026</Template>
  <TotalTime>5214</TotalTime>
  <Words>1279</Words>
  <Application>Microsoft Office PowerPoint</Application>
  <PresentationFormat>On-screen Show (4:3)</PresentationFormat>
  <Paragraphs>193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Ameretto</vt:lpstr>
      <vt:lpstr>Arial</vt:lpstr>
      <vt:lpstr>Calisto MT</vt:lpstr>
      <vt:lpstr>Souvenir Lt BT</vt:lpstr>
      <vt:lpstr>Tahoma</vt:lpstr>
      <vt:lpstr>Times New Roman</vt:lpstr>
      <vt:lpstr>Wingdings</vt:lpstr>
      <vt:lpstr>eye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Picture (32-bit)</vt:lpstr>
      <vt:lpstr>Child Of God OR  Child Of Satan?</vt:lpstr>
      <vt:lpstr>Intro</vt:lpstr>
      <vt:lpstr>Intro</vt:lpstr>
      <vt:lpstr>Intro</vt:lpstr>
      <vt:lpstr>Intro: Child of Satan and the Child of God</vt:lpstr>
      <vt:lpstr>Contrast Satan and His Children to  God and His Children</vt:lpstr>
      <vt:lpstr>Contrast Satan and His Children to  God and His Children</vt:lpstr>
      <vt:lpstr>Conclusion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Of God OR Child Of Satan?</dc:title>
  <dc:subject>09/09/2018</dc:subject>
  <dc:creator>DarkWolf</dc:creator>
  <dc:description>Based on a lesson by Ron Halbrook</dc:description>
  <cp:lastModifiedBy>Nathan Morrison</cp:lastModifiedBy>
  <cp:revision>21</cp:revision>
  <dcterms:created xsi:type="dcterms:W3CDTF">2005-06-04T23:49:02Z</dcterms:created>
  <dcterms:modified xsi:type="dcterms:W3CDTF">2018-09-08T19:21:17Z</dcterms:modified>
</cp:coreProperties>
</file>